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77" r:id="rId5"/>
    <p:sldId id="256" r:id="rId6"/>
    <p:sldId id="271" r:id="rId7"/>
    <p:sldId id="258" r:id="rId8"/>
    <p:sldId id="273" r:id="rId9"/>
    <p:sldId id="274" r:id="rId10"/>
    <p:sldId id="263" r:id="rId11"/>
    <p:sldId id="275" r:id="rId12"/>
    <p:sldId id="267" r:id="rId13"/>
    <p:sldId id="268" r:id="rId14"/>
    <p:sldId id="276" r:id="rId15"/>
    <p:sldId id="269" r:id="rId16"/>
    <p:sldId id="270"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453D2B-A8AD-6CAE-5307-6F427EB0EC0A}" name="Hannah Hughes" initials="HH" userId="S::hannah.hughes@deltagamma.org::de29b135-f3d8-4d52-81cc-b9b536751eb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69B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393FA2-3B38-4F35-8D2B-91882A08C735}" v="476" dt="2024-12-05T18:33:22.3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varScale="1">
        <p:scale>
          <a:sx n="120" d="100"/>
          <a:sy n="120" d="100"/>
        </p:scale>
        <p:origin x="4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FC082D-A930-46C3-9A93-92EB7030C936}" type="datetimeFigureOut">
              <a:rPr lang="en-US" smtClean="0"/>
              <a:t>5/15/25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2C9B78-946D-42C2-84B5-04C0A92C1B18}" type="slidenum">
              <a:rPr lang="en-US" smtClean="0"/>
              <a:t>‹#›</a:t>
            </a:fld>
            <a:endParaRPr lang="en-US"/>
          </a:p>
        </p:txBody>
      </p:sp>
    </p:spTree>
    <p:extLst>
      <p:ext uri="{BB962C8B-B14F-4D97-AF65-F5344CB8AC3E}">
        <p14:creationId xmlns:p14="http://schemas.microsoft.com/office/powerpoint/2010/main" val="1425656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a:solidFill>
                  <a:srgbClr val="000000"/>
                </a:solidFill>
                <a:effectLst/>
                <a:latin typeface="EB Garamond Regular Roman"/>
              </a:rPr>
              <a:t>(1 minute) Thank you all so much for being here</a:t>
            </a:r>
            <a:r>
              <a:rPr lang="en-US">
                <a:solidFill>
                  <a:srgbClr val="000000"/>
                </a:solidFill>
                <a:latin typeface="EB Garamond Regular Roman"/>
              </a:rPr>
              <a:t> and taking recruitment preparation seriously</a:t>
            </a:r>
            <a:r>
              <a:rPr lang="en-US" sz="1200" b="0" i="0" u="none" strike="noStrike">
                <a:solidFill>
                  <a:srgbClr val="000000"/>
                </a:solidFill>
                <a:effectLst/>
                <a:latin typeface="EB Garamond Regular Roman"/>
              </a:rPr>
              <a:t>! Today we’re going to take some time to talk about preference conversations.</a:t>
            </a:r>
            <a:endParaRPr lang="en-US" b="0">
              <a:effectLst/>
              <a:latin typeface="EB Garamond Regular Roman"/>
            </a:endParaRPr>
          </a:p>
          <a:p>
            <a:br>
              <a:rPr lang="en-US" b="0">
                <a:effectLst/>
              </a:rPr>
            </a:br>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2</a:t>
            </a:fld>
            <a:endParaRPr lang="en-US"/>
          </a:p>
        </p:txBody>
      </p:sp>
    </p:spTree>
    <p:extLst>
      <p:ext uri="{BB962C8B-B14F-4D97-AF65-F5344CB8AC3E}">
        <p14:creationId xmlns:p14="http://schemas.microsoft.com/office/powerpoint/2010/main" val="18982295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Leave this slide up while members are practicing** </a:t>
            </a:r>
          </a:p>
          <a:p>
            <a:endParaRPr lang="en-US" b="1"/>
          </a:p>
          <a:p>
            <a:r>
              <a:rPr lang="en-US"/>
              <a:t>PNM who is certain they want to be a DG:</a:t>
            </a:r>
          </a:p>
          <a:p>
            <a:r>
              <a:rPr lang="en-US"/>
              <a:t>-Affirm and validate their love for DG while refraining from bid promising or any conversation that would mislead the PNM. It is important that this PNM continues to feel valued and excited!</a:t>
            </a:r>
          </a:p>
          <a:p>
            <a:endParaRPr lang="en-US"/>
          </a:p>
          <a:p>
            <a:r>
              <a:rPr lang="en-US"/>
              <a:t>PNM who is unsure of their preference decision:</a:t>
            </a:r>
          </a:p>
          <a:p>
            <a:r>
              <a:rPr lang="en-US"/>
              <a:t>-Focus on illustrating how the PNM could find their home in DG. It is important to make the PNM feel valued without placing pressure. Reflect on your personal experience without taking too much of the focus away from the PNM and their experience.</a:t>
            </a:r>
          </a:p>
          <a:p>
            <a:endParaRPr lang="en-US"/>
          </a:p>
          <a:p>
            <a:r>
              <a:rPr lang="en-US"/>
              <a:t>PNM who is clear that they would like to join a different organization</a:t>
            </a:r>
          </a:p>
          <a:p>
            <a:r>
              <a:rPr lang="en-US"/>
              <a:t>-This conversation may be navigating differently depending on the PNM. Regardless, do your best to keep the conversation related to DG while making the PNM feel comfortable.</a:t>
            </a:r>
          </a:p>
        </p:txBody>
      </p:sp>
      <p:sp>
        <p:nvSpPr>
          <p:cNvPr id="4" name="Slide Number Placeholder 3"/>
          <p:cNvSpPr>
            <a:spLocks noGrp="1"/>
          </p:cNvSpPr>
          <p:nvPr>
            <p:ph type="sldNum" sz="quarter" idx="5"/>
          </p:nvPr>
        </p:nvSpPr>
        <p:spPr/>
        <p:txBody>
          <a:bodyPr/>
          <a:lstStyle/>
          <a:p>
            <a:fld id="{8A2C9B78-946D-42C2-84B5-04C0A92C1B18}" type="slidenum">
              <a:rPr lang="en-US" smtClean="0"/>
              <a:t>11</a:t>
            </a:fld>
            <a:endParaRPr lang="en-US"/>
          </a:p>
        </p:txBody>
      </p:sp>
    </p:spTree>
    <p:extLst>
      <p:ext uri="{BB962C8B-B14F-4D97-AF65-F5344CB8AC3E}">
        <p14:creationId xmlns:p14="http://schemas.microsoft.com/office/powerpoint/2010/main" val="1101006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(6 minutes) Ask for two participants to share their answers for each question </a:t>
            </a:r>
          </a:p>
          <a:p>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12</a:t>
            </a:fld>
            <a:endParaRPr lang="en-US"/>
          </a:p>
        </p:txBody>
      </p:sp>
    </p:spTree>
    <p:extLst>
      <p:ext uri="{BB962C8B-B14F-4D97-AF65-F5344CB8AC3E}">
        <p14:creationId xmlns:p14="http://schemas.microsoft.com/office/powerpoint/2010/main" val="1103641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(3 minutes) Thank you so much for engaging in such a great conversation today! I hope you all were able to gain some new skills or tools for leading conversations during preference. To wrap-up, here’s some final tips:</a:t>
            </a:r>
          </a:p>
          <a:p>
            <a:r>
              <a:rPr lang="en-US"/>
              <a:t>Understand the PNM’s perspective. If she isn’t into the deeper conversations or doesn’t seem interested, still try to have a good conversation and leave her with nothing but positive things to say about DG.</a:t>
            </a:r>
          </a:p>
          <a:p>
            <a:r>
              <a:rPr lang="en-US"/>
              <a:t>Care, genuinely, about the PNM. How is she feeling? Are there any questions that she still has? If she’s torn, support her and encourage her to think about her values while deciding (preference is a great time to tell stories about how DG has shown those values to you).</a:t>
            </a:r>
          </a:p>
          <a:p>
            <a:r>
              <a:rPr lang="en-US"/>
              <a:t>Focus on the “whys” (why did you choose DG, why did you stay, etc.)</a:t>
            </a:r>
          </a:p>
          <a:p>
            <a:r>
              <a:rPr lang="en-US"/>
              <a:t>Have some good personal stories ready to share!</a:t>
            </a:r>
          </a:p>
          <a:p>
            <a:r>
              <a:rPr lang="en-US"/>
              <a:t>Reflect on the house you went to and how you were treated.</a:t>
            </a:r>
          </a:p>
          <a:p>
            <a:r>
              <a:rPr lang="en-US"/>
              <a:t>It is all about the PNM, make sure your conversations leave her feeling comfortable, special, valued, supported, and cared for</a:t>
            </a:r>
          </a:p>
          <a:p>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13</a:t>
            </a:fld>
            <a:endParaRPr lang="en-US"/>
          </a:p>
        </p:txBody>
      </p:sp>
    </p:spTree>
    <p:extLst>
      <p:ext uri="{BB962C8B-B14F-4D97-AF65-F5344CB8AC3E}">
        <p14:creationId xmlns:p14="http://schemas.microsoft.com/office/powerpoint/2010/main" val="170302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(2 minutes) These are the last conversations that PNMs will have with members during primary recruitment. Usually they are the longest and the deepest. All through recruitment, PNMs have had time to get to know the surface level of DG and ask the logistical questions they may have had (i.e.: dues, leadership positions, events that DG has, philanthropy, etc.) but Preference round is the time to start, or hopefully continue, fostering deeper connections with PNMs who could be our sisters in the near future.</a:t>
            </a:r>
          </a:p>
          <a:p>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3</a:t>
            </a:fld>
            <a:endParaRPr lang="en-US"/>
          </a:p>
        </p:txBody>
      </p:sp>
    </p:spTree>
    <p:extLst>
      <p:ext uri="{BB962C8B-B14F-4D97-AF65-F5344CB8AC3E}">
        <p14:creationId xmlns:p14="http://schemas.microsoft.com/office/powerpoint/2010/main" val="1999095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(2 minutes) Why do Preference conversations matter? It is the last chance to “seal the deal” with a PNM, to help them see themselves in DG. PNMs remember how you make them feel more than they remember specific conversations and details. The feeling they have leaving DG will be the last thing on their mind as she goes to rank their preferences. </a:t>
            </a:r>
          </a:p>
          <a:p>
            <a:r>
              <a:rPr lang="en-US"/>
              <a:t>The potentially life-changing decision a PNM will have to make at the end of preference round could be a very difficult one. If we are to truly live our values, these conversations should be an opportunity to genuinely offer friendship, empathy, and assistance to the future members of Delta Gamma. And remember, any PNM attending the preference round is eligible to receive a bid from Delta Gamma. </a:t>
            </a:r>
          </a:p>
          <a:p>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4</a:t>
            </a:fld>
            <a:endParaRPr lang="en-US"/>
          </a:p>
        </p:txBody>
      </p:sp>
    </p:spTree>
    <p:extLst>
      <p:ext uri="{BB962C8B-B14F-4D97-AF65-F5344CB8AC3E}">
        <p14:creationId xmlns:p14="http://schemas.microsoft.com/office/powerpoint/2010/main" val="21936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(2 minutes) During preference, PNMs will demonstrate varying levels of interest in joining Delta Gamma.</a:t>
            </a:r>
          </a:p>
          <a:p>
            <a:pPr lvl="1"/>
            <a:r>
              <a:rPr lang="en-US"/>
              <a:t>	PNM who is certain they want to be a DG</a:t>
            </a:r>
          </a:p>
          <a:p>
            <a:pPr lvl="1"/>
            <a:r>
              <a:rPr lang="en-US"/>
              <a:t>	PNM who is unsure of their preference decision</a:t>
            </a:r>
          </a:p>
          <a:p>
            <a:pPr lvl="1"/>
            <a:r>
              <a:rPr lang="en-US"/>
              <a:t>	PNM who is clear that they would like to join another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Regardless of how a PNM presents their feelings, it is crucial that the recruiter demonstrates </a:t>
            </a:r>
            <a:r>
              <a:rPr lang="en-US" b="1"/>
              <a:t>empathy and appreciation </a:t>
            </a:r>
            <a:r>
              <a:rPr lang="en-US"/>
              <a:t>for their conversation.</a:t>
            </a:r>
          </a:p>
          <a:p>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5</a:t>
            </a:fld>
            <a:endParaRPr lang="en-US"/>
          </a:p>
        </p:txBody>
      </p:sp>
    </p:spTree>
    <p:extLst>
      <p:ext uri="{BB962C8B-B14F-4D97-AF65-F5344CB8AC3E}">
        <p14:creationId xmlns:p14="http://schemas.microsoft.com/office/powerpoint/2010/main" val="473668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a:t>(2 minutes) Have members share out in response to the three PNM personas with an emphasis on older members’ past experiences</a:t>
            </a:r>
            <a:endParaRPr lang="en-US" i="0">
              <a:cs typeface="Calibri"/>
            </a:endParaRPr>
          </a:p>
        </p:txBody>
      </p:sp>
      <p:sp>
        <p:nvSpPr>
          <p:cNvPr id="4" name="Slide Number Placeholder 3"/>
          <p:cNvSpPr>
            <a:spLocks noGrp="1"/>
          </p:cNvSpPr>
          <p:nvPr>
            <p:ph type="sldNum" sz="quarter" idx="5"/>
          </p:nvPr>
        </p:nvSpPr>
        <p:spPr/>
        <p:txBody>
          <a:bodyPr/>
          <a:lstStyle/>
          <a:p>
            <a:fld id="{8A2C9B78-946D-42C2-84B5-04C0A92C1B18}" type="slidenum">
              <a:rPr lang="en-US" smtClean="0"/>
              <a:t>6</a:t>
            </a:fld>
            <a:endParaRPr lang="en-US"/>
          </a:p>
        </p:txBody>
      </p:sp>
    </p:spTree>
    <p:extLst>
      <p:ext uri="{BB962C8B-B14F-4D97-AF65-F5344CB8AC3E}">
        <p14:creationId xmlns:p14="http://schemas.microsoft.com/office/powerpoint/2010/main" val="1737222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(2 minutes) Depending on what the PNM shares during the check-in, you might share different parts of why you chose and continue to choose Delta Gamma. Take a moment to personally reflect on your why DG moment. Feel free to write this down, too. Things to consider:</a:t>
            </a:r>
          </a:p>
          <a:p>
            <a:r>
              <a:rPr lang="en-US"/>
              <a:t>Keep it personal but avoid inside jokes (unless you can explain them/include the PNM)</a:t>
            </a:r>
          </a:p>
          <a:p>
            <a:r>
              <a:rPr lang="en-US"/>
              <a:t>If you use DG jargon, be sure to explain what it means</a:t>
            </a:r>
          </a:p>
          <a:p>
            <a:r>
              <a:rPr lang="en-US"/>
              <a:t>It’s okay to be emotional, but try to keep it about the PNM</a:t>
            </a:r>
          </a:p>
          <a:p>
            <a:r>
              <a:rPr lang="en-US"/>
              <a:t>Match the PNM’s vibe- don’t share anything you don’t think she would respond well to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-How can you use this reflection to guide your conversation with different types of PNMs?</a:t>
            </a:r>
          </a:p>
          <a:p>
            <a:endParaRPr lang="en-US"/>
          </a:p>
          <a:p>
            <a:endParaRPr lang="en-US"/>
          </a:p>
          <a:p>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7</a:t>
            </a:fld>
            <a:endParaRPr lang="en-US"/>
          </a:p>
        </p:txBody>
      </p:sp>
    </p:spTree>
    <p:extLst>
      <p:ext uri="{BB962C8B-B14F-4D97-AF65-F5344CB8AC3E}">
        <p14:creationId xmlns:p14="http://schemas.microsoft.com/office/powerpoint/2010/main" val="3964507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Allow about 5 minutes for members to share personal examples and reflections on their why DG moment and how they felt valued as a PNM during recruitment.</a:t>
            </a:r>
          </a:p>
        </p:txBody>
      </p:sp>
      <p:sp>
        <p:nvSpPr>
          <p:cNvPr id="4" name="Slide Number Placeholder 3"/>
          <p:cNvSpPr>
            <a:spLocks noGrp="1"/>
          </p:cNvSpPr>
          <p:nvPr>
            <p:ph type="sldNum" sz="quarter" idx="5"/>
          </p:nvPr>
        </p:nvSpPr>
        <p:spPr/>
        <p:txBody>
          <a:bodyPr/>
          <a:lstStyle/>
          <a:p>
            <a:fld id="{8A2C9B78-946D-42C2-84B5-04C0A92C1B18}" type="slidenum">
              <a:rPr lang="en-US" smtClean="0"/>
              <a:t>8</a:t>
            </a:fld>
            <a:endParaRPr lang="en-US"/>
          </a:p>
        </p:txBody>
      </p:sp>
    </p:spTree>
    <p:extLst>
      <p:ext uri="{BB962C8B-B14F-4D97-AF65-F5344CB8AC3E}">
        <p14:creationId xmlns:p14="http://schemas.microsoft.com/office/powerpoint/2010/main" val="1795109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a:solidFill>
                  <a:srgbClr val="00205B"/>
                </a:solidFill>
                <a:effectLst/>
                <a:latin typeface="EB Garamond Regular Roman" panose="00000500000000000000" pitchFamily="2" charset="0"/>
              </a:rPr>
              <a:t>(10 minutes)  Give participants several minutes to reflect. Assign partners of new and experienced recruiters and give both members an opportunity to practice being the recruiter. vp: membership or another member of EVC will randomly assign “PNMs” a persona or level of interest. This time will be utilized as time to practice navigating different types of conversations and will allow for experienced recruiters to coach new recruiters 1:1.</a:t>
            </a:r>
            <a:endParaRPr lang="en-US" b="0">
              <a:effectLst/>
            </a:endParaRPr>
          </a:p>
          <a:p>
            <a:br>
              <a:rPr lang="en-US" b="0">
                <a:effectLst/>
              </a:rPr>
            </a:br>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9</a:t>
            </a:fld>
            <a:endParaRPr lang="en-US"/>
          </a:p>
        </p:txBody>
      </p:sp>
    </p:spTree>
    <p:extLst>
      <p:ext uri="{BB962C8B-B14F-4D97-AF65-F5344CB8AC3E}">
        <p14:creationId xmlns:p14="http://schemas.microsoft.com/office/powerpoint/2010/main" val="2905322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(5 minutes) Recruiters should have some good questions ready to ask the PNM to lead into deeper conversations. Here are some examples. Practice with a sister next to you or someone you don’t talk to as often. Or, come up with your own questions. </a:t>
            </a:r>
          </a:p>
          <a:p>
            <a:endParaRPr lang="en-US"/>
          </a:p>
        </p:txBody>
      </p:sp>
      <p:sp>
        <p:nvSpPr>
          <p:cNvPr id="4" name="Slide Number Placeholder 3"/>
          <p:cNvSpPr>
            <a:spLocks noGrp="1"/>
          </p:cNvSpPr>
          <p:nvPr>
            <p:ph type="sldNum" sz="quarter" idx="5"/>
          </p:nvPr>
        </p:nvSpPr>
        <p:spPr/>
        <p:txBody>
          <a:bodyPr/>
          <a:lstStyle/>
          <a:p>
            <a:fld id="{8A2C9B78-946D-42C2-84B5-04C0A92C1B18}" type="slidenum">
              <a:rPr lang="en-US" smtClean="0"/>
              <a:t>10</a:t>
            </a:fld>
            <a:endParaRPr lang="en-US"/>
          </a:p>
        </p:txBody>
      </p:sp>
    </p:spTree>
    <p:extLst>
      <p:ext uri="{BB962C8B-B14F-4D97-AF65-F5344CB8AC3E}">
        <p14:creationId xmlns:p14="http://schemas.microsoft.com/office/powerpoint/2010/main" val="5545919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CA1FE-68F0-F89D-C5F6-581B0690D13A}"/>
              </a:ext>
            </a:extLst>
          </p:cNvPr>
          <p:cNvSpPr>
            <a:spLocks noGrp="1"/>
          </p:cNvSpPr>
          <p:nvPr>
            <p:ph type="ctrTitle"/>
          </p:nvPr>
        </p:nvSpPr>
        <p:spPr>
          <a:xfrm>
            <a:off x="1524000" y="1413911"/>
            <a:ext cx="9144000" cy="2387600"/>
          </a:xfrm>
        </p:spPr>
        <p:txBody>
          <a:bodyPr anchor="b"/>
          <a:lstStyle>
            <a:lvl1pPr algn="ctr">
              <a:defRPr sz="6000" b="1" i="0">
                <a:solidFill>
                  <a:srgbClr val="E69B93"/>
                </a:solidFill>
                <a:latin typeface="TROPILINE-BLACK" pitchFamily="2" charset="77"/>
              </a:defRPr>
            </a:lvl1pPr>
          </a:lstStyle>
          <a:p>
            <a:r>
              <a:rPr lang="en-US"/>
              <a:t>Click to edit Master title style</a:t>
            </a:r>
          </a:p>
        </p:txBody>
      </p:sp>
      <p:sp>
        <p:nvSpPr>
          <p:cNvPr id="3" name="Subtitle 2">
            <a:extLst>
              <a:ext uri="{FF2B5EF4-FFF2-40B4-BE49-F238E27FC236}">
                <a16:creationId xmlns:a16="http://schemas.microsoft.com/office/drawing/2014/main" id="{7250C053-284C-BCAF-5CFB-A5F05192241F}"/>
              </a:ext>
            </a:extLst>
          </p:cNvPr>
          <p:cNvSpPr>
            <a:spLocks noGrp="1"/>
          </p:cNvSpPr>
          <p:nvPr>
            <p:ph type="subTitle" idx="1"/>
          </p:nvPr>
        </p:nvSpPr>
        <p:spPr>
          <a:xfrm>
            <a:off x="1524000" y="3893586"/>
            <a:ext cx="9144000" cy="453127"/>
          </a:xfrm>
        </p:spPr>
        <p:txBody>
          <a:bodyPr/>
          <a:lstStyle>
            <a:lvl1pPr marL="0" indent="0" algn="ctr">
              <a:buNone/>
              <a:defRPr sz="2400">
                <a:latin typeface="Montserrat"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55216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2175-A6C0-8A7E-995F-431693E2D662}"/>
              </a:ext>
            </a:extLst>
          </p:cNvPr>
          <p:cNvSpPr>
            <a:spLocks noGrp="1"/>
          </p:cNvSpPr>
          <p:nvPr>
            <p:ph type="title"/>
          </p:nvPr>
        </p:nvSpPr>
        <p:spPr/>
        <p:txBody>
          <a:bodyPr/>
          <a:lstStyle>
            <a:lvl1pPr>
              <a:defRPr b="1" i="0">
                <a:solidFill>
                  <a:srgbClr val="E69B93"/>
                </a:solidFill>
                <a:latin typeface="TROPILINE-BLACK"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26E48B72-3D17-A6DE-E397-404614C79895}"/>
              </a:ext>
            </a:extLst>
          </p:cNvPr>
          <p:cNvSpPr>
            <a:spLocks noGrp="1"/>
          </p:cNvSpPr>
          <p:nvPr>
            <p:ph idx="1"/>
          </p:nvPr>
        </p:nvSpPr>
        <p:spPr>
          <a:xfrm>
            <a:off x="838200" y="1825625"/>
            <a:ext cx="10515600" cy="4045088"/>
          </a:xfrm>
        </p:spPr>
        <p:txBody>
          <a:bodyPr/>
          <a:lstStyle>
            <a:lvl1pPr>
              <a:defRPr b="0" i="0">
                <a:latin typeface="Montserrat" pitchFamily="2" charset="77"/>
              </a:defRPr>
            </a:lvl1pPr>
            <a:lvl2pPr>
              <a:defRPr b="0" i="0">
                <a:latin typeface="Montserrat" pitchFamily="2" charset="77"/>
              </a:defRPr>
            </a:lvl2pPr>
            <a:lvl3pPr>
              <a:defRPr b="0" i="0">
                <a:latin typeface="Montserrat" pitchFamily="2" charset="77"/>
              </a:defRPr>
            </a:lvl3pPr>
            <a:lvl4pPr>
              <a:defRPr b="0" i="0">
                <a:latin typeface="Montserrat" pitchFamily="2" charset="77"/>
              </a:defRPr>
            </a:lvl4pPr>
            <a:lvl5pPr>
              <a:defRPr b="0" i="0">
                <a:latin typeface="Montserrat"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9915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E8589C-0B0D-0D92-A68F-B28288C7A4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D5FD0C-7A8E-B84E-9A95-17D7461136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6295462"/>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i="0" kern="1200">
          <a:solidFill>
            <a:srgbClr val="E69B93"/>
          </a:solidFill>
          <a:latin typeface="TROPILINE-BLACK"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Montserrat"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Montserrat"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Montserrat"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ontserrat"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ontserra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648D1-A97D-ADBB-FE19-3D8CF8BEA164}"/>
              </a:ext>
            </a:extLst>
          </p:cNvPr>
          <p:cNvSpPr>
            <a:spLocks noGrp="1"/>
          </p:cNvSpPr>
          <p:nvPr>
            <p:ph type="title"/>
          </p:nvPr>
        </p:nvSpPr>
        <p:spPr/>
        <p:txBody>
          <a:bodyPr>
            <a:normAutofit/>
          </a:bodyPr>
          <a:lstStyle/>
          <a:p>
            <a:r>
              <a:rPr lang="en-US"/>
              <a:t>Instructions for vp: membership</a:t>
            </a:r>
          </a:p>
        </p:txBody>
      </p:sp>
      <p:sp>
        <p:nvSpPr>
          <p:cNvPr id="3" name="Content Placeholder 2">
            <a:extLst>
              <a:ext uri="{FF2B5EF4-FFF2-40B4-BE49-F238E27FC236}">
                <a16:creationId xmlns:a16="http://schemas.microsoft.com/office/drawing/2014/main" id="{AE50231E-6F45-46ED-25A3-6C3DBACE97EF}"/>
              </a:ext>
            </a:extLst>
          </p:cNvPr>
          <p:cNvSpPr>
            <a:spLocks noGrp="1"/>
          </p:cNvSpPr>
          <p:nvPr>
            <p:ph idx="1"/>
          </p:nvPr>
        </p:nvSpPr>
        <p:spPr/>
        <p:txBody>
          <a:bodyPr/>
          <a:lstStyle/>
          <a:p>
            <a:r>
              <a:rPr lang="en-US" sz="2800"/>
              <a:t>[Delete or hide this slide prior to facilitating]</a:t>
            </a:r>
          </a:p>
          <a:p>
            <a:r>
              <a:rPr lang="en-US"/>
              <a:t>Allow approximately 45 minutes to complete the presentation and conversation practice.</a:t>
            </a:r>
          </a:p>
          <a:p>
            <a:r>
              <a:rPr lang="en-US"/>
              <a:t>Please refer to speaker notes for allotted time.</a:t>
            </a:r>
          </a:p>
          <a:p>
            <a:r>
              <a:rPr lang="en-US"/>
              <a:t>vp: membership will facilitate this presentation. vp: membership or another member of EVC may assist with grouping members together for conversation practice.</a:t>
            </a:r>
          </a:p>
          <a:p>
            <a:endParaRPr lang="en-US"/>
          </a:p>
          <a:p>
            <a:endParaRPr lang="en-US"/>
          </a:p>
          <a:p>
            <a:endParaRPr lang="en-US" sz="2800"/>
          </a:p>
          <a:p>
            <a:endParaRPr lang="en-US"/>
          </a:p>
        </p:txBody>
      </p:sp>
    </p:spTree>
    <p:extLst>
      <p:ext uri="{BB962C8B-B14F-4D97-AF65-F5344CB8AC3E}">
        <p14:creationId xmlns:p14="http://schemas.microsoft.com/office/powerpoint/2010/main" val="537201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B7EDF-63BE-69B8-A4A6-05A7B037DD86}"/>
              </a:ext>
            </a:extLst>
          </p:cNvPr>
          <p:cNvSpPr>
            <a:spLocks noGrp="1"/>
          </p:cNvSpPr>
          <p:nvPr>
            <p:ph type="title"/>
          </p:nvPr>
        </p:nvSpPr>
        <p:spPr/>
        <p:txBody>
          <a:bodyPr/>
          <a:lstStyle/>
          <a:p>
            <a:r>
              <a:rPr lang="en-US"/>
              <a:t>General Questions</a:t>
            </a:r>
          </a:p>
        </p:txBody>
      </p:sp>
      <p:sp>
        <p:nvSpPr>
          <p:cNvPr id="3" name="Content Placeholder 2">
            <a:extLst>
              <a:ext uri="{FF2B5EF4-FFF2-40B4-BE49-F238E27FC236}">
                <a16:creationId xmlns:a16="http://schemas.microsoft.com/office/drawing/2014/main" id="{7384327F-259F-663D-353F-61967E831DE9}"/>
              </a:ext>
            </a:extLst>
          </p:cNvPr>
          <p:cNvSpPr>
            <a:spLocks noGrp="1"/>
          </p:cNvSpPr>
          <p:nvPr>
            <p:ph idx="1"/>
          </p:nvPr>
        </p:nvSpPr>
        <p:spPr>
          <a:xfrm>
            <a:off x="838200" y="1825625"/>
            <a:ext cx="11175124" cy="4045088"/>
          </a:xfrm>
        </p:spPr>
        <p:txBody>
          <a:bodyPr numCol="2">
            <a:normAutofit fontScale="92500" lnSpcReduction="20000"/>
          </a:bodyPr>
          <a:lstStyle/>
          <a:p>
            <a:pPr marL="0" indent="0">
              <a:buNone/>
            </a:pPr>
            <a:r>
              <a:rPr lang="en-US"/>
              <a:t>Regardless of PNM interest, recruiters should have good questions ready to ask to lead PNMs into these deeper conversations. </a:t>
            </a:r>
          </a:p>
          <a:p>
            <a:r>
              <a:rPr lang="en-US" b="1"/>
              <a:t>Common questions:</a:t>
            </a:r>
          </a:p>
          <a:p>
            <a:pPr lvl="1"/>
            <a:r>
              <a:rPr lang="en-US"/>
              <a:t>“What are you most proud of?”</a:t>
            </a:r>
          </a:p>
          <a:p>
            <a:pPr lvl="1"/>
            <a:r>
              <a:rPr lang="en-US"/>
              <a:t>“What would you say makes you who you are today?”</a:t>
            </a:r>
          </a:p>
          <a:p>
            <a:pPr lvl="1"/>
            <a:r>
              <a:rPr lang="en-US"/>
              <a:t>“How do you want to develop through the sorority experience?”</a:t>
            </a:r>
          </a:p>
          <a:p>
            <a:pPr lvl="1"/>
            <a:r>
              <a:rPr lang="en-US"/>
              <a:t>“Who do you see yourself being in the future?”</a:t>
            </a:r>
          </a:p>
          <a:p>
            <a:endParaRPr lang="en-US"/>
          </a:p>
          <a:p>
            <a:r>
              <a:rPr lang="en-US" b="1"/>
              <a:t>Chapter-specific questions:</a:t>
            </a:r>
          </a:p>
          <a:p>
            <a:pPr lvl="1"/>
            <a:r>
              <a:rPr lang="en-US"/>
              <a:t>Anything that is important to you and your chapter’s culture</a:t>
            </a:r>
          </a:p>
          <a:p>
            <a:pPr lvl="1"/>
            <a:r>
              <a:rPr lang="en-US"/>
              <a:t>What are some examples of questions you all discuss during prep week?</a:t>
            </a:r>
          </a:p>
          <a:p>
            <a:pPr lvl="1"/>
            <a:r>
              <a:rPr lang="en-US"/>
              <a:t>Come up with additional questions you’d want to ask!</a:t>
            </a:r>
          </a:p>
          <a:p>
            <a:endParaRPr lang="en-US"/>
          </a:p>
          <a:p>
            <a:endParaRPr lang="en-US"/>
          </a:p>
          <a:p>
            <a:endParaRPr lang="en-US"/>
          </a:p>
        </p:txBody>
      </p:sp>
    </p:spTree>
    <p:extLst>
      <p:ext uri="{BB962C8B-B14F-4D97-AF65-F5344CB8AC3E}">
        <p14:creationId xmlns:p14="http://schemas.microsoft.com/office/powerpoint/2010/main" val="4102406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55E2-0033-AB90-528A-6F4EDA52203C}"/>
              </a:ext>
            </a:extLst>
          </p:cNvPr>
          <p:cNvSpPr>
            <a:spLocks noGrp="1"/>
          </p:cNvSpPr>
          <p:nvPr>
            <p:ph type="title"/>
          </p:nvPr>
        </p:nvSpPr>
        <p:spPr/>
        <p:txBody>
          <a:bodyPr>
            <a:normAutofit/>
          </a:bodyPr>
          <a:lstStyle/>
          <a:p>
            <a:r>
              <a:rPr lang="en-US" sz="4000"/>
              <a:t>PNM Personas and Example Questions </a:t>
            </a:r>
          </a:p>
        </p:txBody>
      </p:sp>
      <p:sp>
        <p:nvSpPr>
          <p:cNvPr id="3" name="Content Placeholder 2">
            <a:extLst>
              <a:ext uri="{FF2B5EF4-FFF2-40B4-BE49-F238E27FC236}">
                <a16:creationId xmlns:a16="http://schemas.microsoft.com/office/drawing/2014/main" id="{9BB3649F-9815-16F9-E2C1-D118EA5155B1}"/>
              </a:ext>
            </a:extLst>
          </p:cNvPr>
          <p:cNvSpPr>
            <a:spLocks noGrp="1"/>
          </p:cNvSpPr>
          <p:nvPr>
            <p:ph idx="1"/>
          </p:nvPr>
        </p:nvSpPr>
        <p:spPr/>
        <p:txBody>
          <a:bodyPr>
            <a:normAutofit fontScale="85000" lnSpcReduction="20000"/>
          </a:bodyPr>
          <a:lstStyle/>
          <a:p>
            <a:r>
              <a:rPr lang="en-US" b="1"/>
              <a:t>PNM who is certain they want to be a DG</a:t>
            </a:r>
          </a:p>
          <a:p>
            <a:pPr lvl="1"/>
            <a:r>
              <a:rPr lang="en-US"/>
              <a:t>How are you hoping to grow throughout your college experience?</a:t>
            </a:r>
          </a:p>
          <a:p>
            <a:r>
              <a:rPr lang="en-US" b="1"/>
              <a:t>PNM who is unsure of their preference decision</a:t>
            </a:r>
          </a:p>
          <a:p>
            <a:pPr lvl="1"/>
            <a:r>
              <a:rPr lang="en-US"/>
              <a:t>It sounds like you are looking for a *support system, can I share with you how DG has provided me with support and care?</a:t>
            </a:r>
          </a:p>
          <a:p>
            <a:pPr lvl="1"/>
            <a:r>
              <a:rPr lang="en-US"/>
              <a:t>What are you hoping to get out of your sorority experience?</a:t>
            </a:r>
          </a:p>
          <a:p>
            <a:pPr lvl="2"/>
            <a:r>
              <a:rPr lang="en-US"/>
              <a:t>Demonstrate how a PNM can find what they are looking for by connecting to your Why DG moment or another personal experience.</a:t>
            </a:r>
          </a:p>
          <a:p>
            <a:r>
              <a:rPr lang="en-US" b="1"/>
              <a:t>PNM who is clear that they would like to join a different organization </a:t>
            </a:r>
          </a:p>
          <a:p>
            <a:pPr lvl="1"/>
            <a:r>
              <a:rPr lang="en-US"/>
              <a:t>What has been your favorite part of recruitment so far?</a:t>
            </a:r>
          </a:p>
          <a:p>
            <a:pPr lvl="1"/>
            <a:r>
              <a:rPr lang="en-US"/>
              <a:t>What are you most looking forward to during your college and sorority experience?</a:t>
            </a:r>
          </a:p>
          <a:p>
            <a:pPr lvl="2"/>
            <a:r>
              <a:rPr lang="en-US"/>
              <a:t>Remain calm and respectful while continuing the conversation.</a:t>
            </a:r>
          </a:p>
          <a:p>
            <a:pPr marL="914400" lvl="2" indent="0">
              <a:buNone/>
            </a:pPr>
            <a:endParaRPr lang="en-US"/>
          </a:p>
          <a:p>
            <a:endParaRPr lang="en-US"/>
          </a:p>
          <a:p>
            <a:endParaRPr lang="en-US"/>
          </a:p>
        </p:txBody>
      </p:sp>
    </p:spTree>
    <p:extLst>
      <p:ext uri="{BB962C8B-B14F-4D97-AF65-F5344CB8AC3E}">
        <p14:creationId xmlns:p14="http://schemas.microsoft.com/office/powerpoint/2010/main" val="997645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7D3EF-4675-35FB-239C-3FCD42EB2305}"/>
              </a:ext>
            </a:extLst>
          </p:cNvPr>
          <p:cNvSpPr>
            <a:spLocks noGrp="1"/>
          </p:cNvSpPr>
          <p:nvPr>
            <p:ph type="title"/>
          </p:nvPr>
        </p:nvSpPr>
        <p:spPr/>
        <p:txBody>
          <a:bodyPr/>
          <a:lstStyle/>
          <a:p>
            <a:r>
              <a:rPr lang="en-US"/>
              <a:t>Let’s Practice | Debrief</a:t>
            </a:r>
          </a:p>
        </p:txBody>
      </p:sp>
      <p:sp>
        <p:nvSpPr>
          <p:cNvPr id="3" name="Content Placeholder 2">
            <a:extLst>
              <a:ext uri="{FF2B5EF4-FFF2-40B4-BE49-F238E27FC236}">
                <a16:creationId xmlns:a16="http://schemas.microsoft.com/office/drawing/2014/main" id="{527D13A3-1DD9-CF49-3D22-B193FADCBABA}"/>
              </a:ext>
            </a:extLst>
          </p:cNvPr>
          <p:cNvSpPr>
            <a:spLocks noGrp="1"/>
          </p:cNvSpPr>
          <p:nvPr>
            <p:ph idx="1"/>
          </p:nvPr>
        </p:nvSpPr>
        <p:spPr/>
        <p:txBody>
          <a:bodyPr/>
          <a:lstStyle/>
          <a:p>
            <a:endParaRPr lang="en-US"/>
          </a:p>
          <a:p>
            <a:r>
              <a:rPr lang="en-US"/>
              <a:t>What did you learn?</a:t>
            </a:r>
          </a:p>
          <a:p>
            <a:r>
              <a:rPr lang="en-US"/>
              <a:t>What came most natural to you?</a:t>
            </a:r>
          </a:p>
          <a:p>
            <a:r>
              <a:rPr lang="en-US"/>
              <a:t>What will you carry with you into your conversations with PNMs?</a:t>
            </a:r>
          </a:p>
          <a:p>
            <a:endParaRPr lang="en-US"/>
          </a:p>
          <a:p>
            <a:endParaRPr lang="en-US"/>
          </a:p>
        </p:txBody>
      </p:sp>
    </p:spTree>
    <p:extLst>
      <p:ext uri="{BB962C8B-B14F-4D97-AF65-F5344CB8AC3E}">
        <p14:creationId xmlns:p14="http://schemas.microsoft.com/office/powerpoint/2010/main" val="13756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E8F24-BD96-A68E-A7A3-97DF13C0C9FD}"/>
              </a:ext>
            </a:extLst>
          </p:cNvPr>
          <p:cNvSpPr>
            <a:spLocks noGrp="1"/>
          </p:cNvSpPr>
          <p:nvPr>
            <p:ph type="title"/>
          </p:nvPr>
        </p:nvSpPr>
        <p:spPr/>
        <p:txBody>
          <a:bodyPr/>
          <a:lstStyle/>
          <a:p>
            <a:r>
              <a:rPr lang="en-US"/>
              <a:t>Final Tips</a:t>
            </a:r>
          </a:p>
        </p:txBody>
      </p:sp>
      <p:sp>
        <p:nvSpPr>
          <p:cNvPr id="3" name="Content Placeholder 2">
            <a:extLst>
              <a:ext uri="{FF2B5EF4-FFF2-40B4-BE49-F238E27FC236}">
                <a16:creationId xmlns:a16="http://schemas.microsoft.com/office/drawing/2014/main" id="{0D08131D-A177-4B1F-9E79-B2C4207F04D6}"/>
              </a:ext>
            </a:extLst>
          </p:cNvPr>
          <p:cNvSpPr>
            <a:spLocks noGrp="1"/>
          </p:cNvSpPr>
          <p:nvPr>
            <p:ph idx="1"/>
          </p:nvPr>
        </p:nvSpPr>
        <p:spPr/>
        <p:txBody>
          <a:bodyPr>
            <a:normAutofit/>
          </a:bodyPr>
          <a:lstStyle/>
          <a:p>
            <a:pPr marL="0" indent="0">
              <a:buNone/>
            </a:pPr>
            <a:r>
              <a:rPr lang="en-US" b="1"/>
              <a:t>It is all about the PNM</a:t>
            </a:r>
            <a:r>
              <a:rPr lang="en-US"/>
              <a:t>. Make sure your conversations leave her feeling comfortable, special, valued, supported, and cared for.</a:t>
            </a:r>
          </a:p>
          <a:p>
            <a:pPr marL="0" indent="0">
              <a:buNone/>
            </a:pPr>
            <a:endParaRPr lang="en-US"/>
          </a:p>
          <a:p>
            <a:r>
              <a:rPr lang="en-US"/>
              <a:t>Understand the PNM’s perspective </a:t>
            </a:r>
          </a:p>
          <a:p>
            <a:r>
              <a:rPr lang="en-US"/>
              <a:t>Reflect on your preference experience</a:t>
            </a:r>
          </a:p>
          <a:p>
            <a:r>
              <a:rPr lang="en-US"/>
              <a:t>Emphasize reassurance without pressure</a:t>
            </a:r>
          </a:p>
          <a:p>
            <a:r>
              <a:rPr lang="en-US"/>
              <a:t>Focus on the “whys”</a:t>
            </a:r>
          </a:p>
          <a:p>
            <a:endParaRPr lang="en-US"/>
          </a:p>
        </p:txBody>
      </p:sp>
    </p:spTree>
    <p:extLst>
      <p:ext uri="{BB962C8B-B14F-4D97-AF65-F5344CB8AC3E}">
        <p14:creationId xmlns:p14="http://schemas.microsoft.com/office/powerpoint/2010/main" val="667142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6D204-B1C1-B5F4-2F86-7E664AC4AD74}"/>
              </a:ext>
            </a:extLst>
          </p:cNvPr>
          <p:cNvSpPr>
            <a:spLocks noGrp="1"/>
          </p:cNvSpPr>
          <p:nvPr>
            <p:ph type="ctrTitle"/>
          </p:nvPr>
        </p:nvSpPr>
        <p:spPr>
          <a:xfrm>
            <a:off x="1524000" y="1867135"/>
            <a:ext cx="9144000" cy="2387600"/>
          </a:xfrm>
        </p:spPr>
        <p:txBody>
          <a:bodyPr>
            <a:normAutofit/>
          </a:bodyPr>
          <a:lstStyle/>
          <a:p>
            <a:r>
              <a:rPr lang="en-US"/>
              <a:t>Guide to Preference Conversations</a:t>
            </a:r>
          </a:p>
        </p:txBody>
      </p:sp>
    </p:spTree>
    <p:custDataLst>
      <p:tags r:id="rId1"/>
    </p:custDataLst>
    <p:extLst>
      <p:ext uri="{BB962C8B-B14F-4D97-AF65-F5344CB8AC3E}">
        <p14:creationId xmlns:p14="http://schemas.microsoft.com/office/powerpoint/2010/main" val="2869008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F7577-2716-0F6E-08E7-91D6905F918A}"/>
              </a:ext>
            </a:extLst>
          </p:cNvPr>
          <p:cNvSpPr>
            <a:spLocks noGrp="1"/>
          </p:cNvSpPr>
          <p:nvPr>
            <p:ph type="title"/>
          </p:nvPr>
        </p:nvSpPr>
        <p:spPr/>
        <p:txBody>
          <a:bodyPr/>
          <a:lstStyle/>
          <a:p>
            <a:r>
              <a:rPr lang="en-US"/>
              <a:t>What are Preference Conversations?</a:t>
            </a:r>
          </a:p>
        </p:txBody>
      </p:sp>
      <p:sp>
        <p:nvSpPr>
          <p:cNvPr id="3" name="Content Placeholder 2">
            <a:extLst>
              <a:ext uri="{FF2B5EF4-FFF2-40B4-BE49-F238E27FC236}">
                <a16:creationId xmlns:a16="http://schemas.microsoft.com/office/drawing/2014/main" id="{37D2BA11-D3F5-0E66-C66D-FA786FD6F146}"/>
              </a:ext>
            </a:extLst>
          </p:cNvPr>
          <p:cNvSpPr>
            <a:spLocks noGrp="1"/>
          </p:cNvSpPr>
          <p:nvPr>
            <p:ph idx="1"/>
          </p:nvPr>
        </p:nvSpPr>
        <p:spPr/>
        <p:txBody>
          <a:bodyPr>
            <a:normAutofit fontScale="92500"/>
          </a:bodyPr>
          <a:lstStyle/>
          <a:p>
            <a:r>
              <a:rPr lang="en-US"/>
              <a:t>The Preference round is the time to start, or hopefully continue, fostering deeper connections with PNMs who could be our sisters in the near future. These conversations are usually the longest and deepest of recruitment. </a:t>
            </a:r>
          </a:p>
          <a:p>
            <a:endParaRPr lang="en-US"/>
          </a:p>
          <a:p>
            <a:r>
              <a:rPr lang="en-US"/>
              <a:t>Because these conversations should be more meaningful, it is important that the recruiter has meaningful experiences to share with a PNM. </a:t>
            </a:r>
            <a:r>
              <a:rPr lang="en-US" b="1"/>
              <a:t>PNMs may set the energy, but the recruiter sets the tone for the conversation.</a:t>
            </a:r>
          </a:p>
          <a:p>
            <a:endParaRPr lang="en-US"/>
          </a:p>
        </p:txBody>
      </p:sp>
    </p:spTree>
    <p:custDataLst>
      <p:tags r:id="rId1"/>
    </p:custDataLst>
    <p:extLst>
      <p:ext uri="{BB962C8B-B14F-4D97-AF65-F5344CB8AC3E}">
        <p14:creationId xmlns:p14="http://schemas.microsoft.com/office/powerpoint/2010/main" val="312433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4B840-0B59-700C-9EED-BE8303DB8637}"/>
              </a:ext>
            </a:extLst>
          </p:cNvPr>
          <p:cNvSpPr>
            <a:spLocks noGrp="1"/>
          </p:cNvSpPr>
          <p:nvPr>
            <p:ph type="title"/>
          </p:nvPr>
        </p:nvSpPr>
        <p:spPr/>
        <p:txBody>
          <a:bodyPr/>
          <a:lstStyle/>
          <a:p>
            <a:r>
              <a:rPr lang="en-US"/>
              <a:t>Why Do Preference Conversations Matter?</a:t>
            </a:r>
          </a:p>
        </p:txBody>
      </p:sp>
      <p:sp>
        <p:nvSpPr>
          <p:cNvPr id="3" name="Content Placeholder 2">
            <a:extLst>
              <a:ext uri="{FF2B5EF4-FFF2-40B4-BE49-F238E27FC236}">
                <a16:creationId xmlns:a16="http://schemas.microsoft.com/office/drawing/2014/main" id="{4504CCFC-3792-9696-451B-DA73558A2DA7}"/>
              </a:ext>
            </a:extLst>
          </p:cNvPr>
          <p:cNvSpPr>
            <a:spLocks noGrp="1"/>
          </p:cNvSpPr>
          <p:nvPr>
            <p:ph idx="1"/>
          </p:nvPr>
        </p:nvSpPr>
        <p:spPr/>
        <p:txBody>
          <a:bodyPr>
            <a:normAutofit/>
          </a:bodyPr>
          <a:lstStyle/>
          <a:p>
            <a:r>
              <a:rPr lang="en-US"/>
              <a:t>It is the last chance to “seal the deal” with a PNM, to help them see themselves in DG. </a:t>
            </a:r>
          </a:p>
          <a:p>
            <a:r>
              <a:rPr lang="en-US"/>
              <a:t>PNMs remember how you make them feel more than they remember specific conversations and details. The </a:t>
            </a:r>
            <a:r>
              <a:rPr lang="en-US" b="1"/>
              <a:t>feeling</a:t>
            </a:r>
            <a:r>
              <a:rPr lang="en-US"/>
              <a:t> they have leaving DG will be the last thing on their mind as they goes to rank their preferences.</a:t>
            </a:r>
          </a:p>
          <a:p>
            <a:r>
              <a:rPr lang="en-US"/>
              <a:t>Remember that any women coming to preference </a:t>
            </a:r>
            <a:r>
              <a:rPr lang="en-US" b="1"/>
              <a:t>could receive a bid</a:t>
            </a:r>
            <a:r>
              <a:rPr lang="en-US"/>
              <a:t>!</a:t>
            </a:r>
          </a:p>
          <a:p>
            <a:endParaRPr lang="en-US"/>
          </a:p>
        </p:txBody>
      </p:sp>
    </p:spTree>
    <p:extLst>
      <p:ext uri="{BB962C8B-B14F-4D97-AF65-F5344CB8AC3E}">
        <p14:creationId xmlns:p14="http://schemas.microsoft.com/office/powerpoint/2010/main" val="1089456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76858-0E4B-976E-6E00-887A8DFB4120}"/>
              </a:ext>
            </a:extLst>
          </p:cNvPr>
          <p:cNvSpPr>
            <a:spLocks noGrp="1"/>
          </p:cNvSpPr>
          <p:nvPr>
            <p:ph type="title"/>
          </p:nvPr>
        </p:nvSpPr>
        <p:spPr/>
        <p:txBody>
          <a:bodyPr/>
          <a:lstStyle/>
          <a:p>
            <a:r>
              <a:rPr lang="en-US"/>
              <a:t>Catering Your Message</a:t>
            </a:r>
          </a:p>
        </p:txBody>
      </p:sp>
      <p:sp>
        <p:nvSpPr>
          <p:cNvPr id="3" name="Content Placeholder 2">
            <a:extLst>
              <a:ext uri="{FF2B5EF4-FFF2-40B4-BE49-F238E27FC236}">
                <a16:creationId xmlns:a16="http://schemas.microsoft.com/office/drawing/2014/main" id="{C3FBE1BF-E767-3F87-E041-899A66546637}"/>
              </a:ext>
            </a:extLst>
          </p:cNvPr>
          <p:cNvSpPr>
            <a:spLocks noGrp="1"/>
          </p:cNvSpPr>
          <p:nvPr>
            <p:ph idx="1"/>
          </p:nvPr>
        </p:nvSpPr>
        <p:spPr/>
        <p:txBody>
          <a:bodyPr>
            <a:normAutofit/>
          </a:bodyPr>
          <a:lstStyle/>
          <a:p>
            <a:r>
              <a:rPr lang="en-US"/>
              <a:t>During preference, PNMs will demonstrate varying levels of interest in joining Delta Gamma.</a:t>
            </a:r>
          </a:p>
          <a:p>
            <a:pPr lvl="1"/>
            <a:r>
              <a:rPr lang="en-US"/>
              <a:t>PNM who is certain they want to be a DG</a:t>
            </a:r>
          </a:p>
          <a:p>
            <a:pPr lvl="1"/>
            <a:r>
              <a:rPr lang="en-US"/>
              <a:t>PNM who is unsure of their preference decision</a:t>
            </a:r>
          </a:p>
          <a:p>
            <a:pPr lvl="1"/>
            <a:r>
              <a:rPr lang="en-US"/>
              <a:t>PNM who is clear that they would like to join another organization</a:t>
            </a:r>
          </a:p>
          <a:p>
            <a:r>
              <a:rPr lang="en-US"/>
              <a:t>Regardless of how a PNM presents their feelings, it is crucial that the recruiter demonstrates </a:t>
            </a:r>
            <a:r>
              <a:rPr lang="en-US" b="1"/>
              <a:t>empathy and appreciation </a:t>
            </a:r>
            <a:r>
              <a:rPr lang="en-US"/>
              <a:t>for their conversation.</a:t>
            </a:r>
          </a:p>
        </p:txBody>
      </p:sp>
    </p:spTree>
    <p:extLst>
      <p:ext uri="{BB962C8B-B14F-4D97-AF65-F5344CB8AC3E}">
        <p14:creationId xmlns:p14="http://schemas.microsoft.com/office/powerpoint/2010/main" val="2230308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8CC0F-9ED4-39A5-EB6C-DA70F50EA33F}"/>
              </a:ext>
            </a:extLst>
          </p:cNvPr>
          <p:cNvSpPr>
            <a:spLocks noGrp="1"/>
          </p:cNvSpPr>
          <p:nvPr>
            <p:ph type="title"/>
          </p:nvPr>
        </p:nvSpPr>
        <p:spPr/>
        <p:txBody>
          <a:bodyPr/>
          <a:lstStyle/>
          <a:p>
            <a:r>
              <a:rPr lang="en-US"/>
              <a:t>Catering Your Message</a:t>
            </a:r>
          </a:p>
        </p:txBody>
      </p:sp>
      <p:sp>
        <p:nvSpPr>
          <p:cNvPr id="3" name="Content Placeholder 2">
            <a:extLst>
              <a:ext uri="{FF2B5EF4-FFF2-40B4-BE49-F238E27FC236}">
                <a16:creationId xmlns:a16="http://schemas.microsoft.com/office/drawing/2014/main" id="{B3343463-5E5D-C89E-8BF9-59AF73FDD2D6}"/>
              </a:ext>
            </a:extLst>
          </p:cNvPr>
          <p:cNvSpPr>
            <a:spLocks noGrp="1"/>
          </p:cNvSpPr>
          <p:nvPr>
            <p:ph idx="1"/>
          </p:nvPr>
        </p:nvSpPr>
        <p:spPr/>
        <p:txBody>
          <a:bodyPr/>
          <a:lstStyle/>
          <a:p>
            <a:r>
              <a:rPr lang="en-US"/>
              <a:t>As the recruiter, you may cater your conversation to give the PNM the most comfortable and impactful experience possible.</a:t>
            </a:r>
          </a:p>
          <a:p>
            <a:r>
              <a:rPr lang="en-US"/>
              <a:t>How can you best guide a conversation based on each of these three scenarios?</a:t>
            </a:r>
          </a:p>
          <a:p>
            <a:pPr lvl="1"/>
            <a:r>
              <a:rPr lang="en-US" sz="2800"/>
              <a:t>PNM who is certain they want to be a DG</a:t>
            </a:r>
          </a:p>
          <a:p>
            <a:pPr lvl="1"/>
            <a:r>
              <a:rPr lang="en-US" sz="2800"/>
              <a:t>PNM who is unsure of their preference decision</a:t>
            </a:r>
          </a:p>
          <a:p>
            <a:pPr lvl="1"/>
            <a:r>
              <a:rPr lang="en-US" sz="2800"/>
              <a:t>PNM who is clear that they would like to join another organization</a:t>
            </a:r>
          </a:p>
          <a:p>
            <a:pPr lvl="1"/>
            <a:endParaRPr lang="en-US"/>
          </a:p>
          <a:p>
            <a:pPr lvl="1"/>
            <a:endParaRPr lang="en-US"/>
          </a:p>
          <a:p>
            <a:endParaRPr lang="en-US"/>
          </a:p>
        </p:txBody>
      </p:sp>
    </p:spTree>
    <p:extLst>
      <p:ext uri="{BB962C8B-B14F-4D97-AF65-F5344CB8AC3E}">
        <p14:creationId xmlns:p14="http://schemas.microsoft.com/office/powerpoint/2010/main" val="3316490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1E25-EF5B-8C29-7C83-3FBB69A5102C}"/>
              </a:ext>
            </a:extLst>
          </p:cNvPr>
          <p:cNvSpPr>
            <a:spLocks noGrp="1"/>
          </p:cNvSpPr>
          <p:nvPr>
            <p:ph type="title"/>
          </p:nvPr>
        </p:nvSpPr>
        <p:spPr/>
        <p:txBody>
          <a:bodyPr/>
          <a:lstStyle/>
          <a:p>
            <a:r>
              <a:rPr lang="en-US"/>
              <a:t>Why DG Moment </a:t>
            </a:r>
          </a:p>
        </p:txBody>
      </p:sp>
      <p:sp>
        <p:nvSpPr>
          <p:cNvPr id="3" name="Content Placeholder 2">
            <a:extLst>
              <a:ext uri="{FF2B5EF4-FFF2-40B4-BE49-F238E27FC236}">
                <a16:creationId xmlns:a16="http://schemas.microsoft.com/office/drawing/2014/main" id="{92A16C3A-6D00-9FC4-AB49-B2DA5946479F}"/>
              </a:ext>
            </a:extLst>
          </p:cNvPr>
          <p:cNvSpPr>
            <a:spLocks noGrp="1"/>
          </p:cNvSpPr>
          <p:nvPr>
            <p:ph idx="1"/>
          </p:nvPr>
        </p:nvSpPr>
        <p:spPr/>
        <p:txBody>
          <a:bodyPr>
            <a:normAutofit/>
          </a:bodyPr>
          <a:lstStyle/>
          <a:p>
            <a:r>
              <a:rPr lang="en-US"/>
              <a:t>Frequently, a recruiter may reflect on their “Why DG Moment” to guide their preference conversations.</a:t>
            </a:r>
          </a:p>
          <a:p>
            <a:r>
              <a:rPr lang="en-US"/>
              <a:t>Take a moment to reflect on your “Why DG Moment”</a:t>
            </a:r>
          </a:p>
          <a:p>
            <a:pPr lvl="1"/>
            <a:r>
              <a:rPr lang="en-US" sz="2800"/>
              <a:t>Why you chose DG as a PNM and/or why you have remained a member of the organization.</a:t>
            </a:r>
          </a:p>
          <a:p>
            <a:pPr lvl="1"/>
            <a:r>
              <a:rPr lang="en-US" sz="2800"/>
              <a:t>How can you use this reflection to guide your conversation with different types of PNMs?</a:t>
            </a:r>
          </a:p>
          <a:p>
            <a:endParaRPr lang="en-US"/>
          </a:p>
          <a:p>
            <a:pPr marL="0" indent="0">
              <a:buNone/>
            </a:pPr>
            <a:endParaRPr lang="en-US"/>
          </a:p>
        </p:txBody>
      </p:sp>
    </p:spTree>
    <p:extLst>
      <p:ext uri="{BB962C8B-B14F-4D97-AF65-F5344CB8AC3E}">
        <p14:creationId xmlns:p14="http://schemas.microsoft.com/office/powerpoint/2010/main" val="1310879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4DBB1-A127-A4A1-1A00-6FF1AE8C5C83}"/>
              </a:ext>
            </a:extLst>
          </p:cNvPr>
          <p:cNvSpPr>
            <a:spLocks noGrp="1"/>
          </p:cNvSpPr>
          <p:nvPr>
            <p:ph type="title"/>
          </p:nvPr>
        </p:nvSpPr>
        <p:spPr/>
        <p:txBody>
          <a:bodyPr/>
          <a:lstStyle/>
          <a:p>
            <a:r>
              <a:rPr lang="en-US"/>
              <a:t>Examples of a “Why DG Moment”</a:t>
            </a:r>
          </a:p>
        </p:txBody>
      </p:sp>
      <p:sp>
        <p:nvSpPr>
          <p:cNvPr id="3" name="Content Placeholder 2">
            <a:extLst>
              <a:ext uri="{FF2B5EF4-FFF2-40B4-BE49-F238E27FC236}">
                <a16:creationId xmlns:a16="http://schemas.microsoft.com/office/drawing/2014/main" id="{FF669ACB-8BCA-A690-6541-A05B023592FF}"/>
              </a:ext>
            </a:extLst>
          </p:cNvPr>
          <p:cNvSpPr>
            <a:spLocks noGrp="1"/>
          </p:cNvSpPr>
          <p:nvPr>
            <p:ph idx="1"/>
          </p:nvPr>
        </p:nvSpPr>
        <p:spPr/>
        <p:txBody>
          <a:bodyPr/>
          <a:lstStyle/>
          <a:p>
            <a:r>
              <a:rPr lang="en-US"/>
              <a:t>Reflect on how you felt valued as a PNM during your preference ceremony.</a:t>
            </a:r>
          </a:p>
          <a:p>
            <a:r>
              <a:rPr lang="en-US" b="1"/>
              <a:t>Leadership</a:t>
            </a:r>
            <a:r>
              <a:rPr lang="en-US"/>
              <a:t>: How have you grown during your time in the chapter?</a:t>
            </a:r>
          </a:p>
          <a:p>
            <a:r>
              <a:rPr lang="en-US" b="1"/>
              <a:t>Mentorship</a:t>
            </a:r>
            <a:r>
              <a:rPr lang="en-US"/>
              <a:t>: Big/Little friendships, officer roles, etc.</a:t>
            </a:r>
          </a:p>
          <a:p>
            <a:r>
              <a:rPr lang="en-US" b="1"/>
              <a:t>Accountability:</a:t>
            </a:r>
            <a:r>
              <a:rPr lang="en-US"/>
              <a:t> How has Delta Gamma shaped your values related to character, friendship, and scholarship?</a:t>
            </a:r>
          </a:p>
          <a:p>
            <a:pPr lvl="1"/>
            <a:r>
              <a:rPr lang="en-US"/>
              <a:t>Please share if you are comfortable!</a:t>
            </a:r>
          </a:p>
          <a:p>
            <a:endParaRPr lang="en-US"/>
          </a:p>
        </p:txBody>
      </p:sp>
    </p:spTree>
    <p:extLst>
      <p:ext uri="{BB962C8B-B14F-4D97-AF65-F5344CB8AC3E}">
        <p14:creationId xmlns:p14="http://schemas.microsoft.com/office/powerpoint/2010/main" val="811127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8288E-BCD4-0533-1827-D9758673B02E}"/>
              </a:ext>
            </a:extLst>
          </p:cNvPr>
          <p:cNvSpPr>
            <a:spLocks noGrp="1"/>
          </p:cNvSpPr>
          <p:nvPr>
            <p:ph type="title"/>
          </p:nvPr>
        </p:nvSpPr>
        <p:spPr/>
        <p:txBody>
          <a:bodyPr/>
          <a:lstStyle/>
          <a:p>
            <a:r>
              <a:rPr lang="en-US"/>
              <a:t>Let’s Practice!</a:t>
            </a:r>
          </a:p>
        </p:txBody>
      </p:sp>
      <p:sp>
        <p:nvSpPr>
          <p:cNvPr id="3" name="Content Placeholder 2">
            <a:extLst>
              <a:ext uri="{FF2B5EF4-FFF2-40B4-BE49-F238E27FC236}">
                <a16:creationId xmlns:a16="http://schemas.microsoft.com/office/drawing/2014/main" id="{BCA94A94-9DD9-094D-C8F5-5942ED379E80}"/>
              </a:ext>
            </a:extLst>
          </p:cNvPr>
          <p:cNvSpPr>
            <a:spLocks noGrp="1"/>
          </p:cNvSpPr>
          <p:nvPr>
            <p:ph idx="1"/>
          </p:nvPr>
        </p:nvSpPr>
        <p:spPr/>
        <p:txBody>
          <a:bodyPr>
            <a:normAutofit/>
          </a:bodyPr>
          <a:lstStyle/>
          <a:p>
            <a:pPr marL="0" indent="0">
              <a:buNone/>
            </a:pPr>
            <a:r>
              <a:rPr lang="en-US"/>
              <a:t>Reflect on how you can best cater your conversation to accommodate the PNM</a:t>
            </a:r>
          </a:p>
          <a:p>
            <a:r>
              <a:rPr lang="en-US"/>
              <a:t>Break off into pairs that include one new recruiter and one experienced recruiter, if possible.</a:t>
            </a:r>
          </a:p>
          <a:p>
            <a:r>
              <a:rPr lang="en-US"/>
              <a:t>EVC will assign different PNM personas to each pair.</a:t>
            </a:r>
          </a:p>
          <a:p>
            <a:r>
              <a:rPr lang="en-US"/>
              <a:t>Practice navigating these different types of conversations and including your “Why DG” moment.</a:t>
            </a:r>
          </a:p>
          <a:p>
            <a:pPr lvl="1"/>
            <a:r>
              <a:rPr lang="en-US"/>
              <a:t>Once you are broken into pairs, we will review some example questions.</a:t>
            </a:r>
          </a:p>
          <a:p>
            <a:endParaRPr lang="en-US"/>
          </a:p>
        </p:txBody>
      </p:sp>
    </p:spTree>
    <p:extLst>
      <p:ext uri="{BB962C8B-B14F-4D97-AF65-F5344CB8AC3E}">
        <p14:creationId xmlns:p14="http://schemas.microsoft.com/office/powerpoint/2010/main" val="13234092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al the Deal Presentation with CDC Hannah edits  -  Read-Only" id="{307880FF-6316-497B-ABFD-FEABD258F63F}" vid="{0FB87534-C5CF-4099-957D-18900022C9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23F8ECF3795A34286EC99F74346F8C2" ma:contentTypeVersion="18" ma:contentTypeDescription="Create a new document." ma:contentTypeScope="" ma:versionID="8799db9ea4022f992a269d71e8bc16ba">
  <xsd:schema xmlns:xsd="http://www.w3.org/2001/XMLSchema" xmlns:xs="http://www.w3.org/2001/XMLSchema" xmlns:p="http://schemas.microsoft.com/office/2006/metadata/properties" xmlns:ns2="38d0f7a5-8910-4363-98fd-ee4d4f13758b" xmlns:ns3="ee9bb1d1-cab2-43e6-b3f0-cdb4d6c3ef08" targetNamespace="http://schemas.microsoft.com/office/2006/metadata/properties" ma:root="true" ma:fieldsID="d20d26bf446ac6f6dcf451d30e15caed" ns2:_="" ns3:_="">
    <xsd:import namespace="38d0f7a5-8910-4363-98fd-ee4d4f13758b"/>
    <xsd:import namespace="ee9bb1d1-cab2-43e6-b3f0-cdb4d6c3ef0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lcf76f155ced4ddcb4097134ff3c332f" minOccurs="0"/>
                <xsd:element ref="ns3:TaxCatchAll"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d0f7a5-8910-4363-98fd-ee4d4f1375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eaaf9f0-9cfd-4642-a7d0-184488b5176e"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e9bb1d1-cab2-43e6-b3f0-cdb4d6c3ef0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c893f71-9c0c-4b88-95b5-2f042b41bde3}" ma:internalName="TaxCatchAll" ma:showField="CatchAllData" ma:web="ee9bb1d1-cab2-43e6-b3f0-cdb4d6c3ef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ee9bb1d1-cab2-43e6-b3f0-cdb4d6c3ef08">
      <UserInfo>
        <DisplayName>Morgan Branson</DisplayName>
        <AccountId>100</AccountId>
        <AccountType/>
      </UserInfo>
    </SharedWithUsers>
    <TaxCatchAll xmlns="ee9bb1d1-cab2-43e6-b3f0-cdb4d6c3ef08" xsi:nil="true"/>
    <lcf76f155ced4ddcb4097134ff3c332f xmlns="38d0f7a5-8910-4363-98fd-ee4d4f13758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C1F94AF-BDB8-4B1A-8794-38B878FA7251}">
  <ds:schemaRefs>
    <ds:schemaRef ds:uri="http://schemas.microsoft.com/sharepoint/v3/contenttype/forms"/>
  </ds:schemaRefs>
</ds:datastoreItem>
</file>

<file path=customXml/itemProps2.xml><?xml version="1.0" encoding="utf-8"?>
<ds:datastoreItem xmlns:ds="http://schemas.openxmlformats.org/officeDocument/2006/customXml" ds:itemID="{9B1BF45C-B083-47FE-A384-FE04AD3504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d0f7a5-8910-4363-98fd-ee4d4f13758b"/>
    <ds:schemaRef ds:uri="ee9bb1d1-cab2-43e6-b3f0-cdb4d6c3ef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4A8FA8-C316-4F14-9C7B-94592605A110}">
  <ds:schemaRefs>
    <ds:schemaRef ds:uri="http://schemas.microsoft.com/office/2006/metadata/properties"/>
    <ds:schemaRef ds:uri="http://purl.org/dc/elements/1.1/"/>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38d0f7a5-8910-4363-98fd-ee4d4f13758b"/>
    <ds:schemaRef ds:uri="http://purl.org/dc/dcmitype/"/>
    <ds:schemaRef ds:uri="ee9bb1d1-cab2-43e6-b3f0-cdb4d6c3ef0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Seal the Deal Presentation</Template>
  <TotalTime>0</TotalTime>
  <Words>1959</Words>
  <Application>Microsoft Macintosh PowerPoint</Application>
  <PresentationFormat>Widescreen</PresentationFormat>
  <Paragraphs>135</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EB Garamond Regular Roman</vt:lpstr>
      <vt:lpstr>Montserrat</vt:lpstr>
      <vt:lpstr>TROPILINE-BLACK</vt:lpstr>
      <vt:lpstr>Office Theme</vt:lpstr>
      <vt:lpstr>Instructions for vp: membership</vt:lpstr>
      <vt:lpstr>Guide to Preference Conversations</vt:lpstr>
      <vt:lpstr>What are Preference Conversations?</vt:lpstr>
      <vt:lpstr>Why Do Preference Conversations Matter?</vt:lpstr>
      <vt:lpstr>Catering Your Message</vt:lpstr>
      <vt:lpstr>Catering Your Message</vt:lpstr>
      <vt:lpstr>Why DG Moment </vt:lpstr>
      <vt:lpstr>Examples of a “Why DG Moment”</vt:lpstr>
      <vt:lpstr>Let’s Practice!</vt:lpstr>
      <vt:lpstr>General Questions</vt:lpstr>
      <vt:lpstr>PNM Personas and Example Questions </vt:lpstr>
      <vt:lpstr>Let’s Practice | Debrief</vt:lpstr>
      <vt:lpstr>Final Tips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Hannah Bode</dc:creator>
  <cp:lastModifiedBy>Morgan Branson</cp:lastModifiedBy>
  <cp:revision>2</cp:revision>
  <dcterms:created xsi:type="dcterms:W3CDTF">2024-07-29T01:14:35Z</dcterms:created>
  <dcterms:modified xsi:type="dcterms:W3CDTF">2025-05-15T17:43:44Z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49D07AD0-1057-42C1-9C18-91367939870A</vt:lpwstr>
  </property>
  <property fmtid="{D5CDD505-2E9C-101B-9397-08002B2CF9AE}" pid="3" name="ArticulatePath">
    <vt:lpwstr>https://deltagammafraternity1-my.sharepoint.com/personal/jacquelyn_deltagamma_org/Documents/CDC Powerpoint Template</vt:lpwstr>
  </property>
  <property fmtid="{D5CDD505-2E9C-101B-9397-08002B2CF9AE}" pid="4" name="ContentTypeId">
    <vt:lpwstr>0x010100E23F8ECF3795A34286EC99F74346F8C2</vt:lpwstr>
  </property>
</Properties>
</file>