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3"/>
  </p:notesMasterIdLst>
  <p:sldIdLst>
    <p:sldId id="256" r:id="rId2"/>
    <p:sldId id="258" r:id="rId3"/>
    <p:sldId id="259" r:id="rId4"/>
    <p:sldId id="260" r:id="rId5"/>
    <p:sldId id="261" r:id="rId6"/>
    <p:sldId id="262" r:id="rId7"/>
    <p:sldId id="263" r:id="rId8"/>
    <p:sldId id="264" r:id="rId9"/>
    <p:sldId id="265" r:id="rId10"/>
    <p:sldId id="266" r:id="rId11"/>
    <p:sldId id="267" r:id="rId12"/>
  </p:sldIdLst>
  <p:sldSz cx="12192000" cy="6858000"/>
  <p:notesSz cx="6950075" cy="9236075"/>
  <p:embeddedFontLst>
    <p:embeddedFont>
      <p:font typeface="Montserrat" pitchFamily="2" charset="77"/>
      <p:regular r:id="rId14"/>
      <p:bold r:id="rId15"/>
      <p:italic r:id="rId16"/>
      <p:boldItalic r:id="rId17"/>
    </p:embeddedFont>
    <p:embeddedFont>
      <p:font typeface="Tropiline" pitchFamily="2" charset="77"/>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2" roundtripDataSignature="AMtx7mhINK+pl71hrVqqN5zu/X//Nkrvn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7"/>
    <p:restoredTop sz="94694"/>
  </p:normalViewPr>
  <p:slideViewPr>
    <p:cSldViewPr snapToGrid="0">
      <p:cViewPr varScale="1">
        <p:scale>
          <a:sx n="121" d="100"/>
          <a:sy n="121" d="100"/>
        </p:scale>
        <p:origin x="44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1" y="1"/>
            <a:ext cx="3011699" cy="463408"/>
          </a:xfrm>
          <a:prstGeom prst="rect">
            <a:avLst/>
          </a:prstGeom>
          <a:noFill/>
          <a:ln>
            <a:noFill/>
          </a:ln>
        </p:spPr>
        <p:txBody>
          <a:bodyPr spcFirstLastPara="1" wrap="square" lIns="92475" tIns="46225" rIns="92475" bIns="46225"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936769" y="1"/>
            <a:ext cx="3011699" cy="463408"/>
          </a:xfrm>
          <a:prstGeom prst="rect">
            <a:avLst/>
          </a:prstGeom>
          <a:noFill/>
          <a:ln>
            <a:noFill/>
          </a:ln>
        </p:spPr>
        <p:txBody>
          <a:bodyPr spcFirstLastPara="1" wrap="square" lIns="92475" tIns="46225" rIns="92475" bIns="46225"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95008" y="4444862"/>
            <a:ext cx="5560060" cy="3636704"/>
          </a:xfrm>
          <a:prstGeom prst="rect">
            <a:avLst/>
          </a:prstGeom>
          <a:noFill/>
          <a:ln>
            <a:noFill/>
          </a:ln>
        </p:spPr>
        <p:txBody>
          <a:bodyPr spcFirstLastPara="1" wrap="square" lIns="92475" tIns="46225" rIns="92475" bIns="46225"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1" y="8772669"/>
            <a:ext cx="3011699" cy="463407"/>
          </a:xfrm>
          <a:prstGeom prst="rect">
            <a:avLst/>
          </a:prstGeom>
          <a:noFill/>
          <a:ln>
            <a:noFill/>
          </a:ln>
        </p:spPr>
        <p:txBody>
          <a:bodyPr spcFirstLastPara="1" wrap="square" lIns="92475" tIns="46225" rIns="92475" bIns="46225"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936769" y="8772669"/>
            <a:ext cx="3011699" cy="463407"/>
          </a:xfrm>
          <a:prstGeom prst="rect">
            <a:avLst/>
          </a:prstGeom>
          <a:noFill/>
          <a:ln>
            <a:noFill/>
          </a:ln>
        </p:spPr>
        <p:txBody>
          <a:bodyPr spcFirstLastPara="1" wrap="square" lIns="92475" tIns="46225" rIns="92475" bIns="4622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1:notes"/>
          <p:cNvSpPr>
            <a:spLocks noGrp="1" noRot="1" noChangeAspect="1"/>
          </p:cNvSpPr>
          <p:nvPr>
            <p:ph type="sldImg" idx="2"/>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 name="Google Shape;88;p1:notes"/>
          <p:cNvSpPr txBox="1">
            <a:spLocks noGrp="1"/>
          </p:cNvSpPr>
          <p:nvPr>
            <p:ph type="body" idx="1"/>
          </p:nvPr>
        </p:nvSpPr>
        <p:spPr>
          <a:xfrm>
            <a:off x="695008" y="4444862"/>
            <a:ext cx="5560060" cy="3636704"/>
          </a:xfrm>
          <a:prstGeom prst="rect">
            <a:avLst/>
          </a:prstGeom>
          <a:noFill/>
          <a:ln>
            <a:noFill/>
          </a:ln>
        </p:spPr>
        <p:txBody>
          <a:bodyPr spcFirstLastPara="1" wrap="square" lIns="92475" tIns="46225" rIns="92475" bIns="46225" anchor="t" anchorCtr="0">
            <a:noAutofit/>
          </a:bodyPr>
          <a:lstStyle/>
          <a:p>
            <a:pPr marL="0" lvl="0" indent="0" algn="l" rtl="0">
              <a:lnSpc>
                <a:spcPct val="100000"/>
              </a:lnSpc>
              <a:spcBef>
                <a:spcPts val="0"/>
              </a:spcBef>
              <a:spcAft>
                <a:spcPts val="0"/>
              </a:spcAft>
              <a:buSzPts val="1400"/>
              <a:buNone/>
            </a:pPr>
            <a:endParaRPr/>
          </a:p>
        </p:txBody>
      </p:sp>
      <p:sp>
        <p:nvSpPr>
          <p:cNvPr id="89" name="Google Shape;89;p1:notes"/>
          <p:cNvSpPr txBox="1">
            <a:spLocks noGrp="1"/>
          </p:cNvSpPr>
          <p:nvPr>
            <p:ph type="sldNum" idx="12"/>
          </p:nvPr>
        </p:nvSpPr>
        <p:spPr>
          <a:xfrm>
            <a:off x="3936769" y="8772669"/>
            <a:ext cx="3011699" cy="463407"/>
          </a:xfrm>
          <a:prstGeom prst="rect">
            <a:avLst/>
          </a:prstGeom>
          <a:noFill/>
          <a:ln>
            <a:noFill/>
          </a:ln>
        </p:spPr>
        <p:txBody>
          <a:bodyPr spcFirstLastPara="1" wrap="square" lIns="92475" tIns="46225" rIns="92475" bIns="46225"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43:notes"/>
          <p:cNvSpPr txBox="1">
            <a:spLocks noGrp="1"/>
          </p:cNvSpPr>
          <p:nvPr>
            <p:ph type="body" idx="1"/>
          </p:nvPr>
        </p:nvSpPr>
        <p:spPr>
          <a:xfrm>
            <a:off x="695008" y="4444862"/>
            <a:ext cx="5560060" cy="363670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147" name="Google Shape;147;p43:notes"/>
          <p:cNvSpPr>
            <a:spLocks noGrp="1" noRot="1" noChangeAspect="1"/>
          </p:cNvSpPr>
          <p:nvPr>
            <p:ph type="sldImg" idx="2"/>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20:notes"/>
          <p:cNvSpPr txBox="1">
            <a:spLocks noGrp="1"/>
          </p:cNvSpPr>
          <p:nvPr>
            <p:ph type="body" idx="1"/>
          </p:nvPr>
        </p:nvSpPr>
        <p:spPr>
          <a:xfrm>
            <a:off x="935985" y="3334478"/>
            <a:ext cx="7488049" cy="3158988"/>
          </a:xfrm>
          <a:prstGeom prst="rect">
            <a:avLst/>
          </a:prstGeom>
          <a:noFill/>
          <a:ln>
            <a:noFill/>
          </a:ln>
        </p:spPr>
        <p:txBody>
          <a:bodyPr spcFirstLastPara="1" wrap="square" lIns="233825" tIns="233825" rIns="233825" bIns="233825" anchor="t" anchorCtr="0">
            <a:noAutofit/>
          </a:bodyPr>
          <a:lstStyle/>
          <a:p>
            <a:pPr marL="0" lvl="0" indent="0" algn="l" rtl="0">
              <a:lnSpc>
                <a:spcPct val="100000"/>
              </a:lnSpc>
              <a:spcBef>
                <a:spcPts val="0"/>
              </a:spcBef>
              <a:spcAft>
                <a:spcPts val="0"/>
              </a:spcAft>
              <a:buSzPts val="1400"/>
              <a:buNone/>
            </a:pPr>
            <a:endParaRPr lang="en-US" dirty="0"/>
          </a:p>
        </p:txBody>
      </p:sp>
      <p:sp>
        <p:nvSpPr>
          <p:cNvPr id="152" name="Google Shape;152;p20:notes"/>
          <p:cNvSpPr>
            <a:spLocks noGrp="1" noRot="1" noChangeAspect="1"/>
          </p:cNvSpPr>
          <p:nvPr>
            <p:ph type="sldImg" idx="2"/>
          </p:nvPr>
        </p:nvSpPr>
        <p:spPr>
          <a:xfrm>
            <a:off x="2339975" y="527050"/>
            <a:ext cx="4679950" cy="26336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36:notes"/>
          <p:cNvSpPr txBox="1">
            <a:spLocks noGrp="1"/>
          </p:cNvSpPr>
          <p:nvPr>
            <p:ph type="body" idx="1"/>
          </p:nvPr>
        </p:nvSpPr>
        <p:spPr>
          <a:xfrm>
            <a:off x="695008" y="4444862"/>
            <a:ext cx="5560060" cy="363670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103" name="Google Shape;103;p36:notes"/>
          <p:cNvSpPr>
            <a:spLocks noGrp="1" noRot="1" noChangeAspect="1"/>
          </p:cNvSpPr>
          <p:nvPr>
            <p:ph type="sldImg" idx="2"/>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37:notes"/>
          <p:cNvSpPr txBox="1">
            <a:spLocks noGrp="1"/>
          </p:cNvSpPr>
          <p:nvPr>
            <p:ph type="body" idx="1"/>
          </p:nvPr>
        </p:nvSpPr>
        <p:spPr>
          <a:xfrm>
            <a:off x="695008" y="4444862"/>
            <a:ext cx="5560060" cy="363670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108" name="Google Shape;108;p37:notes"/>
          <p:cNvSpPr>
            <a:spLocks noGrp="1" noRot="1" noChangeAspect="1"/>
          </p:cNvSpPr>
          <p:nvPr>
            <p:ph type="sldImg" idx="2"/>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01c3876b8f_0_6:notes"/>
          <p:cNvSpPr>
            <a:spLocks noGrp="1" noRot="1" noChangeAspect="1"/>
          </p:cNvSpPr>
          <p:nvPr>
            <p:ph type="sldImg" idx="2"/>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g301c3876b8f_0_6:notes"/>
          <p:cNvSpPr txBox="1">
            <a:spLocks noGrp="1"/>
          </p:cNvSpPr>
          <p:nvPr>
            <p:ph type="body" idx="1"/>
          </p:nvPr>
        </p:nvSpPr>
        <p:spPr>
          <a:xfrm>
            <a:off x="695008" y="4444862"/>
            <a:ext cx="5560200" cy="3636600"/>
          </a:xfrm>
          <a:prstGeom prst="rect">
            <a:avLst/>
          </a:prstGeom>
          <a:noFill/>
          <a:ln>
            <a:noFill/>
          </a:ln>
        </p:spPr>
        <p:txBody>
          <a:bodyPr spcFirstLastPara="1" wrap="square" lIns="92475" tIns="46225" rIns="92475" bIns="46225" anchor="t" anchorCtr="0">
            <a:noAutofit/>
          </a:bodyPr>
          <a:lstStyle/>
          <a:p>
            <a:pPr marL="0" lvl="0" indent="0" algn="l" rtl="0">
              <a:lnSpc>
                <a:spcPct val="100000"/>
              </a:lnSpc>
              <a:spcBef>
                <a:spcPts val="0"/>
              </a:spcBef>
              <a:spcAft>
                <a:spcPts val="0"/>
              </a:spcAft>
              <a:buSzPts val="1400"/>
              <a:buNone/>
            </a:pPr>
            <a:endParaRPr/>
          </a:p>
        </p:txBody>
      </p:sp>
      <p:sp>
        <p:nvSpPr>
          <p:cNvPr id="114" name="Google Shape;114;g301c3876b8f_0_6:notes"/>
          <p:cNvSpPr txBox="1">
            <a:spLocks noGrp="1"/>
          </p:cNvSpPr>
          <p:nvPr>
            <p:ph type="sldNum" idx="12"/>
          </p:nvPr>
        </p:nvSpPr>
        <p:spPr>
          <a:xfrm>
            <a:off x="3936769" y="8772669"/>
            <a:ext cx="3011700" cy="463500"/>
          </a:xfrm>
          <a:prstGeom prst="rect">
            <a:avLst/>
          </a:prstGeom>
          <a:noFill/>
          <a:ln>
            <a:noFill/>
          </a:ln>
        </p:spPr>
        <p:txBody>
          <a:bodyPr spcFirstLastPara="1" wrap="square" lIns="92475" tIns="46225" rIns="92475" bIns="46225"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38:notes"/>
          <p:cNvSpPr txBox="1">
            <a:spLocks noGrp="1"/>
          </p:cNvSpPr>
          <p:nvPr>
            <p:ph type="body" idx="1"/>
          </p:nvPr>
        </p:nvSpPr>
        <p:spPr>
          <a:xfrm>
            <a:off x="695008" y="4444862"/>
            <a:ext cx="5560060" cy="363670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122" name="Google Shape;122;p38:notes"/>
          <p:cNvSpPr>
            <a:spLocks noGrp="1" noRot="1" noChangeAspect="1"/>
          </p:cNvSpPr>
          <p:nvPr>
            <p:ph type="sldImg" idx="2"/>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39:notes"/>
          <p:cNvSpPr txBox="1">
            <a:spLocks noGrp="1"/>
          </p:cNvSpPr>
          <p:nvPr>
            <p:ph type="body" idx="1"/>
          </p:nvPr>
        </p:nvSpPr>
        <p:spPr>
          <a:xfrm>
            <a:off x="695008" y="4444862"/>
            <a:ext cx="5560060" cy="363670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127" name="Google Shape;127;p39:notes"/>
          <p:cNvSpPr>
            <a:spLocks noGrp="1" noRot="1" noChangeAspect="1"/>
          </p:cNvSpPr>
          <p:nvPr>
            <p:ph type="sldImg" idx="2"/>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40:notes"/>
          <p:cNvSpPr txBox="1">
            <a:spLocks noGrp="1"/>
          </p:cNvSpPr>
          <p:nvPr>
            <p:ph type="body" idx="1"/>
          </p:nvPr>
        </p:nvSpPr>
        <p:spPr>
          <a:xfrm>
            <a:off x="695008" y="4444862"/>
            <a:ext cx="5560060" cy="363670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132" name="Google Shape;132;p40:notes"/>
          <p:cNvSpPr>
            <a:spLocks noGrp="1" noRot="1" noChangeAspect="1"/>
          </p:cNvSpPr>
          <p:nvPr>
            <p:ph type="sldImg" idx="2"/>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41:notes"/>
          <p:cNvSpPr txBox="1">
            <a:spLocks noGrp="1"/>
          </p:cNvSpPr>
          <p:nvPr>
            <p:ph type="body" idx="1"/>
          </p:nvPr>
        </p:nvSpPr>
        <p:spPr>
          <a:xfrm>
            <a:off x="695008" y="4444862"/>
            <a:ext cx="5560060" cy="363670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137" name="Google Shape;137;p41:notes"/>
          <p:cNvSpPr>
            <a:spLocks noGrp="1" noRot="1" noChangeAspect="1"/>
          </p:cNvSpPr>
          <p:nvPr>
            <p:ph type="sldImg" idx="2"/>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42:notes"/>
          <p:cNvSpPr txBox="1">
            <a:spLocks noGrp="1"/>
          </p:cNvSpPr>
          <p:nvPr>
            <p:ph type="body" idx="1"/>
          </p:nvPr>
        </p:nvSpPr>
        <p:spPr>
          <a:xfrm>
            <a:off x="695008" y="4444862"/>
            <a:ext cx="5560060" cy="3636704"/>
          </a:xfrm>
          <a:prstGeom prst="rect">
            <a:avLst/>
          </a:prstGeom>
        </p:spPr>
        <p:txBody>
          <a:bodyPr spcFirstLastPara="1" wrap="square" lIns="92475" tIns="46225" rIns="92475" bIns="46225" anchor="t" anchorCtr="0">
            <a:noAutofit/>
          </a:bodyPr>
          <a:lstStyle/>
          <a:p>
            <a:pPr marL="0" lvl="0" indent="0" algn="l" rtl="0">
              <a:spcBef>
                <a:spcPts val="0"/>
              </a:spcBef>
              <a:spcAft>
                <a:spcPts val="0"/>
              </a:spcAft>
              <a:buNone/>
            </a:pPr>
            <a:endParaRPr/>
          </a:p>
        </p:txBody>
      </p:sp>
      <p:sp>
        <p:nvSpPr>
          <p:cNvPr id="142" name="Google Shape;142;p42:notes"/>
          <p:cNvSpPr>
            <a:spLocks noGrp="1" noRot="1" noChangeAspect="1"/>
          </p:cNvSpPr>
          <p:nvPr>
            <p:ph type="sldImg" idx="2"/>
          </p:nvPr>
        </p:nvSpPr>
        <p:spPr>
          <a:xfrm>
            <a:off x="704850" y="1154113"/>
            <a:ext cx="5540375" cy="31178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reserve="1">
  <p:cSld name="1_Title Slide">
    <p:bg>
      <p:bgPr>
        <a:blipFill>
          <a:blip r:embed="rId2">
            <a:alphaModFix/>
          </a:blip>
          <a:stretch>
            <a:fillRect/>
          </a:stretch>
        </a:blipFill>
        <a:effectLst/>
      </p:bgPr>
    </p:bg>
    <p:spTree>
      <p:nvGrpSpPr>
        <p:cNvPr id="1" name="Shape 10"/>
        <p:cNvGrpSpPr/>
        <p:nvPr/>
      </p:nvGrpSpPr>
      <p:grpSpPr>
        <a:xfrm>
          <a:off x="0" y="0"/>
          <a:ext cx="0" cy="0"/>
          <a:chOff x="0" y="0"/>
          <a:chExt cx="0" cy="0"/>
        </a:xfrm>
      </p:grpSpPr>
      <p:pic>
        <p:nvPicPr>
          <p:cNvPr id="11" name="Google Shape;11;p2"/>
          <p:cNvPicPr preferRelativeResize="0"/>
          <p:nvPr/>
        </p:nvPicPr>
        <p:blipFill>
          <a:blip r:embed="rId3">
            <a:alphaModFix/>
          </a:blip>
          <a:stretch>
            <a:fillRect/>
          </a:stretch>
        </p:blipFill>
        <p:spPr>
          <a:xfrm>
            <a:off x="548251" y="4625001"/>
            <a:ext cx="3782063" cy="1413688"/>
          </a:xfrm>
          <a:prstGeom prst="rect">
            <a:avLst/>
          </a:prstGeom>
          <a:noFill/>
          <a:ln>
            <a:noFill/>
          </a:ln>
        </p:spPr>
      </p:pic>
      <p:sp>
        <p:nvSpPr>
          <p:cNvPr id="12" name="Google Shape;12;p2"/>
          <p:cNvSpPr txBox="1">
            <a:spLocks noGrp="1"/>
          </p:cNvSpPr>
          <p:nvPr>
            <p:ph type="body" idx="1"/>
          </p:nvPr>
        </p:nvSpPr>
        <p:spPr>
          <a:xfrm>
            <a:off x="762000" y="1524000"/>
            <a:ext cx="5842000" cy="952500"/>
          </a:xfrm>
          <a:prstGeom prst="rect">
            <a:avLst/>
          </a:prstGeom>
          <a:noFill/>
          <a:ln>
            <a:noFill/>
          </a:ln>
        </p:spPr>
        <p:txBody>
          <a:bodyPr spcFirstLastPara="1" wrap="square" lIns="91425" tIns="45700" rIns="91425" bIns="45700" anchor="t" anchorCtr="0">
            <a:noAutofit/>
          </a:bodyPr>
          <a:lstStyle>
            <a:lvl1pPr marL="1143000" marR="0" lvl="0" indent="-571500" algn="l" rtl="0">
              <a:spcBef>
                <a:spcPts val="0"/>
              </a:spcBef>
              <a:spcAft>
                <a:spcPts val="0"/>
              </a:spcAft>
              <a:buSzPts val="1400"/>
              <a:buNone/>
              <a:defRPr sz="5500" b="1" i="0" u="none" strike="noStrike" cap="none">
                <a:solidFill>
                  <a:srgbClr val="0D2C6C"/>
                </a:solidFill>
                <a:latin typeface="Tropiline" pitchFamily="2" charset="77"/>
                <a:ea typeface="Tropiline" pitchFamily="2" charset="77"/>
                <a:cs typeface="Arial"/>
                <a:sym typeface="Arial"/>
              </a:defRPr>
            </a:lvl1pPr>
            <a:lvl2pPr marL="2286000" marR="0" lvl="1" indent="-571500" algn="l" rtl="0">
              <a:spcBef>
                <a:spcPts val="0"/>
              </a:spcBef>
              <a:spcAft>
                <a:spcPts val="0"/>
              </a:spcAft>
              <a:buSzPts val="1400"/>
              <a:buNone/>
              <a:defRPr sz="3000" b="0" i="0" u="none" strike="noStrike" cap="none">
                <a:solidFill>
                  <a:srgbClr val="B78D4D"/>
                </a:solidFill>
                <a:latin typeface="Montserrat"/>
                <a:ea typeface="Montserrat"/>
                <a:cs typeface="Montserrat"/>
                <a:sym typeface="Montserrat"/>
              </a:defRPr>
            </a:lvl2pPr>
            <a:lvl3pPr marL="3429000" marR="0" lvl="2" indent="-571500" algn="l" rtl="0">
              <a:spcBef>
                <a:spcPts val="0"/>
              </a:spcBef>
              <a:spcAft>
                <a:spcPts val="0"/>
              </a:spcAft>
              <a:buSzPts val="1400"/>
              <a:buNone/>
              <a:defRPr sz="4500" b="0" i="0" u="none" strike="noStrike" cap="none">
                <a:latin typeface="Montserrat"/>
                <a:ea typeface="Montserrat"/>
                <a:cs typeface="Montserrat"/>
                <a:sym typeface="Montserrat"/>
              </a:defRPr>
            </a:lvl3pPr>
            <a:lvl4pPr marL="4572000" marR="0" lvl="3" indent="-571500" algn="l" rtl="0">
              <a:spcBef>
                <a:spcPts val="0"/>
              </a:spcBef>
              <a:spcAft>
                <a:spcPts val="0"/>
              </a:spcAft>
              <a:buSzPts val="1400"/>
              <a:buNone/>
              <a:defRPr sz="4500" b="0" i="0" u="none" strike="noStrike" cap="none">
                <a:latin typeface="Montserrat"/>
                <a:ea typeface="Montserrat"/>
                <a:cs typeface="Montserrat"/>
                <a:sym typeface="Montserrat"/>
              </a:defRPr>
            </a:lvl4pPr>
            <a:lvl5pPr marL="5715000" marR="0" lvl="4" indent="-571500" algn="l" rtl="0">
              <a:spcBef>
                <a:spcPts val="0"/>
              </a:spcBef>
              <a:spcAft>
                <a:spcPts val="0"/>
              </a:spcAft>
              <a:buSzPts val="1400"/>
              <a:buNone/>
              <a:defRPr sz="4500" b="0" i="0" u="none" strike="noStrike" cap="none">
                <a:latin typeface="Montserrat"/>
                <a:ea typeface="Montserrat"/>
                <a:cs typeface="Montserrat"/>
                <a:sym typeface="Montserrat"/>
              </a:defRPr>
            </a:lvl5pPr>
            <a:lvl6pPr marL="6858000" marR="0" lvl="5" indent="-571500" algn="l" rtl="0">
              <a:spcBef>
                <a:spcPts val="0"/>
              </a:spcBef>
              <a:spcAft>
                <a:spcPts val="0"/>
              </a:spcAft>
              <a:buSzPts val="1400"/>
              <a:buNone/>
              <a:defRPr sz="4500" b="0" i="0" u="none" strike="noStrike" cap="none">
                <a:latin typeface="Montserrat"/>
                <a:ea typeface="Montserrat"/>
                <a:cs typeface="Montserrat"/>
                <a:sym typeface="Montserrat"/>
              </a:defRPr>
            </a:lvl6pPr>
            <a:lvl7pPr marL="8001000" marR="0" lvl="6" indent="-571500" algn="l" rtl="0">
              <a:spcBef>
                <a:spcPts val="0"/>
              </a:spcBef>
              <a:spcAft>
                <a:spcPts val="0"/>
              </a:spcAft>
              <a:buSzPts val="1400"/>
              <a:buNone/>
              <a:defRPr sz="4500" b="0" i="0" u="none" strike="noStrike" cap="none">
                <a:latin typeface="Montserrat"/>
                <a:ea typeface="Montserrat"/>
                <a:cs typeface="Montserrat"/>
                <a:sym typeface="Montserrat"/>
              </a:defRPr>
            </a:lvl7pPr>
            <a:lvl8pPr marL="9144000" marR="0" lvl="7" indent="-571500" algn="l" rtl="0">
              <a:spcBef>
                <a:spcPts val="0"/>
              </a:spcBef>
              <a:spcAft>
                <a:spcPts val="0"/>
              </a:spcAft>
              <a:buSzPts val="1400"/>
              <a:buNone/>
              <a:defRPr sz="4500" b="0" i="0" u="none" strike="noStrike" cap="none">
                <a:latin typeface="Montserrat"/>
                <a:ea typeface="Montserrat"/>
                <a:cs typeface="Montserrat"/>
                <a:sym typeface="Montserrat"/>
              </a:defRPr>
            </a:lvl8pPr>
            <a:lvl9pPr marL="10287000" marR="0" lvl="8" indent="-571500" algn="l" rtl="0">
              <a:spcBef>
                <a:spcPts val="0"/>
              </a:spcBef>
              <a:spcAft>
                <a:spcPts val="0"/>
              </a:spcAft>
              <a:buSzPts val="1400"/>
              <a:buNone/>
              <a:defRPr sz="4500" b="0" i="0" u="none" strike="noStrike" cap="none">
                <a:latin typeface="Montserrat"/>
                <a:ea typeface="Montserrat"/>
                <a:cs typeface="Montserrat"/>
                <a:sym typeface="Montserrat"/>
              </a:defRPr>
            </a:lvl9pPr>
          </a:lstStyle>
          <a:p>
            <a:endParaRPr dirty="0"/>
          </a:p>
        </p:txBody>
      </p:sp>
    </p:spTree>
    <p:extLst>
      <p:ext uri="{BB962C8B-B14F-4D97-AF65-F5344CB8AC3E}">
        <p14:creationId xmlns:p14="http://schemas.microsoft.com/office/powerpoint/2010/main" val="19812487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ody Slide" preserve="1">
  <p:cSld name="Body Slide">
    <p:bg>
      <p:bgPr>
        <a:blipFill>
          <a:blip r:embed="rId2">
            <a:alphaModFix/>
          </a:blip>
          <a:stretch>
            <a:fillRect/>
          </a:stretch>
        </a:blipFill>
        <a:effectLst/>
      </p:bgPr>
    </p:bg>
    <p:spTree>
      <p:nvGrpSpPr>
        <p:cNvPr id="1" name="Shape 13"/>
        <p:cNvGrpSpPr/>
        <p:nvPr/>
      </p:nvGrpSpPr>
      <p:grpSpPr>
        <a:xfrm>
          <a:off x="0" y="0"/>
          <a:ext cx="0" cy="0"/>
          <a:chOff x="0" y="0"/>
          <a:chExt cx="0" cy="0"/>
        </a:xfrm>
      </p:grpSpPr>
      <p:sp>
        <p:nvSpPr>
          <p:cNvPr id="14" name="Google Shape;14;p3"/>
          <p:cNvSpPr txBox="1">
            <a:spLocks noGrp="1"/>
          </p:cNvSpPr>
          <p:nvPr>
            <p:ph type="body" idx="1"/>
          </p:nvPr>
        </p:nvSpPr>
        <p:spPr>
          <a:xfrm>
            <a:off x="952500" y="1905000"/>
            <a:ext cx="10287000" cy="3429000"/>
          </a:xfrm>
          <a:prstGeom prst="rect">
            <a:avLst/>
          </a:prstGeom>
          <a:noFill/>
          <a:ln>
            <a:noFill/>
          </a:ln>
        </p:spPr>
        <p:txBody>
          <a:bodyPr spcFirstLastPara="1" wrap="square" lIns="91425" tIns="45700" rIns="91425" bIns="45700" anchor="t" anchorCtr="0">
            <a:noAutofit/>
          </a:bodyPr>
          <a:lstStyle>
            <a:lvl1pPr marL="1143000" marR="0" lvl="0" indent="-571500" algn="l" rtl="0">
              <a:spcBef>
                <a:spcPts val="0"/>
              </a:spcBef>
              <a:spcAft>
                <a:spcPts val="0"/>
              </a:spcAft>
              <a:buSzPts val="1400"/>
              <a:buNone/>
              <a:defRPr sz="2750" b="0" i="0" u="none" strike="noStrike" cap="none">
                <a:latin typeface="Montserrat"/>
                <a:ea typeface="Montserrat"/>
                <a:cs typeface="Montserrat"/>
                <a:sym typeface="Montserrat"/>
              </a:defRPr>
            </a:lvl1pPr>
            <a:lvl2pPr marL="2286000" marR="0" lvl="1" indent="-571500" algn="l" rtl="0">
              <a:spcBef>
                <a:spcPts val="0"/>
              </a:spcBef>
              <a:spcAft>
                <a:spcPts val="0"/>
              </a:spcAft>
              <a:buSzPts val="1400"/>
              <a:buNone/>
              <a:defRPr sz="2750" b="0" i="0" u="none" strike="noStrike" cap="none">
                <a:latin typeface="Montserrat"/>
                <a:ea typeface="Montserrat"/>
                <a:cs typeface="Montserrat"/>
                <a:sym typeface="Montserrat"/>
              </a:defRPr>
            </a:lvl2pPr>
            <a:lvl3pPr marL="3429000" marR="0" lvl="2" indent="-571500" algn="l" rtl="0">
              <a:spcBef>
                <a:spcPts val="0"/>
              </a:spcBef>
              <a:spcAft>
                <a:spcPts val="0"/>
              </a:spcAft>
              <a:buSzPts val="1400"/>
              <a:buNone/>
              <a:defRPr sz="2750" b="0" i="0" u="none" strike="noStrike" cap="none">
                <a:latin typeface="Montserrat"/>
                <a:ea typeface="Montserrat"/>
                <a:cs typeface="Montserrat"/>
                <a:sym typeface="Montserrat"/>
              </a:defRPr>
            </a:lvl3pPr>
            <a:lvl4pPr marL="4572000" marR="0" lvl="3" indent="-571500" algn="l" rtl="0">
              <a:spcBef>
                <a:spcPts val="0"/>
              </a:spcBef>
              <a:spcAft>
                <a:spcPts val="0"/>
              </a:spcAft>
              <a:buSzPts val="1400"/>
              <a:buNone/>
              <a:defRPr sz="2750" b="0" i="0" u="none" strike="noStrike" cap="none">
                <a:latin typeface="Montserrat"/>
                <a:ea typeface="Montserrat"/>
                <a:cs typeface="Montserrat"/>
                <a:sym typeface="Montserrat"/>
              </a:defRPr>
            </a:lvl4pPr>
            <a:lvl5pPr marL="5715000" marR="0" lvl="4" indent="-571500" algn="l" rtl="0">
              <a:spcBef>
                <a:spcPts val="0"/>
              </a:spcBef>
              <a:spcAft>
                <a:spcPts val="0"/>
              </a:spcAft>
              <a:buSzPts val="1400"/>
              <a:buNone/>
              <a:defRPr sz="2750" b="0" i="0" u="none" strike="noStrike" cap="none">
                <a:latin typeface="Montserrat"/>
                <a:ea typeface="Montserrat"/>
                <a:cs typeface="Montserrat"/>
                <a:sym typeface="Montserrat"/>
              </a:defRPr>
            </a:lvl5pPr>
            <a:lvl6pPr marL="6858000" marR="0" lvl="5" indent="-571500" algn="l" rtl="0">
              <a:spcBef>
                <a:spcPts val="0"/>
              </a:spcBef>
              <a:spcAft>
                <a:spcPts val="0"/>
              </a:spcAft>
              <a:buSzPts val="1400"/>
              <a:buNone/>
              <a:defRPr sz="4500" b="0" i="0" u="none" strike="noStrike" cap="none">
                <a:latin typeface="Montserrat"/>
                <a:ea typeface="Montserrat"/>
                <a:cs typeface="Montserrat"/>
                <a:sym typeface="Montserrat"/>
              </a:defRPr>
            </a:lvl6pPr>
            <a:lvl7pPr marL="8001000" marR="0" lvl="6" indent="-571500" algn="l" rtl="0">
              <a:spcBef>
                <a:spcPts val="0"/>
              </a:spcBef>
              <a:spcAft>
                <a:spcPts val="0"/>
              </a:spcAft>
              <a:buSzPts val="1400"/>
              <a:buNone/>
              <a:defRPr sz="4500" b="0" i="0" u="none" strike="noStrike" cap="none">
                <a:latin typeface="Montserrat"/>
                <a:ea typeface="Montserrat"/>
                <a:cs typeface="Montserrat"/>
                <a:sym typeface="Montserrat"/>
              </a:defRPr>
            </a:lvl7pPr>
            <a:lvl8pPr marL="9144000" marR="0" lvl="7" indent="-571500" algn="l" rtl="0">
              <a:spcBef>
                <a:spcPts val="0"/>
              </a:spcBef>
              <a:spcAft>
                <a:spcPts val="0"/>
              </a:spcAft>
              <a:buSzPts val="1400"/>
              <a:buNone/>
              <a:defRPr sz="4500" b="0" i="0" u="none" strike="noStrike" cap="none">
                <a:latin typeface="Montserrat"/>
                <a:ea typeface="Montserrat"/>
                <a:cs typeface="Montserrat"/>
                <a:sym typeface="Montserrat"/>
              </a:defRPr>
            </a:lvl8pPr>
            <a:lvl9pPr marL="10287000" marR="0" lvl="8" indent="-571500" algn="l" rtl="0">
              <a:spcBef>
                <a:spcPts val="0"/>
              </a:spcBef>
              <a:spcAft>
                <a:spcPts val="0"/>
              </a:spcAft>
              <a:buSzPts val="1400"/>
              <a:buNone/>
              <a:defRPr sz="4500" b="0" i="0" u="none" strike="noStrike" cap="none">
                <a:latin typeface="Montserrat"/>
                <a:ea typeface="Montserrat"/>
                <a:cs typeface="Montserrat"/>
                <a:sym typeface="Montserrat"/>
              </a:defRPr>
            </a:lvl9pPr>
          </a:lstStyle>
          <a:p>
            <a:endParaRPr/>
          </a:p>
        </p:txBody>
      </p:sp>
      <p:pic>
        <p:nvPicPr>
          <p:cNvPr id="15" name="Google Shape;15;p3"/>
          <p:cNvPicPr preferRelativeResize="0"/>
          <p:nvPr/>
        </p:nvPicPr>
        <p:blipFill>
          <a:blip r:embed="rId3">
            <a:alphaModFix/>
          </a:blip>
          <a:stretch>
            <a:fillRect/>
          </a:stretch>
        </p:blipFill>
        <p:spPr>
          <a:xfrm>
            <a:off x="9173063" y="5467313"/>
            <a:ext cx="2571375" cy="961125"/>
          </a:xfrm>
          <a:prstGeom prst="rect">
            <a:avLst/>
          </a:prstGeom>
          <a:noFill/>
          <a:ln>
            <a:noFill/>
          </a:ln>
        </p:spPr>
      </p:pic>
      <p:sp>
        <p:nvSpPr>
          <p:cNvPr id="16" name="Google Shape;16;p3"/>
          <p:cNvSpPr txBox="1">
            <a:spLocks noGrp="1"/>
          </p:cNvSpPr>
          <p:nvPr>
            <p:ph type="body" idx="2"/>
          </p:nvPr>
        </p:nvSpPr>
        <p:spPr>
          <a:xfrm>
            <a:off x="324538" y="762000"/>
            <a:ext cx="10287000" cy="762000"/>
          </a:xfrm>
          <a:prstGeom prst="rect">
            <a:avLst/>
          </a:prstGeom>
          <a:noFill/>
          <a:ln>
            <a:noFill/>
          </a:ln>
        </p:spPr>
        <p:txBody>
          <a:bodyPr spcFirstLastPara="1" wrap="square" lIns="91425" tIns="45700" rIns="91425" bIns="45700" anchor="t" anchorCtr="0">
            <a:noAutofit/>
          </a:bodyPr>
          <a:lstStyle>
            <a:lvl1pPr marL="1143000" marR="0" lvl="0" indent="-571500" algn="l" rtl="0">
              <a:spcBef>
                <a:spcPts val="0"/>
              </a:spcBef>
              <a:spcAft>
                <a:spcPts val="0"/>
              </a:spcAft>
              <a:buSzPts val="1400"/>
              <a:buNone/>
              <a:defRPr sz="4000" b="1" i="0" u="none" strike="noStrike" cap="none">
                <a:solidFill>
                  <a:schemeClr val="lt1"/>
                </a:solidFill>
                <a:latin typeface="Tropiline" pitchFamily="2" charset="77"/>
                <a:ea typeface="Tropiline" pitchFamily="2" charset="77"/>
                <a:cs typeface="Arial"/>
                <a:sym typeface="Arial"/>
              </a:defRPr>
            </a:lvl1pPr>
            <a:lvl2pPr marL="2286000" marR="0" lvl="1" indent="-571500" algn="l" rtl="0">
              <a:spcBef>
                <a:spcPts val="0"/>
              </a:spcBef>
              <a:spcAft>
                <a:spcPts val="0"/>
              </a:spcAft>
              <a:buSzPts val="1400"/>
              <a:buNone/>
              <a:defRPr sz="3500" b="1" i="0" u="none" strike="noStrike" cap="none">
                <a:solidFill>
                  <a:srgbClr val="B78D4D"/>
                </a:solidFill>
                <a:latin typeface="Montserrat"/>
                <a:ea typeface="Montserrat"/>
                <a:cs typeface="Montserrat"/>
                <a:sym typeface="Montserrat"/>
              </a:defRPr>
            </a:lvl2pPr>
            <a:lvl3pPr marL="3429000" marR="0" lvl="2" indent="-571500" algn="l" rtl="0">
              <a:spcBef>
                <a:spcPts val="0"/>
              </a:spcBef>
              <a:spcAft>
                <a:spcPts val="0"/>
              </a:spcAft>
              <a:buSzPts val="1400"/>
              <a:buNone/>
              <a:defRPr sz="3333" b="0" i="0" u="none" strike="noStrike" cap="none">
                <a:latin typeface="Montserrat"/>
                <a:ea typeface="Montserrat"/>
                <a:cs typeface="Montserrat"/>
                <a:sym typeface="Montserrat"/>
              </a:defRPr>
            </a:lvl3pPr>
            <a:lvl4pPr marL="4572000" marR="0" lvl="3" indent="-571500" algn="l" rtl="0">
              <a:spcBef>
                <a:spcPts val="0"/>
              </a:spcBef>
              <a:spcAft>
                <a:spcPts val="0"/>
              </a:spcAft>
              <a:buSzPts val="1400"/>
              <a:buNone/>
              <a:defRPr sz="4500" b="0" i="0" u="none" strike="noStrike" cap="none">
                <a:latin typeface="Montserrat"/>
                <a:ea typeface="Montserrat"/>
                <a:cs typeface="Montserrat"/>
                <a:sym typeface="Montserrat"/>
              </a:defRPr>
            </a:lvl4pPr>
            <a:lvl5pPr marL="5715000" marR="0" lvl="4" indent="-571500" algn="l" rtl="0">
              <a:spcBef>
                <a:spcPts val="0"/>
              </a:spcBef>
              <a:spcAft>
                <a:spcPts val="0"/>
              </a:spcAft>
              <a:buSzPts val="1400"/>
              <a:buNone/>
              <a:defRPr sz="4500" b="0" i="0" u="none" strike="noStrike" cap="none">
                <a:latin typeface="Montserrat"/>
                <a:ea typeface="Montserrat"/>
                <a:cs typeface="Montserrat"/>
                <a:sym typeface="Montserrat"/>
              </a:defRPr>
            </a:lvl5pPr>
            <a:lvl6pPr marL="6858000" marR="0" lvl="5" indent="-571500" algn="l" rtl="0">
              <a:spcBef>
                <a:spcPts val="0"/>
              </a:spcBef>
              <a:spcAft>
                <a:spcPts val="0"/>
              </a:spcAft>
              <a:buSzPts val="1400"/>
              <a:buNone/>
              <a:defRPr sz="4500" b="0" i="0" u="none" strike="noStrike" cap="none">
                <a:latin typeface="Montserrat"/>
                <a:ea typeface="Montserrat"/>
                <a:cs typeface="Montserrat"/>
                <a:sym typeface="Montserrat"/>
              </a:defRPr>
            </a:lvl6pPr>
            <a:lvl7pPr marL="8001000" marR="0" lvl="6" indent="-571500" algn="l" rtl="0">
              <a:spcBef>
                <a:spcPts val="0"/>
              </a:spcBef>
              <a:spcAft>
                <a:spcPts val="0"/>
              </a:spcAft>
              <a:buSzPts val="1400"/>
              <a:buNone/>
              <a:defRPr sz="4500" b="0" i="0" u="none" strike="noStrike" cap="none">
                <a:latin typeface="Montserrat"/>
                <a:ea typeface="Montserrat"/>
                <a:cs typeface="Montserrat"/>
                <a:sym typeface="Montserrat"/>
              </a:defRPr>
            </a:lvl7pPr>
            <a:lvl8pPr marL="9144000" marR="0" lvl="7" indent="-571500" algn="l" rtl="0">
              <a:spcBef>
                <a:spcPts val="0"/>
              </a:spcBef>
              <a:spcAft>
                <a:spcPts val="0"/>
              </a:spcAft>
              <a:buSzPts val="1400"/>
              <a:buNone/>
              <a:defRPr sz="4500" b="0" i="0" u="none" strike="noStrike" cap="none">
                <a:latin typeface="Montserrat"/>
                <a:ea typeface="Montserrat"/>
                <a:cs typeface="Montserrat"/>
                <a:sym typeface="Montserrat"/>
              </a:defRPr>
            </a:lvl8pPr>
            <a:lvl9pPr marL="10287000" marR="0" lvl="8" indent="-571500" algn="l" rtl="0">
              <a:spcBef>
                <a:spcPts val="0"/>
              </a:spcBef>
              <a:spcAft>
                <a:spcPts val="0"/>
              </a:spcAft>
              <a:buSzPts val="1400"/>
              <a:buNone/>
              <a:defRPr sz="4500" b="0" i="0" u="none" strike="noStrike" cap="none">
                <a:latin typeface="Montserrat"/>
                <a:ea typeface="Montserrat"/>
                <a:cs typeface="Montserrat"/>
                <a:sym typeface="Montserrat"/>
              </a:defRPr>
            </a:lvl9pPr>
          </a:lstStyle>
          <a:p>
            <a:endParaRPr dirty="0"/>
          </a:p>
        </p:txBody>
      </p:sp>
    </p:spTree>
    <p:extLst>
      <p:ext uri="{BB962C8B-B14F-4D97-AF65-F5344CB8AC3E}">
        <p14:creationId xmlns:p14="http://schemas.microsoft.com/office/powerpoint/2010/main" val="2346231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userDrawn="1">
  <p:cSld name="BLANK">
    <p:spTree>
      <p:nvGrpSpPr>
        <p:cNvPr id="1" name="Shape 17"/>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hyperlink" Target="https://www.deltagamma.org/library/handbookguidemanual/alumnae-officers-manual/" TargetMode="External"/><Relationship Id="rId13" Type="http://schemas.openxmlformats.org/officeDocument/2006/relationships/hyperlink" Target="https://www.memberplanet.com/#/" TargetMode="External"/><Relationship Id="rId3" Type="http://schemas.openxmlformats.org/officeDocument/2006/relationships/hyperlink" Target="https://www.deltagamma.org/library/ttdtdm/2024-25-alumnae-officer-navigation-guides/" TargetMode="External"/><Relationship Id="rId7" Type="http://schemas.openxmlformats.org/officeDocument/2006/relationships/hyperlink" Target="https://www.deltagamma.org/library/procedureprocess/fraternity-standards-for-alumnae-groups/" TargetMode="External"/><Relationship Id="rId12" Type="http://schemas.openxmlformats.org/officeDocument/2006/relationships/hyperlink" Target="https://www.deltagamma.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www.deltagamma.org/library/ttdtdm/alumnae-budget-template/" TargetMode="External"/><Relationship Id="rId11" Type="http://schemas.openxmlformats.org/officeDocument/2006/relationships/hyperlink" Target="https://www.deltagamma.org/library/handbookguidemanual/alumnae-dues-payments-faq/" TargetMode="External"/><Relationship Id="rId5" Type="http://schemas.openxmlformats.org/officeDocument/2006/relationships/hyperlink" Target="https://us02web.zoom.us/rec/share/Du5d-eXMQqfswvN_6HyDc4r2Q-QAERejd0S73NgQi4FzUP7zUX-HcDOZu7DHm8Kw.lV98aPHuZMJsQE8e?startTime=1612917512000" TargetMode="External"/><Relationship Id="rId15" Type="http://schemas.openxmlformats.org/officeDocument/2006/relationships/hyperlink" Target="https://docs.google.com/spreadsheets/d/1kC0XEKHD5C8OjfnKJGQvGOTn27qAD1_f/edit?usp=drive_link&amp;ouid=103438908950514564007&amp;rtpof=true&amp;sd=true" TargetMode="External"/><Relationship Id="rId10" Type="http://schemas.openxmlformats.org/officeDocument/2006/relationships/hyperlink" Target="https://drive.google.com/drive/folders/10jJ1ADwweez29MTEv9bof6tOHp1lwIbk" TargetMode="External"/><Relationship Id="rId4" Type="http://schemas.openxmlformats.org/officeDocument/2006/relationships/hyperlink" Target="https://dgsuccess.memberplanet.com/LocalDuesSetUp.html" TargetMode="External"/><Relationship Id="rId9" Type="http://schemas.openxmlformats.org/officeDocument/2006/relationships/hyperlink" Target="https://www.deltagamma.org/library/ttdtdm/alumnae-group-model-bylaws/" TargetMode="External"/><Relationship Id="rId14" Type="http://schemas.openxmlformats.org/officeDocument/2006/relationships/hyperlink" Target="https://anchorbase.deltagamma.org/" TargetMode="External"/></Relationships>
</file>

<file path=ppt/slides/_rels/slide5.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drive.google.com/file/d/1tiw4u92I7nMTCQbuIS21sEPEg-Gga_MU/view?usp=sharin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sa.www4.irs.gov/secureaccess/ui/ial1?TYPE=33554433&amp;REALMOID=06-00075380-f403-12a1-b179-7c2b0ad00000&amp;GUID=&amp;SMAUTHREASON=0&amp;METHOD=GET&amp;SMAGENTNAME=-SM-u0ktItgVFneUJDzkQ7tjvLYXyclDooCJJ7%2bjXGjg3YC5id2x9riHE98hoVgd1BBv&amp;TARGET=-SM-https%3a%2f%2fsa%2ewww4%2eirs%2egov%2fepostcard%2fsecure%2fhome%2f"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deltagamma.org/library/procedureprocess/2024-25-schedule-of-dues-and-fees/"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www.memberplanet.com/s/deltagammaalumnaecommunication/alumnaegroupinsurance2023-2024" TargetMode="External"/><Relationship Id="rId4" Type="http://schemas.openxmlformats.org/officeDocument/2006/relationships/hyperlink" Target="http://www.memberplanet.com/s/deltagammaalumnaecommunication/alumnaegroupduesandfees2023-202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pic>
        <p:nvPicPr>
          <p:cNvPr id="92" name="Google Shape;92;p1" descr="A picture containing plate&#10;&#10;Description automatically generated"/>
          <p:cNvPicPr preferRelativeResize="0"/>
          <p:nvPr/>
        </p:nvPicPr>
        <p:blipFill rotWithShape="1">
          <a:blip r:embed="rId3">
            <a:alphaModFix/>
          </a:blip>
          <a:srcRect/>
          <a:stretch/>
        </p:blipFill>
        <p:spPr>
          <a:xfrm>
            <a:off x="23050500" y="666155"/>
            <a:ext cx="2204580" cy="3311770"/>
          </a:xfrm>
          <a:prstGeom prst="rect">
            <a:avLst/>
          </a:prstGeom>
          <a:noFill/>
          <a:ln>
            <a:noFill/>
          </a:ln>
        </p:spPr>
      </p:pic>
      <p:sp>
        <p:nvSpPr>
          <p:cNvPr id="2" name="Text Placeholder 1">
            <a:extLst>
              <a:ext uri="{FF2B5EF4-FFF2-40B4-BE49-F238E27FC236}">
                <a16:creationId xmlns:a16="http://schemas.microsoft.com/office/drawing/2014/main" id="{1F26EEB7-ED9D-CA90-10E3-969CA907D1D8}"/>
              </a:ext>
            </a:extLst>
          </p:cNvPr>
          <p:cNvSpPr>
            <a:spLocks noGrp="1"/>
          </p:cNvSpPr>
          <p:nvPr>
            <p:ph type="body" idx="1"/>
          </p:nvPr>
        </p:nvSpPr>
        <p:spPr>
          <a:xfrm>
            <a:off x="773017" y="2220817"/>
            <a:ext cx="7820140" cy="1208183"/>
          </a:xfrm>
        </p:spPr>
        <p:txBody>
          <a:bodyPr/>
          <a:lstStyle/>
          <a:p>
            <a:r>
              <a:rPr lang="en-US" dirty="0"/>
              <a:t>Finance Breakout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2" name="Text Placeholder 1">
            <a:extLst>
              <a:ext uri="{FF2B5EF4-FFF2-40B4-BE49-F238E27FC236}">
                <a16:creationId xmlns:a16="http://schemas.microsoft.com/office/drawing/2014/main" id="{8BA54C27-3A93-13E6-8735-0D4DC5CF1C15}"/>
              </a:ext>
            </a:extLst>
          </p:cNvPr>
          <p:cNvSpPr>
            <a:spLocks noGrp="1"/>
          </p:cNvSpPr>
          <p:nvPr>
            <p:ph type="body" idx="1"/>
          </p:nvPr>
        </p:nvSpPr>
        <p:spPr/>
        <p:txBody>
          <a:bodyPr/>
          <a:lstStyle/>
          <a:p>
            <a:pPr marL="0" marR="0" lvl="0" indent="0" algn="l" rtl="0">
              <a:lnSpc>
                <a:spcPct val="100000"/>
              </a:lnSpc>
              <a:spcBef>
                <a:spcPts val="0"/>
              </a:spcBef>
              <a:spcAft>
                <a:spcPts val="0"/>
              </a:spcAft>
              <a:buNone/>
            </a:pPr>
            <a:r>
              <a:rPr lang="en-US" sz="1400" b="1" i="0" u="none" strike="noStrike" cap="none" dirty="0">
                <a:solidFill>
                  <a:srgbClr val="000000"/>
                </a:solidFill>
                <a:latin typeface="Montserrat"/>
                <a:ea typeface="Montserrat"/>
                <a:cs typeface="Montserrat"/>
                <a:sym typeface="Montserrat"/>
              </a:rPr>
              <a:t>WHO IS COVERED? </a:t>
            </a:r>
            <a:endParaRPr lang="en-US" sz="1400" b="0" i="0" u="none" strike="noStrike" cap="none" dirty="0">
              <a:solidFill>
                <a:srgbClr val="000000"/>
              </a:solidFill>
              <a:latin typeface="Montserrat"/>
              <a:ea typeface="Montserrat"/>
              <a:cs typeface="Montserrat"/>
              <a:sym typeface="Montserrat"/>
            </a:endParaRPr>
          </a:p>
          <a:p>
            <a:pPr marL="0" marR="0" lvl="0" indent="0" algn="l" rtl="0">
              <a:lnSpc>
                <a:spcPct val="100000"/>
              </a:lnSpc>
              <a:spcBef>
                <a:spcPts val="0"/>
              </a:spcBef>
              <a:spcAft>
                <a:spcPts val="0"/>
              </a:spcAft>
              <a:buNone/>
            </a:pPr>
            <a:r>
              <a:rPr lang="en-US" sz="1400" b="0" i="0" u="none" strike="noStrike" cap="none" dirty="0">
                <a:solidFill>
                  <a:srgbClr val="000000"/>
                </a:solidFill>
                <a:latin typeface="Montserrat"/>
                <a:ea typeface="Montserrat"/>
                <a:cs typeface="Montserrat"/>
                <a:sym typeface="Montserrat"/>
              </a:rPr>
              <a:t>Your organization’s General Liability insurance program provides coverage for bodily injury, property damage and personal injury claims.  The insurance program protects the following entities and individuals as Named Insureds:   </a:t>
            </a:r>
            <a:endParaRPr lang="en-US" sz="1400" dirty="0">
              <a:solidFill>
                <a:srgbClr val="000000"/>
              </a:solidFill>
              <a:latin typeface="Arial"/>
              <a:cs typeface="Arial"/>
              <a:sym typeface="Arial"/>
            </a:endParaRPr>
          </a:p>
          <a:p>
            <a:pPr marL="285750" marR="0" lvl="0" indent="-285750" algn="l" rtl="0">
              <a:lnSpc>
                <a:spcPct val="100000"/>
              </a:lnSpc>
              <a:spcBef>
                <a:spcPts val="0"/>
              </a:spcBef>
              <a:spcAft>
                <a:spcPts val="0"/>
              </a:spcAft>
              <a:buFont typeface="Arial" panose="020B0604020202020204" pitchFamily="34" charset="0"/>
              <a:buChar char="•"/>
            </a:pPr>
            <a:r>
              <a:rPr lang="en-US" sz="1400" b="0" i="0" u="none" strike="noStrike" cap="none" dirty="0">
                <a:solidFill>
                  <a:srgbClr val="000000"/>
                </a:solidFill>
                <a:latin typeface="Montserrat"/>
                <a:ea typeface="Montserrat"/>
                <a:cs typeface="Montserrat"/>
                <a:sym typeface="Montserrat"/>
              </a:rPr>
              <a:t>The local undergraduate chapter, its officers, members (including new members) and volunteers while acting on behalf of the organization </a:t>
            </a:r>
            <a:endParaRPr lang="en-US" sz="1400" dirty="0"/>
          </a:p>
          <a:p>
            <a:pPr marL="285750" marR="0" lvl="0" indent="-285750" algn="l" rtl="0">
              <a:lnSpc>
                <a:spcPct val="100000"/>
              </a:lnSpc>
              <a:spcBef>
                <a:spcPts val="0"/>
              </a:spcBef>
              <a:spcAft>
                <a:spcPts val="0"/>
              </a:spcAft>
              <a:buClr>
                <a:srgbClr val="000000"/>
              </a:buClr>
              <a:buSzPts val="1400"/>
              <a:buFont typeface="Arial" panose="020B0604020202020204" pitchFamily="34" charset="0"/>
              <a:buChar char="•"/>
            </a:pPr>
            <a:r>
              <a:rPr lang="en-US" sz="1400" b="0" i="0" u="none" strike="noStrike" cap="none" dirty="0">
                <a:solidFill>
                  <a:srgbClr val="000000"/>
                </a:solidFill>
                <a:latin typeface="Montserrat"/>
                <a:ea typeface="Montserrat"/>
                <a:cs typeface="Montserrat"/>
                <a:sym typeface="Montserrat"/>
              </a:rPr>
              <a:t>House/Facility corporations, alumnae associations, colonies, and all members, employees and volunteers thereof while acting on behalf of the organization</a:t>
            </a:r>
            <a:endParaRPr lang="en-US" sz="1400" dirty="0"/>
          </a:p>
          <a:p>
            <a:pPr marL="285750" marR="0" lvl="0" indent="-285750" algn="l" rtl="0">
              <a:lnSpc>
                <a:spcPct val="100000"/>
              </a:lnSpc>
              <a:spcBef>
                <a:spcPts val="0"/>
              </a:spcBef>
              <a:spcAft>
                <a:spcPts val="0"/>
              </a:spcAft>
              <a:buClr>
                <a:srgbClr val="000000"/>
              </a:buClr>
              <a:buSzPts val="1400"/>
              <a:buFont typeface="Arial" panose="020B0604020202020204" pitchFamily="34" charset="0"/>
              <a:buChar char="•"/>
            </a:pPr>
            <a:r>
              <a:rPr lang="en-US" sz="1400" b="0" i="0" u="none" strike="noStrike" cap="none" dirty="0">
                <a:solidFill>
                  <a:srgbClr val="000000"/>
                </a:solidFill>
                <a:latin typeface="Montserrat"/>
                <a:ea typeface="Montserrat"/>
                <a:cs typeface="Montserrat"/>
                <a:sym typeface="Montserrat"/>
              </a:rPr>
              <a:t>The national fraternity/sorority, foundation, other national entities, and all officers, employees, and volunteers thereof while acting on behalf of the organization</a:t>
            </a:r>
            <a:endParaRPr lang="en-US" sz="1400" dirty="0"/>
          </a:p>
          <a:p>
            <a:pPr marL="0" marR="0" lvl="0" indent="0" algn="l" rtl="0">
              <a:lnSpc>
                <a:spcPct val="100000"/>
              </a:lnSpc>
              <a:spcBef>
                <a:spcPts val="0"/>
              </a:spcBef>
              <a:spcAft>
                <a:spcPts val="0"/>
              </a:spcAft>
              <a:buNone/>
            </a:pPr>
            <a:br>
              <a:rPr lang="en-US" sz="1400" b="0" i="0" u="none" strike="noStrike" cap="none" dirty="0">
                <a:solidFill>
                  <a:srgbClr val="000000"/>
                </a:solidFill>
                <a:latin typeface="Arial"/>
                <a:ea typeface="Arial"/>
                <a:cs typeface="Arial"/>
                <a:sym typeface="Arial"/>
              </a:rPr>
            </a:br>
            <a:r>
              <a:rPr lang="en-US" sz="1400" b="0" i="0" u="none" strike="noStrike" cap="none" dirty="0">
                <a:solidFill>
                  <a:srgbClr val="000000"/>
                </a:solidFill>
                <a:latin typeface="Montserrat"/>
                <a:ea typeface="Montserrat"/>
                <a:cs typeface="Montserrat"/>
                <a:sym typeface="Montserrat"/>
              </a:rPr>
              <a:t>This coverage protects any Named Insured from third-party claims alleging bodily injury, property damage, or personal injury.  This coverage will defend Named Insureds against any covered claim, even if the claim is groundless.</a:t>
            </a:r>
            <a:endParaRPr lang="en-US" sz="1400" dirty="0"/>
          </a:p>
          <a:p>
            <a:pPr marL="0" marR="0" lvl="0" indent="0" algn="l" rtl="0">
              <a:lnSpc>
                <a:spcPct val="100000"/>
              </a:lnSpc>
              <a:spcBef>
                <a:spcPts val="0"/>
              </a:spcBef>
              <a:spcAft>
                <a:spcPts val="0"/>
              </a:spcAft>
              <a:buNone/>
            </a:pPr>
            <a:endParaRPr lang="en-US"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1400" b="0" i="0" u="none" strike="noStrike" cap="none" dirty="0">
                <a:solidFill>
                  <a:srgbClr val="000000"/>
                </a:solidFill>
                <a:latin typeface="Montserrat"/>
                <a:ea typeface="Montserrat"/>
                <a:cs typeface="Montserrat"/>
                <a:sym typeface="Montserrat"/>
              </a:rPr>
              <a:t>This coverage is for general public liability. It is not accident insurance covering members for injuries sustained on the chapter premises and/or during chapter activities. </a:t>
            </a:r>
            <a:r>
              <a:rPr lang="en-US" sz="1400" b="1" i="0" u="none" strike="noStrike" cap="none" dirty="0">
                <a:solidFill>
                  <a:srgbClr val="000000"/>
                </a:solidFill>
                <a:latin typeface="Montserrat"/>
                <a:ea typeface="Montserrat"/>
                <a:cs typeface="Montserrat"/>
                <a:sym typeface="Montserrat"/>
              </a:rPr>
              <a:t>This program is not a substitute for personal health or medical insurance.</a:t>
            </a:r>
            <a:endParaRPr lang="en-US" sz="1400" b="0" i="0" u="none" strike="noStrike" cap="none" dirty="0">
              <a:solidFill>
                <a:srgbClr val="000000"/>
              </a:solidFill>
              <a:latin typeface="Arial"/>
              <a:ea typeface="Arial"/>
              <a:cs typeface="Arial"/>
              <a:sym typeface="Arial"/>
            </a:endParaRPr>
          </a:p>
          <a:p>
            <a:endParaRPr lang="en-US" sz="1400" dirty="0"/>
          </a:p>
        </p:txBody>
      </p:sp>
      <p:sp>
        <p:nvSpPr>
          <p:cNvPr id="3" name="Text Placeholder 2">
            <a:extLst>
              <a:ext uri="{FF2B5EF4-FFF2-40B4-BE49-F238E27FC236}">
                <a16:creationId xmlns:a16="http://schemas.microsoft.com/office/drawing/2014/main" id="{2C4C0740-9F23-ED36-FAAF-1FBB10E0FB3F}"/>
              </a:ext>
            </a:extLst>
          </p:cNvPr>
          <p:cNvSpPr>
            <a:spLocks noGrp="1"/>
          </p:cNvSpPr>
          <p:nvPr>
            <p:ph type="body" idx="2"/>
          </p:nvPr>
        </p:nvSpPr>
        <p:spPr/>
        <p:txBody>
          <a:bodyPr/>
          <a:lstStyle/>
          <a:p>
            <a:r>
              <a:rPr lang="en-US" dirty="0"/>
              <a:t>General Liability Insurance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4" name="Text Placeholder 3">
            <a:extLst>
              <a:ext uri="{FF2B5EF4-FFF2-40B4-BE49-F238E27FC236}">
                <a16:creationId xmlns:a16="http://schemas.microsoft.com/office/drawing/2014/main" id="{43512889-8B31-D507-7D24-1C67C6A0C7C3}"/>
              </a:ext>
            </a:extLst>
          </p:cNvPr>
          <p:cNvSpPr>
            <a:spLocks noGrp="1"/>
          </p:cNvSpPr>
          <p:nvPr>
            <p:ph type="body" idx="1"/>
          </p:nvPr>
        </p:nvSpPr>
        <p:spPr/>
        <p:txBody>
          <a:bodyPr/>
          <a:lstStyle/>
          <a:p>
            <a:r>
              <a:rPr lang="en-US" dirty="0"/>
              <a:t>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pic>
        <p:nvPicPr>
          <p:cNvPr id="105" name="Google Shape;105;p36"/>
          <p:cNvPicPr preferRelativeResize="0"/>
          <p:nvPr/>
        </p:nvPicPr>
        <p:blipFill rotWithShape="1">
          <a:blip r:embed="rId3">
            <a:alphaModFix/>
          </a:blip>
          <a:srcRect/>
          <a:stretch/>
        </p:blipFill>
        <p:spPr>
          <a:xfrm>
            <a:off x="1427018" y="304800"/>
            <a:ext cx="9337964" cy="6248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0" name="Google Shape;110;p37"/>
          <p:cNvPicPr preferRelativeResize="0"/>
          <p:nvPr/>
        </p:nvPicPr>
        <p:blipFill rotWithShape="1">
          <a:blip r:embed="rId3">
            <a:alphaModFix/>
          </a:blip>
          <a:srcRect/>
          <a:stretch/>
        </p:blipFill>
        <p:spPr>
          <a:xfrm>
            <a:off x="1503218" y="353291"/>
            <a:ext cx="9185564" cy="615141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8" name="Google Shape;118;g301c3876b8f_0_6"/>
          <p:cNvSpPr txBox="1"/>
          <p:nvPr/>
        </p:nvSpPr>
        <p:spPr>
          <a:xfrm>
            <a:off x="9049750" y="597700"/>
            <a:ext cx="21603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800"/>
              <a:buFont typeface="Arial"/>
              <a:buNone/>
            </a:pPr>
            <a:endParaRPr sz="2800" b="0" i="0" u="none" strike="noStrike" cap="none">
              <a:solidFill>
                <a:schemeClr val="dk1"/>
              </a:solidFill>
              <a:latin typeface="Calibri"/>
              <a:ea typeface="Calibri"/>
              <a:cs typeface="Calibri"/>
              <a:sym typeface="Calibri"/>
            </a:endParaRPr>
          </a:p>
        </p:txBody>
      </p:sp>
      <p:sp>
        <p:nvSpPr>
          <p:cNvPr id="2" name="Text Placeholder 1">
            <a:extLst>
              <a:ext uri="{FF2B5EF4-FFF2-40B4-BE49-F238E27FC236}">
                <a16:creationId xmlns:a16="http://schemas.microsoft.com/office/drawing/2014/main" id="{5B5A618F-47AC-8398-C8D4-1C9641B797AF}"/>
              </a:ext>
            </a:extLst>
          </p:cNvPr>
          <p:cNvSpPr>
            <a:spLocks noGrp="1"/>
          </p:cNvSpPr>
          <p:nvPr>
            <p:ph type="body" idx="1"/>
          </p:nvPr>
        </p:nvSpPr>
        <p:spPr/>
        <p:txBody>
          <a:bodyPr/>
          <a:lstStyle/>
          <a:p>
            <a:pPr marL="0" marR="0" lvl="0" indent="0" algn="l" rtl="0">
              <a:lnSpc>
                <a:spcPct val="100000"/>
              </a:lnSpc>
              <a:spcBef>
                <a:spcPts val="0"/>
              </a:spcBef>
              <a:spcAft>
                <a:spcPts val="0"/>
              </a:spcAft>
              <a:buNone/>
            </a:pPr>
            <a:r>
              <a:rPr lang="en-US" sz="1400" b="0" i="0" u="sng" strike="noStrike" cap="none" dirty="0">
                <a:solidFill>
                  <a:srgbClr val="1155CC"/>
                </a:solid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Alumnae Officer Navigation Guide: Finance</a:t>
            </a:r>
            <a:endParaRPr lang="en-US"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1400" b="0" i="0" u="sng" strike="noStrike" cap="none" dirty="0">
                <a:solidFill>
                  <a:srgbClr val="1155CC"/>
                </a:solid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memberplanet Success Site</a:t>
            </a:r>
            <a:r>
              <a:rPr lang="en-US" sz="1400" b="0" i="0" u="none" strike="noStrike" cap="none" dirty="0">
                <a:solidFill>
                  <a:srgbClr val="000000"/>
                </a:solidFill>
                <a:latin typeface="Montserrat"/>
                <a:ea typeface="Montserrat"/>
                <a:cs typeface="Montserrat"/>
                <a:sym typeface="Montserrat"/>
              </a:rPr>
              <a:t> - local dues set up</a:t>
            </a:r>
            <a:endParaRPr lang="en-US"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1400" b="0" i="0" u="sng" strike="noStrike" cap="none" dirty="0">
                <a:solidFill>
                  <a:srgbClr val="1155CC"/>
                </a:solidFill>
                <a:latin typeface="Montserrat"/>
                <a:ea typeface="Montserrat"/>
                <a:cs typeface="Montserrat"/>
                <a:sym typeface="Montserrat"/>
                <a:hlinkClick r:id="rId5">
                  <a:extLst>
                    <a:ext uri="{A12FA001-AC4F-418D-AE19-62706E023703}">
                      <ahyp:hlinkClr xmlns:ahyp="http://schemas.microsoft.com/office/drawing/2018/hyperlinkcolor" val="tx"/>
                    </a:ext>
                  </a:extLst>
                </a:hlinkClick>
              </a:rPr>
              <a:t>Marking a Member as Local Dues Paid</a:t>
            </a:r>
            <a:r>
              <a:rPr lang="en-US" sz="1400" b="0" i="0" u="none" strike="noStrike" cap="none" dirty="0">
                <a:solidFill>
                  <a:srgbClr val="000000"/>
                </a:solidFill>
                <a:latin typeface="Montserrat"/>
                <a:ea typeface="Montserrat"/>
                <a:cs typeface="Montserrat"/>
                <a:sym typeface="Montserrat"/>
              </a:rPr>
              <a:t> (check payments)</a:t>
            </a:r>
            <a:endParaRPr lang="en-US"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1400" b="0" i="0" u="sng" strike="noStrike" cap="none" dirty="0">
                <a:solidFill>
                  <a:srgbClr val="1155CC"/>
                </a:solidFill>
                <a:latin typeface="Montserrat"/>
                <a:ea typeface="Montserrat"/>
                <a:cs typeface="Montserrat"/>
                <a:sym typeface="Montserrat"/>
                <a:hlinkClick r:id="rId6">
                  <a:extLst>
                    <a:ext uri="{A12FA001-AC4F-418D-AE19-62706E023703}">
                      <ahyp:hlinkClr xmlns:ahyp="http://schemas.microsoft.com/office/drawing/2018/hyperlinkcolor" val="tx"/>
                    </a:ext>
                  </a:extLst>
                </a:hlinkClick>
              </a:rPr>
              <a:t>Alumnae Group Budget Template</a:t>
            </a:r>
            <a:endParaRPr lang="en-US"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1400" b="0" i="0" u="sng" strike="noStrike" cap="none" dirty="0">
                <a:solidFill>
                  <a:srgbClr val="1155CC"/>
                </a:solidFill>
                <a:latin typeface="Montserrat"/>
                <a:ea typeface="Montserrat"/>
                <a:cs typeface="Montserrat"/>
                <a:sym typeface="Montserrat"/>
                <a:hlinkClick r:id="rId7">
                  <a:extLst>
                    <a:ext uri="{A12FA001-AC4F-418D-AE19-62706E023703}">
                      <ahyp:hlinkClr xmlns:ahyp="http://schemas.microsoft.com/office/drawing/2018/hyperlinkcolor" val="tx"/>
                    </a:ext>
                  </a:extLst>
                </a:hlinkClick>
              </a:rPr>
              <a:t>Fraternity Standards for Alumnae Groups</a:t>
            </a:r>
            <a:endParaRPr lang="en-US"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1400" b="0" i="0" u="sng" strike="noStrike" cap="none" dirty="0">
                <a:solidFill>
                  <a:srgbClr val="1155CC"/>
                </a:solidFill>
                <a:latin typeface="Montserrat"/>
                <a:ea typeface="Montserrat"/>
                <a:cs typeface="Montserrat"/>
                <a:sym typeface="Montserrat"/>
                <a:hlinkClick r:id="rId8">
                  <a:extLst>
                    <a:ext uri="{A12FA001-AC4F-418D-AE19-62706E023703}">
                      <ahyp:hlinkClr xmlns:ahyp="http://schemas.microsoft.com/office/drawing/2018/hyperlinkcolor" val="tx"/>
                    </a:ext>
                  </a:extLst>
                </a:hlinkClick>
              </a:rPr>
              <a:t>Alumnae Officers Manual</a:t>
            </a:r>
            <a:endParaRPr lang="en-US"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1400" b="0" i="0" u="sng" strike="noStrike" cap="none" dirty="0">
                <a:solidFill>
                  <a:srgbClr val="1155CC"/>
                </a:solidFill>
                <a:latin typeface="Montserrat"/>
                <a:ea typeface="Montserrat"/>
                <a:cs typeface="Montserrat"/>
                <a:sym typeface="Montserrat"/>
                <a:hlinkClick r:id="rId9">
                  <a:extLst>
                    <a:ext uri="{A12FA001-AC4F-418D-AE19-62706E023703}">
                      <ahyp:hlinkClr xmlns:ahyp="http://schemas.microsoft.com/office/drawing/2018/hyperlinkcolor" val="tx"/>
                    </a:ext>
                  </a:extLst>
                </a:hlinkClick>
              </a:rPr>
              <a:t>Alumnae Group Model Bylaws</a:t>
            </a:r>
            <a:r>
              <a:rPr lang="en-US" sz="1400" b="0" i="0" u="none" strike="noStrike" cap="none" dirty="0">
                <a:solidFill>
                  <a:srgbClr val="000000"/>
                </a:solidFill>
                <a:latin typeface="Montserrat"/>
                <a:ea typeface="Montserrat"/>
                <a:cs typeface="Montserrat"/>
                <a:sym typeface="Montserrat"/>
              </a:rPr>
              <a:t> (update coming in January 2025!)</a:t>
            </a:r>
            <a:endParaRPr lang="en-US"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1400" b="0" i="0" u="sng" strike="noStrike" cap="none" dirty="0">
                <a:solidFill>
                  <a:srgbClr val="1155CC"/>
                </a:solidFill>
                <a:latin typeface="Montserrat"/>
                <a:ea typeface="Montserrat"/>
                <a:cs typeface="Montserrat"/>
                <a:sym typeface="Montserrat"/>
                <a:hlinkClick r:id="rId10">
                  <a:extLst>
                    <a:ext uri="{A12FA001-AC4F-418D-AE19-62706E023703}">
                      <ahyp:hlinkClr xmlns:ahyp="http://schemas.microsoft.com/office/drawing/2018/hyperlinkcolor" val="tx"/>
                    </a:ext>
                  </a:extLst>
                </a:hlinkClick>
              </a:rPr>
              <a:t>Fundraising Forms</a:t>
            </a:r>
            <a:r>
              <a:rPr lang="en-US" sz="1400" b="0" i="0" u="none" strike="noStrike" cap="none" dirty="0">
                <a:solidFill>
                  <a:srgbClr val="333333"/>
                </a:solidFill>
                <a:latin typeface="Montserrat"/>
                <a:ea typeface="Montserrat"/>
                <a:cs typeface="Montserrat"/>
                <a:sym typeface="Montserrat"/>
              </a:rPr>
              <a:t>.</a:t>
            </a:r>
            <a:r>
              <a:rPr lang="en-US" sz="1400" b="1" i="0" u="none" strike="noStrike" cap="none" dirty="0">
                <a:solidFill>
                  <a:srgbClr val="333333"/>
                </a:solidFill>
                <a:latin typeface="Montserrat"/>
                <a:ea typeface="Montserrat"/>
                <a:cs typeface="Montserrat"/>
                <a:sym typeface="Montserrat"/>
              </a:rPr>
              <a:t> </a:t>
            </a:r>
            <a:r>
              <a:rPr lang="en-US" sz="1400" b="0" i="0" u="none" strike="noStrike" cap="none" dirty="0">
                <a:solidFill>
                  <a:srgbClr val="333333"/>
                </a:solidFill>
                <a:latin typeface="Montserrat"/>
                <a:ea typeface="Montserrat"/>
                <a:cs typeface="Montserrat"/>
                <a:sym typeface="Montserrat"/>
              </a:rPr>
              <a:t>Please choose the Alumnae FFRF training video to learn how to navigate Anchorbase in terms of fundraising submission forms. </a:t>
            </a:r>
            <a:endParaRPr lang="en-US"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1400" b="0" i="0" u="sng" strike="noStrike" cap="none" dirty="0">
                <a:solidFill>
                  <a:srgbClr val="1155CC"/>
                </a:solidFill>
                <a:latin typeface="Montserrat"/>
                <a:ea typeface="Montserrat"/>
                <a:cs typeface="Montserrat"/>
                <a:sym typeface="Montserrat"/>
                <a:hlinkClick r:id="rId11">
                  <a:extLst>
                    <a:ext uri="{A12FA001-AC4F-418D-AE19-62706E023703}">
                      <ahyp:hlinkClr xmlns:ahyp="http://schemas.microsoft.com/office/drawing/2018/hyperlinkcolor" val="tx"/>
                    </a:ext>
                  </a:extLst>
                </a:hlinkClick>
              </a:rPr>
              <a:t>Alumnae Dues Payments Frequently Asked Questions</a:t>
            </a:r>
            <a:endParaRPr lang="en-US"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lang="en-US"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1400" b="1" i="0" u="none" strike="noStrike" cap="none" dirty="0">
                <a:solidFill>
                  <a:srgbClr val="000000"/>
                </a:solidFill>
                <a:latin typeface="Montserrat"/>
                <a:ea typeface="Montserrat"/>
                <a:cs typeface="Montserrat"/>
                <a:sym typeface="Montserrat"/>
              </a:rPr>
              <a:t>Websites</a:t>
            </a:r>
            <a:endParaRPr lang="en-US"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1400" b="0" i="0" u="sng" strike="noStrike" cap="none" dirty="0">
                <a:solidFill>
                  <a:srgbClr val="1155CC"/>
                </a:solidFill>
                <a:latin typeface="Montserrat"/>
                <a:ea typeface="Montserrat"/>
                <a:cs typeface="Montserrat"/>
                <a:sym typeface="Montserrat"/>
                <a:hlinkClick r:id="rId12">
                  <a:extLst>
                    <a:ext uri="{A12FA001-AC4F-418D-AE19-62706E023703}">
                      <ahyp:hlinkClr xmlns:ahyp="http://schemas.microsoft.com/office/drawing/2018/hyperlinkcolor" val="tx"/>
                    </a:ext>
                  </a:extLst>
                </a:hlinkClick>
              </a:rPr>
              <a:t>https://www.deltagamma.org/</a:t>
            </a:r>
            <a:endParaRPr lang="en-US"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1400" b="0" i="0" u="sng" strike="noStrike" cap="none" dirty="0">
                <a:solidFill>
                  <a:srgbClr val="1155CC"/>
                </a:solidFill>
                <a:latin typeface="Montserrat"/>
                <a:ea typeface="Montserrat"/>
                <a:cs typeface="Montserrat"/>
                <a:sym typeface="Montserrat"/>
                <a:hlinkClick r:id="rId13">
                  <a:extLst>
                    <a:ext uri="{A12FA001-AC4F-418D-AE19-62706E023703}">
                      <ahyp:hlinkClr xmlns:ahyp="http://schemas.microsoft.com/office/drawing/2018/hyperlinkcolor" val="tx"/>
                    </a:ext>
                  </a:extLst>
                </a:hlinkClick>
              </a:rPr>
              <a:t>https://www.memberplanet.com</a:t>
            </a:r>
            <a:endParaRPr lang="en-US"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1400" b="0" i="0" u="sng" strike="noStrike" cap="none" dirty="0">
                <a:solidFill>
                  <a:srgbClr val="1155CC"/>
                </a:solidFill>
                <a:latin typeface="Montserrat"/>
                <a:ea typeface="Montserrat"/>
                <a:cs typeface="Montserrat"/>
                <a:sym typeface="Montserrat"/>
                <a:hlinkClick r:id="rId14">
                  <a:extLst>
                    <a:ext uri="{A12FA001-AC4F-418D-AE19-62706E023703}">
                      <ahyp:hlinkClr xmlns:ahyp="http://schemas.microsoft.com/office/drawing/2018/hyperlinkcolor" val="tx"/>
                    </a:ext>
                  </a:extLst>
                </a:hlinkClick>
              </a:rPr>
              <a:t>https://anchorbase.deltagamma.org/</a:t>
            </a:r>
            <a:endParaRPr lang="en-US"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lang="en-US" sz="1400" b="0" i="0" u="none" strike="noStrike" cap="none" baseline="-25000"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US" sz="1400" b="1" i="0" u="none" strike="noStrike" cap="none" dirty="0">
                <a:solidFill>
                  <a:srgbClr val="000000"/>
                </a:solidFill>
                <a:latin typeface="Montserrat"/>
                <a:ea typeface="Montserrat"/>
                <a:cs typeface="Montserrat"/>
                <a:sym typeface="Montserrat"/>
              </a:rPr>
              <a:t>Example</a:t>
            </a:r>
            <a:endParaRPr lang="en-US" sz="1400" dirty="0"/>
          </a:p>
          <a:p>
            <a:pPr marL="0" marR="0" lvl="0" indent="0" algn="l" rtl="0">
              <a:lnSpc>
                <a:spcPct val="100000"/>
              </a:lnSpc>
              <a:spcBef>
                <a:spcPts val="0"/>
              </a:spcBef>
              <a:spcAft>
                <a:spcPts val="0"/>
              </a:spcAft>
              <a:buNone/>
            </a:pPr>
            <a:r>
              <a:rPr lang="en-US" sz="1400" b="0" i="0" u="sng" strike="noStrike" cap="none" dirty="0">
                <a:solidFill>
                  <a:srgbClr val="1155CC"/>
                </a:solidFill>
                <a:highlight>
                  <a:schemeClr val="lt1"/>
                </a:highlight>
                <a:latin typeface="Montserrat"/>
                <a:ea typeface="Montserrat"/>
                <a:cs typeface="Montserrat"/>
                <a:sym typeface="Montserrat"/>
                <a:hlinkClick r:id="rId15">
                  <a:extLst>
                    <a:ext uri="{A12FA001-AC4F-418D-AE19-62706E023703}">
                      <ahyp:hlinkClr xmlns:ahyp="http://schemas.microsoft.com/office/drawing/2018/hyperlinkcolor" val="tx"/>
                    </a:ext>
                  </a:extLst>
                </a:hlinkClick>
              </a:rPr>
              <a:t>Southeast Washington Budget</a:t>
            </a:r>
            <a:br>
              <a:rPr lang="en-US" sz="1000" b="0" i="0" u="none" strike="noStrike" cap="none" dirty="0">
                <a:solidFill>
                  <a:srgbClr val="000000"/>
                </a:solidFill>
                <a:latin typeface="Arial"/>
                <a:ea typeface="Arial"/>
                <a:cs typeface="Arial"/>
                <a:sym typeface="Arial"/>
              </a:rPr>
            </a:br>
            <a:endParaRPr lang="en-US" sz="1000" b="0" i="0" u="none" strike="noStrike" cap="none" dirty="0">
              <a:solidFill>
                <a:schemeClr val="dk1"/>
              </a:solidFill>
              <a:latin typeface="Calibri"/>
              <a:ea typeface="Calibri"/>
              <a:cs typeface="Calibri"/>
              <a:sym typeface="Calibri"/>
            </a:endParaRPr>
          </a:p>
          <a:p>
            <a:endParaRPr lang="en-US" sz="1000" dirty="0"/>
          </a:p>
        </p:txBody>
      </p:sp>
      <p:sp>
        <p:nvSpPr>
          <p:cNvPr id="3" name="Text Placeholder 2">
            <a:extLst>
              <a:ext uri="{FF2B5EF4-FFF2-40B4-BE49-F238E27FC236}">
                <a16:creationId xmlns:a16="http://schemas.microsoft.com/office/drawing/2014/main" id="{154C6D9B-C579-24BF-F621-1E0BC7FF10B4}"/>
              </a:ext>
            </a:extLst>
          </p:cNvPr>
          <p:cNvSpPr>
            <a:spLocks noGrp="1"/>
          </p:cNvSpPr>
          <p:nvPr>
            <p:ph type="body" idx="2"/>
          </p:nvPr>
        </p:nvSpPr>
        <p:spPr>
          <a:xfrm>
            <a:off x="401657" y="832300"/>
            <a:ext cx="10287000" cy="762000"/>
          </a:xfrm>
        </p:spPr>
        <p:txBody>
          <a:bodyPr/>
          <a:lstStyle/>
          <a:p>
            <a:r>
              <a:rPr lang="en-US" dirty="0"/>
              <a:t>Helpful Links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graphicFrame>
        <p:nvGraphicFramePr>
          <p:cNvPr id="124" name="Google Shape;124;p38"/>
          <p:cNvGraphicFramePr/>
          <p:nvPr/>
        </p:nvGraphicFramePr>
        <p:xfrm>
          <a:off x="470780" y="334979"/>
          <a:ext cx="11271565" cy="6274052"/>
        </p:xfrm>
        <a:graphic>
          <a:graphicData uri="http://schemas.openxmlformats.org/presentationml/2006/ole">
            <mc:AlternateContent xmlns:mc="http://schemas.openxmlformats.org/markup-compatibility/2006">
              <mc:Choice xmlns:v="urn:schemas-microsoft-com:vml" Requires="v">
                <p:oleObj r:id="rId3" imgW="11271565" imgH="6274052" progId="Excel.Sheet.12">
                  <p:embed/>
                </p:oleObj>
              </mc:Choice>
              <mc:Fallback>
                <p:oleObj r:id="rId3" imgW="11271565" imgH="6274052" progId="Excel.Sheet.12">
                  <p:embed/>
                  <p:pic>
                    <p:nvPicPr>
                      <p:cNvPr id="124" name="Google Shape;124;p38"/>
                      <p:cNvPicPr preferRelativeResize="0"/>
                      <p:nvPr/>
                    </p:nvPicPr>
                    <p:blipFill rotWithShape="1">
                      <a:blip r:embed="rId4">
                        <a:alphaModFix/>
                      </a:blip>
                      <a:srcRect/>
                      <a:stretch/>
                    </p:blipFill>
                    <p:spPr>
                      <a:xfrm>
                        <a:off x="470780" y="334979"/>
                        <a:ext cx="11271565" cy="6274052"/>
                      </a:xfrm>
                      <a:prstGeom prst="rect">
                        <a:avLst/>
                      </a:prstGeom>
                      <a:noFill/>
                      <a:ln>
                        <a:noFill/>
                      </a:ln>
                    </p:spPr>
                  </p:pic>
                </p:oleObj>
              </mc:Fallback>
            </mc:AlternateContent>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pic>
        <p:nvPicPr>
          <p:cNvPr id="129" name="Google Shape;129;p39"/>
          <p:cNvPicPr preferRelativeResize="0"/>
          <p:nvPr/>
        </p:nvPicPr>
        <p:blipFill rotWithShape="1">
          <a:blip r:embed="rId3">
            <a:alphaModFix/>
          </a:blip>
          <a:srcRect/>
          <a:stretch/>
        </p:blipFill>
        <p:spPr>
          <a:xfrm>
            <a:off x="3257550" y="490537"/>
            <a:ext cx="5676900" cy="58769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2" name="Text Placeholder 1">
            <a:extLst>
              <a:ext uri="{FF2B5EF4-FFF2-40B4-BE49-F238E27FC236}">
                <a16:creationId xmlns:a16="http://schemas.microsoft.com/office/drawing/2014/main" id="{93A4AB54-C43D-D1B6-9F0D-853DA57C050D}"/>
              </a:ext>
            </a:extLst>
          </p:cNvPr>
          <p:cNvSpPr>
            <a:spLocks noGrp="1"/>
          </p:cNvSpPr>
          <p:nvPr>
            <p:ph type="body" idx="1"/>
          </p:nvPr>
        </p:nvSpPr>
        <p:spPr/>
        <p:txBody>
          <a:bodyPr/>
          <a:lstStyle/>
          <a:p>
            <a:pPr marL="0" marR="0" lvl="0" indent="0" algn="l" rtl="0">
              <a:lnSpc>
                <a:spcPct val="100000"/>
              </a:lnSpc>
              <a:spcBef>
                <a:spcPts val="0"/>
              </a:spcBef>
              <a:spcAft>
                <a:spcPts val="0"/>
              </a:spcAft>
              <a:buNone/>
            </a:pPr>
            <a:r>
              <a:rPr lang="en-US" sz="1600" b="1" strike="noStrike" cap="none" dirty="0">
                <a:solidFill>
                  <a:srgbClr val="000000"/>
                </a:solidFill>
                <a:latin typeface="Montserrat"/>
                <a:ea typeface="Montserrat"/>
                <a:cs typeface="Montserrat"/>
                <a:sym typeface="Montserrat"/>
              </a:rPr>
              <a:t>Recruitment</a:t>
            </a:r>
            <a:endParaRPr lang="en-US" sz="1600" b="1"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1600"/>
              <a:buFont typeface="Arial" panose="020B0604020202020204" pitchFamily="34" charset="0"/>
              <a:buChar char="•"/>
            </a:pPr>
            <a:r>
              <a:rPr lang="en-US" sz="1600" b="0" i="0" u="none" strike="noStrike" cap="none" dirty="0">
                <a:solidFill>
                  <a:srgbClr val="000000"/>
                </a:solidFill>
                <a:latin typeface="Montserrat"/>
                <a:ea typeface="Montserrat"/>
                <a:cs typeface="Montserrat"/>
                <a:sym typeface="Montserrat"/>
              </a:rPr>
              <a:t>Have the required number of local dues paid members annually:</a:t>
            </a:r>
            <a:endParaRPr lang="en-US" dirty="0"/>
          </a:p>
          <a:p>
            <a:pPr marL="742950" marR="0" lvl="1" indent="-285750" algn="l" rtl="0">
              <a:lnSpc>
                <a:spcPct val="100000"/>
              </a:lnSpc>
              <a:spcBef>
                <a:spcPts val="0"/>
              </a:spcBef>
              <a:spcAft>
                <a:spcPts val="0"/>
              </a:spcAft>
              <a:buClr>
                <a:srgbClr val="000000"/>
              </a:buClr>
              <a:buSzPts val="1600"/>
              <a:buFont typeface="Arial" panose="020B0604020202020204" pitchFamily="34" charset="0"/>
              <a:buChar char="•"/>
            </a:pPr>
            <a:r>
              <a:rPr lang="en-US" sz="1600" b="0" i="0" u="none" strike="noStrike" cap="none" dirty="0">
                <a:solidFill>
                  <a:srgbClr val="000000"/>
                </a:solidFill>
                <a:latin typeface="Montserrat"/>
                <a:ea typeface="Montserrat"/>
                <a:cs typeface="Montserrat"/>
                <a:sym typeface="Montserrat"/>
              </a:rPr>
              <a:t>20 or more members to qualify as an alumnae chapter</a:t>
            </a:r>
            <a:endParaRPr lang="en-US" dirty="0"/>
          </a:p>
          <a:p>
            <a:pPr marL="742950" marR="0" lvl="1" indent="-285750" algn="l" rtl="0">
              <a:lnSpc>
                <a:spcPct val="100000"/>
              </a:lnSpc>
              <a:spcBef>
                <a:spcPts val="0"/>
              </a:spcBef>
              <a:spcAft>
                <a:spcPts val="0"/>
              </a:spcAft>
              <a:buClr>
                <a:srgbClr val="000000"/>
              </a:buClr>
              <a:buSzPts val="1600"/>
              <a:buFont typeface="Arial" panose="020B0604020202020204" pitchFamily="34" charset="0"/>
              <a:buChar char="•"/>
            </a:pPr>
            <a:r>
              <a:rPr lang="en-US" sz="1600" b="0" i="0" u="none" strike="noStrike" cap="none" dirty="0">
                <a:solidFill>
                  <a:srgbClr val="000000"/>
                </a:solidFill>
                <a:latin typeface="Montserrat"/>
                <a:ea typeface="Montserrat"/>
                <a:cs typeface="Montserrat"/>
                <a:sym typeface="Montserrat"/>
              </a:rPr>
              <a:t>10-19 members to qualify as an alumnae association.</a:t>
            </a:r>
            <a:endParaRPr lang="en-US" dirty="0"/>
          </a:p>
          <a:p>
            <a:pPr marL="0" marR="0" lvl="0" indent="0" algn="l" rtl="0">
              <a:lnSpc>
                <a:spcPct val="100000"/>
              </a:lnSpc>
              <a:spcBef>
                <a:spcPts val="0"/>
              </a:spcBef>
              <a:spcAft>
                <a:spcPts val="0"/>
              </a:spcAft>
              <a:buNone/>
            </a:pPr>
            <a:endParaRPr lang="en-US" sz="1600" b="1" i="1" u="sng" strike="noStrike" cap="none" dirty="0">
              <a:solidFill>
                <a:srgbClr val="000000"/>
              </a:solidFill>
              <a:latin typeface="Montserrat"/>
              <a:ea typeface="Montserrat"/>
              <a:cs typeface="Montserrat"/>
              <a:sym typeface="Montserrat"/>
            </a:endParaRPr>
          </a:p>
          <a:p>
            <a:pPr marL="0" marR="0" lvl="0" indent="0" algn="l" rtl="0">
              <a:lnSpc>
                <a:spcPct val="100000"/>
              </a:lnSpc>
              <a:spcBef>
                <a:spcPts val="0"/>
              </a:spcBef>
              <a:spcAft>
                <a:spcPts val="0"/>
              </a:spcAft>
              <a:buNone/>
            </a:pPr>
            <a:r>
              <a:rPr lang="en-US" sz="1600" b="1" strike="noStrike" cap="none" dirty="0">
                <a:solidFill>
                  <a:srgbClr val="000000"/>
                </a:solidFill>
                <a:latin typeface="Montserrat"/>
                <a:ea typeface="Montserrat"/>
                <a:cs typeface="Montserrat"/>
                <a:sym typeface="Montserrat"/>
              </a:rPr>
              <a:t>Finance</a:t>
            </a:r>
            <a:endParaRPr lang="en-US" sz="1600" b="1" strike="noStrike" cap="none" dirty="0">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1600"/>
              <a:buFont typeface="Arial" panose="020B0604020202020204" pitchFamily="34" charset="0"/>
              <a:buChar char="•"/>
            </a:pPr>
            <a:r>
              <a:rPr lang="en-US" sz="1600" b="0" i="0" u="none" strike="noStrike" cap="none" dirty="0">
                <a:solidFill>
                  <a:srgbClr val="000000"/>
                </a:solidFill>
                <a:latin typeface="Montserrat"/>
                <a:ea typeface="Montserrat"/>
                <a:cs typeface="Montserrat"/>
                <a:sym typeface="Montserrat"/>
              </a:rPr>
              <a:t>Group officers complete annual IRS tax filing and upload submission in Anchorbase &gt; Finance &gt; Tasks &gt; Alumnae Group Tax Filing by November 15.</a:t>
            </a:r>
            <a:endParaRPr lang="en-US" dirty="0"/>
          </a:p>
          <a:p>
            <a:pPr marL="285750" marR="0" lvl="0" indent="-285750" algn="l" rtl="0">
              <a:lnSpc>
                <a:spcPct val="100000"/>
              </a:lnSpc>
              <a:spcBef>
                <a:spcPts val="0"/>
              </a:spcBef>
              <a:spcAft>
                <a:spcPts val="0"/>
              </a:spcAft>
              <a:buClr>
                <a:srgbClr val="000000"/>
              </a:buClr>
              <a:buSzPts val="1600"/>
              <a:buFont typeface="Arial" panose="020B0604020202020204" pitchFamily="34" charset="0"/>
              <a:buChar char="•"/>
            </a:pPr>
            <a:r>
              <a:rPr lang="en-US" sz="1600" b="0" i="0" u="none" strike="noStrike" cap="none" dirty="0">
                <a:solidFill>
                  <a:srgbClr val="000000"/>
                </a:solidFill>
                <a:latin typeface="Montserrat"/>
                <a:ea typeface="Montserrat"/>
                <a:cs typeface="Montserrat"/>
                <a:sym typeface="Montserrat"/>
              </a:rPr>
              <a:t>Group officers pay all applicable fees and invoices to the Fraternity and Fraternity Housing Corporation (FHC) by deadline set by Executive Offices.</a:t>
            </a:r>
            <a:endParaRPr lang="en-US" dirty="0"/>
          </a:p>
          <a:p>
            <a:pPr marL="0" marR="0" lvl="0" indent="0" algn="l" rtl="0">
              <a:lnSpc>
                <a:spcPct val="100000"/>
              </a:lnSpc>
              <a:spcBef>
                <a:spcPts val="0"/>
              </a:spcBef>
              <a:spcAft>
                <a:spcPts val="0"/>
              </a:spcAft>
              <a:buNone/>
            </a:pPr>
            <a:br>
              <a:rPr lang="en-US" sz="1400" b="0" i="0" u="none" strike="noStrike" cap="none" dirty="0">
                <a:solidFill>
                  <a:srgbClr val="000000"/>
                </a:solidFill>
                <a:latin typeface="Arial"/>
                <a:ea typeface="Arial"/>
                <a:cs typeface="Arial"/>
                <a:sym typeface="Arial"/>
              </a:rPr>
            </a:br>
            <a:endParaRPr lang="en-US" sz="1400" b="0" i="0" u="none" strike="noStrike" cap="none" dirty="0">
              <a:solidFill>
                <a:srgbClr val="000000"/>
              </a:solidFill>
              <a:latin typeface="Arial"/>
              <a:ea typeface="Arial"/>
              <a:cs typeface="Arial"/>
              <a:sym typeface="Arial"/>
            </a:endParaRPr>
          </a:p>
          <a:p>
            <a:endParaRPr lang="en-US" dirty="0"/>
          </a:p>
        </p:txBody>
      </p:sp>
      <p:sp>
        <p:nvSpPr>
          <p:cNvPr id="3" name="Text Placeholder 2">
            <a:extLst>
              <a:ext uri="{FF2B5EF4-FFF2-40B4-BE49-F238E27FC236}">
                <a16:creationId xmlns:a16="http://schemas.microsoft.com/office/drawing/2014/main" id="{FC98CAAA-6788-984D-7D60-641EC7635364}"/>
              </a:ext>
            </a:extLst>
          </p:cNvPr>
          <p:cNvSpPr>
            <a:spLocks noGrp="1"/>
          </p:cNvSpPr>
          <p:nvPr>
            <p:ph type="body" idx="2"/>
          </p:nvPr>
        </p:nvSpPr>
        <p:spPr/>
        <p:txBody>
          <a:bodyPr/>
          <a:lstStyle/>
          <a:p>
            <a:r>
              <a:rPr lang="en-US" dirty="0"/>
              <a:t>Core elements related to finance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2" name="Text Placeholder 1">
            <a:extLst>
              <a:ext uri="{FF2B5EF4-FFF2-40B4-BE49-F238E27FC236}">
                <a16:creationId xmlns:a16="http://schemas.microsoft.com/office/drawing/2014/main" id="{207D9088-FDE1-E948-516A-A3D584FF9278}"/>
              </a:ext>
            </a:extLst>
          </p:cNvPr>
          <p:cNvSpPr>
            <a:spLocks noGrp="1"/>
          </p:cNvSpPr>
          <p:nvPr>
            <p:ph type="body" idx="1"/>
          </p:nvPr>
        </p:nvSpPr>
        <p:spPr/>
        <p:txBody>
          <a:bodyPr/>
          <a:lstStyle/>
          <a:p>
            <a:pPr marL="0" marR="381000" lvl="0" indent="0" algn="l" rtl="0">
              <a:lnSpc>
                <a:spcPct val="100000"/>
              </a:lnSpc>
              <a:spcBef>
                <a:spcPts val="0"/>
              </a:spcBef>
              <a:spcAft>
                <a:spcPts val="0"/>
              </a:spcAft>
              <a:buNone/>
            </a:pPr>
            <a:r>
              <a:rPr lang="en-US" sz="1100" b="0" i="0" u="none" strike="noStrike" cap="none" dirty="0">
                <a:solidFill>
                  <a:srgbClr val="222222"/>
                </a:solidFill>
                <a:latin typeface="Montserrat"/>
                <a:ea typeface="Montserrat"/>
                <a:cs typeface="Montserrat"/>
                <a:sym typeface="Montserrat"/>
              </a:rPr>
              <a:t>Dear alumnae presidents and </a:t>
            </a:r>
            <a:r>
              <a:rPr lang="en-US" sz="1100" b="0" i="0" u="none" strike="noStrike" cap="none" dirty="0" err="1">
                <a:solidFill>
                  <a:srgbClr val="222222"/>
                </a:solidFill>
                <a:latin typeface="Montserrat"/>
                <a:ea typeface="Montserrat"/>
                <a:cs typeface="Montserrat"/>
                <a:sym typeface="Montserrat"/>
              </a:rPr>
              <a:t>vps</a:t>
            </a:r>
            <a:r>
              <a:rPr lang="en-US" sz="1100" b="0" i="0" u="none" strike="noStrike" cap="none" dirty="0">
                <a:solidFill>
                  <a:srgbClr val="222222"/>
                </a:solidFill>
                <a:latin typeface="Montserrat"/>
                <a:ea typeface="Montserrat"/>
                <a:cs typeface="Montserrat"/>
                <a:sym typeface="Montserrat"/>
              </a:rPr>
              <a:t>: finance,</a:t>
            </a:r>
            <a:endParaRPr lang="en-US" sz="1100" b="0" i="0" u="none" strike="noStrike" cap="none" dirty="0">
              <a:solidFill>
                <a:srgbClr val="000000"/>
              </a:solidFill>
              <a:latin typeface="Arial"/>
              <a:ea typeface="Arial"/>
              <a:cs typeface="Arial"/>
              <a:sym typeface="Arial"/>
            </a:endParaRPr>
          </a:p>
          <a:p>
            <a:pPr marL="381000" marR="381000" lvl="0" indent="0" algn="l" rtl="0">
              <a:lnSpc>
                <a:spcPct val="100000"/>
              </a:lnSpc>
              <a:spcBef>
                <a:spcPts val="0"/>
              </a:spcBef>
              <a:spcAft>
                <a:spcPts val="0"/>
              </a:spcAft>
              <a:buNone/>
            </a:pPr>
            <a:r>
              <a:rPr lang="en-US" sz="1100" b="0" i="0" u="none" strike="noStrike" cap="none" dirty="0">
                <a:solidFill>
                  <a:srgbClr val="222222"/>
                </a:solidFill>
                <a:latin typeface="Montserrat"/>
                <a:ea typeface="Montserrat"/>
                <a:cs typeface="Montserrat"/>
                <a:sym typeface="Montserrat"/>
              </a:rPr>
              <a:t> </a:t>
            </a:r>
            <a:endParaRPr lang="en-US" sz="1100" b="0" i="0" u="none" strike="noStrike" cap="none" dirty="0">
              <a:solidFill>
                <a:srgbClr val="000000"/>
              </a:solidFill>
              <a:latin typeface="Arial"/>
              <a:ea typeface="Arial"/>
              <a:cs typeface="Arial"/>
              <a:sym typeface="Arial"/>
            </a:endParaRPr>
          </a:p>
          <a:p>
            <a:pPr marL="0" marR="381000" lvl="0" indent="0" algn="l" rtl="0">
              <a:lnSpc>
                <a:spcPct val="100000"/>
              </a:lnSpc>
              <a:spcBef>
                <a:spcPts val="0"/>
              </a:spcBef>
              <a:spcAft>
                <a:spcPts val="0"/>
              </a:spcAft>
              <a:buNone/>
            </a:pPr>
            <a:r>
              <a:rPr lang="en-US" sz="1100" b="0" i="0" u="none" strike="noStrike" cap="none" dirty="0">
                <a:solidFill>
                  <a:srgbClr val="222222"/>
                </a:solidFill>
                <a:latin typeface="Montserrat"/>
                <a:ea typeface="Montserrat"/>
                <a:cs typeface="Montserrat"/>
                <a:sym typeface="Montserrat"/>
              </a:rPr>
              <a:t>It’s tax time again for alumnae chapters and associations!</a:t>
            </a:r>
            <a:r>
              <a:rPr lang="en-US" sz="1100" b="0" i="0" u="none" strike="noStrike" cap="none" dirty="0">
                <a:solidFill>
                  <a:schemeClr val="tx1"/>
                </a:solidFill>
                <a:latin typeface="Montserrat"/>
                <a:ea typeface="Montserrat"/>
                <a:cs typeface="Montserrat"/>
                <a:sym typeface="Montserrat"/>
              </a:rPr>
              <a:t> The mandatory deadline for filing taxes for your alumnae group is November 15, 2024, for fiscal year 2023-2024.</a:t>
            </a:r>
            <a:endParaRPr lang="en-US" sz="1100" b="0" i="0" u="none" strike="noStrike" cap="none" dirty="0">
              <a:solidFill>
                <a:schemeClr val="tx1"/>
              </a:solidFill>
              <a:latin typeface="Arial"/>
              <a:ea typeface="Arial"/>
              <a:cs typeface="Arial"/>
              <a:sym typeface="Arial"/>
            </a:endParaRPr>
          </a:p>
          <a:p>
            <a:pPr marL="381000" marR="381000" lvl="0" indent="0" algn="l" rtl="0">
              <a:lnSpc>
                <a:spcPct val="100000"/>
              </a:lnSpc>
              <a:spcBef>
                <a:spcPts val="0"/>
              </a:spcBef>
              <a:spcAft>
                <a:spcPts val="0"/>
              </a:spcAft>
              <a:buNone/>
            </a:pPr>
            <a:r>
              <a:rPr lang="en-US" sz="1100" b="0" i="0" u="none" strike="noStrike" cap="none" dirty="0">
                <a:solidFill>
                  <a:srgbClr val="222222"/>
                </a:solidFill>
                <a:latin typeface="Montserrat"/>
                <a:ea typeface="Montserrat"/>
                <a:cs typeface="Montserrat"/>
                <a:sym typeface="Montserrat"/>
              </a:rPr>
              <a:t> </a:t>
            </a:r>
            <a:endParaRPr lang="en-US" sz="1100" b="0" i="0" u="none" strike="noStrike" cap="none" dirty="0">
              <a:solidFill>
                <a:srgbClr val="000000"/>
              </a:solidFill>
              <a:latin typeface="Arial"/>
              <a:ea typeface="Arial"/>
              <a:cs typeface="Arial"/>
              <a:sym typeface="Arial"/>
            </a:endParaRPr>
          </a:p>
          <a:p>
            <a:pPr marL="0" marR="381000" lvl="0" indent="0" algn="l" rtl="0">
              <a:lnSpc>
                <a:spcPct val="100000"/>
              </a:lnSpc>
              <a:spcBef>
                <a:spcPts val="0"/>
              </a:spcBef>
              <a:spcAft>
                <a:spcPts val="0"/>
              </a:spcAft>
              <a:buNone/>
            </a:pPr>
            <a:r>
              <a:rPr lang="en-US" sz="1100" b="0" i="0" u="none" strike="noStrike" cap="none" dirty="0">
                <a:solidFill>
                  <a:srgbClr val="222222"/>
                </a:solidFill>
                <a:latin typeface="Montserrat"/>
                <a:ea typeface="Montserrat"/>
                <a:cs typeface="Montserrat"/>
                <a:sym typeface="Montserrat"/>
              </a:rPr>
              <a:t>The attached document titled </a:t>
            </a:r>
            <a:r>
              <a:rPr lang="en-US" sz="1100" b="0" i="1" u="sng" strike="noStrike" cap="none" dirty="0">
                <a:solidFill>
                  <a:schemeClr val="hlink"/>
                </a:solidFill>
                <a:highlight>
                  <a:schemeClr val="lt1"/>
                </a:highlight>
                <a:latin typeface="Montserrat"/>
                <a:ea typeface="Montserrat"/>
                <a:cs typeface="Montserrat"/>
                <a:sym typeface="Montserrat"/>
                <a:hlinkClick r:id="rId3"/>
              </a:rPr>
              <a:t>Alumnae Group Tax Return Preparation Instructions for Fiscal Year 20</a:t>
            </a:r>
            <a:r>
              <a:rPr lang="en-US" sz="1100" u="sng" dirty="0">
                <a:solidFill>
                  <a:schemeClr val="hlink"/>
                </a:solidFill>
                <a:highlight>
                  <a:schemeClr val="lt1"/>
                </a:highlight>
                <a:latin typeface="Montserrat"/>
                <a:ea typeface="Montserrat"/>
                <a:cs typeface="Montserrat"/>
                <a:sym typeface="Montserrat"/>
                <a:hlinkClick r:id="rId3"/>
              </a:rPr>
              <a:t>23-2024</a:t>
            </a:r>
            <a:r>
              <a:rPr lang="en-US" sz="1100" dirty="0">
                <a:solidFill>
                  <a:srgbClr val="222222"/>
                </a:solidFill>
                <a:highlight>
                  <a:schemeClr val="lt1"/>
                </a:highlight>
                <a:latin typeface="Montserrat"/>
                <a:ea typeface="Montserrat"/>
                <a:cs typeface="Montserrat"/>
                <a:sym typeface="Montserrat"/>
              </a:rPr>
              <a:t> co</a:t>
            </a:r>
            <a:r>
              <a:rPr lang="en-US" sz="1100" b="0" i="0" u="none" strike="noStrike" cap="none" dirty="0">
                <a:solidFill>
                  <a:srgbClr val="222222"/>
                </a:solidFill>
                <a:highlight>
                  <a:schemeClr val="lt1"/>
                </a:highlight>
                <a:latin typeface="Montserrat"/>
                <a:ea typeface="Montserrat"/>
                <a:cs typeface="Montserrat"/>
                <a:sym typeface="Montserrat"/>
              </a:rPr>
              <a:t>ntains the following information:</a:t>
            </a:r>
            <a:endParaRPr lang="en-US" sz="1100" b="0" i="0" u="none" strike="noStrike" cap="none" dirty="0">
              <a:solidFill>
                <a:srgbClr val="000000"/>
              </a:solidFill>
              <a:highlight>
                <a:schemeClr val="lt1"/>
              </a:highlight>
              <a:latin typeface="Arial"/>
              <a:ea typeface="Arial"/>
              <a:cs typeface="Arial"/>
              <a:sym typeface="Arial"/>
            </a:endParaRPr>
          </a:p>
          <a:p>
            <a:pPr marL="381000" marR="381000" lvl="0" indent="0" algn="l" rtl="0">
              <a:lnSpc>
                <a:spcPct val="100000"/>
              </a:lnSpc>
              <a:spcBef>
                <a:spcPts val="0"/>
              </a:spcBef>
              <a:spcAft>
                <a:spcPts val="0"/>
              </a:spcAft>
              <a:buNone/>
            </a:pPr>
            <a:r>
              <a:rPr lang="en-US" sz="1100" b="0" i="0" u="none" strike="noStrike" cap="none" dirty="0">
                <a:solidFill>
                  <a:srgbClr val="222222"/>
                </a:solidFill>
                <a:latin typeface="Montserrat"/>
                <a:ea typeface="Montserrat"/>
                <a:cs typeface="Montserrat"/>
                <a:sym typeface="Montserrat"/>
              </a:rPr>
              <a:t> </a:t>
            </a:r>
            <a:endParaRPr lang="en-US" sz="1100" b="0" i="0" u="none" strike="noStrike" cap="none" dirty="0">
              <a:solidFill>
                <a:srgbClr val="000000"/>
              </a:solidFill>
              <a:latin typeface="Arial"/>
              <a:ea typeface="Arial"/>
              <a:cs typeface="Arial"/>
              <a:sym typeface="Arial"/>
            </a:endParaRPr>
          </a:p>
          <a:p>
            <a:pPr marL="171450" marR="381000" lvl="0" indent="-171450" algn="l" rtl="0">
              <a:lnSpc>
                <a:spcPct val="100000"/>
              </a:lnSpc>
              <a:spcBef>
                <a:spcPts val="0"/>
              </a:spcBef>
              <a:spcAft>
                <a:spcPts val="0"/>
              </a:spcAft>
              <a:buClr>
                <a:srgbClr val="000000"/>
              </a:buClr>
              <a:buSzPts val="1400"/>
              <a:buFont typeface="Arial" panose="020B0604020202020204" pitchFamily="34" charset="0"/>
              <a:buChar char="•"/>
            </a:pPr>
            <a:r>
              <a:rPr lang="en-US" sz="1100" b="0" i="0" u="none" strike="noStrike" cap="none" dirty="0">
                <a:solidFill>
                  <a:srgbClr val="222222"/>
                </a:solidFill>
                <a:latin typeface="Montserrat"/>
                <a:ea typeface="Montserrat"/>
                <a:cs typeface="Montserrat"/>
                <a:sym typeface="Montserrat"/>
              </a:rPr>
              <a:t>Guidelines on which tax form to use for your alumnae group. Most groups will need to file </a:t>
            </a:r>
            <a:r>
              <a:rPr lang="en-US" sz="1100" b="0" i="0" u="sng" strike="noStrike" cap="none" dirty="0">
                <a:solidFill>
                  <a:srgbClr val="1155CC"/>
                </a:solid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Form 990-N (e-Postcard)</a:t>
            </a:r>
            <a:r>
              <a:rPr lang="en-US" sz="1100" b="0" i="0" u="none" strike="noStrike" cap="none" dirty="0">
                <a:solidFill>
                  <a:srgbClr val="222222"/>
                </a:solidFill>
                <a:latin typeface="Montserrat"/>
                <a:ea typeface="Montserrat"/>
                <a:cs typeface="Montserrat"/>
                <a:sym typeface="Montserrat"/>
              </a:rPr>
              <a:t>. Please do not file your group’s 990-N through another vendor or site that will charge you a fee. The 990-N (e-Postcard) through the IRS website is a fast, easy and trusted way to ensure your tax filing is completed.</a:t>
            </a:r>
            <a:endParaRPr lang="en-US" sz="1100" b="0" i="0" u="none" strike="noStrike" cap="none" dirty="0">
              <a:solidFill>
                <a:srgbClr val="000000"/>
              </a:solidFill>
              <a:latin typeface="Montserrat"/>
              <a:ea typeface="Montserrat"/>
              <a:cs typeface="Montserrat"/>
              <a:sym typeface="Montserrat"/>
            </a:endParaRPr>
          </a:p>
          <a:p>
            <a:pPr marL="171450" marR="381000" lvl="0" indent="-171450" algn="l" rtl="0">
              <a:lnSpc>
                <a:spcPct val="100000"/>
              </a:lnSpc>
              <a:spcBef>
                <a:spcPts val="0"/>
              </a:spcBef>
              <a:spcAft>
                <a:spcPts val="0"/>
              </a:spcAft>
              <a:buClr>
                <a:srgbClr val="000000"/>
              </a:buClr>
              <a:buSzPts val="1400"/>
              <a:buFont typeface="Arial" panose="020B0604020202020204" pitchFamily="34" charset="0"/>
              <a:buChar char="•"/>
            </a:pPr>
            <a:r>
              <a:rPr lang="en-US" sz="1100" b="0" i="0" u="none" strike="noStrike" cap="none" dirty="0">
                <a:solidFill>
                  <a:srgbClr val="222222"/>
                </a:solidFill>
                <a:latin typeface="Montserrat"/>
                <a:ea typeface="Montserrat"/>
                <a:cs typeface="Montserrat"/>
                <a:sym typeface="Montserrat"/>
              </a:rPr>
              <a:t>Detailed instructions for filing Form 990-N, Form 990-EZ, and Form 8868.</a:t>
            </a:r>
            <a:endParaRPr lang="en-US" sz="1100" b="0" i="0" u="none" strike="noStrike" cap="none" dirty="0">
              <a:solidFill>
                <a:srgbClr val="000000"/>
              </a:solidFill>
              <a:latin typeface="Montserrat"/>
              <a:ea typeface="Montserrat"/>
              <a:cs typeface="Montserrat"/>
              <a:sym typeface="Montserrat"/>
            </a:endParaRPr>
          </a:p>
          <a:p>
            <a:pPr marL="0" marR="381000" lvl="0" indent="0" algn="l" rtl="0">
              <a:lnSpc>
                <a:spcPct val="100000"/>
              </a:lnSpc>
              <a:spcBef>
                <a:spcPts val="0"/>
              </a:spcBef>
              <a:spcAft>
                <a:spcPts val="0"/>
              </a:spcAft>
              <a:buNone/>
            </a:pPr>
            <a:br>
              <a:rPr lang="en-US" sz="1100" b="0" i="0" u="none" strike="noStrike" cap="none" dirty="0">
                <a:solidFill>
                  <a:srgbClr val="000000"/>
                </a:solidFill>
                <a:latin typeface="Arial"/>
                <a:ea typeface="Arial"/>
                <a:cs typeface="Arial"/>
                <a:sym typeface="Arial"/>
              </a:rPr>
            </a:br>
            <a:r>
              <a:rPr lang="en-US" sz="1100" b="0" i="0" u="none" strike="noStrike" cap="none" dirty="0">
                <a:solidFill>
                  <a:srgbClr val="222222"/>
                </a:solidFill>
                <a:latin typeface="Montserrat"/>
                <a:ea typeface="Montserrat"/>
                <a:cs typeface="Montserrat"/>
                <a:sym typeface="Montserrat"/>
              </a:rPr>
              <a:t>Alumnae groups can locate their Tax ID in Anchorbase &gt; Operations &gt; Tasks &gt; Update Group Profile.</a:t>
            </a:r>
            <a:endParaRPr lang="en-US" sz="1100" b="0" i="0" u="none" strike="noStrike" cap="none" dirty="0">
              <a:solidFill>
                <a:srgbClr val="000000"/>
              </a:solidFill>
              <a:latin typeface="Arial"/>
              <a:ea typeface="Arial"/>
              <a:cs typeface="Arial"/>
              <a:sym typeface="Arial"/>
            </a:endParaRPr>
          </a:p>
          <a:p>
            <a:pPr marL="0" marR="381000" lvl="0" indent="0" algn="l" rtl="0">
              <a:lnSpc>
                <a:spcPct val="100000"/>
              </a:lnSpc>
              <a:spcBef>
                <a:spcPts val="0"/>
              </a:spcBef>
              <a:spcAft>
                <a:spcPts val="0"/>
              </a:spcAft>
              <a:buNone/>
            </a:pPr>
            <a:br>
              <a:rPr lang="en-US" sz="1100" b="0" i="0" u="none" strike="noStrike" cap="none" dirty="0">
                <a:solidFill>
                  <a:srgbClr val="000000"/>
                </a:solidFill>
                <a:latin typeface="Arial"/>
                <a:ea typeface="Arial"/>
                <a:cs typeface="Arial"/>
                <a:sym typeface="Arial"/>
              </a:rPr>
            </a:br>
            <a:r>
              <a:rPr lang="en-US" sz="1100" b="1" i="0" u="none" strike="noStrike" cap="none" dirty="0">
                <a:solidFill>
                  <a:srgbClr val="222222"/>
                </a:solidFill>
                <a:latin typeface="Montserrat"/>
                <a:ea typeface="Montserrat"/>
                <a:cs typeface="Montserrat"/>
                <a:sym typeface="Montserrat"/>
              </a:rPr>
              <a:t>A copy of your tax return confirmation must be uploaded into Anchorbase &gt; Finance &gt; Tasks &gt; Alumnae Group Tax Filing by November 15, 2024, in order for Executive Offices to credit you group as having filed for the year.</a:t>
            </a:r>
            <a:endParaRPr lang="en-US" sz="1100" b="0" i="0" u="none" strike="noStrike" cap="none" dirty="0">
              <a:solidFill>
                <a:srgbClr val="000000"/>
              </a:solidFill>
              <a:latin typeface="Arial"/>
              <a:ea typeface="Arial"/>
              <a:cs typeface="Arial"/>
              <a:sym typeface="Arial"/>
            </a:endParaRPr>
          </a:p>
          <a:p>
            <a:pPr marL="381000" marR="381000" lvl="0" indent="0" algn="l" rtl="0">
              <a:lnSpc>
                <a:spcPct val="100000"/>
              </a:lnSpc>
              <a:spcBef>
                <a:spcPts val="0"/>
              </a:spcBef>
              <a:spcAft>
                <a:spcPts val="0"/>
              </a:spcAft>
              <a:buNone/>
            </a:pPr>
            <a:r>
              <a:rPr lang="en-US" sz="1100" b="0" i="0" u="none" strike="noStrike" cap="none" dirty="0">
                <a:solidFill>
                  <a:srgbClr val="222222"/>
                </a:solidFill>
                <a:latin typeface="Montserrat"/>
                <a:ea typeface="Montserrat"/>
                <a:cs typeface="Montserrat"/>
                <a:sym typeface="Montserrat"/>
              </a:rPr>
              <a:t> </a:t>
            </a:r>
            <a:endParaRPr lang="en-US" sz="1100" b="0" i="0" u="none" strike="noStrike" cap="none" dirty="0">
              <a:solidFill>
                <a:srgbClr val="000000"/>
              </a:solidFill>
              <a:latin typeface="Arial"/>
              <a:ea typeface="Arial"/>
              <a:cs typeface="Arial"/>
              <a:sym typeface="Arial"/>
            </a:endParaRPr>
          </a:p>
          <a:p>
            <a:pPr marL="0" marR="381000" lvl="0" indent="0" algn="l" rtl="0">
              <a:lnSpc>
                <a:spcPct val="100000"/>
              </a:lnSpc>
              <a:spcBef>
                <a:spcPts val="0"/>
              </a:spcBef>
              <a:spcAft>
                <a:spcPts val="0"/>
              </a:spcAft>
              <a:buNone/>
            </a:pPr>
            <a:r>
              <a:rPr lang="en-US" sz="1100" b="0" i="0" u="none" strike="noStrike" cap="none" dirty="0">
                <a:solidFill>
                  <a:srgbClr val="222222"/>
                </a:solidFill>
                <a:latin typeface="Montserrat"/>
                <a:ea typeface="Montserrat"/>
                <a:cs typeface="Montserrat"/>
                <a:sym typeface="Montserrat"/>
              </a:rPr>
              <a:t>The IRS is no longer sending confirmation emails after submission, so please print or download the confirmation page as soon as you complete your filing so it can be uploaded into Anchorbase.</a:t>
            </a:r>
            <a:endParaRPr lang="en-US" sz="1100" b="0" i="0" u="none" strike="noStrike" cap="none" dirty="0">
              <a:solidFill>
                <a:srgbClr val="000000"/>
              </a:solidFill>
              <a:latin typeface="Arial"/>
              <a:ea typeface="Arial"/>
              <a:cs typeface="Arial"/>
              <a:sym typeface="Arial"/>
            </a:endParaRPr>
          </a:p>
          <a:p>
            <a:pPr marL="381000" marR="381000" lvl="0" indent="0" algn="l" rtl="0">
              <a:lnSpc>
                <a:spcPct val="100000"/>
              </a:lnSpc>
              <a:spcBef>
                <a:spcPts val="0"/>
              </a:spcBef>
              <a:spcAft>
                <a:spcPts val="0"/>
              </a:spcAft>
              <a:buNone/>
            </a:pPr>
            <a:r>
              <a:rPr lang="en-US" sz="1100" b="0" i="0" u="none" strike="noStrike" cap="none" dirty="0">
                <a:solidFill>
                  <a:srgbClr val="222222"/>
                </a:solidFill>
                <a:latin typeface="Montserrat"/>
                <a:ea typeface="Montserrat"/>
                <a:cs typeface="Montserrat"/>
                <a:sym typeface="Montserrat"/>
              </a:rPr>
              <a:t> </a:t>
            </a:r>
            <a:endParaRPr lang="en-US" sz="1100" b="0" i="0" u="none" strike="noStrike" cap="none" dirty="0">
              <a:solidFill>
                <a:srgbClr val="000000"/>
              </a:solidFill>
              <a:latin typeface="Arial"/>
              <a:ea typeface="Arial"/>
              <a:cs typeface="Arial"/>
              <a:sym typeface="Arial"/>
            </a:endParaRPr>
          </a:p>
          <a:p>
            <a:pPr marL="0" marR="381000" lvl="0" indent="0" algn="l" rtl="0">
              <a:lnSpc>
                <a:spcPct val="100000"/>
              </a:lnSpc>
              <a:spcBef>
                <a:spcPts val="0"/>
              </a:spcBef>
              <a:spcAft>
                <a:spcPts val="0"/>
              </a:spcAft>
              <a:buNone/>
            </a:pPr>
            <a:r>
              <a:rPr lang="en-US" sz="1100" b="0" i="0" u="none" strike="noStrike" cap="none" dirty="0">
                <a:solidFill>
                  <a:srgbClr val="222222"/>
                </a:solidFill>
                <a:latin typeface="Montserrat"/>
                <a:ea typeface="Montserrat"/>
                <a:cs typeface="Montserrat"/>
                <a:sym typeface="Montserrat"/>
              </a:rPr>
              <a:t>Email </a:t>
            </a:r>
            <a:r>
              <a:rPr lang="en-US" sz="1100" b="0" i="0" u="none" strike="noStrike" cap="none" dirty="0" err="1">
                <a:solidFill>
                  <a:srgbClr val="1155CC"/>
                </a:solidFill>
                <a:latin typeface="Montserrat"/>
                <a:ea typeface="Montserrat"/>
                <a:cs typeface="Montserrat"/>
                <a:sym typeface="Montserrat"/>
              </a:rPr>
              <a:t>alumnaedept@deltagamma.org</a:t>
            </a:r>
            <a:r>
              <a:rPr lang="en-US" sz="1100" b="0" i="0" u="none" strike="noStrike" cap="none" dirty="0">
                <a:solidFill>
                  <a:srgbClr val="222222"/>
                </a:solidFill>
                <a:latin typeface="Montserrat"/>
                <a:ea typeface="Montserrat"/>
                <a:cs typeface="Montserrat"/>
                <a:sym typeface="Montserrat"/>
              </a:rPr>
              <a:t> with questions about the attached instructions or about submitting your filing confirmation in Anchorbase. </a:t>
            </a:r>
            <a:endParaRPr lang="en-US" sz="1100" b="0" i="0" u="none" strike="noStrike" cap="none" dirty="0">
              <a:solidFill>
                <a:srgbClr val="000000"/>
              </a:solidFill>
              <a:latin typeface="Arial"/>
              <a:ea typeface="Arial"/>
              <a:cs typeface="Arial"/>
              <a:sym typeface="Arial"/>
            </a:endParaRPr>
          </a:p>
          <a:p>
            <a:endParaRPr lang="en-US" sz="1100" dirty="0"/>
          </a:p>
        </p:txBody>
      </p:sp>
      <p:sp>
        <p:nvSpPr>
          <p:cNvPr id="3" name="Text Placeholder 2">
            <a:extLst>
              <a:ext uri="{FF2B5EF4-FFF2-40B4-BE49-F238E27FC236}">
                <a16:creationId xmlns:a16="http://schemas.microsoft.com/office/drawing/2014/main" id="{23D27482-8BE0-50BD-AF0E-5700C0C5B3D3}"/>
              </a:ext>
            </a:extLst>
          </p:cNvPr>
          <p:cNvSpPr>
            <a:spLocks noGrp="1"/>
          </p:cNvSpPr>
          <p:nvPr>
            <p:ph type="body" idx="2"/>
          </p:nvPr>
        </p:nvSpPr>
        <p:spPr/>
        <p:txBody>
          <a:bodyPr/>
          <a:lstStyle/>
          <a:p>
            <a:r>
              <a:rPr lang="en-US" dirty="0"/>
              <a:t>Alumnae Group Tax Instructions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42"/>
          <p:cNvSpPr txBox="1"/>
          <p:nvPr/>
        </p:nvSpPr>
        <p:spPr>
          <a:xfrm>
            <a:off x="3047999" y="43458"/>
            <a:ext cx="8769927" cy="95406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1" i="0" u="none" strike="noStrike" cap="none" dirty="0">
              <a:solidFill>
                <a:srgbClr val="000000"/>
              </a:solidFill>
              <a:latin typeface="Montserrat"/>
              <a:ea typeface="Montserrat"/>
              <a:cs typeface="Montserrat"/>
              <a:sym typeface="Montserrat"/>
            </a:endParaRPr>
          </a:p>
          <a:p>
            <a:pPr marL="0" marR="0" lvl="0" indent="0" algn="l" rtl="0">
              <a:lnSpc>
                <a:spcPct val="100000"/>
              </a:lnSpc>
              <a:spcBef>
                <a:spcPts val="0"/>
              </a:spcBef>
              <a:spcAft>
                <a:spcPts val="0"/>
              </a:spcAft>
              <a:buNone/>
            </a:pPr>
            <a:endParaRPr sz="1400" b="1" i="0" u="none" strike="noStrike" cap="none" dirty="0">
              <a:solidFill>
                <a:srgbClr val="000000"/>
              </a:solidFill>
              <a:latin typeface="Montserrat"/>
              <a:ea typeface="Montserrat"/>
              <a:cs typeface="Montserrat"/>
              <a:sym typeface="Montserrat"/>
            </a:endParaRPr>
          </a:p>
          <a:p>
            <a:pPr marL="0" marR="0" lvl="0" indent="0" algn="l" rtl="0">
              <a:lnSpc>
                <a:spcPct val="100000"/>
              </a:lnSpc>
              <a:spcBef>
                <a:spcPts val="0"/>
              </a:spcBef>
              <a:spcAft>
                <a:spcPts val="0"/>
              </a:spcAft>
              <a:buNone/>
            </a:pPr>
            <a:endParaRPr sz="1400" b="1" i="0" u="none" strike="noStrike" cap="none" dirty="0">
              <a:solidFill>
                <a:srgbClr val="000000"/>
              </a:solidFill>
              <a:latin typeface="Montserrat"/>
              <a:ea typeface="Montserrat"/>
              <a:cs typeface="Montserrat"/>
              <a:sym typeface="Montserrat"/>
            </a:endParaRPr>
          </a:p>
          <a:p>
            <a:pPr marL="0" marR="0" lvl="0" indent="0" algn="l" rtl="0">
              <a:lnSpc>
                <a:spcPct val="100000"/>
              </a:lnSpc>
              <a:spcBef>
                <a:spcPts val="0"/>
              </a:spcBef>
              <a:spcAft>
                <a:spcPts val="0"/>
              </a:spcAft>
              <a:buNone/>
            </a:pPr>
            <a:endParaRPr sz="1400" b="1" i="0" u="none" strike="noStrike" cap="none" dirty="0">
              <a:solidFill>
                <a:srgbClr val="000000"/>
              </a:solidFill>
              <a:latin typeface="Montserrat"/>
              <a:ea typeface="Montserrat"/>
              <a:cs typeface="Montserrat"/>
              <a:sym typeface="Montserrat"/>
            </a:endParaRPr>
          </a:p>
        </p:txBody>
      </p:sp>
      <p:sp>
        <p:nvSpPr>
          <p:cNvPr id="2" name="Text Placeholder 1">
            <a:extLst>
              <a:ext uri="{FF2B5EF4-FFF2-40B4-BE49-F238E27FC236}">
                <a16:creationId xmlns:a16="http://schemas.microsoft.com/office/drawing/2014/main" id="{5C3C0FEF-5425-4308-4D25-57C96B7B009F}"/>
              </a:ext>
            </a:extLst>
          </p:cNvPr>
          <p:cNvSpPr>
            <a:spLocks noGrp="1"/>
          </p:cNvSpPr>
          <p:nvPr>
            <p:ph type="body" idx="1"/>
          </p:nvPr>
        </p:nvSpPr>
        <p:spPr/>
        <p:txBody>
          <a:bodyPr/>
          <a:lstStyle/>
          <a:p>
            <a:pPr marL="0" marR="0" lvl="0" indent="0" algn="l" rtl="0">
              <a:lnSpc>
                <a:spcPct val="100000"/>
              </a:lnSpc>
              <a:spcBef>
                <a:spcPts val="0"/>
              </a:spcBef>
              <a:spcAft>
                <a:spcPts val="0"/>
              </a:spcAft>
              <a:buNone/>
            </a:pPr>
            <a:r>
              <a:rPr lang="en-US" sz="1600" b="0" i="0" u="none" strike="noStrike" cap="none" dirty="0">
                <a:solidFill>
                  <a:srgbClr val="222222"/>
                </a:solidFill>
                <a:latin typeface="Montserrat"/>
                <a:ea typeface="Montserrat"/>
                <a:cs typeface="Montserrat"/>
                <a:sym typeface="Montserrat"/>
              </a:rPr>
              <a:t>It is that time of year when Delta Gamma invoices all alumnae groups for their annual fee, technology fee, liability insurance fee, and Convention fee (for alumnae chapters). Full details on the prices set for the 2024-2025 fiscal year can be found in the </a:t>
            </a:r>
            <a:r>
              <a:rPr lang="en-US" sz="1600" b="0" i="0" u="sng" strike="noStrike" cap="none" dirty="0">
                <a:solidFill>
                  <a:srgbClr val="1155CC"/>
                </a:solidFill>
                <a:latin typeface="Montserrat"/>
                <a:ea typeface="Montserrat"/>
                <a:cs typeface="Montserrat"/>
                <a:sym typeface="Montserrat"/>
              </a:rPr>
              <a:t>Schedule of </a:t>
            </a:r>
            <a:r>
              <a:rPr lang="en-US" sz="1600" b="0" i="0" u="sng" strike="noStrike" cap="none" dirty="0">
                <a:solidFill>
                  <a:srgbClr val="1155CC"/>
                </a:solid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Dues</a:t>
            </a:r>
            <a:r>
              <a:rPr lang="en-US" sz="1600" b="0" i="0" u="sng" strike="noStrike" cap="none" dirty="0">
                <a:solidFill>
                  <a:srgbClr val="1155CC"/>
                </a:solidFill>
                <a:latin typeface="Montserrat"/>
                <a:ea typeface="Montserrat"/>
                <a:cs typeface="Montserrat"/>
                <a:sym typeface="Montserrat"/>
              </a:rPr>
              <a:t> and Fees</a:t>
            </a:r>
            <a:r>
              <a:rPr lang="en-US" sz="1600" b="0" i="0" u="none" strike="noStrike" cap="none" dirty="0">
                <a:solidFill>
                  <a:srgbClr val="222222"/>
                </a:solidFill>
                <a:latin typeface="Montserrat"/>
                <a:ea typeface="Montserrat"/>
                <a:cs typeface="Montserrat"/>
                <a:sym typeface="Montserrat"/>
              </a:rPr>
              <a:t>. </a:t>
            </a:r>
            <a:endParaRPr lang="en-US" sz="1600" b="0" i="0" u="none" strike="noStrike" cap="none" dirty="0">
              <a:solidFill>
                <a:srgbClr val="000000"/>
              </a:solidFill>
              <a:latin typeface="Arial"/>
              <a:ea typeface="Arial"/>
              <a:cs typeface="Arial"/>
              <a:sym typeface="Arial"/>
            </a:endParaRPr>
          </a:p>
          <a:p>
            <a:pPr marL="0" marR="381000" lvl="0" indent="0" algn="l" rtl="0">
              <a:lnSpc>
                <a:spcPct val="100000"/>
              </a:lnSpc>
              <a:spcBef>
                <a:spcPts val="0"/>
              </a:spcBef>
              <a:spcAft>
                <a:spcPts val="0"/>
              </a:spcAft>
              <a:buNone/>
            </a:pPr>
            <a:br>
              <a:rPr lang="en-US" sz="1600" b="0" i="0" u="none" strike="noStrike" cap="none" dirty="0">
                <a:solidFill>
                  <a:srgbClr val="000000"/>
                </a:solidFill>
                <a:latin typeface="Arial"/>
                <a:ea typeface="Arial"/>
                <a:cs typeface="Arial"/>
                <a:sym typeface="Arial"/>
              </a:rPr>
            </a:br>
            <a:r>
              <a:rPr lang="en-US" sz="1600" b="0" i="0" u="none" strike="noStrike" cap="none" dirty="0">
                <a:solidFill>
                  <a:srgbClr val="222222"/>
                </a:solidFill>
                <a:latin typeface="Montserrat"/>
                <a:ea typeface="Montserrat"/>
                <a:cs typeface="Montserrat"/>
                <a:sym typeface="Montserrat"/>
              </a:rPr>
              <a:t>Alumnae Group Billing Category: Association or 4 Tier Options for Chapters</a:t>
            </a:r>
            <a:br>
              <a:rPr lang="en-US" sz="1600" b="0" i="0" u="none" strike="noStrike" cap="none" dirty="0">
                <a:solidFill>
                  <a:srgbClr val="222222"/>
                </a:solidFill>
                <a:latin typeface="Montserrat"/>
                <a:ea typeface="Montserrat"/>
                <a:cs typeface="Montserrat"/>
                <a:sym typeface="Montserrat"/>
              </a:rPr>
            </a:br>
            <a:r>
              <a:rPr lang="en-US" sz="1600" b="0" i="0" u="none" strike="noStrike" cap="none" dirty="0">
                <a:solidFill>
                  <a:srgbClr val="222222"/>
                </a:solidFill>
                <a:latin typeface="Montserrat"/>
                <a:ea typeface="Montserrat"/>
                <a:cs typeface="Montserrat"/>
                <a:sym typeface="Montserrat"/>
              </a:rPr>
              <a:t>Owed to the Fraternity: $44 for associations or $340-$515 (depending on tier) pay with </a:t>
            </a:r>
            <a:r>
              <a:rPr lang="en-US" sz="1600" b="0" i="0" u="sng" strike="noStrike" cap="none" dirty="0">
                <a:solidFill>
                  <a:srgbClr val="1155CC"/>
                </a:solidFill>
                <a:highlight>
                  <a:srgbClr val="FFFF00"/>
                </a:highlight>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this link</a:t>
            </a:r>
            <a:endParaRPr lang="en-US" sz="1600" b="0" i="0" u="none" strike="noStrike" cap="none" dirty="0">
              <a:solidFill>
                <a:srgbClr val="000000"/>
              </a:solidFill>
              <a:highlight>
                <a:srgbClr val="FFFF00"/>
              </a:highlight>
              <a:latin typeface="Arial"/>
              <a:ea typeface="Arial"/>
              <a:cs typeface="Arial"/>
              <a:sym typeface="Arial"/>
            </a:endParaRPr>
          </a:p>
          <a:p>
            <a:pPr marL="0" marR="381000" lvl="0" indent="0" algn="l" rtl="0">
              <a:lnSpc>
                <a:spcPct val="100000"/>
              </a:lnSpc>
              <a:spcBef>
                <a:spcPts val="0"/>
              </a:spcBef>
              <a:spcAft>
                <a:spcPts val="0"/>
              </a:spcAft>
              <a:buNone/>
            </a:pPr>
            <a:r>
              <a:rPr lang="en-US" sz="1600" b="0" i="0" u="none" strike="noStrike" cap="none" dirty="0">
                <a:solidFill>
                  <a:srgbClr val="222222"/>
                </a:solidFill>
                <a:latin typeface="Montserrat"/>
                <a:ea typeface="Montserrat"/>
                <a:cs typeface="Montserrat"/>
                <a:sym typeface="Montserrat"/>
              </a:rPr>
              <a:t>Owed to FHC: $20 for associations or $40 for chapters pay with  </a:t>
            </a:r>
            <a:r>
              <a:rPr lang="en-US" sz="1600" b="0" i="0" u="sng" strike="noStrike" cap="none" dirty="0">
                <a:solidFill>
                  <a:srgbClr val="1155CC"/>
                </a:solidFill>
                <a:highlight>
                  <a:srgbClr val="FFFF00"/>
                </a:highlight>
                <a:latin typeface="Montserrat"/>
                <a:ea typeface="Montserrat"/>
                <a:cs typeface="Montserrat"/>
                <a:sym typeface="Montserrat"/>
                <a:hlinkClick r:id="rId5">
                  <a:extLst>
                    <a:ext uri="{A12FA001-AC4F-418D-AE19-62706E023703}">
                      <ahyp:hlinkClr xmlns:ahyp="http://schemas.microsoft.com/office/drawing/2018/hyperlinkcolor" val="tx"/>
                    </a:ext>
                  </a:extLst>
                </a:hlinkClick>
              </a:rPr>
              <a:t>this link</a:t>
            </a:r>
            <a:endParaRPr lang="en-US" sz="1600" b="0" i="0" u="none" strike="noStrike" cap="none" dirty="0">
              <a:solidFill>
                <a:srgbClr val="000000"/>
              </a:solidFill>
              <a:highlight>
                <a:srgbClr val="FFFF00"/>
              </a:highlight>
              <a:latin typeface="Arial"/>
              <a:ea typeface="Arial"/>
              <a:cs typeface="Arial"/>
              <a:sym typeface="Arial"/>
            </a:endParaRPr>
          </a:p>
          <a:p>
            <a:pPr marL="0" marR="381000" lvl="0" indent="0" algn="l" rtl="0">
              <a:lnSpc>
                <a:spcPct val="100000"/>
              </a:lnSpc>
              <a:spcBef>
                <a:spcPts val="0"/>
              </a:spcBef>
              <a:spcAft>
                <a:spcPts val="0"/>
              </a:spcAft>
              <a:buNone/>
            </a:pPr>
            <a:br>
              <a:rPr lang="en-US" sz="1600" b="0" i="0" u="none" strike="noStrike" cap="none" dirty="0">
                <a:solidFill>
                  <a:srgbClr val="000000"/>
                </a:solidFill>
                <a:latin typeface="Arial"/>
                <a:ea typeface="Arial"/>
                <a:cs typeface="Arial"/>
                <a:sym typeface="Arial"/>
              </a:rPr>
            </a:br>
            <a:r>
              <a:rPr lang="en-US" sz="1600" b="0" i="0" u="none" strike="noStrike" cap="none" dirty="0">
                <a:solidFill>
                  <a:srgbClr val="222222"/>
                </a:solidFill>
                <a:latin typeface="Montserrat"/>
                <a:ea typeface="Montserrat"/>
                <a:cs typeface="Montserrat"/>
                <a:sym typeface="Montserrat"/>
              </a:rPr>
              <a:t>Please note, you must complete two online payment forms or mail two checks to Executive Offices to satisfy your alumnae group’s financial obligations for this fiscal year. Checks can be mailed together in one envelope but must be made out to separate entities.</a:t>
            </a:r>
            <a:endParaRPr lang="en-US" sz="1600" b="0" i="0" u="none" strike="noStrike" cap="none" dirty="0">
              <a:solidFill>
                <a:srgbClr val="000000"/>
              </a:solidFill>
              <a:latin typeface="Arial"/>
              <a:ea typeface="Arial"/>
              <a:cs typeface="Arial"/>
              <a:sym typeface="Arial"/>
            </a:endParaRPr>
          </a:p>
          <a:p>
            <a:pPr marL="0" marR="381000" lvl="0" indent="0" algn="l" rtl="0">
              <a:lnSpc>
                <a:spcPct val="100000"/>
              </a:lnSpc>
              <a:spcBef>
                <a:spcPts val="0"/>
              </a:spcBef>
              <a:spcAft>
                <a:spcPts val="0"/>
              </a:spcAft>
              <a:buNone/>
            </a:pPr>
            <a:br>
              <a:rPr lang="en-US" sz="1600" b="0" i="0" u="none" strike="noStrike" cap="none" dirty="0">
                <a:solidFill>
                  <a:srgbClr val="000000"/>
                </a:solidFill>
                <a:latin typeface="Arial"/>
                <a:ea typeface="Arial"/>
                <a:cs typeface="Arial"/>
                <a:sym typeface="Arial"/>
              </a:rPr>
            </a:br>
            <a:r>
              <a:rPr lang="en-US" sz="1600" b="0" i="0" u="none" strike="noStrike" cap="none" dirty="0">
                <a:solidFill>
                  <a:srgbClr val="222222"/>
                </a:solidFill>
                <a:latin typeface="Montserrat"/>
                <a:ea typeface="Montserrat"/>
                <a:cs typeface="Montserrat"/>
                <a:sym typeface="Montserrat"/>
              </a:rPr>
              <a:t>Payments should be made in a timely manner by November 15, 2024. If you have questions, please email </a:t>
            </a:r>
            <a:r>
              <a:rPr lang="en-US" sz="1600" b="0" i="0" u="none" strike="noStrike" cap="none" dirty="0" err="1">
                <a:solidFill>
                  <a:srgbClr val="1155CC"/>
                </a:solidFill>
                <a:latin typeface="Montserrat"/>
                <a:ea typeface="Montserrat"/>
                <a:cs typeface="Montserrat"/>
                <a:sym typeface="Montserrat"/>
              </a:rPr>
              <a:t>alumnaedept@deltagamma.org</a:t>
            </a:r>
            <a:r>
              <a:rPr lang="en-US" sz="1600" b="0" i="0" u="none" strike="noStrike" cap="none" dirty="0">
                <a:solidFill>
                  <a:srgbClr val="222222"/>
                </a:solidFill>
                <a:latin typeface="Montserrat"/>
                <a:ea typeface="Montserrat"/>
                <a:cs typeface="Montserrat"/>
                <a:sym typeface="Montserrat"/>
              </a:rPr>
              <a:t> for assistance.</a:t>
            </a:r>
            <a:endParaRPr lang="en-US" sz="16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br>
              <a:rPr lang="en-US" sz="1600" b="0" i="0" u="none" strike="noStrike" cap="none" dirty="0">
                <a:solidFill>
                  <a:srgbClr val="000000"/>
                </a:solidFill>
                <a:latin typeface="Arial"/>
                <a:ea typeface="Arial"/>
                <a:cs typeface="Arial"/>
                <a:sym typeface="Arial"/>
              </a:rPr>
            </a:br>
            <a:endParaRPr lang="en-US" sz="1600" b="0" i="0" u="none" strike="noStrike" cap="none" dirty="0">
              <a:solidFill>
                <a:srgbClr val="000000"/>
              </a:solidFill>
              <a:latin typeface="Arial"/>
              <a:ea typeface="Arial"/>
              <a:cs typeface="Arial"/>
              <a:sym typeface="Arial"/>
            </a:endParaRPr>
          </a:p>
          <a:p>
            <a:endParaRPr lang="en-US" sz="1600" dirty="0"/>
          </a:p>
        </p:txBody>
      </p:sp>
      <p:sp>
        <p:nvSpPr>
          <p:cNvPr id="3" name="Text Placeholder 2">
            <a:extLst>
              <a:ext uri="{FF2B5EF4-FFF2-40B4-BE49-F238E27FC236}">
                <a16:creationId xmlns:a16="http://schemas.microsoft.com/office/drawing/2014/main" id="{97E256BF-3DEA-C8E1-B586-6E71E06A722A}"/>
              </a:ext>
            </a:extLst>
          </p:cNvPr>
          <p:cNvSpPr>
            <a:spLocks noGrp="1"/>
          </p:cNvSpPr>
          <p:nvPr>
            <p:ph type="body" idx="2"/>
          </p:nvPr>
        </p:nvSpPr>
        <p:spPr/>
        <p:txBody>
          <a:bodyPr/>
          <a:lstStyle/>
          <a:p>
            <a:r>
              <a:rPr lang="en-US" dirty="0"/>
              <a:t>Fraternity and FHC Invoices</a:t>
            </a: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855</Words>
  <Application>Microsoft Macintosh PowerPoint</Application>
  <PresentationFormat>Widescreen</PresentationFormat>
  <Paragraphs>65</Paragraphs>
  <Slides>11</Slides>
  <Notes>11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7" baseType="lpstr">
      <vt:lpstr>Arial</vt:lpstr>
      <vt:lpstr>Calibri</vt:lpstr>
      <vt:lpstr>Tropiline</vt:lpstr>
      <vt:lpstr>Montserrat</vt:lpstr>
      <vt:lpstr>Office Theme</vt:lpstr>
      <vt:lpstr>Excel.Sheet.12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Alex Furr</dc:creator>
  <cp:lastModifiedBy>Morgan Branson</cp:lastModifiedBy>
  <cp:revision>3</cp:revision>
  <dcterms:created xsi:type="dcterms:W3CDTF">2021-11-30T01:08:42Z</dcterms:created>
  <dcterms:modified xsi:type="dcterms:W3CDTF">2024-10-21T17:34:59Z</dcterms:modified>
</cp:coreProperties>
</file>