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3657600" cy="2743200"/>
  <p:notesSz cx="3657600" cy="2743200"/>
  <p:embeddedFontLst>
    <p:embeddedFont>
      <p:font typeface="Montserrat" pitchFamily="2" charset="77"/>
      <p:regular r:id="rId15"/>
      <p:bold r:id="rId16"/>
      <p:italic r:id="rId17"/>
      <p:boldItalic r:id="rId18"/>
    </p:embeddedFont>
    <p:embeddedFont>
      <p:font typeface="Tropiline" pitchFamily="2" charset="77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3" roundtripDataSignature="AMtx7mhp85QFPpSUSrgqnMv/fue8gtub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303" d="100"/>
          <a:sy n="303" d="100"/>
        </p:scale>
        <p:origin x="1592" y="1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09700" y="205725"/>
            <a:ext cx="24385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075" cy="123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075" cy="123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Opening slide</a:t>
            </a:r>
            <a:endParaRPr/>
          </a:p>
        </p:txBody>
      </p:sp>
      <p:sp>
        <p:nvSpPr>
          <p:cNvPr id="10" name="Google Shape;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024fdc46be_0_42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JENNIFER AND DANIELLE</a:t>
            </a:r>
            <a:endParaRPr/>
          </a:p>
        </p:txBody>
      </p:sp>
      <p:sp>
        <p:nvSpPr>
          <p:cNvPr id="68" name="Google Shape;68;g3024fdc46be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024fdc46be_0_0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4" name="Google Shape;74;g3024fdc46b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0311e77a79_0_1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0" name="Google Shape;80;g30311e77a7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075" cy="123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JENNIFER</a:t>
            </a:r>
            <a:endParaRPr/>
          </a:p>
        </p:txBody>
      </p:sp>
      <p:sp>
        <p:nvSpPr>
          <p:cNvPr id="16" name="Google Shape;1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075" cy="1234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DANIELLE: (5 min)</a:t>
            </a:r>
            <a:endParaRPr dirty="0"/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-After standard 5 is read, click on the standards and screen share </a:t>
            </a:r>
            <a:endParaRPr dirty="0"/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-Review with them: These just were updated this year from 12 standards to 7</a:t>
            </a:r>
            <a:endParaRPr dirty="0"/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-Give them 2 minutes to review</a:t>
            </a:r>
            <a:endParaRPr dirty="0"/>
          </a:p>
          <a:p>
            <a:pPr marL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-Come back together: Quick Q&amp;A (2 min)</a:t>
            </a:r>
            <a:endParaRPr dirty="0"/>
          </a:p>
        </p:txBody>
      </p:sp>
      <p:sp>
        <p:nvSpPr>
          <p:cNvPr id="23" name="Google Shape;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3024fdc46be_0_5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DANIELLE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First bullet point - Screen share the responsibilities on p. 24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JENNIFER - lead discussion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Discussion Facilitation Notes: </a:t>
            </a:r>
            <a:endParaRPr/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-US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responsibilities do you find most important? Least important? Why?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○"/>
            </a:pPr>
            <a:r>
              <a:rPr lang="en-US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Facilitator: Emphasize that if something isn’t as important to you, it may be something to delegate.  Or, maybe it’s not the right strategy for YOUR chapter. 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-US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What responsibilities do you have questions about? 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1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○"/>
            </a:pPr>
            <a:r>
              <a:rPr lang="en-US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Facilitator: Where there any responsibilities that surprised you?  Maybe they haven’t been done in your chapter, but you’re interested in starting.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g3024fdc46b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3024fdc46be_0_10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DANIELLE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Give them a minute to look at each page, giving a brief overview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US"/>
              <a:t>Does your chapter follow this calendar?  Why/ why not? </a:t>
            </a:r>
            <a:endParaRPr/>
          </a:p>
          <a:p>
            <a:pPr marL="91440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US"/>
              <a:t>If your chapter celebrates Founders Day in February, how does that change what you do?</a:t>
            </a: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have you adjusted this calendar to work for your chapter?</a:t>
            </a:r>
            <a:endParaRPr/>
          </a:p>
        </p:txBody>
      </p:sp>
      <p:sp>
        <p:nvSpPr>
          <p:cNvPr id="35" name="Google Shape;35;g3024fdc46b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03d57d77bf_0_1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DANIELLE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Give them a minute to look at each page, giving a brief overview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Does your chapter follow this calendar?  Why/ why not? </a:t>
            </a: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If your chapter celebrates Founders Day in February, how does that change what you do?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How have you adjusted this calendar to work for your chapter?</a:t>
            </a:r>
            <a:endParaRPr/>
          </a:p>
        </p:txBody>
      </p:sp>
      <p:sp>
        <p:nvSpPr>
          <p:cNvPr id="42" name="Google Shape;42;g303d57d77b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76fb23d34a_0_0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205B"/>
                </a:solidFill>
              </a:rPr>
              <a:t>JENNIFER</a:t>
            </a:r>
            <a:endParaRPr>
              <a:solidFill>
                <a:srgbClr val="00205B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400"/>
              <a:buChar char="●"/>
            </a:pPr>
            <a:r>
              <a:rPr lang="en-US">
                <a:solidFill>
                  <a:srgbClr val="00205B"/>
                </a:solidFill>
              </a:rPr>
              <a:t>Collaborate with your other officers</a:t>
            </a:r>
            <a:endParaRPr>
              <a:solidFill>
                <a:srgbClr val="00205B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100"/>
              <a:buChar char="●"/>
            </a:pPr>
            <a:r>
              <a:rPr lang="en-US">
                <a:solidFill>
                  <a:srgbClr val="00205B"/>
                </a:solidFill>
              </a:rPr>
              <a:t>Leverage reports and resources to continuously reach out to new members, new demographics, new regions.</a:t>
            </a:r>
            <a:endParaRPr>
              <a:solidFill>
                <a:srgbClr val="00205B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100"/>
              <a:buChar char="●"/>
            </a:pPr>
            <a:r>
              <a:rPr lang="en-US">
                <a:solidFill>
                  <a:srgbClr val="00205B"/>
                </a:solidFill>
              </a:rPr>
              <a:t>Personalizing and diversifying your outreach.</a:t>
            </a:r>
            <a:endParaRPr>
              <a:solidFill>
                <a:srgbClr val="00205B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400"/>
              <a:buChar char="○"/>
            </a:pPr>
            <a:r>
              <a:rPr lang="en-US">
                <a:solidFill>
                  <a:srgbClr val="00205B"/>
                </a:solidFill>
              </a:rPr>
              <a:t>Ie. Helping to inform communications of new strategies that might be needed (Ie. phone trees, physical invites, ride share)</a:t>
            </a:r>
            <a:endParaRPr>
              <a:solidFill>
                <a:srgbClr val="00205B"/>
              </a:solidFill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100"/>
              <a:buChar char="●"/>
            </a:pPr>
            <a:r>
              <a:rPr lang="en-US">
                <a:solidFill>
                  <a:srgbClr val="00205B"/>
                </a:solidFill>
              </a:rPr>
              <a:t>Help to steward the partnership between the alumnae and collegiate chapter</a:t>
            </a:r>
            <a:endParaRPr>
              <a:solidFill>
                <a:srgbClr val="00205B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400"/>
              <a:buChar char="○"/>
            </a:pPr>
            <a:r>
              <a:rPr lang="en-US">
                <a:solidFill>
                  <a:srgbClr val="00205B"/>
                </a:solidFill>
              </a:rPr>
              <a:t>for Founders Day</a:t>
            </a:r>
            <a:endParaRPr>
              <a:solidFill>
                <a:srgbClr val="00205B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400"/>
              <a:buChar char="○"/>
            </a:pPr>
            <a:r>
              <a:rPr lang="en-US">
                <a:solidFill>
                  <a:srgbClr val="00205B"/>
                </a:solidFill>
              </a:rPr>
              <a:t>for collumnae events</a:t>
            </a:r>
            <a:endParaRPr>
              <a:solidFill>
                <a:srgbClr val="00205B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400"/>
              <a:buChar char="○"/>
            </a:pPr>
            <a:r>
              <a:rPr lang="en-US">
                <a:solidFill>
                  <a:srgbClr val="00205B"/>
                </a:solidFill>
              </a:rPr>
              <a:t>for building the senior-alumnae bridge</a:t>
            </a:r>
            <a:endParaRPr>
              <a:solidFill>
                <a:srgbClr val="00205B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205B"/>
              </a:buClr>
              <a:buSzPts val="1400"/>
              <a:buChar char="○"/>
            </a:pPr>
            <a:r>
              <a:rPr lang="en-US">
                <a:solidFill>
                  <a:srgbClr val="00205B"/>
                </a:solidFill>
              </a:rPr>
              <a:t>etc.</a:t>
            </a:r>
            <a:endParaRPr>
              <a:solidFill>
                <a:srgbClr val="00205B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" name="Google Shape;48;g276fb23d34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024fdc46be_0_23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DANIELLE AND JENNIFER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4" name="Google Shape;54;g3024fdc46be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024fdc46be_0_28:notes"/>
          <p:cNvSpPr txBox="1">
            <a:spLocks noGrp="1"/>
          </p:cNvSpPr>
          <p:nvPr>
            <p:ph type="body" idx="1"/>
          </p:nvPr>
        </p:nvSpPr>
        <p:spPr>
          <a:xfrm>
            <a:off x="365750" y="1303000"/>
            <a:ext cx="2926200" cy="12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JENNIFER</a:t>
            </a:r>
            <a:endParaRPr/>
          </a:p>
        </p:txBody>
      </p:sp>
      <p:sp>
        <p:nvSpPr>
          <p:cNvPr id="60" name="Google Shape;60;g3024fdc46be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206375"/>
            <a:ext cx="1371600" cy="1028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dy">
  <p:cSld name="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ltagamma.org/wp-content/uploads/2018/10/Delta-Gamma_Abbreviated-Brand-Guidelines_2023-Update.pdf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s://www.deltagamma.org/library/handbookguidemanual/dg-style-guide/" TargetMode="External"/><Relationship Id="rId12" Type="http://schemas.openxmlformats.org/officeDocument/2006/relationships/hyperlink" Target="https://anchorbase.deltagamma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eltagamma.org/wp-content/uploads/2024/07/Fraternity-Standards-for-Alumnae-Groups-07.2024.pdf" TargetMode="External"/><Relationship Id="rId11" Type="http://schemas.openxmlformats.org/officeDocument/2006/relationships/hyperlink" Target="https://www.memberplanet.com/#/" TargetMode="External"/><Relationship Id="rId5" Type="http://schemas.openxmlformats.org/officeDocument/2006/relationships/hyperlink" Target="https://www.deltagamma.org/library/handbookguidemanual/alumnae-officers-manual/" TargetMode="External"/><Relationship Id="rId10" Type="http://schemas.openxmlformats.org/officeDocument/2006/relationships/hyperlink" Target="https://www.deltagamma.org/" TargetMode="External"/><Relationship Id="rId4" Type="http://schemas.openxmlformats.org/officeDocument/2006/relationships/hyperlink" Target="https://www.deltagamma.org/library/ttdtdm/2024-25-alumnae-officer-navigation-guides/" TargetMode="External"/><Relationship Id="rId9" Type="http://schemas.openxmlformats.org/officeDocument/2006/relationships/hyperlink" Target="https://www.deltagamma.org/wp-content/uploads/2022/02/Social-Media-Policy-Violation-Process-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"/>
          <p:cNvSpPr/>
          <p:nvPr/>
        </p:nvSpPr>
        <p:spPr>
          <a:xfrm>
            <a:off x="372300" y="1017677"/>
            <a:ext cx="29130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600" b="1" i="0" u="none" strike="noStrike" cap="none" dirty="0">
                <a:solidFill>
                  <a:srgbClr val="F1B9C0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Alumnae </a:t>
            </a:r>
            <a:r>
              <a:rPr lang="en-US" sz="1600" b="1" dirty="0">
                <a:solidFill>
                  <a:srgbClr val="F1B9C0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Group Academy</a:t>
            </a:r>
            <a:endParaRPr sz="1600" b="1" dirty="0">
              <a:solidFill>
                <a:srgbClr val="F1B9C0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b="1" dirty="0">
                <a:solidFill>
                  <a:schemeClr val="lt1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Membership Breakout</a:t>
            </a:r>
            <a:endParaRPr b="1" i="0" u="none" strike="noStrike" cap="none" dirty="0">
              <a:solidFill>
                <a:schemeClr val="lt1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</p:txBody>
      </p:sp>
      <p:pic>
        <p:nvPicPr>
          <p:cNvPr id="13" name="Google Shape;13;p1" descr="A close up of a logo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6400" y="381000"/>
            <a:ext cx="304800" cy="414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024fdc46be_0_42"/>
          <p:cNvSpPr/>
          <p:nvPr/>
        </p:nvSpPr>
        <p:spPr>
          <a:xfrm>
            <a:off x="288525" y="816875"/>
            <a:ext cx="2209800" cy="12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3024fdc46be_0_42"/>
          <p:cNvSpPr txBox="1"/>
          <p:nvPr/>
        </p:nvSpPr>
        <p:spPr>
          <a:xfrm>
            <a:off x="924150" y="632850"/>
            <a:ext cx="18093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rgbClr val="00205B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Questions? </a:t>
            </a:r>
            <a:r>
              <a:rPr lang="en-US" sz="1800" dirty="0">
                <a:solidFill>
                  <a:srgbClr val="00205B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Anything you’d like to know or chat about? </a:t>
            </a:r>
            <a:endParaRPr sz="1800" i="0" u="none" strike="noStrike" cap="none" dirty="0">
              <a:solidFill>
                <a:srgbClr val="00205B"/>
              </a:solidFill>
              <a:latin typeface="Tropiline" pitchFamily="2" charset="77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024fdc46be_0_0"/>
          <p:cNvSpPr/>
          <p:nvPr/>
        </p:nvSpPr>
        <p:spPr>
          <a:xfrm>
            <a:off x="288524" y="816875"/>
            <a:ext cx="2916069" cy="12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</a:pPr>
            <a:r>
              <a:rPr lang="en-US" sz="700">
                <a:solidFill>
                  <a:schemeClr val="dk1"/>
                </a:solidFill>
                <a:latin typeface="Montserrat" pitchFamily="2" charset="77"/>
              </a:rPr>
              <a:t>Feel free to share your contact info in the chat! </a:t>
            </a:r>
            <a:endParaRPr sz="700" b="0" i="0" u="none" strike="noStrike" cap="none">
              <a:solidFill>
                <a:schemeClr val="dk1"/>
              </a:solidFill>
              <a:latin typeface="Montserrat" pitchFamily="2" charset="77"/>
              <a:sym typeface="Arial"/>
            </a:endParaRPr>
          </a:p>
          <a:p>
            <a:pPr marL="4572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</a:pPr>
            <a:endParaRPr sz="700" b="0" i="0" u="none" strike="noStrike" cap="none">
              <a:solidFill>
                <a:schemeClr val="dk1"/>
              </a:solidFill>
              <a:latin typeface="Montserrat" pitchFamily="2" charset="77"/>
              <a:sym typeface="Arial"/>
            </a:endParaRPr>
          </a:p>
          <a:p>
            <a:pPr marL="444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</a:pPr>
            <a:endParaRPr sz="700" b="0" i="0" u="none" strike="noStrike" cap="none">
              <a:solidFill>
                <a:schemeClr val="dk1"/>
              </a:solidFill>
              <a:latin typeface="Montserrat" pitchFamily="2" charset="77"/>
              <a:sym typeface="Arial"/>
            </a:endParaRPr>
          </a:p>
          <a:p>
            <a:pPr marL="4445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</a:pPr>
            <a:endParaRPr sz="700" b="0" i="0" u="none" strike="noStrike" cap="none">
              <a:solidFill>
                <a:schemeClr val="dk1"/>
              </a:solidFill>
              <a:latin typeface="Montserrat" pitchFamily="2" charset="77"/>
              <a:sym typeface="Arial"/>
            </a:endParaRPr>
          </a:p>
        </p:txBody>
      </p:sp>
      <p:sp>
        <p:nvSpPr>
          <p:cNvPr id="77" name="Google Shape;77;g3024fdc46be_0_0"/>
          <p:cNvSpPr txBox="1"/>
          <p:nvPr/>
        </p:nvSpPr>
        <p:spPr>
          <a:xfrm>
            <a:off x="288524" y="304800"/>
            <a:ext cx="3080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300" b="1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Let’s continue the conversation!</a:t>
            </a:r>
            <a:endParaRPr sz="1300" b="0" i="0" u="none" strike="noStrike" cap="none">
              <a:solidFill>
                <a:schemeClr val="dk1"/>
              </a:solidFill>
              <a:latin typeface="Tropiline" pitchFamily="2" charset="77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0311e77a79_0_1"/>
          <p:cNvSpPr txBox="1"/>
          <p:nvPr/>
        </p:nvSpPr>
        <p:spPr>
          <a:xfrm>
            <a:off x="288450" y="1025371"/>
            <a:ext cx="3080700" cy="692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300" b="1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Thank You For Joining Us!</a:t>
            </a:r>
            <a:endParaRPr sz="1300" b="1" dirty="0">
              <a:solidFill>
                <a:srgbClr val="DC948A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300" b="1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 </a:t>
            </a:r>
            <a:endParaRPr sz="1300" b="1" dirty="0">
              <a:solidFill>
                <a:srgbClr val="DC948A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300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Enjoy the Rest of Today’s Trainings!</a:t>
            </a:r>
            <a:endParaRPr sz="1300" dirty="0">
              <a:solidFill>
                <a:srgbClr val="DC948A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>
            <a:off x="220850" y="250775"/>
            <a:ext cx="2209800" cy="1908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Introductions</a:t>
            </a:r>
            <a:endParaRPr sz="600" b="1" i="0" u="none" strike="noStrike" cap="none" dirty="0">
              <a:solidFill>
                <a:srgbClr val="002060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1" dirty="0">
              <a:solidFill>
                <a:srgbClr val="002060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1" i="0" u="none" strike="noStrike" cap="none" dirty="0">
                <a:solidFill>
                  <a:srgbClr val="002060"/>
                </a:solidFill>
                <a:latin typeface="Montserrat" pitchFamily="2" charset="77"/>
                <a:ea typeface="Georgia"/>
                <a:cs typeface="Georgia"/>
                <a:sym typeface="Georgia"/>
              </a:rPr>
              <a:t>YOUR </a:t>
            </a:r>
            <a:r>
              <a:rPr lang="en-US" sz="600" b="1" dirty="0">
                <a:solidFill>
                  <a:srgbClr val="002060"/>
                </a:solidFill>
                <a:latin typeface="Montserrat" pitchFamily="2" charset="77"/>
                <a:ea typeface="Georgia"/>
                <a:cs typeface="Georgia"/>
                <a:sym typeface="Georgia"/>
              </a:rPr>
              <a:t>FACILITATORS</a:t>
            </a:r>
            <a:endParaRPr sz="600" b="1" i="0" u="none" strike="noStrike" cap="none" dirty="0">
              <a:solidFill>
                <a:srgbClr val="002060"/>
              </a:solidFill>
              <a:latin typeface="Montserrat" pitchFamily="2" charset="77"/>
              <a:ea typeface="Georgia"/>
              <a:cs typeface="Georgia"/>
              <a:sym typeface="Georgia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Char char="▪"/>
            </a:pP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Jennifer </a:t>
            </a:r>
            <a:r>
              <a:rPr lang="en-US" sz="700" dirty="0" err="1">
                <a:solidFill>
                  <a:schemeClr val="dk1"/>
                </a:solidFill>
                <a:latin typeface="Montserrat" pitchFamily="2" charset="77"/>
              </a:rPr>
              <a:t>Kubala</a:t>
            </a: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, RCS R4</a:t>
            </a:r>
            <a:endParaRPr sz="700" b="0" i="0" u="none" strike="noStrike" cap="none" dirty="0">
              <a:solidFill>
                <a:schemeClr val="dk1"/>
              </a:solidFill>
              <a:latin typeface="Montserrat" pitchFamily="2" charset="77"/>
              <a:sym typeface="Arial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Char char="▪"/>
            </a:pPr>
            <a:r>
              <a:rPr lang="en-US" sz="700" b="0" i="0" u="none" strike="noStrike" cap="none" dirty="0">
                <a:solidFill>
                  <a:schemeClr val="dk1"/>
                </a:solidFill>
                <a:latin typeface="Montserrat" pitchFamily="2" charset="77"/>
                <a:sym typeface="Arial"/>
              </a:rPr>
              <a:t>Danielle Mason, RA</a:t>
            </a: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S R7</a:t>
            </a:r>
            <a:endParaRPr sz="700" b="0" i="0" u="none" strike="noStrike" cap="none" dirty="0">
              <a:solidFill>
                <a:schemeClr val="dk1"/>
              </a:solidFill>
              <a:latin typeface="Montserrat" pitchFamily="2" charset="77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5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600" b="1" i="0" u="none" strike="noStrike" cap="none" dirty="0">
                <a:solidFill>
                  <a:srgbClr val="002060"/>
                </a:solidFill>
                <a:latin typeface="Montserrat" pitchFamily="2" charset="77"/>
                <a:ea typeface="Georgia"/>
                <a:cs typeface="Georgia"/>
                <a:sym typeface="Georgia"/>
              </a:rPr>
              <a:t>PLEASE SHARE YOUR…</a:t>
            </a:r>
            <a:endParaRPr sz="1400" b="0" i="0" u="none" strike="noStrike" cap="none" dirty="0">
              <a:solidFill>
                <a:srgbClr val="000000"/>
              </a:solidFill>
              <a:latin typeface="Montserrat" pitchFamily="2" charset="77"/>
              <a:sym typeface="Arial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Char char="▪"/>
            </a:pPr>
            <a:r>
              <a:rPr lang="en-US" sz="700" b="0" i="0" u="none" strike="noStrike" cap="none" dirty="0">
                <a:solidFill>
                  <a:schemeClr val="dk1"/>
                </a:solidFill>
                <a:latin typeface="Montserrat" pitchFamily="2" charset="77"/>
                <a:sym typeface="Arial"/>
              </a:rPr>
              <a:t>Name</a:t>
            </a:r>
            <a:endParaRPr sz="1400" b="0" i="0" u="none" strike="noStrike" cap="none" dirty="0">
              <a:solidFill>
                <a:srgbClr val="000000"/>
              </a:solidFill>
              <a:latin typeface="Montserrat" pitchFamily="2" charset="77"/>
              <a:sym typeface="Arial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Char char="▪"/>
            </a:pPr>
            <a:r>
              <a:rPr lang="en-US" sz="700" b="0" i="0" u="none" strike="noStrike" cap="none" dirty="0">
                <a:solidFill>
                  <a:schemeClr val="dk1"/>
                </a:solidFill>
                <a:latin typeface="Montserrat" pitchFamily="2" charset="77"/>
                <a:sym typeface="Arial"/>
              </a:rPr>
              <a:t>Chapter of Initiation</a:t>
            </a:r>
            <a:endParaRPr sz="1400" b="0" i="0" u="none" strike="noStrike" cap="none" dirty="0">
              <a:solidFill>
                <a:srgbClr val="000000"/>
              </a:solidFill>
              <a:latin typeface="Montserrat" pitchFamily="2" charset="77"/>
              <a:sym typeface="Arial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Char char="▪"/>
            </a:pPr>
            <a:r>
              <a:rPr lang="en-US" sz="700" b="0" i="0" u="none" strike="noStrike" cap="none" dirty="0">
                <a:solidFill>
                  <a:schemeClr val="dk1"/>
                </a:solidFill>
                <a:latin typeface="Montserrat" pitchFamily="2" charset="77"/>
                <a:sym typeface="Arial"/>
              </a:rPr>
              <a:t>Alumnae </a:t>
            </a: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c</a:t>
            </a:r>
            <a:r>
              <a:rPr lang="en-US" sz="700" b="0" i="0" u="none" strike="noStrike" cap="none" dirty="0">
                <a:solidFill>
                  <a:schemeClr val="dk1"/>
                </a:solidFill>
                <a:latin typeface="Montserrat" pitchFamily="2" charset="77"/>
                <a:sym typeface="Arial"/>
              </a:rPr>
              <a:t>hapter and </a:t>
            </a: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r</a:t>
            </a:r>
            <a:r>
              <a:rPr lang="en-US" sz="700" b="0" i="0" u="none" strike="noStrike" cap="none" dirty="0">
                <a:solidFill>
                  <a:schemeClr val="dk1"/>
                </a:solidFill>
                <a:latin typeface="Montserrat" pitchFamily="2" charset="77"/>
                <a:sym typeface="Arial"/>
              </a:rPr>
              <a:t>egion</a:t>
            </a:r>
            <a:endParaRPr sz="1400" b="0" i="0" u="none" strike="noStrike" cap="none" dirty="0">
              <a:solidFill>
                <a:srgbClr val="000000"/>
              </a:solidFill>
              <a:latin typeface="Montserrat" pitchFamily="2" charset="77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3" title="facebook_1726710264160_7242347767809108961.jpg"/>
          <p:cNvPicPr preferRelativeResize="0"/>
          <p:nvPr/>
        </p:nvPicPr>
        <p:blipFill rotWithShape="1">
          <a:blip r:embed="rId3">
            <a:alphaModFix/>
          </a:blip>
          <a:srcRect l="5492" t="27035" r="46831" b="19620"/>
          <a:stretch/>
        </p:blipFill>
        <p:spPr>
          <a:xfrm>
            <a:off x="1818275" y="374800"/>
            <a:ext cx="695174" cy="1037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"/>
          <p:cNvPicPr preferRelativeResize="0"/>
          <p:nvPr/>
        </p:nvPicPr>
        <p:blipFill rotWithShape="1">
          <a:blip r:embed="rId4">
            <a:alphaModFix/>
          </a:blip>
          <a:srcRect b="7868"/>
          <a:stretch/>
        </p:blipFill>
        <p:spPr>
          <a:xfrm>
            <a:off x="2611700" y="374800"/>
            <a:ext cx="773925" cy="1037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>
            <a:off x="261900" y="746000"/>
            <a:ext cx="3133800" cy="1778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accent5">
                    <a:lumMod val="1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Standard 5 of the Delta Gamma Fraternity Standards for Alumnae Groups</a:t>
            </a:r>
            <a:endParaRPr sz="1100" b="1" dirty="0">
              <a:solidFill>
                <a:schemeClr val="accent5">
                  <a:lumMod val="10000"/>
                </a:schemeClr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latin typeface="Montserrat"/>
                <a:ea typeface="Montserrat"/>
                <a:cs typeface="Montserrat"/>
                <a:sym typeface="Montserrat"/>
              </a:rPr>
              <a:t>Welcoming all members into alumnae groups by utilizing thoughtful recruitment and retention efforts. </a:t>
            </a:r>
            <a:endParaRPr sz="700" b="1"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5"/>
          <p:cNvSpPr txBox="1"/>
          <p:nvPr/>
        </p:nvSpPr>
        <p:spPr>
          <a:xfrm>
            <a:off x="288524" y="304800"/>
            <a:ext cx="3080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300" b="1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Fraternity Standards that apply:</a:t>
            </a:r>
            <a:endParaRPr sz="1300" b="1" i="0" u="none" strike="noStrike" cap="none" dirty="0">
              <a:solidFill>
                <a:srgbClr val="DC948A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024fdc46be_0_5"/>
          <p:cNvSpPr/>
          <p:nvPr/>
        </p:nvSpPr>
        <p:spPr>
          <a:xfrm>
            <a:off x="261900" y="746000"/>
            <a:ext cx="3133800" cy="16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accent5">
                    <a:lumMod val="10000"/>
                  </a:schemeClr>
                </a:solidFill>
                <a:latin typeface="Montserrat"/>
                <a:ea typeface="Montserrat"/>
                <a:cs typeface="Montserrat"/>
                <a:sym typeface="Montserrat"/>
              </a:rPr>
              <a:t>Alumnae Officers Manual</a:t>
            </a:r>
            <a:endParaRPr sz="700" b="1" dirty="0">
              <a:solidFill>
                <a:schemeClr val="accent5">
                  <a:lumMod val="10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1" dirty="0">
              <a:solidFill>
                <a:schemeClr val="dk1"/>
              </a:solidFill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●"/>
            </a:pPr>
            <a:r>
              <a:rPr lang="en-US" sz="900" dirty="0">
                <a:latin typeface="Montserrat"/>
                <a:ea typeface="Montserrat"/>
                <a:cs typeface="Montserrat"/>
                <a:sym typeface="Montserrat"/>
              </a:rPr>
              <a:t>Take a few minutes to review the Responsibilities on p. 24.</a:t>
            </a:r>
            <a:endParaRPr sz="9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Montserrat"/>
              <a:buChar char="●"/>
            </a:pPr>
            <a:r>
              <a:rPr lang="en-US" sz="900" b="1" dirty="0">
                <a:latin typeface="Montserrat"/>
                <a:ea typeface="Montserrat"/>
                <a:cs typeface="Montserrat"/>
                <a:sym typeface="Montserrat"/>
              </a:rPr>
              <a:t>What responsibilities do you find most important? Least important? Why?</a:t>
            </a:r>
            <a:endParaRPr sz="900" b="1" dirty="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Montserrat"/>
              <a:buChar char="●"/>
            </a:pPr>
            <a:r>
              <a:rPr lang="en-US" sz="900" b="1" dirty="0">
                <a:latin typeface="Montserrat"/>
                <a:ea typeface="Montserrat"/>
                <a:cs typeface="Montserrat"/>
                <a:sym typeface="Montserrat"/>
              </a:rPr>
              <a:t>What responsibilities do you have questions about? </a:t>
            </a:r>
            <a:endParaRPr sz="900" b="1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 b="1" dirty="0">
              <a:solidFill>
                <a:schemeClr val="dk1"/>
              </a:solidFill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9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9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g3024fdc46be_0_5"/>
          <p:cNvSpPr txBox="1"/>
          <p:nvPr/>
        </p:nvSpPr>
        <p:spPr>
          <a:xfrm>
            <a:off x="288524" y="304800"/>
            <a:ext cx="3080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200" b="1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Membership Core Responsibilities:</a:t>
            </a:r>
            <a:endParaRPr sz="1200" b="1" i="0" u="none" strike="noStrike" cap="none">
              <a:solidFill>
                <a:srgbClr val="DC948A"/>
              </a:solidFill>
              <a:latin typeface="Tropiline" pitchFamily="2" charset="77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g3024fdc46be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824" y="290992"/>
            <a:ext cx="2583951" cy="1916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g303d57d77bf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999" y="317984"/>
            <a:ext cx="2815601" cy="1932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276fb23d34a_0_0"/>
          <p:cNvSpPr/>
          <p:nvPr/>
        </p:nvSpPr>
        <p:spPr>
          <a:xfrm>
            <a:off x="288525" y="816875"/>
            <a:ext cx="2862600" cy="12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●"/>
            </a:pP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Collaborate with your other officers.</a:t>
            </a:r>
            <a:endParaRPr sz="700" dirty="0">
              <a:solidFill>
                <a:schemeClr val="dk1"/>
              </a:solidFill>
              <a:latin typeface="Montserrat" pitchFamily="2" charset="77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Montserrat" pitchFamily="2" charset="77"/>
            </a:endParaRPr>
          </a:p>
          <a:p>
            <a:pPr marL="45720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Char char="●"/>
            </a:pP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Leverage reports and resources to continuously reach out to new members, new demographics, new regions.</a:t>
            </a:r>
            <a:endParaRPr sz="700" dirty="0">
              <a:solidFill>
                <a:schemeClr val="dk1"/>
              </a:solidFill>
              <a:latin typeface="Montserrat" pitchFamily="2" charset="77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Montserrat" pitchFamily="2" charset="77"/>
            </a:endParaRPr>
          </a:p>
          <a:p>
            <a:pPr marL="45720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Char char="●"/>
            </a:pP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Personalizing and diversifying your outreach.</a:t>
            </a:r>
            <a:endParaRPr sz="700" dirty="0">
              <a:solidFill>
                <a:schemeClr val="dk1"/>
              </a:solidFill>
              <a:latin typeface="Montserrat" pitchFamily="2" charset="77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>
              <a:solidFill>
                <a:schemeClr val="dk1"/>
              </a:solidFill>
              <a:latin typeface="Montserrat" pitchFamily="2" charset="77"/>
            </a:endParaRPr>
          </a:p>
          <a:p>
            <a:pPr marL="45720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Char char="●"/>
            </a:pP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Help to steward the partnership between the alumnae and collegiate chapter.</a:t>
            </a:r>
            <a:endParaRPr sz="700" dirty="0">
              <a:solidFill>
                <a:schemeClr val="dk1"/>
              </a:solidFill>
              <a:latin typeface="Montserrat" pitchFamily="2" charset="77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g276fb23d34a_0_0"/>
          <p:cNvSpPr txBox="1"/>
          <p:nvPr/>
        </p:nvSpPr>
        <p:spPr>
          <a:xfrm>
            <a:off x="288524" y="304800"/>
            <a:ext cx="3080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>
                <a:solidFill>
                  <a:srgbClr val="002060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D</a:t>
            </a:r>
            <a:r>
              <a:rPr lang="en-US" sz="1800" b="1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arn </a:t>
            </a:r>
            <a:r>
              <a:rPr lang="en-US" sz="1800" b="1">
                <a:solidFill>
                  <a:srgbClr val="002060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G</a:t>
            </a:r>
            <a:r>
              <a:rPr lang="en-US" sz="1800" b="1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ood Ideas…</a:t>
            </a:r>
            <a:endParaRPr sz="1800" b="0" i="0" u="none" strike="noStrike" cap="none">
              <a:solidFill>
                <a:srgbClr val="DC948A"/>
              </a:solidFill>
              <a:latin typeface="Tropiline" pitchFamily="2" charset="77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024fdc46be_0_23"/>
          <p:cNvSpPr/>
          <p:nvPr/>
        </p:nvSpPr>
        <p:spPr>
          <a:xfrm>
            <a:off x="288525" y="816875"/>
            <a:ext cx="30423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●"/>
            </a:pP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Following up after new members attend events</a:t>
            </a:r>
            <a:endParaRPr sz="700" b="0" i="0" u="none" strike="noStrike" cap="none" dirty="0">
              <a:solidFill>
                <a:schemeClr val="dk1"/>
              </a:solidFill>
              <a:latin typeface="Montserrat" pitchFamily="2" charset="77"/>
              <a:sym typeface="Arial"/>
            </a:endParaRPr>
          </a:p>
          <a:p>
            <a:pPr marL="45720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●"/>
            </a:pPr>
            <a:r>
              <a:rPr lang="en-US" sz="700" dirty="0">
                <a:solidFill>
                  <a:schemeClr val="dk1"/>
                </a:solidFill>
                <a:latin typeface="Montserrat" pitchFamily="2" charset="77"/>
              </a:rPr>
              <a:t>Using Google Calendar to track events</a:t>
            </a:r>
            <a:endParaRPr sz="700" b="0" i="0" u="none" strike="noStrike" cap="none" dirty="0">
              <a:solidFill>
                <a:schemeClr val="dk1"/>
              </a:solidFill>
              <a:latin typeface="Montserrat" pitchFamily="2" charset="77"/>
              <a:sym typeface="Arial"/>
            </a:endParaRPr>
          </a:p>
          <a:p>
            <a:pPr marL="457200" marR="0" lvl="0" indent="-273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●"/>
            </a:pPr>
            <a:endParaRPr sz="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g3024fdc46be_0_23"/>
          <p:cNvSpPr txBox="1"/>
          <p:nvPr/>
        </p:nvSpPr>
        <p:spPr>
          <a:xfrm>
            <a:off x="288524" y="304800"/>
            <a:ext cx="3080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b="1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What are </a:t>
            </a:r>
            <a:r>
              <a:rPr lang="en-US" b="1" i="1" u="sng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your</a:t>
            </a:r>
            <a:r>
              <a:rPr lang="en-US" b="1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 Best Practices?</a:t>
            </a:r>
            <a:endParaRPr b="0" i="0" u="none" strike="noStrike" cap="none" dirty="0">
              <a:solidFill>
                <a:schemeClr val="dk1"/>
              </a:solidFill>
              <a:latin typeface="Tropiline" pitchFamily="2" charset="77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24fdc46be_0_28"/>
          <p:cNvSpPr/>
          <p:nvPr/>
        </p:nvSpPr>
        <p:spPr>
          <a:xfrm>
            <a:off x="288525" y="816875"/>
            <a:ext cx="2209800" cy="12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Noto Sans Symbols"/>
              <a:buNone/>
            </a:pPr>
            <a:endParaRPr sz="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g3024fdc46be_0_28"/>
          <p:cNvSpPr txBox="1"/>
          <p:nvPr/>
        </p:nvSpPr>
        <p:spPr>
          <a:xfrm>
            <a:off x="288524" y="304800"/>
            <a:ext cx="3080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600" b="1" dirty="0">
                <a:solidFill>
                  <a:srgbClr val="DC948A"/>
                </a:solidFill>
                <a:latin typeface="Tropiline" pitchFamily="2" charset="77"/>
                <a:ea typeface="Georgia"/>
                <a:cs typeface="Georgia"/>
                <a:sym typeface="Georgia"/>
              </a:rPr>
              <a:t>Resources</a:t>
            </a:r>
            <a:endParaRPr sz="1600" b="0" i="0" u="none" strike="noStrike" cap="none" dirty="0">
              <a:solidFill>
                <a:schemeClr val="dk1"/>
              </a:solidFill>
              <a:latin typeface="Tropiline" pitchFamily="2" charset="77"/>
              <a:sym typeface="Arial"/>
            </a:endParaRPr>
          </a:p>
        </p:txBody>
      </p:sp>
      <p:pic>
        <p:nvPicPr>
          <p:cNvPr id="64" name="Google Shape;64;g3024fdc46be_0_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888" y="2165150"/>
            <a:ext cx="941824" cy="3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3024fdc46be_0_28"/>
          <p:cNvSpPr txBox="1"/>
          <p:nvPr/>
        </p:nvSpPr>
        <p:spPr>
          <a:xfrm>
            <a:off x="353400" y="596625"/>
            <a:ext cx="2950800" cy="185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latin typeface="Montserrat"/>
                <a:ea typeface="Montserrat"/>
                <a:cs typeface="Montserrat"/>
                <a:sym typeface="Montserrat"/>
              </a:rPr>
              <a:t>Helpful Links</a:t>
            </a:r>
            <a:endParaRPr sz="600" b="1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Alumnae Officer Navigation Guide: Membership</a:t>
            </a:r>
            <a:endParaRPr sz="6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Alumnae Officers Manual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Fraternity Standards for Alumnae Groups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 Style Guide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DG Branding Guidelines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Social Media Policy Procedures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600" b="1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1" dirty="0">
                <a:latin typeface="Montserrat"/>
                <a:ea typeface="Montserrat"/>
                <a:cs typeface="Montserrat"/>
                <a:sym typeface="Montserrat"/>
              </a:rPr>
              <a:t>Websites</a:t>
            </a:r>
            <a:endParaRPr sz="600" b="1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https://www.deltagamma.org/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https://www.memberplanet.com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u="sng" dirty="0">
                <a:solidFill>
                  <a:srgbClr val="1155CC"/>
                </a:solidFill>
                <a:latin typeface="Montserrat"/>
                <a:ea typeface="Montserrat"/>
                <a:cs typeface="Montserrat"/>
                <a:sym typeface="Montserrat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https://anchorbase.deltagamma.org/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dirty="0">
                <a:latin typeface="Montserrat"/>
                <a:ea typeface="Montserrat"/>
                <a:cs typeface="Montserrat"/>
                <a:sym typeface="Montserrat"/>
              </a:rPr>
              <a:t>Omega One (your group’s website will be </a:t>
            </a:r>
            <a:r>
              <a:rPr lang="en-US" sz="600" dirty="0" err="1">
                <a:latin typeface="Montserrat"/>
                <a:ea typeface="Montserrat"/>
                <a:cs typeface="Montserrat"/>
                <a:sym typeface="Montserrat"/>
              </a:rPr>
              <a:t>groupname.deltagamma.org</a:t>
            </a:r>
            <a:r>
              <a:rPr lang="en-US" sz="600" dirty="0">
                <a:latin typeface="Montserrat"/>
                <a:ea typeface="Montserrat"/>
                <a:cs typeface="Montserrat"/>
                <a:sym typeface="Montserrat"/>
              </a:rPr>
              <a:t> and you can log into Omega One to update it via the button at the bottom of your page</a:t>
            </a:r>
            <a:endParaRPr sz="6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100" dirty="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hite Space">
  <a:themeElements>
    <a:clrScheme name="Delta Gamma Brand">
      <a:dk1>
        <a:srgbClr val="00205B"/>
      </a:dk1>
      <a:lt1>
        <a:srgbClr val="FFFFFF"/>
      </a:lt1>
      <a:dk2>
        <a:srgbClr val="E69B93"/>
      </a:dk2>
      <a:lt2>
        <a:srgbClr val="FDE4DF"/>
      </a:lt2>
      <a:accent1>
        <a:srgbClr val="B88F52"/>
      </a:accent1>
      <a:accent2>
        <a:srgbClr val="436E60"/>
      </a:accent2>
      <a:accent3>
        <a:srgbClr val="0A718D"/>
      </a:accent3>
      <a:accent4>
        <a:srgbClr val="954764"/>
      </a:accent4>
      <a:accent5>
        <a:srgbClr val="FABBCB"/>
      </a:accent5>
      <a:accent6>
        <a:srgbClr val="DCB073"/>
      </a:accent6>
      <a:hlink>
        <a:srgbClr val="0056A3"/>
      </a:hlink>
      <a:folHlink>
        <a:srgbClr val="95476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646</Words>
  <Application>Microsoft Macintosh PowerPoint</Application>
  <PresentationFormat>Custom</PresentationFormat>
  <Paragraphs>105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Tropiline</vt:lpstr>
      <vt:lpstr>Noto Sans Symbols</vt:lpstr>
      <vt:lpstr>Montserrat</vt:lpstr>
      <vt:lpstr>White Space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Taylor Number Two</dc:creator>
  <cp:lastModifiedBy>Morgan Branson</cp:lastModifiedBy>
  <cp:revision>3</cp:revision>
  <dcterms:created xsi:type="dcterms:W3CDTF">2023-07-12T04:14:00Z</dcterms:created>
  <dcterms:modified xsi:type="dcterms:W3CDTF">2024-10-21T17:38:22Z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2020-03-26T00:00:00Z</vt:filetime>
  </property>
</Properties>
</file>