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71" r:id="rId11"/>
    <p:sldId id="264" r:id="rId12"/>
    <p:sldId id="265" r:id="rId13"/>
    <p:sldId id="266" r:id="rId14"/>
    <p:sldId id="267" r:id="rId15"/>
    <p:sldId id="268" r:id="rId16"/>
    <p:sldId id="269" r:id="rId17"/>
  </p:sldIdLst>
  <p:sldSz cx="4876800" cy="2743200"/>
  <p:notesSz cx="3657600" cy="2743200"/>
  <p:embeddedFontLst>
    <p:embeddedFont>
      <p:font typeface="Montserrat" pitchFamily="2" charset="77"/>
      <p:regular r:id="rId19"/>
      <p:bold r:id="rId20"/>
      <p:italic r:id="rId21"/>
      <p:boldItalic r:id="rId22"/>
    </p:embeddedFont>
    <p:embeddedFont>
      <p:font typeface="Tropiline" pitchFamily="2" charset="77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303" d="100"/>
          <a:sy n="303" d="100"/>
        </p:scale>
        <p:origin x="432" y="168"/>
      </p:cViewPr>
      <p:guideLst>
        <p:guide orient="horz" pos="28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1584325" cy="13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2071688" y="0"/>
            <a:ext cx="1584325" cy="138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eDcngs_XjmqDAmRxgomtfo_zgUEDS57Cm_0dBnmz0ZQ/edit?usp=sharing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docs.google.com/presentation/d/1go75zzYXIje0JRawX1lh5gPpDnd4fgC_n1-2jorae5k/edit?usp=sharing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>
          <a:extLst>
            <a:ext uri="{FF2B5EF4-FFF2-40B4-BE49-F238E27FC236}">
              <a16:creationId xmlns:a16="http://schemas.microsoft.com/office/drawing/2014/main" id="{3CB8F5A2-4281-503B-8914-A29793D4C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3d43d7888_0_5:notes">
            <a:extLst>
              <a:ext uri="{FF2B5EF4-FFF2-40B4-BE49-F238E27FC236}">
                <a16:creationId xmlns:a16="http://schemas.microsoft.com/office/drawing/2014/main" id="{27C1DCE1-702C-80A0-0449-0B6F842B321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g303d43d7888_0_5:notes">
            <a:extLst>
              <a:ext uri="{FF2B5EF4-FFF2-40B4-BE49-F238E27FC236}">
                <a16:creationId xmlns:a16="http://schemas.microsoft.com/office/drawing/2014/main" id="{C3D504C9-CAFB-BB75-9EB1-B814684C10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400" cy="10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303d43d7888_0_5:notes">
            <a:extLst>
              <a:ext uri="{FF2B5EF4-FFF2-40B4-BE49-F238E27FC236}">
                <a16:creationId xmlns:a16="http://schemas.microsoft.com/office/drawing/2014/main" id="{656D7690-5BB9-5020-AF99-63296ACFD89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5410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2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22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3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1100" dirty="0">
                <a:latin typeface="Montserrat"/>
                <a:ea typeface="Montserrat"/>
                <a:cs typeface="Montserrat"/>
                <a:sym typeface="Montserrat"/>
              </a:rPr>
              <a:t>Utilize the ANCHORA submission form throughout the year to share updates. The deadlines to submit your text and photos for each issue of the ANCHORA are as follows: </a:t>
            </a:r>
            <a:endParaRPr sz="11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 dirty="0">
                <a:latin typeface="Montserrat"/>
                <a:ea typeface="Montserrat"/>
                <a:cs typeface="Montserrat"/>
                <a:sym typeface="Montserrat"/>
              </a:rPr>
              <a:t>January 15 – Spring Issue</a:t>
            </a:r>
            <a:endParaRPr sz="9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 dirty="0">
                <a:latin typeface="Montserrat"/>
                <a:ea typeface="Montserrat"/>
                <a:cs typeface="Montserrat"/>
                <a:sym typeface="Montserrat"/>
              </a:rPr>
              <a:t>April 15 – Summer Issue</a:t>
            </a:r>
            <a:endParaRPr sz="9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 dirty="0">
                <a:latin typeface="Montserrat"/>
                <a:ea typeface="Montserrat"/>
                <a:cs typeface="Montserrat"/>
                <a:sym typeface="Montserrat"/>
              </a:rPr>
              <a:t>July 15 – Fall Issue</a:t>
            </a:r>
            <a:endParaRPr sz="900" dirty="0"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●"/>
            </a:pPr>
            <a:r>
              <a:rPr lang="en-US" sz="900" dirty="0">
                <a:latin typeface="Montserrat"/>
                <a:ea typeface="Montserrat"/>
                <a:cs typeface="Montserrat"/>
                <a:sym typeface="Montserrat"/>
              </a:rPr>
              <a:t>October 15 – Winter Issue</a:t>
            </a:r>
            <a:endParaRPr dirty="0"/>
          </a:p>
        </p:txBody>
      </p:sp>
      <p:sp>
        <p:nvSpPr>
          <p:cNvPr id="84" name="Google Shape;8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03d43d7888_0_14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400" cy="107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g303d43d788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03d43d7888_0_18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400" cy="107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g303d43d7888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03d43d7888_0_22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400" cy="1079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303d43d788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25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Communications Breakout Resource Sheet</a:t>
            </a:r>
            <a:r>
              <a:rPr lang="en-US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Communications Breakout Slides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https://docs.google.com/document/d/1eDcngs_XjmqDAmRxgomtfo_zgUEDS57Cm_0dBnmz0ZQ/edit?usp=sharing</a:t>
            </a:r>
            <a:r>
              <a:rPr lang="en-US"/>
              <a:t>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https://docs.google.com/presentation/d/1go75zzYXIje0JRawX1lh5gPpDnd4fgC_n1-2jorae5k/edit?usp=sharing</a:t>
            </a:r>
            <a:r>
              <a:rPr lang="en-US"/>
              <a:t> </a:t>
            </a:r>
            <a:endParaRPr/>
          </a:p>
        </p:txBody>
      </p:sp>
      <p:sp>
        <p:nvSpPr>
          <p:cNvPr id="105" name="Google Shape;105;p25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" name="Google Shape;28;p2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2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" name="Google Shape;35;p3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3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" name="Google Shape;44;p5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5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p6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6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7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7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8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8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>
          <a:extLst>
            <a:ext uri="{FF2B5EF4-FFF2-40B4-BE49-F238E27FC236}">
              <a16:creationId xmlns:a16="http://schemas.microsoft.com/office/drawing/2014/main" id="{A303BA32-6A06-C077-2829-42B2C1E30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:notes">
            <a:extLst>
              <a:ext uri="{FF2B5EF4-FFF2-40B4-BE49-F238E27FC236}">
                <a16:creationId xmlns:a16="http://schemas.microsoft.com/office/drawing/2014/main" id="{E6401BE9-A6D5-39BE-7218-72D170292A0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8:notes">
            <a:extLst>
              <a:ext uri="{FF2B5EF4-FFF2-40B4-BE49-F238E27FC236}">
                <a16:creationId xmlns:a16="http://schemas.microsoft.com/office/drawing/2014/main" id="{02215C8E-5705-DEDE-2839-079B6B8ACB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8:notes">
            <a:extLst>
              <a:ext uri="{FF2B5EF4-FFF2-40B4-BE49-F238E27FC236}">
                <a16:creationId xmlns:a16="http://schemas.microsoft.com/office/drawing/2014/main" id="{631F09BF-506B-291A-374D-DA556A435EB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9130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3d43d788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342900"/>
            <a:ext cx="1644650" cy="9255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g303d43d7888_0_5:notes"/>
          <p:cNvSpPr txBox="1">
            <a:spLocks noGrp="1"/>
          </p:cNvSpPr>
          <p:nvPr>
            <p:ph type="body" idx="1"/>
          </p:nvPr>
        </p:nvSpPr>
        <p:spPr>
          <a:xfrm>
            <a:off x="365125" y="1320800"/>
            <a:ext cx="2927400" cy="10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303d43d7888_0_5:notes"/>
          <p:cNvSpPr txBox="1">
            <a:spLocks noGrp="1"/>
          </p:cNvSpPr>
          <p:nvPr>
            <p:ph type="sldNum" idx="12"/>
          </p:nvPr>
        </p:nvSpPr>
        <p:spPr>
          <a:xfrm>
            <a:off x="2071688" y="2605088"/>
            <a:ext cx="1584300" cy="13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300" y="1850000"/>
            <a:ext cx="1512825" cy="565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>
            <a:spLocks noGrp="1"/>
          </p:cNvSpPr>
          <p:nvPr>
            <p:ph type="body" idx="1"/>
          </p:nvPr>
        </p:nvSpPr>
        <p:spPr>
          <a:xfrm>
            <a:off x="304800" y="609600"/>
            <a:ext cx="23368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200" b="1" i="0" u="none" strike="noStrike" cap="none">
                <a:solidFill>
                  <a:srgbClr val="0D2C6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78D4D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dy Slide">
  <p:cSld name="Body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15" name="Google Shape;15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9225" y="2186925"/>
            <a:ext cx="1028550" cy="384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>
            <a:spLocks noGrp="1"/>
          </p:cNvSpPr>
          <p:nvPr>
            <p:ph type="body" idx="2"/>
          </p:nvPr>
        </p:nvSpPr>
        <p:spPr>
          <a:xfrm>
            <a:off x="381000" y="304801"/>
            <a:ext cx="411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i="0" u="none" strike="noStrike" cap="none">
                <a:solidFill>
                  <a:srgbClr val="B78D4D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33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councilalumnae@deltagamma.or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hyperlink" Target="mailto:CommunicationsSupport@deltagamma.or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295250" y="762525"/>
            <a:ext cx="27729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Communication Roles Breakout</a:t>
            </a:r>
            <a:endParaRPr dirty="0">
              <a:latin typeface="Tropiline" pitchFamily="2" charset="77"/>
            </a:endParaRPr>
          </a:p>
        </p:txBody>
      </p:sp>
      <p:pic>
        <p:nvPicPr>
          <p:cNvPr id="25" name="Google Shape;2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300" y="1773800"/>
            <a:ext cx="1826225" cy="68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>
          <a:extLst>
            <a:ext uri="{FF2B5EF4-FFF2-40B4-BE49-F238E27FC236}">
              <a16:creationId xmlns:a16="http://schemas.microsoft.com/office/drawing/2014/main" id="{00FF39DE-D3C7-382D-38CE-06FBD40C50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>
            <a:extLst>
              <a:ext uri="{FF2B5EF4-FFF2-40B4-BE49-F238E27FC236}">
                <a16:creationId xmlns:a16="http://schemas.microsoft.com/office/drawing/2014/main" id="{748A24DB-3729-E9CA-D22C-6D37DF305D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/>
              <a:t>Finance</a:t>
            </a:r>
          </a:p>
          <a:p>
            <a:pPr marL="3492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 panose="020B0604020202020204" pitchFamily="34" charset="0"/>
              <a:buChar char="•"/>
            </a:pPr>
            <a:r>
              <a:rPr lang="en-US" sz="1000" dirty="0"/>
              <a:t>Group officers actively encourage and publicize opportunities for their members to pay both local dues and per capita dues.</a:t>
            </a: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/>
          </a:p>
        </p:txBody>
      </p:sp>
      <p:sp>
        <p:nvSpPr>
          <p:cNvPr id="75" name="Google Shape;75;p12">
            <a:extLst>
              <a:ext uri="{FF2B5EF4-FFF2-40B4-BE49-F238E27FC236}">
                <a16:creationId xmlns:a16="http://schemas.microsoft.com/office/drawing/2014/main" id="{677A218B-3EBA-C949-F5BA-94D53995958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81000" y="304800"/>
            <a:ext cx="47805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Fraternity Standards</a:t>
            </a:r>
            <a:endParaRPr dirty="0">
              <a:latin typeface="Tropiline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8150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>
            <a:off x="318569" y="990600"/>
            <a:ext cx="33942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Q&amp;A and Idea Sharing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295250" y="934575"/>
            <a:ext cx="36141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dirty="0">
                <a:latin typeface="Tropiline" pitchFamily="2" charset="77"/>
              </a:rPr>
              <a:t>ANCHORA</a:t>
            </a:r>
            <a:r>
              <a:rPr lang="en-US" dirty="0">
                <a:latin typeface="Tropiline" pitchFamily="2" charset="77"/>
              </a:rPr>
              <a:t> Submissions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body" idx="1"/>
          </p:nvPr>
        </p:nvSpPr>
        <p:spPr>
          <a:xfrm>
            <a:off x="295250" y="1001500"/>
            <a:ext cx="23367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Social Media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>
            <a:spLocks noGrp="1"/>
          </p:cNvSpPr>
          <p:nvPr>
            <p:ph type="body" idx="1"/>
          </p:nvPr>
        </p:nvSpPr>
        <p:spPr>
          <a:xfrm>
            <a:off x="295225" y="972800"/>
            <a:ext cx="41397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E-Newsletters and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Member Correspondence 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295250" y="1049275"/>
            <a:ext cx="32127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Website Updates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>
            <a:spLocks noGrp="1"/>
          </p:cNvSpPr>
          <p:nvPr>
            <p:ph type="body" idx="1"/>
          </p:nvPr>
        </p:nvSpPr>
        <p:spPr>
          <a:xfrm>
            <a:off x="380999" y="762000"/>
            <a:ext cx="523256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Helpful Links</a:t>
            </a:r>
            <a:endParaRPr b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/>
              <a:t>DG Style Guide</a:t>
            </a:r>
            <a:endParaRPr sz="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/>
              <a:t>DG Branding Guidelines</a:t>
            </a:r>
            <a:endParaRPr sz="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/>
              <a:t>Social Media Policy Procedures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Websites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 err="1"/>
              <a:t>www.deltagamma.org</a:t>
            </a:r>
            <a:r>
              <a:rPr lang="en-US" sz="800" dirty="0"/>
              <a:t> 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 err="1"/>
              <a:t>www.memberplanet.com</a:t>
            </a:r>
            <a:r>
              <a:rPr lang="en-US" sz="800" dirty="0"/>
              <a:t> 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 err="1"/>
              <a:t>anchorbase.deltagamma.org</a:t>
            </a:r>
            <a:r>
              <a:rPr lang="en-US" sz="800" dirty="0"/>
              <a:t> 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 err="1"/>
              <a:t>OmegaOne</a:t>
            </a:r>
            <a:r>
              <a:rPr lang="en-US" sz="800" dirty="0"/>
              <a:t> </a:t>
            </a:r>
            <a:r>
              <a:rPr lang="en-US" sz="800" i="1" dirty="0"/>
              <a:t>your group’s website will be </a:t>
            </a:r>
            <a:r>
              <a:rPr lang="en-US" sz="800" i="1" dirty="0" err="1"/>
              <a:t>groupname.deltagamma.org</a:t>
            </a:r>
            <a:endParaRPr lang="en-US" sz="800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dirty="0"/>
              <a:t>Example: https://</a:t>
            </a:r>
            <a:r>
              <a:rPr lang="en-US" sz="800" dirty="0" err="1"/>
              <a:t>boulder.deltagamma.org</a:t>
            </a:r>
            <a:endParaRPr sz="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8" name="Google Shape;108;p18"/>
          <p:cNvSpPr txBox="1">
            <a:spLocks noGrp="1"/>
          </p:cNvSpPr>
          <p:nvPr>
            <p:ph type="body" idx="2"/>
          </p:nvPr>
        </p:nvSpPr>
        <p:spPr>
          <a:xfrm>
            <a:off x="381000" y="304801"/>
            <a:ext cx="411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Resources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•"/>
            </a:pPr>
            <a:r>
              <a:rPr lang="en-US" dirty="0"/>
              <a:t>Welcome &amp; Introductions </a:t>
            </a:r>
            <a:endParaRPr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•"/>
            </a:pPr>
            <a:r>
              <a:rPr lang="en-US" dirty="0"/>
              <a:t>Basics of Communications Roles </a:t>
            </a:r>
            <a:endParaRPr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Char char="•"/>
            </a:pPr>
            <a:r>
              <a:rPr lang="en-US" dirty="0"/>
              <a:t>Q&amp;A and Idea Sharing </a:t>
            </a:r>
            <a:endParaRPr dirty="0"/>
          </a:p>
          <a:p>
            <a:pPr marL="609584" lvl="1" indent="-825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000" i="1" dirty="0"/>
              <a:t>ANCHORA</a:t>
            </a:r>
            <a:r>
              <a:rPr lang="en-US" sz="1000" dirty="0"/>
              <a:t> Submissions</a:t>
            </a:r>
            <a:endParaRPr sz="1000" dirty="0"/>
          </a:p>
          <a:p>
            <a:pPr marL="609584" lvl="1" indent="-825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000" dirty="0"/>
              <a:t>Social Media</a:t>
            </a:r>
            <a:endParaRPr sz="1000" dirty="0"/>
          </a:p>
          <a:p>
            <a:pPr marL="609584" lvl="1" indent="-825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000" dirty="0"/>
              <a:t>E-newsletters and Member Correspondence</a:t>
            </a:r>
            <a:endParaRPr sz="1000" dirty="0"/>
          </a:p>
          <a:p>
            <a:pPr marL="609584" lvl="1" indent="-82550" algn="l" rtl="0">
              <a:spcBef>
                <a:spcPts val="0"/>
              </a:spcBef>
              <a:spcAft>
                <a:spcPts val="0"/>
              </a:spcAft>
              <a:buSzPts val="1300"/>
              <a:buChar char="•"/>
            </a:pPr>
            <a:r>
              <a:rPr lang="en-US" sz="1000" dirty="0"/>
              <a:t>Website Updates</a:t>
            </a:r>
            <a:endParaRPr sz="1000" dirty="0"/>
          </a:p>
          <a:p>
            <a:pPr marL="781035" lvl="1" indent="-10160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</a:pPr>
            <a:endParaRPr dirty="0"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81000" y="304801"/>
            <a:ext cx="411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Agenda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356834" y="1529175"/>
            <a:ext cx="3768850" cy="92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/>
              <a:t>Melissa Thompson, PhD	Tori Shay</a:t>
            </a: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 dirty="0"/>
              <a:t>Gamma Zeta-Louisiana State	Beta Sigma-Maryland</a:t>
            </a:r>
            <a:endParaRPr sz="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dirty="0"/>
              <a:t>Fraternity Council Trustee: Alumnae	Fraternity Director: Communications Support</a:t>
            </a:r>
            <a:br>
              <a:rPr lang="en-US" sz="600" dirty="0"/>
            </a:br>
            <a:r>
              <a:rPr lang="en-US" sz="600" u="sng" dirty="0">
                <a:solidFill>
                  <a:srgbClr val="B78D4D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councilalumnae@deltagamma.org</a:t>
            </a:r>
            <a:r>
              <a:rPr lang="en-US" sz="600" dirty="0"/>
              <a:t> 	</a:t>
            </a:r>
            <a:r>
              <a:rPr lang="en-US" sz="600" u="sng" dirty="0" err="1">
                <a:solidFill>
                  <a:srgbClr val="B78D4D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CommunicationsSupport@deltagamma.org</a:t>
            </a:r>
            <a:r>
              <a:rPr lang="en-US" sz="600" dirty="0"/>
              <a:t> </a:t>
            </a:r>
            <a:endParaRPr sz="6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0" name="Google Shape;40;p7"/>
          <p:cNvPicPr preferRelativeResize="0"/>
          <p:nvPr/>
        </p:nvPicPr>
        <p:blipFill rotWithShape="1">
          <a:blip r:embed="rId5">
            <a:alphaModFix/>
          </a:blip>
          <a:srcRect b="16373"/>
          <a:stretch/>
        </p:blipFill>
        <p:spPr>
          <a:xfrm>
            <a:off x="2241259" y="776275"/>
            <a:ext cx="766800" cy="7407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 rotWithShape="1">
          <a:blip r:embed="rId6">
            <a:alphaModFix/>
          </a:blip>
          <a:srcRect t="19300" r="15153" b="9873"/>
          <a:stretch/>
        </p:blipFill>
        <p:spPr>
          <a:xfrm>
            <a:off x="443773" y="779303"/>
            <a:ext cx="766800" cy="769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05637-A45F-8623-AEE3-C602D16DA5E8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183859" y="303075"/>
            <a:ext cx="4114800" cy="304800"/>
          </a:xfrm>
        </p:spPr>
        <p:txBody>
          <a:bodyPr/>
          <a:lstStyle/>
          <a:p>
            <a:r>
              <a:rPr lang="en-US" dirty="0">
                <a:latin typeface="Tropiline" pitchFamily="2" charset="77"/>
              </a:rPr>
              <a:t>Introductions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304800" y="838200"/>
            <a:ext cx="3948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Basics of Alumnae Communications Roles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900"/>
              <a:buFont typeface="Arial"/>
              <a:buChar char="•"/>
            </a:pPr>
            <a:r>
              <a:rPr lang="en-US" sz="900" dirty="0"/>
              <a:t>vp: communications </a:t>
            </a:r>
            <a:endParaRPr sz="9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900"/>
              <a:buChar char="•"/>
            </a:pPr>
            <a:r>
              <a:rPr lang="en-US" sz="900" i="1" dirty="0"/>
              <a:t>ANCHORA</a:t>
            </a:r>
            <a:r>
              <a:rPr lang="en-US" sz="900" dirty="0"/>
              <a:t> correspondent/public relations</a:t>
            </a:r>
            <a:endParaRPr sz="9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900"/>
              <a:buChar char="•"/>
            </a:pPr>
            <a:r>
              <a:rPr lang="en-US" sz="900" dirty="0"/>
              <a:t>Webmaster  </a:t>
            </a:r>
            <a:endParaRPr sz="9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900"/>
              <a:buChar char="•"/>
            </a:pPr>
            <a:r>
              <a:rPr lang="en-US" sz="900" dirty="0"/>
              <a:t>Newsletter editor</a:t>
            </a:r>
            <a:endParaRPr sz="9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900"/>
              <a:buChar char="•"/>
            </a:pPr>
            <a:r>
              <a:rPr lang="en-US" sz="900" dirty="0"/>
              <a:t>Historian</a:t>
            </a: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dirty="0"/>
              <a:t>Officer roles are meant to be flexible. Your alumnae group may not have all of these roles, and that is okay!</a:t>
            </a:r>
            <a:endParaRPr sz="9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171450" lvl="0" indent="-101600" algn="l" rtl="0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</a:pPr>
            <a:endParaRPr sz="1100" dirty="0"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380999" y="304801"/>
            <a:ext cx="4233389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Alumnae Officer Communications Roles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333175" y="767975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000"/>
              <a:buFont typeface="Arial"/>
              <a:buChar char="•"/>
            </a:pPr>
            <a:r>
              <a:rPr lang="en-US" sz="1000" dirty="0"/>
              <a:t>Record Keeping and Meeting Minute Submission</a:t>
            </a:r>
            <a:endParaRPr sz="10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US" sz="1000" i="1" dirty="0"/>
              <a:t>ANCHORA</a:t>
            </a:r>
            <a:r>
              <a:rPr lang="en-US" sz="1000" dirty="0"/>
              <a:t> Submissions</a:t>
            </a:r>
            <a:endParaRPr sz="10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US" sz="1000" dirty="0"/>
              <a:t>Newsletter Distribution</a:t>
            </a:r>
            <a:endParaRPr sz="1000" dirty="0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SzPts val="1000"/>
              <a:buChar char="•"/>
            </a:pPr>
            <a:r>
              <a:rPr lang="en-US" sz="1000" dirty="0"/>
              <a:t>Website and Social Media Management</a:t>
            </a: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/>
              <a:t>Responsibilities are detailed in the following resources: </a:t>
            </a: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/>
              <a:t>Alumnae Officers Manual</a:t>
            </a: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/>
              <a:t>Volunteer Position Description Handbook</a:t>
            </a:r>
            <a:endParaRPr sz="10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dirty="0"/>
              <a:t>Alumnae Officer Navigation Guide: Communications</a:t>
            </a:r>
            <a:endParaRPr sz="1000" dirty="0"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381000" y="304801"/>
            <a:ext cx="411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Communications Responsibilities 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/>
              <a:t>Operations</a:t>
            </a:r>
            <a:endParaRPr sz="1000" b="1" dirty="0"/>
          </a:p>
          <a:p>
            <a:pPr marL="3492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 panose="020B0604020202020204" pitchFamily="34" charset="0"/>
              <a:buChar char="•"/>
            </a:pPr>
            <a:r>
              <a:rPr lang="en-US" sz="1000" dirty="0"/>
              <a:t>Alumnae group officers communicate regularly with all alumnae in their assigned zip codes through a variety of communication channels</a:t>
            </a:r>
            <a:endParaRPr sz="1000" dirty="0"/>
          </a:p>
          <a:p>
            <a:pPr marL="3492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 panose="020B0604020202020204" pitchFamily="34" charset="0"/>
              <a:buChar char="•"/>
            </a:pPr>
            <a:r>
              <a:rPr lang="en-US" sz="1000" dirty="0"/>
              <a:t>Hold, promote and document events.</a:t>
            </a:r>
            <a:r>
              <a:rPr sz="1000" dirty="0"/>
              <a:t> </a:t>
            </a:r>
            <a:endParaRPr sz="1000" b="1"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381000" y="304800"/>
            <a:ext cx="4495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Fraternity Standards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>
          <a:extLst>
            <a:ext uri="{FF2B5EF4-FFF2-40B4-BE49-F238E27FC236}">
              <a16:creationId xmlns:a16="http://schemas.microsoft.com/office/drawing/2014/main" id="{E31463D8-5980-A76F-0947-C89F88A84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>
            <a:extLst>
              <a:ext uri="{FF2B5EF4-FFF2-40B4-BE49-F238E27FC236}">
                <a16:creationId xmlns:a16="http://schemas.microsoft.com/office/drawing/2014/main" id="{D36ABD77-2885-DF24-2BB2-A9CB534076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/>
              <a:t>Community</a:t>
            </a:r>
            <a:endParaRPr sz="1000" b="1" dirty="0"/>
          </a:p>
          <a:p>
            <a:pPr marL="3492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 panose="020B0604020202020204" pitchFamily="34" charset="0"/>
              <a:buChar char="•"/>
            </a:pPr>
            <a:r>
              <a:rPr lang="en-US" sz="1000" dirty="0"/>
              <a:t>Alumnae group's online presence is positive, accurate and aligned with the Delta Gamma’s Social Media Policy and Article II.</a:t>
            </a:r>
            <a:endParaRPr sz="1000" dirty="0"/>
          </a:p>
          <a:p>
            <a:pPr marL="3492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800"/>
              <a:buFont typeface="Arial" panose="020B0604020202020204" pitchFamily="34" charset="0"/>
              <a:buChar char="•"/>
            </a:pPr>
            <a:r>
              <a:rPr lang="en-US" sz="1000" dirty="0"/>
              <a:t>Promote volunteer service opportunities and support the Foundation both locally and internationally.</a:t>
            </a:r>
            <a:endParaRPr sz="1000" b="1" dirty="0"/>
          </a:p>
        </p:txBody>
      </p:sp>
      <p:sp>
        <p:nvSpPr>
          <p:cNvPr id="68" name="Google Shape;68;p11">
            <a:extLst>
              <a:ext uri="{FF2B5EF4-FFF2-40B4-BE49-F238E27FC236}">
                <a16:creationId xmlns:a16="http://schemas.microsoft.com/office/drawing/2014/main" id="{C67C1A81-1F3E-105E-31CB-FABF6DE0CE6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381000" y="304800"/>
            <a:ext cx="4495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Fraternity Standards</a:t>
            </a:r>
            <a:endParaRPr dirty="0">
              <a:latin typeface="Tropiline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83785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>
            <a:off x="381000" y="762000"/>
            <a:ext cx="41148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/>
              <a:t>Lifelong Membership</a:t>
            </a:r>
          </a:p>
          <a:p>
            <a:pPr marL="3492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 panose="020B0604020202020204" pitchFamily="34" charset="0"/>
              <a:buChar char="•"/>
              <a:tabLst/>
              <a:defRPr/>
            </a:pPr>
            <a:r>
              <a:rPr lang="en-US" sz="1000" dirty="0"/>
              <a:t>Outreach to previously involved, but not currently engaged alumnae occurs at least once per fiscal year.</a:t>
            </a:r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2"/>
          </p:nvPr>
        </p:nvSpPr>
        <p:spPr>
          <a:xfrm>
            <a:off x="381000" y="304800"/>
            <a:ext cx="47805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Tropiline" pitchFamily="2" charset="77"/>
              </a:rPr>
              <a:t>Fraternity Standards</a:t>
            </a:r>
            <a:endParaRPr dirty="0">
              <a:latin typeface="Tropiline" pitchFamily="2" charset="7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ower Pattern">
  <a:themeElements>
    <a:clrScheme name="Convention 2022">
      <a:dk1>
        <a:srgbClr val="00205B"/>
      </a:dk1>
      <a:lt1>
        <a:srgbClr val="FFFFFF"/>
      </a:lt1>
      <a:dk2>
        <a:srgbClr val="00205B"/>
      </a:dk2>
      <a:lt2>
        <a:srgbClr val="FFFFFF"/>
      </a:lt2>
      <a:accent1>
        <a:srgbClr val="B88F52"/>
      </a:accent1>
      <a:accent2>
        <a:srgbClr val="FFFFFF"/>
      </a:accent2>
      <a:accent3>
        <a:srgbClr val="DCB073"/>
      </a:accent3>
      <a:accent4>
        <a:srgbClr val="FFFFFF"/>
      </a:accent4>
      <a:accent5>
        <a:srgbClr val="00205B"/>
      </a:accent5>
      <a:accent6>
        <a:srgbClr val="DCB073"/>
      </a:accent6>
      <a:hlink>
        <a:srgbClr val="DCB073"/>
      </a:hlink>
      <a:folHlink>
        <a:srgbClr val="DCB07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439</Words>
  <Application>Microsoft Macintosh PowerPoint</Application>
  <PresentationFormat>Custom</PresentationFormat>
  <Paragraphs>90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Tropiline</vt:lpstr>
      <vt:lpstr>Calibri</vt:lpstr>
      <vt:lpstr>Montserrat</vt:lpstr>
      <vt:lpstr>Flower Pattern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Morgan Branson</cp:lastModifiedBy>
  <cp:revision>4</cp:revision>
  <dcterms:modified xsi:type="dcterms:W3CDTF">2024-10-21T17:33:57Z</dcterms:modified>
</cp:coreProperties>
</file>