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3"/>
  </p:sldMasterIdLst>
  <p:notesMasterIdLst>
    <p:notesMasterId r:id="rId32"/>
  </p:notesMasterIdLst>
  <p:sldIdLst>
    <p:sldId id="256" r:id="rId4"/>
    <p:sldId id="257" r:id="rId5"/>
    <p:sldId id="258" r:id="rId6"/>
    <p:sldId id="280" r:id="rId7"/>
    <p:sldId id="259" r:id="rId8"/>
    <p:sldId id="260" r:id="rId9"/>
    <p:sldId id="261" r:id="rId10"/>
    <p:sldId id="262" r:id="rId11"/>
    <p:sldId id="281" r:id="rId12"/>
    <p:sldId id="282" r:id="rId13"/>
    <p:sldId id="265" r:id="rId14"/>
    <p:sldId id="266" r:id="rId15"/>
    <p:sldId id="267" r:id="rId16"/>
    <p:sldId id="268" r:id="rId17"/>
    <p:sldId id="269" r:id="rId18"/>
    <p:sldId id="270" r:id="rId19"/>
    <p:sldId id="283" r:id="rId20"/>
    <p:sldId id="284" r:id="rId21"/>
    <p:sldId id="285" r:id="rId22"/>
    <p:sldId id="272" r:id="rId23"/>
    <p:sldId id="286" r:id="rId24"/>
    <p:sldId id="274" r:id="rId25"/>
    <p:sldId id="288" r:id="rId26"/>
    <p:sldId id="289" r:id="rId27"/>
    <p:sldId id="276" r:id="rId28"/>
    <p:sldId id="277" r:id="rId29"/>
    <p:sldId id="278" r:id="rId30"/>
    <p:sldId id="290" r:id="rId31"/>
  </p:sldIdLst>
  <p:sldSz cx="12192000" cy="6858000"/>
  <p:notesSz cx="6950075" cy="9236075"/>
  <p:embeddedFontLst>
    <p:embeddedFont>
      <p:font typeface="Georgia" panose="02040502050405020303" pitchFamily="18" charset="0"/>
      <p:regular r:id="rId33"/>
      <p:bold r:id="rId34"/>
      <p:italic r:id="rId35"/>
      <p:boldItalic r:id="rId36"/>
    </p:embeddedFont>
    <p:embeddedFont>
      <p:font typeface="Montserrat" pitchFamily="2" charset="77"/>
      <p:regular r:id="rId37"/>
      <p:bold r:id="rId38"/>
      <p:italic r:id="rId39"/>
      <p:boldItalic r:id="rId40"/>
    </p:embeddedFont>
    <p:embeddedFont>
      <p:font typeface="Tropiline" pitchFamily="2" charset="77"/>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6" roundtripDataSignature="AMtx7mj8Q7v5YEdgQHWktR5HXwcOsfzBU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75"/>
    <p:restoredTop sz="94694"/>
  </p:normalViewPr>
  <p:slideViewPr>
    <p:cSldViewPr snapToGrid="0">
      <p:cViewPr varScale="1">
        <p:scale>
          <a:sx n="121" d="100"/>
          <a:sy n="121" d="100"/>
        </p:scale>
        <p:origin x="208"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7.fntdata"/><Relationship Id="rId21" Type="http://schemas.openxmlformats.org/officeDocument/2006/relationships/slide" Target="slides/slide18.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4.fntdata"/><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font" Target="fonts/font12.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1.fntdata"/><Relationship Id="rId38" Type="http://schemas.openxmlformats.org/officeDocument/2006/relationships/font" Target="fonts/font6.fntdata"/><Relationship Id="rId46" Type="http://customschemas.google.com/relationships/presentationmetadata" Target="metadata"/><Relationship Id="rId20" Type="http://schemas.openxmlformats.org/officeDocument/2006/relationships/slide" Target="slides/slide17.xml"/><Relationship Id="rId41" Type="http://schemas.openxmlformats.org/officeDocument/2006/relationships/font" Target="fonts/font9.fntdata"/><Relationship Id="rId1" Type="http://schemas.openxmlformats.org/officeDocument/2006/relationships/customXml" Target="../customXml/item1.xml"/><Relationship Id="rId6"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1" y="1"/>
            <a:ext cx="3011699" cy="463408"/>
          </a:xfrm>
          <a:prstGeom prst="rect">
            <a:avLst/>
          </a:prstGeom>
          <a:noFill/>
          <a:ln>
            <a:noFill/>
          </a:ln>
        </p:spPr>
        <p:txBody>
          <a:bodyPr spcFirstLastPara="1" wrap="square" lIns="92475" tIns="46225" rIns="92475" bIns="46225"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36769" y="1"/>
            <a:ext cx="3011699" cy="463408"/>
          </a:xfrm>
          <a:prstGeom prst="rect">
            <a:avLst/>
          </a:prstGeom>
          <a:noFill/>
          <a:ln>
            <a:noFill/>
          </a:ln>
        </p:spPr>
        <p:txBody>
          <a:bodyPr spcFirstLastPara="1" wrap="square" lIns="92475" tIns="46225" rIns="92475" bIns="46225"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95008" y="4444862"/>
            <a:ext cx="5560060" cy="3636704"/>
          </a:xfrm>
          <a:prstGeom prst="rect">
            <a:avLst/>
          </a:prstGeom>
          <a:noFill/>
          <a:ln>
            <a:noFill/>
          </a:ln>
        </p:spPr>
        <p:txBody>
          <a:bodyPr spcFirstLastPara="1" wrap="square" lIns="92475" tIns="46225" rIns="92475" bIns="46225"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1" y="8772669"/>
            <a:ext cx="3011699" cy="463407"/>
          </a:xfrm>
          <a:prstGeom prst="rect">
            <a:avLst/>
          </a:prstGeom>
          <a:noFill/>
          <a:ln>
            <a:noFill/>
          </a:ln>
        </p:spPr>
        <p:txBody>
          <a:bodyPr spcFirstLastPara="1" wrap="square" lIns="92475" tIns="46225" rIns="92475" bIns="46225"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36769" y="8772669"/>
            <a:ext cx="3011699" cy="463407"/>
          </a:xfrm>
          <a:prstGeom prst="rect">
            <a:avLst/>
          </a:prstGeom>
          <a:noFill/>
          <a:ln>
            <a:noFill/>
          </a:ln>
        </p:spPr>
        <p:txBody>
          <a:bodyPr spcFirstLastPara="1" wrap="square" lIns="92475" tIns="46225" rIns="92475" bIns="46225"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1: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 name="Google Shape;88;p1:notes"/>
          <p:cNvSpPr txBox="1">
            <a:spLocks noGrp="1"/>
          </p:cNvSpPr>
          <p:nvPr>
            <p:ph type="body" idx="1"/>
          </p:nvPr>
        </p:nvSpPr>
        <p:spPr>
          <a:xfrm>
            <a:off x="695008" y="4444862"/>
            <a:ext cx="5560060" cy="3636704"/>
          </a:xfrm>
          <a:prstGeom prst="rect">
            <a:avLst/>
          </a:prstGeom>
          <a:noFill/>
          <a:ln>
            <a:noFill/>
          </a:ln>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89" name="Google Shape;89;p1:notes"/>
          <p:cNvSpPr txBox="1">
            <a:spLocks noGrp="1"/>
          </p:cNvSpPr>
          <p:nvPr>
            <p:ph type="sldNum" idx="12"/>
          </p:nvPr>
        </p:nvSpPr>
        <p:spPr>
          <a:xfrm>
            <a:off x="3936769" y="8772669"/>
            <a:ext cx="3011699" cy="463407"/>
          </a:xfrm>
          <a:prstGeom prst="rect">
            <a:avLst/>
          </a:prstGeom>
          <a:noFill/>
          <a:ln>
            <a:noFill/>
          </a:ln>
        </p:spPr>
        <p:txBody>
          <a:bodyPr spcFirstLastPara="1" wrap="square" lIns="92475" tIns="46225" rIns="92475" bIns="46225"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a:extLst>
            <a:ext uri="{FF2B5EF4-FFF2-40B4-BE49-F238E27FC236}">
              <a16:creationId xmlns:a16="http://schemas.microsoft.com/office/drawing/2014/main" id="{33B772DB-1D5C-9FC9-03C1-0F8585FDD28C}"/>
            </a:ext>
          </a:extLst>
        </p:cNvPr>
        <p:cNvGrpSpPr/>
        <p:nvPr/>
      </p:nvGrpSpPr>
      <p:grpSpPr>
        <a:xfrm>
          <a:off x="0" y="0"/>
          <a:ext cx="0" cy="0"/>
          <a:chOff x="0" y="0"/>
          <a:chExt cx="0" cy="0"/>
        </a:xfrm>
      </p:grpSpPr>
      <p:sp>
        <p:nvSpPr>
          <p:cNvPr id="137" name="Google Shape;137;p4:notes">
            <a:extLst>
              <a:ext uri="{FF2B5EF4-FFF2-40B4-BE49-F238E27FC236}">
                <a16:creationId xmlns:a16="http://schemas.microsoft.com/office/drawing/2014/main" id="{D33924A0-170D-DFF3-8654-4B0AE6089E8E}"/>
              </a:ext>
            </a:extLst>
          </p:cNvPr>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dirty="0"/>
              <a:t>An element of the Alumnae Group Evaluation is about awareness of the three areas of focus: </a:t>
            </a:r>
            <a:endParaRPr dirty="0"/>
          </a:p>
          <a:p>
            <a:pPr marL="0" lvl="0" indent="0" algn="l" rtl="0">
              <a:spcBef>
                <a:spcPts val="0"/>
              </a:spcBef>
              <a:spcAft>
                <a:spcPts val="0"/>
              </a:spcAft>
              <a:buNone/>
            </a:pPr>
            <a:r>
              <a:rPr lang="en-US" dirty="0"/>
              <a:t> Individual Member Support; Training and Programming; SFS</a:t>
            </a:r>
            <a:endParaRPr dirty="0"/>
          </a:p>
        </p:txBody>
      </p:sp>
      <p:sp>
        <p:nvSpPr>
          <p:cNvPr id="138" name="Google Shape;138;p4:notes">
            <a:extLst>
              <a:ext uri="{FF2B5EF4-FFF2-40B4-BE49-F238E27FC236}">
                <a16:creationId xmlns:a16="http://schemas.microsoft.com/office/drawing/2014/main" id="{930BCB04-E69A-FD13-9532-E53594A3098F}"/>
              </a:ext>
            </a:extLst>
          </p:cNvPr>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799043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7:notes"/>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b="1"/>
              <a:t>Do Good SFS </a:t>
            </a:r>
            <a:r>
              <a:rPr lang="en-US"/>
              <a:t>= supporting the community of persons who are blind or visually impaired, </a:t>
            </a:r>
            <a:endParaRPr/>
          </a:p>
          <a:p>
            <a:pPr marL="0" lvl="0" indent="0" algn="l" rtl="0">
              <a:spcBef>
                <a:spcPts val="0"/>
              </a:spcBef>
              <a:spcAft>
                <a:spcPts val="0"/>
              </a:spcAft>
              <a:buNone/>
            </a:pPr>
            <a:r>
              <a:rPr lang="en-US"/>
              <a:t>promoting sight conservation, or volunteering with organizations whose philanthropic mission</a:t>
            </a:r>
            <a:endParaRPr/>
          </a:p>
          <a:p>
            <a:pPr marL="0" lvl="0" indent="0" algn="l" rtl="0">
              <a:spcBef>
                <a:spcPts val="0"/>
              </a:spcBef>
              <a:spcAft>
                <a:spcPts val="0"/>
              </a:spcAft>
              <a:buNone/>
            </a:pPr>
            <a:r>
              <a:rPr lang="en-US"/>
              <a:t> is to support the community of persons with blindness or vision impairments, or to prevent, </a:t>
            </a:r>
            <a:endParaRPr/>
          </a:p>
          <a:p>
            <a:pPr marL="0" lvl="0" indent="0" algn="l" rtl="0">
              <a:spcBef>
                <a:spcPts val="0"/>
              </a:spcBef>
              <a:spcAft>
                <a:spcPts val="0"/>
              </a:spcAft>
              <a:buNone/>
            </a:pPr>
            <a:r>
              <a:rPr lang="en-US"/>
              <a:t>treat, or advocate on blindness or vision impairment.    Rewarding chapters/associations with</a:t>
            </a:r>
            <a:endParaRPr/>
          </a:p>
          <a:p>
            <a:pPr marL="0" lvl="0" indent="0" algn="l" rtl="0">
              <a:spcBef>
                <a:spcPts val="0"/>
              </a:spcBef>
              <a:spcAft>
                <a:spcPts val="0"/>
              </a:spcAft>
              <a:buNone/>
            </a:pPr>
            <a:r>
              <a:rPr lang="en-US"/>
              <a:t> the most Do Good Service for Sight Hours.</a:t>
            </a:r>
            <a:endParaRPr b="1"/>
          </a:p>
          <a:p>
            <a:pPr marL="0" lvl="0" indent="0" algn="l" rtl="0">
              <a:spcBef>
                <a:spcPts val="0"/>
              </a:spcBef>
              <a:spcAft>
                <a:spcPts val="0"/>
              </a:spcAft>
              <a:buNone/>
            </a:pPr>
            <a:r>
              <a:rPr lang="en-US" b="1"/>
              <a:t>Do good non-SFS </a:t>
            </a:r>
            <a:r>
              <a:rPr lang="en-US"/>
              <a:t>= volunteering in support of any organization or cause to which the member </a:t>
            </a:r>
            <a:endParaRPr/>
          </a:p>
          <a:p>
            <a:pPr marL="0" lvl="0" indent="0" algn="l" rtl="0">
              <a:spcBef>
                <a:spcPts val="0"/>
              </a:spcBef>
              <a:spcAft>
                <a:spcPts val="0"/>
              </a:spcAft>
              <a:buNone/>
            </a:pPr>
            <a:r>
              <a:rPr lang="en-US"/>
              <a:t>feels connected. </a:t>
            </a:r>
            <a:endParaRPr b="1"/>
          </a:p>
          <a:p>
            <a:pPr marL="0" lvl="0" indent="0" algn="l" rtl="0">
              <a:spcBef>
                <a:spcPts val="0"/>
              </a:spcBef>
              <a:spcAft>
                <a:spcPts val="0"/>
              </a:spcAft>
              <a:buNone/>
            </a:pPr>
            <a:r>
              <a:rPr lang="en-US" b="1"/>
              <a:t>Hope Children </a:t>
            </a:r>
            <a:r>
              <a:rPr lang="en-US"/>
              <a:t>– children who attend one of the DG Schools for the Visually </a:t>
            </a:r>
            <a:endParaRPr/>
          </a:p>
          <a:p>
            <a:pPr marL="0" lvl="0" indent="0" algn="l" rtl="0">
              <a:spcBef>
                <a:spcPts val="0"/>
              </a:spcBef>
              <a:spcAft>
                <a:spcPts val="0"/>
              </a:spcAft>
              <a:buNone/>
            </a:pPr>
            <a:r>
              <a:rPr lang="en-US"/>
              <a:t>Impaired and have agreed to be featured in our philanthropy stories.</a:t>
            </a:r>
            <a:endParaRPr b="1"/>
          </a:p>
          <a:p>
            <a:pPr marL="0" lvl="0" indent="0" algn="l" rtl="0">
              <a:spcBef>
                <a:spcPts val="0"/>
              </a:spcBef>
              <a:spcAft>
                <a:spcPts val="0"/>
              </a:spcAft>
              <a:buNone/>
            </a:pPr>
            <a:r>
              <a:rPr lang="en-US" b="1"/>
              <a:t>OTHER</a:t>
            </a:r>
            <a:r>
              <a:rPr lang="en-US"/>
              <a:t> –	 Golden anchor and Joining Forces fall under Do Good Service for Sight</a:t>
            </a:r>
            <a:endParaRPr/>
          </a:p>
          <a:p>
            <a:pPr marL="0" lvl="0" indent="0" algn="l" rtl="0">
              <a:spcBef>
                <a:spcPts val="0"/>
              </a:spcBef>
              <a:spcAft>
                <a:spcPts val="0"/>
              </a:spcAft>
              <a:buNone/>
            </a:pPr>
            <a:r>
              <a:rPr lang="en-US"/>
              <a:t>	Anchor Grants are now Crisis Grants</a:t>
            </a:r>
            <a:endParaRPr/>
          </a:p>
          <a:p>
            <a:pPr marL="0" lvl="0" indent="0" algn="l" rtl="0">
              <a:spcBef>
                <a:spcPts val="0"/>
              </a:spcBef>
              <a:spcAft>
                <a:spcPts val="0"/>
              </a:spcAft>
              <a:buNone/>
            </a:pPr>
            <a:r>
              <a:rPr lang="en-US"/>
              <a:t>	Box Tops for Education do not count as service. </a:t>
            </a:r>
            <a:endParaRPr/>
          </a:p>
          <a:p>
            <a:pPr marL="0" lvl="0" indent="0" algn="l" rtl="0">
              <a:spcBef>
                <a:spcPts val="0"/>
              </a:spcBef>
              <a:spcAft>
                <a:spcPts val="0"/>
              </a:spcAft>
              <a:buNone/>
            </a:pPr>
            <a:r>
              <a:rPr lang="en-US"/>
              <a:t>	Eyeglasses – donating not service; individual(s) collection, clean, deliver..?</a:t>
            </a:r>
            <a:endParaRPr/>
          </a:p>
          <a:p>
            <a:pPr marL="0" lvl="0" indent="0" algn="l" rtl="0">
              <a:spcBef>
                <a:spcPts val="0"/>
              </a:spcBef>
              <a:spcAft>
                <a:spcPts val="0"/>
              </a:spcAft>
              <a:buNone/>
            </a:pPr>
            <a:r>
              <a:rPr lang="en-US"/>
              <a:t>Non-SFS Recognition:  Oxford Award – exemplified DG philosophy of service to community</a:t>
            </a:r>
            <a:endParaRPr/>
          </a:p>
          <a:p>
            <a:pPr marL="0" lvl="0" indent="0" algn="l" rtl="0">
              <a:spcBef>
                <a:spcPts val="0"/>
              </a:spcBef>
              <a:spcAft>
                <a:spcPts val="0"/>
              </a:spcAft>
              <a:buNone/>
            </a:pPr>
            <a:r>
              <a:rPr lang="en-US"/>
              <a:t>2021 PSH: </a:t>
            </a:r>
            <a:r>
              <a:rPr lang="en-US" b="0" i="0">
                <a:solidFill>
                  <a:srgbClr val="333333"/>
                </a:solidFill>
                <a:latin typeface="Arial"/>
                <a:ea typeface="Arial"/>
                <a:cs typeface="Arial"/>
                <a:sym typeface="Arial"/>
              </a:rPr>
              <a:t>Elaine Edwards Wertheim</a:t>
            </a:r>
            <a:r>
              <a:rPr lang="en-US"/>
              <a:t> </a:t>
            </a:r>
            <a:endParaRPr/>
          </a:p>
        </p:txBody>
      </p:sp>
      <p:sp>
        <p:nvSpPr>
          <p:cNvPr id="156" name="Google Shape;156;p7: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8:notes"/>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b="1"/>
              <a:t>Do Good SFS </a:t>
            </a:r>
            <a:r>
              <a:rPr lang="en-US"/>
              <a:t>= supporting the community of persons who are blind or visually impaired, </a:t>
            </a:r>
            <a:endParaRPr/>
          </a:p>
          <a:p>
            <a:pPr marL="0" lvl="0" indent="0" algn="l" rtl="0">
              <a:spcBef>
                <a:spcPts val="0"/>
              </a:spcBef>
              <a:spcAft>
                <a:spcPts val="0"/>
              </a:spcAft>
              <a:buNone/>
            </a:pPr>
            <a:r>
              <a:rPr lang="en-US"/>
              <a:t>promoting sight conservation, or volunteering with organizations whose philanthropic mission</a:t>
            </a:r>
            <a:endParaRPr/>
          </a:p>
          <a:p>
            <a:pPr marL="0" lvl="0" indent="0" algn="l" rtl="0">
              <a:spcBef>
                <a:spcPts val="0"/>
              </a:spcBef>
              <a:spcAft>
                <a:spcPts val="0"/>
              </a:spcAft>
              <a:buNone/>
            </a:pPr>
            <a:r>
              <a:rPr lang="en-US"/>
              <a:t> is to support the community of persons with blindness or vision impairments, or to prevent, </a:t>
            </a:r>
            <a:endParaRPr/>
          </a:p>
          <a:p>
            <a:pPr marL="0" lvl="0" indent="0" algn="l" rtl="0">
              <a:spcBef>
                <a:spcPts val="0"/>
              </a:spcBef>
              <a:spcAft>
                <a:spcPts val="0"/>
              </a:spcAft>
              <a:buNone/>
            </a:pPr>
            <a:r>
              <a:rPr lang="en-US"/>
              <a:t>treat, or advocate on blindness or vision impairment.    Rewarding chapters/associations with</a:t>
            </a:r>
            <a:endParaRPr/>
          </a:p>
          <a:p>
            <a:pPr marL="0" lvl="0" indent="0" algn="l" rtl="0">
              <a:spcBef>
                <a:spcPts val="0"/>
              </a:spcBef>
              <a:spcAft>
                <a:spcPts val="0"/>
              </a:spcAft>
              <a:buNone/>
            </a:pPr>
            <a:r>
              <a:rPr lang="en-US"/>
              <a:t> the most Do Good Service for Sight Hours.</a:t>
            </a:r>
            <a:endParaRPr b="1"/>
          </a:p>
          <a:p>
            <a:pPr marL="0" lvl="0" indent="0" algn="l" rtl="0">
              <a:spcBef>
                <a:spcPts val="0"/>
              </a:spcBef>
              <a:spcAft>
                <a:spcPts val="0"/>
              </a:spcAft>
              <a:buNone/>
            </a:pPr>
            <a:r>
              <a:rPr lang="en-US" b="1"/>
              <a:t>Do good non-SFS </a:t>
            </a:r>
            <a:r>
              <a:rPr lang="en-US"/>
              <a:t>= volunteering in support of any organization or cause to which the member </a:t>
            </a:r>
            <a:endParaRPr/>
          </a:p>
          <a:p>
            <a:pPr marL="0" lvl="0" indent="0" algn="l" rtl="0">
              <a:spcBef>
                <a:spcPts val="0"/>
              </a:spcBef>
              <a:spcAft>
                <a:spcPts val="0"/>
              </a:spcAft>
              <a:buNone/>
            </a:pPr>
            <a:r>
              <a:rPr lang="en-US"/>
              <a:t>feels connected. </a:t>
            </a:r>
            <a:endParaRPr b="1"/>
          </a:p>
          <a:p>
            <a:pPr marL="0" lvl="0" indent="0" algn="l" rtl="0">
              <a:spcBef>
                <a:spcPts val="0"/>
              </a:spcBef>
              <a:spcAft>
                <a:spcPts val="0"/>
              </a:spcAft>
              <a:buNone/>
            </a:pPr>
            <a:r>
              <a:rPr lang="en-US" b="1"/>
              <a:t>Hope Children </a:t>
            </a:r>
            <a:r>
              <a:rPr lang="en-US"/>
              <a:t>– children who attend one of the DG Schools for the Visually </a:t>
            </a:r>
            <a:endParaRPr/>
          </a:p>
          <a:p>
            <a:pPr marL="0" lvl="0" indent="0" algn="l" rtl="0">
              <a:spcBef>
                <a:spcPts val="0"/>
              </a:spcBef>
              <a:spcAft>
                <a:spcPts val="0"/>
              </a:spcAft>
              <a:buNone/>
            </a:pPr>
            <a:r>
              <a:rPr lang="en-US"/>
              <a:t>Impaired and have agreed to be featured in our philanthropy stories.</a:t>
            </a:r>
            <a:endParaRPr b="1"/>
          </a:p>
          <a:p>
            <a:pPr marL="0" lvl="0" indent="0" algn="l" rtl="0">
              <a:spcBef>
                <a:spcPts val="0"/>
              </a:spcBef>
              <a:spcAft>
                <a:spcPts val="0"/>
              </a:spcAft>
              <a:buNone/>
            </a:pPr>
            <a:r>
              <a:rPr lang="en-US" b="1"/>
              <a:t>OTHER</a:t>
            </a:r>
            <a:r>
              <a:rPr lang="en-US"/>
              <a:t> –	 Golden anchor and Joining Forces fall under Do Good Service for Sight</a:t>
            </a:r>
            <a:endParaRPr/>
          </a:p>
          <a:p>
            <a:pPr marL="0" lvl="0" indent="0" algn="l" rtl="0">
              <a:spcBef>
                <a:spcPts val="0"/>
              </a:spcBef>
              <a:spcAft>
                <a:spcPts val="0"/>
              </a:spcAft>
              <a:buNone/>
            </a:pPr>
            <a:r>
              <a:rPr lang="en-US"/>
              <a:t>	Anchor Grants are now Crisis Grants</a:t>
            </a:r>
            <a:endParaRPr/>
          </a:p>
          <a:p>
            <a:pPr marL="0" lvl="0" indent="0" algn="l" rtl="0">
              <a:spcBef>
                <a:spcPts val="0"/>
              </a:spcBef>
              <a:spcAft>
                <a:spcPts val="0"/>
              </a:spcAft>
              <a:buNone/>
            </a:pPr>
            <a:r>
              <a:rPr lang="en-US"/>
              <a:t>	Box Tops for Education do not count as service. </a:t>
            </a:r>
            <a:endParaRPr/>
          </a:p>
          <a:p>
            <a:pPr marL="0" lvl="0" indent="0" algn="l" rtl="0">
              <a:spcBef>
                <a:spcPts val="0"/>
              </a:spcBef>
              <a:spcAft>
                <a:spcPts val="0"/>
              </a:spcAft>
              <a:buNone/>
            </a:pPr>
            <a:r>
              <a:rPr lang="en-US"/>
              <a:t>	Eyeglasses – donating not service; individual(s) collection, clean, deliver..?</a:t>
            </a:r>
            <a:endParaRPr/>
          </a:p>
          <a:p>
            <a:pPr marL="0" lvl="0" indent="0" algn="l" rtl="0">
              <a:spcBef>
                <a:spcPts val="0"/>
              </a:spcBef>
              <a:spcAft>
                <a:spcPts val="0"/>
              </a:spcAft>
              <a:buNone/>
            </a:pPr>
            <a:r>
              <a:rPr lang="en-US"/>
              <a:t>Non-SFS Recognition:  Oxford Award – exemplified DG philosophy of service to community</a:t>
            </a:r>
            <a:endParaRPr/>
          </a:p>
          <a:p>
            <a:pPr marL="0" lvl="0" indent="0" algn="l" rtl="0">
              <a:spcBef>
                <a:spcPts val="0"/>
              </a:spcBef>
              <a:spcAft>
                <a:spcPts val="0"/>
              </a:spcAft>
              <a:buNone/>
            </a:pPr>
            <a:r>
              <a:rPr lang="en-US"/>
              <a:t>2021 PSH: </a:t>
            </a:r>
            <a:r>
              <a:rPr lang="en-US" b="0" i="0">
                <a:solidFill>
                  <a:srgbClr val="333333"/>
                </a:solidFill>
                <a:latin typeface="Arial"/>
                <a:ea typeface="Arial"/>
                <a:cs typeface="Arial"/>
                <a:sym typeface="Arial"/>
              </a:rPr>
              <a:t>Elaine Edwards Wertheim</a:t>
            </a:r>
            <a:r>
              <a:rPr lang="en-US"/>
              <a:t> </a:t>
            </a:r>
            <a:endParaRPr/>
          </a:p>
        </p:txBody>
      </p:sp>
      <p:sp>
        <p:nvSpPr>
          <p:cNvPr id="163" name="Google Shape;163;p8: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9:notes"/>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b="1"/>
              <a:t>I am, like you, an Alumnae Group officer.  </a:t>
            </a:r>
            <a:r>
              <a:rPr lang="en-US" b="0"/>
              <a:t>A struggling group so I am covering </a:t>
            </a:r>
            <a:endParaRPr/>
          </a:p>
          <a:p>
            <a:pPr marL="0" lvl="0" indent="0" algn="l" rtl="0">
              <a:spcBef>
                <a:spcPts val="0"/>
              </a:spcBef>
              <a:spcAft>
                <a:spcPts val="0"/>
              </a:spcAft>
              <a:buNone/>
            </a:pPr>
            <a:r>
              <a:rPr lang="en-US" b="0"/>
              <a:t>communications/finance.  I know what it is to report in AB.  I am not tech inclined but </a:t>
            </a:r>
            <a:endParaRPr/>
          </a:p>
          <a:p>
            <a:pPr marL="0" lvl="0" indent="0" algn="l" rtl="0">
              <a:spcBef>
                <a:spcPts val="0"/>
              </a:spcBef>
              <a:spcAft>
                <a:spcPts val="0"/>
              </a:spcAft>
              <a:buNone/>
            </a:pPr>
            <a:r>
              <a:rPr lang="en-US" b="0"/>
              <a:t>AB is basic and generally simple.  </a:t>
            </a:r>
            <a:endParaRPr/>
          </a:p>
          <a:p>
            <a:pPr marL="0" lvl="0" indent="0" algn="l" rtl="0">
              <a:spcBef>
                <a:spcPts val="0"/>
              </a:spcBef>
              <a:spcAft>
                <a:spcPts val="0"/>
              </a:spcAft>
              <a:buNone/>
            </a:pPr>
            <a:r>
              <a:rPr lang="en-US" b="1"/>
              <a:t>Alumnae Group Self-Evaluation (AGE).  Fraternity Standard 8:  Supporting the </a:t>
            </a:r>
            <a:endParaRPr/>
          </a:p>
          <a:p>
            <a:pPr marL="0" lvl="0" indent="0" algn="l" rtl="0">
              <a:spcBef>
                <a:spcPts val="0"/>
              </a:spcBef>
              <a:spcAft>
                <a:spcPts val="0"/>
              </a:spcAft>
              <a:buNone/>
            </a:pPr>
            <a:r>
              <a:rPr lang="en-US" b="1"/>
              <a:t>Delta Gamma Foundation and engaging in service to others in the spirt of “Doing Good.”</a:t>
            </a:r>
            <a:endParaRPr/>
          </a:p>
          <a:p>
            <a:pPr marL="171450" lvl="0" indent="-171450" algn="l" rtl="0">
              <a:spcBef>
                <a:spcPts val="0"/>
              </a:spcBef>
              <a:spcAft>
                <a:spcPts val="0"/>
              </a:spcAft>
              <a:buClr>
                <a:schemeClr val="dk1"/>
              </a:buClr>
              <a:buSzPts val="1200"/>
              <a:buFont typeface="Calibri"/>
              <a:buChar char="-"/>
            </a:pPr>
            <a:r>
              <a:rPr lang="en-US" b="1"/>
              <a:t>Promote service opportunities</a:t>
            </a:r>
            <a:endParaRPr/>
          </a:p>
          <a:p>
            <a:pPr marL="171450" lvl="0" indent="-171450" algn="l" rtl="0">
              <a:spcBef>
                <a:spcPts val="0"/>
              </a:spcBef>
              <a:spcAft>
                <a:spcPts val="0"/>
              </a:spcAft>
              <a:buClr>
                <a:schemeClr val="dk1"/>
              </a:buClr>
              <a:buSzPts val="1200"/>
              <a:buFont typeface="Calibri"/>
              <a:buChar char="-"/>
            </a:pPr>
            <a:r>
              <a:rPr lang="en-US"/>
              <a:t>Aware of the 3 areas of focus: Individual Member Support; Training and Programming; SFS</a:t>
            </a:r>
            <a:endParaRPr/>
          </a:p>
          <a:p>
            <a:pPr marL="171450" lvl="0" indent="-171450" algn="l" rtl="0">
              <a:spcBef>
                <a:spcPts val="0"/>
              </a:spcBef>
              <a:spcAft>
                <a:spcPts val="0"/>
              </a:spcAft>
              <a:buClr>
                <a:schemeClr val="dk1"/>
              </a:buClr>
              <a:buSzPts val="1200"/>
              <a:buFont typeface="Calibri"/>
              <a:buChar char="-"/>
            </a:pPr>
            <a:r>
              <a:rPr lang="en-US"/>
              <a:t>Encourage to hold one fundraising event annually</a:t>
            </a:r>
            <a:endParaRPr/>
          </a:p>
          <a:p>
            <a:pPr marL="171450" lvl="0" indent="-171450" algn="l" rtl="0">
              <a:spcBef>
                <a:spcPts val="0"/>
              </a:spcBef>
              <a:spcAft>
                <a:spcPts val="0"/>
              </a:spcAft>
              <a:buClr>
                <a:schemeClr val="dk1"/>
              </a:buClr>
              <a:buSzPts val="1200"/>
              <a:buFont typeface="Calibri"/>
              <a:buChar char="-"/>
            </a:pPr>
            <a:r>
              <a:rPr lang="en-US" b="1"/>
              <a:t>Share SFS information</a:t>
            </a:r>
            <a:r>
              <a:rPr lang="en-US"/>
              <a:t>, Foundation updates, &amp; </a:t>
            </a:r>
            <a:r>
              <a:rPr lang="en-US" b="1"/>
              <a:t>other relevant Do Good Hours Opportunity</a:t>
            </a:r>
            <a:endParaRPr/>
          </a:p>
          <a:p>
            <a:pPr marL="171450" lvl="0" indent="-171450" algn="l" rtl="0">
              <a:spcBef>
                <a:spcPts val="0"/>
              </a:spcBef>
              <a:spcAft>
                <a:spcPts val="0"/>
              </a:spcAft>
              <a:buClr>
                <a:schemeClr val="dk1"/>
              </a:buClr>
              <a:buSzPts val="1200"/>
              <a:buFont typeface="Calibri"/>
              <a:buChar char="-"/>
            </a:pPr>
            <a:r>
              <a:rPr lang="en-US"/>
              <a:t>Process fundraising profits in timely manner and know how to direct a portion to local org</a:t>
            </a:r>
            <a:endParaRPr/>
          </a:p>
          <a:p>
            <a:pPr marL="171450" lvl="0" indent="-171450" algn="l" rtl="0">
              <a:spcBef>
                <a:spcPts val="0"/>
              </a:spcBef>
              <a:spcAft>
                <a:spcPts val="0"/>
              </a:spcAft>
              <a:buClr>
                <a:schemeClr val="dk1"/>
              </a:buClr>
              <a:buSzPts val="1200"/>
              <a:buFont typeface="Calibri"/>
              <a:buChar char="-"/>
            </a:pPr>
            <a:r>
              <a:rPr lang="en-US" b="1"/>
              <a:t>Track Foundation related activity in AB</a:t>
            </a:r>
            <a:endParaRPr/>
          </a:p>
          <a:p>
            <a:pPr marL="0" lvl="0" indent="0" algn="l" rtl="0">
              <a:spcBef>
                <a:spcPts val="0"/>
              </a:spcBef>
              <a:spcAft>
                <a:spcPts val="0"/>
              </a:spcAft>
              <a:buClr>
                <a:schemeClr val="dk1"/>
              </a:buClr>
              <a:buSzPts val="1200"/>
              <a:buFont typeface="Calibri"/>
              <a:buNone/>
            </a:pPr>
            <a:r>
              <a:rPr lang="en-US" b="0"/>
              <a:t>No AB reminders; I will remind as will newsletters  &amp; RAS</a:t>
            </a:r>
            <a:endParaRPr b="0"/>
          </a:p>
        </p:txBody>
      </p:sp>
      <p:sp>
        <p:nvSpPr>
          <p:cNvPr id="173" name="Google Shape;173;p9: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0:notes"/>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endParaRPr b="1"/>
          </a:p>
        </p:txBody>
      </p:sp>
      <p:sp>
        <p:nvSpPr>
          <p:cNvPr id="179" name="Google Shape;179;p10: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11:notes"/>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b="1"/>
              <a:t>SFS: </a:t>
            </a:r>
            <a:endParaRPr/>
          </a:p>
          <a:p>
            <a:pPr marL="0" lvl="0" indent="0" algn="l" rtl="0">
              <a:spcBef>
                <a:spcPts val="0"/>
              </a:spcBef>
              <a:spcAft>
                <a:spcPts val="0"/>
              </a:spcAft>
              <a:buNone/>
            </a:pPr>
            <a:r>
              <a:rPr lang="en-US" b="0"/>
              <a:t>-through local agency, assist persons who are visually impaired with correspondence, </a:t>
            </a:r>
            <a:endParaRPr/>
          </a:p>
          <a:p>
            <a:pPr marL="0" lvl="0" indent="0" algn="l" rtl="0">
              <a:spcBef>
                <a:spcPts val="0"/>
              </a:spcBef>
              <a:spcAft>
                <a:spcPts val="0"/>
              </a:spcAft>
              <a:buNone/>
            </a:pPr>
            <a:r>
              <a:rPr lang="en-US" b="0"/>
              <a:t>transportation, shopping</a:t>
            </a:r>
            <a:endParaRPr/>
          </a:p>
          <a:p>
            <a:pPr marL="0" lvl="0" indent="0" algn="l" rtl="0">
              <a:spcBef>
                <a:spcPts val="0"/>
              </a:spcBef>
              <a:spcAft>
                <a:spcPts val="0"/>
              </a:spcAft>
              <a:buNone/>
            </a:pPr>
            <a:r>
              <a:rPr lang="en-US" b="0"/>
              <a:t>Be My Eyes app – remoting assist visually impaired</a:t>
            </a:r>
            <a:endParaRPr/>
          </a:p>
          <a:p>
            <a:pPr marL="0" lvl="0" indent="0" algn="l" rtl="0">
              <a:spcBef>
                <a:spcPts val="0"/>
              </a:spcBef>
              <a:spcAft>
                <a:spcPts val="0"/>
              </a:spcAft>
              <a:buNone/>
            </a:pPr>
            <a:r>
              <a:rPr lang="en-US" b="0"/>
              <a:t>Local Veterans’ Homes or Senior Living – cards w/ eye tips</a:t>
            </a:r>
            <a:endParaRPr/>
          </a:p>
          <a:p>
            <a:pPr marL="0" lvl="0" indent="0" algn="l" rtl="0">
              <a:spcBef>
                <a:spcPts val="0"/>
              </a:spcBef>
              <a:spcAft>
                <a:spcPts val="0"/>
              </a:spcAft>
              <a:buNone/>
            </a:pPr>
            <a:r>
              <a:rPr lang="en-US" b="0"/>
              <a:t>Admin at Vision Walk</a:t>
            </a:r>
            <a:endParaRPr/>
          </a:p>
          <a:p>
            <a:pPr marL="0" lvl="0" indent="0" algn="l" rtl="0">
              <a:spcBef>
                <a:spcPts val="0"/>
              </a:spcBef>
              <a:spcAft>
                <a:spcPts val="0"/>
              </a:spcAft>
              <a:buNone/>
            </a:pPr>
            <a:r>
              <a:rPr lang="en-US" b="0"/>
              <a:t>Tug toys for service dogs</a:t>
            </a:r>
            <a:endParaRPr/>
          </a:p>
          <a:p>
            <a:pPr marL="0" lvl="0" indent="0" algn="l" rtl="0">
              <a:spcBef>
                <a:spcPts val="0"/>
              </a:spcBef>
              <a:spcAft>
                <a:spcPts val="0"/>
              </a:spcAft>
              <a:buNone/>
            </a:pPr>
            <a:r>
              <a:rPr lang="en-US" b="0"/>
              <a:t>Multi-purpose programming:  social event plus cards or toys or gift basket</a:t>
            </a:r>
            <a:endParaRPr/>
          </a:p>
          <a:p>
            <a:pPr marL="0" lvl="0" indent="0" algn="l" rtl="0">
              <a:spcBef>
                <a:spcPts val="0"/>
              </a:spcBef>
              <a:spcAft>
                <a:spcPts val="0"/>
              </a:spcAft>
              <a:buNone/>
            </a:pPr>
            <a:r>
              <a:rPr lang="en-US" b="0"/>
              <a:t>	(even collumnae event) </a:t>
            </a:r>
            <a:endParaRPr/>
          </a:p>
          <a:p>
            <a:pPr marL="0" lvl="0" indent="0" algn="l" rtl="0">
              <a:spcBef>
                <a:spcPts val="0"/>
              </a:spcBef>
              <a:spcAft>
                <a:spcPts val="0"/>
              </a:spcAft>
              <a:buNone/>
            </a:pPr>
            <a:r>
              <a:rPr lang="en-US" b="0"/>
              <a:t>	for senior center staff</a:t>
            </a:r>
            <a:endParaRPr/>
          </a:p>
          <a:p>
            <a:pPr marL="0" lvl="0" indent="0" algn="l" rtl="0">
              <a:spcBef>
                <a:spcPts val="0"/>
              </a:spcBef>
              <a:spcAft>
                <a:spcPts val="0"/>
              </a:spcAft>
              <a:buNone/>
            </a:pPr>
            <a:r>
              <a:rPr lang="en-US" b="0"/>
              <a:t>Always check in advance w/ org to see if they want what you are sending</a:t>
            </a:r>
            <a:endParaRPr/>
          </a:p>
          <a:p>
            <a:pPr marL="0" lvl="0" indent="0" algn="l" rtl="0">
              <a:spcBef>
                <a:spcPts val="0"/>
              </a:spcBef>
              <a:spcAft>
                <a:spcPts val="0"/>
              </a:spcAft>
              <a:buNone/>
            </a:pPr>
            <a:endParaRPr b="1"/>
          </a:p>
        </p:txBody>
      </p:sp>
      <p:sp>
        <p:nvSpPr>
          <p:cNvPr id="185" name="Google Shape;185;p11: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12:notes"/>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b="1"/>
              <a:t>SFS: </a:t>
            </a:r>
            <a:endParaRPr/>
          </a:p>
          <a:p>
            <a:pPr marL="0" lvl="0" indent="0" algn="l" rtl="0">
              <a:spcBef>
                <a:spcPts val="0"/>
              </a:spcBef>
              <a:spcAft>
                <a:spcPts val="0"/>
              </a:spcAft>
              <a:buNone/>
            </a:pPr>
            <a:r>
              <a:rPr lang="en-US" b="0"/>
              <a:t>-through local agency, assist persons who are visually impaired with correspondence, </a:t>
            </a:r>
            <a:endParaRPr/>
          </a:p>
          <a:p>
            <a:pPr marL="0" lvl="0" indent="0" algn="l" rtl="0">
              <a:spcBef>
                <a:spcPts val="0"/>
              </a:spcBef>
              <a:spcAft>
                <a:spcPts val="0"/>
              </a:spcAft>
              <a:buNone/>
            </a:pPr>
            <a:r>
              <a:rPr lang="en-US" b="0"/>
              <a:t>transportation, shopping</a:t>
            </a:r>
            <a:endParaRPr/>
          </a:p>
          <a:p>
            <a:pPr marL="0" lvl="0" indent="0" algn="l" rtl="0">
              <a:spcBef>
                <a:spcPts val="0"/>
              </a:spcBef>
              <a:spcAft>
                <a:spcPts val="0"/>
              </a:spcAft>
              <a:buNone/>
            </a:pPr>
            <a:r>
              <a:rPr lang="en-US" b="0"/>
              <a:t>Be My Eyes app – remoting assist visually impaired</a:t>
            </a:r>
            <a:endParaRPr/>
          </a:p>
          <a:p>
            <a:pPr marL="0" lvl="0" indent="0" algn="l" rtl="0">
              <a:spcBef>
                <a:spcPts val="0"/>
              </a:spcBef>
              <a:spcAft>
                <a:spcPts val="0"/>
              </a:spcAft>
              <a:buNone/>
            </a:pPr>
            <a:r>
              <a:rPr lang="en-US" b="0"/>
              <a:t>Local Veterans’ Homes or Senior Living – cards w/ eye tips</a:t>
            </a:r>
            <a:endParaRPr/>
          </a:p>
          <a:p>
            <a:pPr marL="0" lvl="0" indent="0" algn="l" rtl="0">
              <a:spcBef>
                <a:spcPts val="0"/>
              </a:spcBef>
              <a:spcAft>
                <a:spcPts val="0"/>
              </a:spcAft>
              <a:buNone/>
            </a:pPr>
            <a:r>
              <a:rPr lang="en-US" b="0"/>
              <a:t>Admin at Vision Walk</a:t>
            </a:r>
            <a:endParaRPr/>
          </a:p>
          <a:p>
            <a:pPr marL="0" lvl="0" indent="0" algn="l" rtl="0">
              <a:spcBef>
                <a:spcPts val="0"/>
              </a:spcBef>
              <a:spcAft>
                <a:spcPts val="0"/>
              </a:spcAft>
              <a:buNone/>
            </a:pPr>
            <a:r>
              <a:rPr lang="en-US" b="0"/>
              <a:t>Tug toys for service dogs</a:t>
            </a:r>
            <a:endParaRPr/>
          </a:p>
          <a:p>
            <a:pPr marL="0" lvl="0" indent="0" algn="l" rtl="0">
              <a:spcBef>
                <a:spcPts val="0"/>
              </a:spcBef>
              <a:spcAft>
                <a:spcPts val="0"/>
              </a:spcAft>
              <a:buNone/>
            </a:pPr>
            <a:r>
              <a:rPr lang="en-US" b="0"/>
              <a:t>Multi-purpose programming:  social event plus cards or toys or gift basket</a:t>
            </a:r>
            <a:endParaRPr/>
          </a:p>
          <a:p>
            <a:pPr marL="0" lvl="0" indent="0" algn="l" rtl="0">
              <a:spcBef>
                <a:spcPts val="0"/>
              </a:spcBef>
              <a:spcAft>
                <a:spcPts val="0"/>
              </a:spcAft>
              <a:buNone/>
            </a:pPr>
            <a:r>
              <a:rPr lang="en-US" b="0"/>
              <a:t>	(even collumnae event) </a:t>
            </a:r>
            <a:endParaRPr/>
          </a:p>
          <a:p>
            <a:pPr marL="0" lvl="0" indent="0" algn="l" rtl="0">
              <a:spcBef>
                <a:spcPts val="0"/>
              </a:spcBef>
              <a:spcAft>
                <a:spcPts val="0"/>
              </a:spcAft>
              <a:buNone/>
            </a:pPr>
            <a:r>
              <a:rPr lang="en-US" b="0"/>
              <a:t>	for senior center staff</a:t>
            </a:r>
            <a:endParaRPr/>
          </a:p>
          <a:p>
            <a:pPr marL="0" lvl="0" indent="0" algn="l" rtl="0">
              <a:spcBef>
                <a:spcPts val="0"/>
              </a:spcBef>
              <a:spcAft>
                <a:spcPts val="0"/>
              </a:spcAft>
              <a:buNone/>
            </a:pPr>
            <a:r>
              <a:rPr lang="en-US" b="0"/>
              <a:t>Always check in advance w/ org to see if they want what you are sending</a:t>
            </a:r>
            <a:endParaRPr/>
          </a:p>
          <a:p>
            <a:pPr marL="0" lvl="0" indent="0" algn="l" rtl="0">
              <a:spcBef>
                <a:spcPts val="0"/>
              </a:spcBef>
              <a:spcAft>
                <a:spcPts val="0"/>
              </a:spcAft>
              <a:buNone/>
            </a:pPr>
            <a:endParaRPr b="1"/>
          </a:p>
        </p:txBody>
      </p:sp>
      <p:sp>
        <p:nvSpPr>
          <p:cNvPr id="191" name="Google Shape;191;p12: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a:extLst>
            <a:ext uri="{FF2B5EF4-FFF2-40B4-BE49-F238E27FC236}">
              <a16:creationId xmlns:a16="http://schemas.microsoft.com/office/drawing/2014/main" id="{2A97FDD3-A807-A384-CB15-6894E307E7FB}"/>
            </a:ext>
          </a:extLst>
        </p:cNvPr>
        <p:cNvGrpSpPr/>
        <p:nvPr/>
      </p:nvGrpSpPr>
      <p:grpSpPr>
        <a:xfrm>
          <a:off x="0" y="0"/>
          <a:ext cx="0" cy="0"/>
          <a:chOff x="0" y="0"/>
          <a:chExt cx="0" cy="0"/>
        </a:xfrm>
      </p:grpSpPr>
      <p:sp>
        <p:nvSpPr>
          <p:cNvPr id="190" name="Google Shape;190;p12:notes">
            <a:extLst>
              <a:ext uri="{FF2B5EF4-FFF2-40B4-BE49-F238E27FC236}">
                <a16:creationId xmlns:a16="http://schemas.microsoft.com/office/drawing/2014/main" id="{999ED55A-1B1F-828A-6B90-0874AD2DA25F}"/>
              </a:ext>
            </a:extLst>
          </p:cNvPr>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b="1"/>
              <a:t>SFS: </a:t>
            </a:r>
            <a:endParaRPr/>
          </a:p>
          <a:p>
            <a:pPr marL="0" lvl="0" indent="0" algn="l" rtl="0">
              <a:spcBef>
                <a:spcPts val="0"/>
              </a:spcBef>
              <a:spcAft>
                <a:spcPts val="0"/>
              </a:spcAft>
              <a:buNone/>
            </a:pPr>
            <a:r>
              <a:rPr lang="en-US" b="0"/>
              <a:t>-through local agency, assist persons who are visually impaired with correspondence, </a:t>
            </a:r>
            <a:endParaRPr/>
          </a:p>
          <a:p>
            <a:pPr marL="0" lvl="0" indent="0" algn="l" rtl="0">
              <a:spcBef>
                <a:spcPts val="0"/>
              </a:spcBef>
              <a:spcAft>
                <a:spcPts val="0"/>
              </a:spcAft>
              <a:buNone/>
            </a:pPr>
            <a:r>
              <a:rPr lang="en-US" b="0"/>
              <a:t>transportation, shopping</a:t>
            </a:r>
            <a:endParaRPr/>
          </a:p>
          <a:p>
            <a:pPr marL="0" lvl="0" indent="0" algn="l" rtl="0">
              <a:spcBef>
                <a:spcPts val="0"/>
              </a:spcBef>
              <a:spcAft>
                <a:spcPts val="0"/>
              </a:spcAft>
              <a:buNone/>
            </a:pPr>
            <a:r>
              <a:rPr lang="en-US" b="0"/>
              <a:t>Be My Eyes app – remoting assist visually impaired</a:t>
            </a:r>
            <a:endParaRPr/>
          </a:p>
          <a:p>
            <a:pPr marL="0" lvl="0" indent="0" algn="l" rtl="0">
              <a:spcBef>
                <a:spcPts val="0"/>
              </a:spcBef>
              <a:spcAft>
                <a:spcPts val="0"/>
              </a:spcAft>
              <a:buNone/>
            </a:pPr>
            <a:r>
              <a:rPr lang="en-US" b="0"/>
              <a:t>Local Veterans’ Homes or Senior Living – cards w/ eye tips</a:t>
            </a:r>
            <a:endParaRPr/>
          </a:p>
          <a:p>
            <a:pPr marL="0" lvl="0" indent="0" algn="l" rtl="0">
              <a:spcBef>
                <a:spcPts val="0"/>
              </a:spcBef>
              <a:spcAft>
                <a:spcPts val="0"/>
              </a:spcAft>
              <a:buNone/>
            </a:pPr>
            <a:r>
              <a:rPr lang="en-US" b="0"/>
              <a:t>Admin at Vision Walk</a:t>
            </a:r>
            <a:endParaRPr/>
          </a:p>
          <a:p>
            <a:pPr marL="0" lvl="0" indent="0" algn="l" rtl="0">
              <a:spcBef>
                <a:spcPts val="0"/>
              </a:spcBef>
              <a:spcAft>
                <a:spcPts val="0"/>
              </a:spcAft>
              <a:buNone/>
            </a:pPr>
            <a:r>
              <a:rPr lang="en-US" b="0"/>
              <a:t>Tug toys for service dogs</a:t>
            </a:r>
            <a:endParaRPr/>
          </a:p>
          <a:p>
            <a:pPr marL="0" lvl="0" indent="0" algn="l" rtl="0">
              <a:spcBef>
                <a:spcPts val="0"/>
              </a:spcBef>
              <a:spcAft>
                <a:spcPts val="0"/>
              </a:spcAft>
              <a:buNone/>
            </a:pPr>
            <a:r>
              <a:rPr lang="en-US" b="0"/>
              <a:t>Multi-purpose programming:  social event plus cards or toys or gift basket</a:t>
            </a:r>
            <a:endParaRPr/>
          </a:p>
          <a:p>
            <a:pPr marL="0" lvl="0" indent="0" algn="l" rtl="0">
              <a:spcBef>
                <a:spcPts val="0"/>
              </a:spcBef>
              <a:spcAft>
                <a:spcPts val="0"/>
              </a:spcAft>
              <a:buNone/>
            </a:pPr>
            <a:r>
              <a:rPr lang="en-US" b="0"/>
              <a:t>	(even collumnae event) </a:t>
            </a:r>
            <a:endParaRPr/>
          </a:p>
          <a:p>
            <a:pPr marL="0" lvl="0" indent="0" algn="l" rtl="0">
              <a:spcBef>
                <a:spcPts val="0"/>
              </a:spcBef>
              <a:spcAft>
                <a:spcPts val="0"/>
              </a:spcAft>
              <a:buNone/>
            </a:pPr>
            <a:r>
              <a:rPr lang="en-US" b="0"/>
              <a:t>	for senior center staff</a:t>
            </a:r>
            <a:endParaRPr/>
          </a:p>
          <a:p>
            <a:pPr marL="0" lvl="0" indent="0" algn="l" rtl="0">
              <a:spcBef>
                <a:spcPts val="0"/>
              </a:spcBef>
              <a:spcAft>
                <a:spcPts val="0"/>
              </a:spcAft>
              <a:buNone/>
            </a:pPr>
            <a:r>
              <a:rPr lang="en-US" b="0"/>
              <a:t>Always check in advance w/ org to see if they want what you are sending</a:t>
            </a:r>
            <a:endParaRPr/>
          </a:p>
          <a:p>
            <a:pPr marL="0" lvl="0" indent="0" algn="l" rtl="0">
              <a:spcBef>
                <a:spcPts val="0"/>
              </a:spcBef>
              <a:spcAft>
                <a:spcPts val="0"/>
              </a:spcAft>
              <a:buNone/>
            </a:pPr>
            <a:endParaRPr b="1"/>
          </a:p>
        </p:txBody>
      </p:sp>
      <p:sp>
        <p:nvSpPr>
          <p:cNvPr id="191" name="Google Shape;191;p12:notes">
            <a:extLst>
              <a:ext uri="{FF2B5EF4-FFF2-40B4-BE49-F238E27FC236}">
                <a16:creationId xmlns:a16="http://schemas.microsoft.com/office/drawing/2014/main" id="{4B61A56D-2EB6-1F82-817D-BCABE4F1DEA3}"/>
              </a:ext>
            </a:extLst>
          </p:cNvPr>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963469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a:extLst>
            <a:ext uri="{FF2B5EF4-FFF2-40B4-BE49-F238E27FC236}">
              <a16:creationId xmlns:a16="http://schemas.microsoft.com/office/drawing/2014/main" id="{93E02D9A-FA7C-657F-0A9C-4E39F24D88B5}"/>
            </a:ext>
          </a:extLst>
        </p:cNvPr>
        <p:cNvGrpSpPr/>
        <p:nvPr/>
      </p:nvGrpSpPr>
      <p:grpSpPr>
        <a:xfrm>
          <a:off x="0" y="0"/>
          <a:ext cx="0" cy="0"/>
          <a:chOff x="0" y="0"/>
          <a:chExt cx="0" cy="0"/>
        </a:xfrm>
      </p:grpSpPr>
      <p:sp>
        <p:nvSpPr>
          <p:cNvPr id="190" name="Google Shape;190;p12:notes">
            <a:extLst>
              <a:ext uri="{FF2B5EF4-FFF2-40B4-BE49-F238E27FC236}">
                <a16:creationId xmlns:a16="http://schemas.microsoft.com/office/drawing/2014/main" id="{3A7DFFEC-8E50-CB8A-D08D-7240F38CB625}"/>
              </a:ext>
            </a:extLst>
          </p:cNvPr>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b="1"/>
              <a:t>SFS: </a:t>
            </a:r>
            <a:endParaRPr/>
          </a:p>
          <a:p>
            <a:pPr marL="0" lvl="0" indent="0" algn="l" rtl="0">
              <a:spcBef>
                <a:spcPts val="0"/>
              </a:spcBef>
              <a:spcAft>
                <a:spcPts val="0"/>
              </a:spcAft>
              <a:buNone/>
            </a:pPr>
            <a:r>
              <a:rPr lang="en-US" b="0"/>
              <a:t>-through local agency, assist persons who are visually impaired with correspondence, </a:t>
            </a:r>
            <a:endParaRPr/>
          </a:p>
          <a:p>
            <a:pPr marL="0" lvl="0" indent="0" algn="l" rtl="0">
              <a:spcBef>
                <a:spcPts val="0"/>
              </a:spcBef>
              <a:spcAft>
                <a:spcPts val="0"/>
              </a:spcAft>
              <a:buNone/>
            </a:pPr>
            <a:r>
              <a:rPr lang="en-US" b="0"/>
              <a:t>transportation, shopping</a:t>
            </a:r>
            <a:endParaRPr/>
          </a:p>
          <a:p>
            <a:pPr marL="0" lvl="0" indent="0" algn="l" rtl="0">
              <a:spcBef>
                <a:spcPts val="0"/>
              </a:spcBef>
              <a:spcAft>
                <a:spcPts val="0"/>
              </a:spcAft>
              <a:buNone/>
            </a:pPr>
            <a:r>
              <a:rPr lang="en-US" b="0"/>
              <a:t>Be My Eyes app – remoting assist visually impaired</a:t>
            </a:r>
            <a:endParaRPr/>
          </a:p>
          <a:p>
            <a:pPr marL="0" lvl="0" indent="0" algn="l" rtl="0">
              <a:spcBef>
                <a:spcPts val="0"/>
              </a:spcBef>
              <a:spcAft>
                <a:spcPts val="0"/>
              </a:spcAft>
              <a:buNone/>
            </a:pPr>
            <a:r>
              <a:rPr lang="en-US" b="0"/>
              <a:t>Local Veterans’ Homes or Senior Living – cards w/ eye tips</a:t>
            </a:r>
            <a:endParaRPr/>
          </a:p>
          <a:p>
            <a:pPr marL="0" lvl="0" indent="0" algn="l" rtl="0">
              <a:spcBef>
                <a:spcPts val="0"/>
              </a:spcBef>
              <a:spcAft>
                <a:spcPts val="0"/>
              </a:spcAft>
              <a:buNone/>
            </a:pPr>
            <a:r>
              <a:rPr lang="en-US" b="0"/>
              <a:t>Admin at Vision Walk</a:t>
            </a:r>
            <a:endParaRPr/>
          </a:p>
          <a:p>
            <a:pPr marL="0" lvl="0" indent="0" algn="l" rtl="0">
              <a:spcBef>
                <a:spcPts val="0"/>
              </a:spcBef>
              <a:spcAft>
                <a:spcPts val="0"/>
              </a:spcAft>
              <a:buNone/>
            </a:pPr>
            <a:r>
              <a:rPr lang="en-US" b="0"/>
              <a:t>Tug toys for service dogs</a:t>
            </a:r>
            <a:endParaRPr/>
          </a:p>
          <a:p>
            <a:pPr marL="0" lvl="0" indent="0" algn="l" rtl="0">
              <a:spcBef>
                <a:spcPts val="0"/>
              </a:spcBef>
              <a:spcAft>
                <a:spcPts val="0"/>
              </a:spcAft>
              <a:buNone/>
            </a:pPr>
            <a:r>
              <a:rPr lang="en-US" b="0"/>
              <a:t>Multi-purpose programming:  social event plus cards or toys or gift basket</a:t>
            </a:r>
            <a:endParaRPr/>
          </a:p>
          <a:p>
            <a:pPr marL="0" lvl="0" indent="0" algn="l" rtl="0">
              <a:spcBef>
                <a:spcPts val="0"/>
              </a:spcBef>
              <a:spcAft>
                <a:spcPts val="0"/>
              </a:spcAft>
              <a:buNone/>
            </a:pPr>
            <a:r>
              <a:rPr lang="en-US" b="0"/>
              <a:t>	(even collumnae event) </a:t>
            </a:r>
            <a:endParaRPr/>
          </a:p>
          <a:p>
            <a:pPr marL="0" lvl="0" indent="0" algn="l" rtl="0">
              <a:spcBef>
                <a:spcPts val="0"/>
              </a:spcBef>
              <a:spcAft>
                <a:spcPts val="0"/>
              </a:spcAft>
              <a:buNone/>
            </a:pPr>
            <a:r>
              <a:rPr lang="en-US" b="0"/>
              <a:t>	for senior center staff</a:t>
            </a:r>
            <a:endParaRPr/>
          </a:p>
          <a:p>
            <a:pPr marL="0" lvl="0" indent="0" algn="l" rtl="0">
              <a:spcBef>
                <a:spcPts val="0"/>
              </a:spcBef>
              <a:spcAft>
                <a:spcPts val="0"/>
              </a:spcAft>
              <a:buNone/>
            </a:pPr>
            <a:r>
              <a:rPr lang="en-US" b="0"/>
              <a:t>Always check in advance w/ org to see if they want what you are sending</a:t>
            </a:r>
            <a:endParaRPr/>
          </a:p>
          <a:p>
            <a:pPr marL="0" lvl="0" indent="0" algn="l" rtl="0">
              <a:spcBef>
                <a:spcPts val="0"/>
              </a:spcBef>
              <a:spcAft>
                <a:spcPts val="0"/>
              </a:spcAft>
              <a:buNone/>
            </a:pPr>
            <a:endParaRPr b="1"/>
          </a:p>
        </p:txBody>
      </p:sp>
      <p:sp>
        <p:nvSpPr>
          <p:cNvPr id="191" name="Google Shape;191;p12:notes">
            <a:extLst>
              <a:ext uri="{FF2B5EF4-FFF2-40B4-BE49-F238E27FC236}">
                <a16:creationId xmlns:a16="http://schemas.microsoft.com/office/drawing/2014/main" id="{CD0DE351-DBCA-23B2-FDAB-B520122CC3DA}"/>
              </a:ext>
            </a:extLst>
          </p:cNvPr>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108009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a:extLst>
            <a:ext uri="{FF2B5EF4-FFF2-40B4-BE49-F238E27FC236}">
              <a16:creationId xmlns:a16="http://schemas.microsoft.com/office/drawing/2014/main" id="{038C37C7-4E39-F503-001B-40B0B322E6FD}"/>
            </a:ext>
          </a:extLst>
        </p:cNvPr>
        <p:cNvGrpSpPr/>
        <p:nvPr/>
      </p:nvGrpSpPr>
      <p:grpSpPr>
        <a:xfrm>
          <a:off x="0" y="0"/>
          <a:ext cx="0" cy="0"/>
          <a:chOff x="0" y="0"/>
          <a:chExt cx="0" cy="0"/>
        </a:xfrm>
      </p:grpSpPr>
      <p:sp>
        <p:nvSpPr>
          <p:cNvPr id="190" name="Google Shape;190;p12:notes">
            <a:extLst>
              <a:ext uri="{FF2B5EF4-FFF2-40B4-BE49-F238E27FC236}">
                <a16:creationId xmlns:a16="http://schemas.microsoft.com/office/drawing/2014/main" id="{C38367FD-54FA-7170-A1BB-41C409033B36}"/>
              </a:ext>
            </a:extLst>
          </p:cNvPr>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b="1"/>
              <a:t>SFS: </a:t>
            </a:r>
            <a:endParaRPr/>
          </a:p>
          <a:p>
            <a:pPr marL="0" lvl="0" indent="0" algn="l" rtl="0">
              <a:spcBef>
                <a:spcPts val="0"/>
              </a:spcBef>
              <a:spcAft>
                <a:spcPts val="0"/>
              </a:spcAft>
              <a:buNone/>
            </a:pPr>
            <a:r>
              <a:rPr lang="en-US" b="0"/>
              <a:t>-through local agency, assist persons who are visually impaired with correspondence, </a:t>
            </a:r>
            <a:endParaRPr/>
          </a:p>
          <a:p>
            <a:pPr marL="0" lvl="0" indent="0" algn="l" rtl="0">
              <a:spcBef>
                <a:spcPts val="0"/>
              </a:spcBef>
              <a:spcAft>
                <a:spcPts val="0"/>
              </a:spcAft>
              <a:buNone/>
            </a:pPr>
            <a:r>
              <a:rPr lang="en-US" b="0"/>
              <a:t>transportation, shopping</a:t>
            </a:r>
            <a:endParaRPr/>
          </a:p>
          <a:p>
            <a:pPr marL="0" lvl="0" indent="0" algn="l" rtl="0">
              <a:spcBef>
                <a:spcPts val="0"/>
              </a:spcBef>
              <a:spcAft>
                <a:spcPts val="0"/>
              </a:spcAft>
              <a:buNone/>
            </a:pPr>
            <a:r>
              <a:rPr lang="en-US" b="0"/>
              <a:t>Be My Eyes app – remoting assist visually impaired</a:t>
            </a:r>
            <a:endParaRPr/>
          </a:p>
          <a:p>
            <a:pPr marL="0" lvl="0" indent="0" algn="l" rtl="0">
              <a:spcBef>
                <a:spcPts val="0"/>
              </a:spcBef>
              <a:spcAft>
                <a:spcPts val="0"/>
              </a:spcAft>
              <a:buNone/>
            </a:pPr>
            <a:r>
              <a:rPr lang="en-US" b="0"/>
              <a:t>Local Veterans’ Homes or Senior Living – cards w/ eye tips</a:t>
            </a:r>
            <a:endParaRPr/>
          </a:p>
          <a:p>
            <a:pPr marL="0" lvl="0" indent="0" algn="l" rtl="0">
              <a:spcBef>
                <a:spcPts val="0"/>
              </a:spcBef>
              <a:spcAft>
                <a:spcPts val="0"/>
              </a:spcAft>
              <a:buNone/>
            </a:pPr>
            <a:r>
              <a:rPr lang="en-US" b="0"/>
              <a:t>Admin at Vision Walk</a:t>
            </a:r>
            <a:endParaRPr/>
          </a:p>
          <a:p>
            <a:pPr marL="0" lvl="0" indent="0" algn="l" rtl="0">
              <a:spcBef>
                <a:spcPts val="0"/>
              </a:spcBef>
              <a:spcAft>
                <a:spcPts val="0"/>
              </a:spcAft>
              <a:buNone/>
            </a:pPr>
            <a:r>
              <a:rPr lang="en-US" b="0"/>
              <a:t>Tug toys for service dogs</a:t>
            </a:r>
            <a:endParaRPr/>
          </a:p>
          <a:p>
            <a:pPr marL="0" lvl="0" indent="0" algn="l" rtl="0">
              <a:spcBef>
                <a:spcPts val="0"/>
              </a:spcBef>
              <a:spcAft>
                <a:spcPts val="0"/>
              </a:spcAft>
              <a:buNone/>
            </a:pPr>
            <a:r>
              <a:rPr lang="en-US" b="0"/>
              <a:t>Multi-purpose programming:  social event plus cards or toys or gift basket</a:t>
            </a:r>
            <a:endParaRPr/>
          </a:p>
          <a:p>
            <a:pPr marL="0" lvl="0" indent="0" algn="l" rtl="0">
              <a:spcBef>
                <a:spcPts val="0"/>
              </a:spcBef>
              <a:spcAft>
                <a:spcPts val="0"/>
              </a:spcAft>
              <a:buNone/>
            </a:pPr>
            <a:r>
              <a:rPr lang="en-US" b="0"/>
              <a:t>	(even collumnae event) </a:t>
            </a:r>
            <a:endParaRPr/>
          </a:p>
          <a:p>
            <a:pPr marL="0" lvl="0" indent="0" algn="l" rtl="0">
              <a:spcBef>
                <a:spcPts val="0"/>
              </a:spcBef>
              <a:spcAft>
                <a:spcPts val="0"/>
              </a:spcAft>
              <a:buNone/>
            </a:pPr>
            <a:r>
              <a:rPr lang="en-US" b="0"/>
              <a:t>	for senior center staff</a:t>
            </a:r>
            <a:endParaRPr/>
          </a:p>
          <a:p>
            <a:pPr marL="0" lvl="0" indent="0" algn="l" rtl="0">
              <a:spcBef>
                <a:spcPts val="0"/>
              </a:spcBef>
              <a:spcAft>
                <a:spcPts val="0"/>
              </a:spcAft>
              <a:buNone/>
            </a:pPr>
            <a:r>
              <a:rPr lang="en-US" b="0"/>
              <a:t>Always check in advance w/ org to see if they want what you are sending</a:t>
            </a:r>
            <a:endParaRPr/>
          </a:p>
          <a:p>
            <a:pPr marL="0" lvl="0" indent="0" algn="l" rtl="0">
              <a:spcBef>
                <a:spcPts val="0"/>
              </a:spcBef>
              <a:spcAft>
                <a:spcPts val="0"/>
              </a:spcAft>
              <a:buNone/>
            </a:pPr>
            <a:endParaRPr b="1"/>
          </a:p>
        </p:txBody>
      </p:sp>
      <p:sp>
        <p:nvSpPr>
          <p:cNvPr id="191" name="Google Shape;191;p12:notes">
            <a:extLst>
              <a:ext uri="{FF2B5EF4-FFF2-40B4-BE49-F238E27FC236}">
                <a16:creationId xmlns:a16="http://schemas.microsoft.com/office/drawing/2014/main" id="{84EB26F7-4100-E03B-6FDA-E10698FF39AF}"/>
              </a:ext>
            </a:extLst>
          </p:cNvPr>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19342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301c3876b8f_0_6: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301c3876b8f_0_6:notes"/>
          <p:cNvSpPr txBox="1">
            <a:spLocks noGrp="1"/>
          </p:cNvSpPr>
          <p:nvPr>
            <p:ph type="body" idx="1"/>
          </p:nvPr>
        </p:nvSpPr>
        <p:spPr>
          <a:xfrm>
            <a:off x="695008" y="4444862"/>
            <a:ext cx="5560200" cy="3636600"/>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98" name="Google Shape;98;g301c3876b8f_0_6:notes"/>
          <p:cNvSpPr txBox="1">
            <a:spLocks noGrp="1"/>
          </p:cNvSpPr>
          <p:nvPr>
            <p:ph type="sldNum" idx="12"/>
          </p:nvPr>
        </p:nvSpPr>
        <p:spPr>
          <a:xfrm>
            <a:off x="3936769" y="8772669"/>
            <a:ext cx="3011700" cy="463500"/>
          </a:xfrm>
          <a:prstGeom prst="rect">
            <a:avLst/>
          </a:prstGeom>
        </p:spPr>
        <p:txBody>
          <a:bodyPr spcFirstLastPara="1" wrap="square" lIns="92475" tIns="46225" rIns="92475" bIns="4622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3:notes"/>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b="0"/>
              <a:t>Can target the receiving program:</a:t>
            </a:r>
            <a:endParaRPr/>
          </a:p>
          <a:p>
            <a:pPr marL="0" lvl="0" indent="0" algn="l" rtl="0">
              <a:spcBef>
                <a:spcPts val="0"/>
              </a:spcBef>
              <a:spcAft>
                <a:spcPts val="0"/>
              </a:spcAft>
              <a:buNone/>
            </a:pPr>
            <a:r>
              <a:rPr lang="en-US" b="0"/>
              <a:t>Scholarships</a:t>
            </a:r>
            <a:endParaRPr/>
          </a:p>
          <a:p>
            <a:pPr marL="171450" lvl="0" indent="-171450" algn="l" rtl="0">
              <a:spcBef>
                <a:spcPts val="0"/>
              </a:spcBef>
              <a:spcAft>
                <a:spcPts val="0"/>
              </a:spcAft>
              <a:buClr>
                <a:schemeClr val="dk1"/>
              </a:buClr>
              <a:buSzPts val="1200"/>
              <a:buFont typeface="Arial"/>
              <a:buChar char="•"/>
            </a:pPr>
            <a:r>
              <a:rPr lang="en-US" b="0"/>
              <a:t>Merit-based $2000</a:t>
            </a:r>
            <a:endParaRPr/>
          </a:p>
          <a:p>
            <a:pPr marL="171450" lvl="0" indent="-171450" algn="l" rtl="0">
              <a:spcBef>
                <a:spcPts val="0"/>
              </a:spcBef>
              <a:spcAft>
                <a:spcPts val="0"/>
              </a:spcAft>
              <a:buClr>
                <a:schemeClr val="dk1"/>
              </a:buClr>
              <a:buSzPts val="1200"/>
              <a:buFont typeface="Arial"/>
              <a:buChar char="•"/>
            </a:pPr>
            <a:r>
              <a:rPr lang="en-US" b="0"/>
              <a:t>Need-Based $2500</a:t>
            </a:r>
            <a:endParaRPr/>
          </a:p>
          <a:p>
            <a:pPr marL="171450" lvl="0" indent="-171450" algn="l" rtl="0">
              <a:spcBef>
                <a:spcPts val="0"/>
              </a:spcBef>
              <a:spcAft>
                <a:spcPts val="0"/>
              </a:spcAft>
              <a:buClr>
                <a:schemeClr val="dk1"/>
              </a:buClr>
              <a:buSzPts val="1200"/>
              <a:buFont typeface="Arial"/>
              <a:buChar char="•"/>
            </a:pPr>
            <a:r>
              <a:rPr lang="en-US" b="0"/>
              <a:t>Fellowships $5000</a:t>
            </a:r>
            <a:endParaRPr/>
          </a:p>
          <a:p>
            <a:pPr marL="171450" lvl="0" indent="-171450" algn="l" rtl="0">
              <a:spcBef>
                <a:spcPts val="0"/>
              </a:spcBef>
              <a:spcAft>
                <a:spcPts val="0"/>
              </a:spcAft>
              <a:buClr>
                <a:schemeClr val="dk1"/>
              </a:buClr>
              <a:buSzPts val="1200"/>
              <a:buFont typeface="Arial"/>
              <a:buChar char="•"/>
            </a:pPr>
            <a:r>
              <a:rPr lang="en-US" b="0"/>
              <a:t>Scholarships can be designated to specific chapter or region.</a:t>
            </a:r>
            <a:endParaRPr/>
          </a:p>
          <a:p>
            <a:pPr marL="0" lvl="0" indent="0" algn="l" rtl="0">
              <a:spcBef>
                <a:spcPts val="0"/>
              </a:spcBef>
              <a:spcAft>
                <a:spcPts val="0"/>
              </a:spcAft>
              <a:buNone/>
            </a:pPr>
            <a:endParaRPr b="1"/>
          </a:p>
        </p:txBody>
      </p:sp>
      <p:sp>
        <p:nvSpPr>
          <p:cNvPr id="203" name="Google Shape;203;p13: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a:extLst>
            <a:ext uri="{FF2B5EF4-FFF2-40B4-BE49-F238E27FC236}">
              <a16:creationId xmlns:a16="http://schemas.microsoft.com/office/drawing/2014/main" id="{0333A99A-9BB5-0748-1A6E-7BEAC173C4B1}"/>
            </a:ext>
          </a:extLst>
        </p:cNvPr>
        <p:cNvGrpSpPr/>
        <p:nvPr/>
      </p:nvGrpSpPr>
      <p:grpSpPr>
        <a:xfrm>
          <a:off x="0" y="0"/>
          <a:ext cx="0" cy="0"/>
          <a:chOff x="0" y="0"/>
          <a:chExt cx="0" cy="0"/>
        </a:xfrm>
      </p:grpSpPr>
      <p:sp>
        <p:nvSpPr>
          <p:cNvPr id="202" name="Google Shape;202;p13:notes">
            <a:extLst>
              <a:ext uri="{FF2B5EF4-FFF2-40B4-BE49-F238E27FC236}">
                <a16:creationId xmlns:a16="http://schemas.microsoft.com/office/drawing/2014/main" id="{6854950A-BC40-B759-F2D7-E57F6C4FDC4A}"/>
              </a:ext>
            </a:extLst>
          </p:cNvPr>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b="0"/>
              <a:t>Can target the receiving program:</a:t>
            </a:r>
            <a:endParaRPr/>
          </a:p>
          <a:p>
            <a:pPr marL="0" lvl="0" indent="0" algn="l" rtl="0">
              <a:spcBef>
                <a:spcPts val="0"/>
              </a:spcBef>
              <a:spcAft>
                <a:spcPts val="0"/>
              </a:spcAft>
              <a:buNone/>
            </a:pPr>
            <a:r>
              <a:rPr lang="en-US" b="0"/>
              <a:t>Scholarships</a:t>
            </a:r>
            <a:endParaRPr/>
          </a:p>
          <a:p>
            <a:pPr marL="171450" lvl="0" indent="-171450" algn="l" rtl="0">
              <a:spcBef>
                <a:spcPts val="0"/>
              </a:spcBef>
              <a:spcAft>
                <a:spcPts val="0"/>
              </a:spcAft>
              <a:buClr>
                <a:schemeClr val="dk1"/>
              </a:buClr>
              <a:buSzPts val="1200"/>
              <a:buFont typeface="Arial"/>
              <a:buChar char="•"/>
            </a:pPr>
            <a:r>
              <a:rPr lang="en-US" b="0"/>
              <a:t>Merit-based $2000</a:t>
            </a:r>
            <a:endParaRPr/>
          </a:p>
          <a:p>
            <a:pPr marL="171450" lvl="0" indent="-171450" algn="l" rtl="0">
              <a:spcBef>
                <a:spcPts val="0"/>
              </a:spcBef>
              <a:spcAft>
                <a:spcPts val="0"/>
              </a:spcAft>
              <a:buClr>
                <a:schemeClr val="dk1"/>
              </a:buClr>
              <a:buSzPts val="1200"/>
              <a:buFont typeface="Arial"/>
              <a:buChar char="•"/>
            </a:pPr>
            <a:r>
              <a:rPr lang="en-US" b="0"/>
              <a:t>Need-Based $2500</a:t>
            </a:r>
            <a:endParaRPr/>
          </a:p>
          <a:p>
            <a:pPr marL="171450" lvl="0" indent="-171450" algn="l" rtl="0">
              <a:spcBef>
                <a:spcPts val="0"/>
              </a:spcBef>
              <a:spcAft>
                <a:spcPts val="0"/>
              </a:spcAft>
              <a:buClr>
                <a:schemeClr val="dk1"/>
              </a:buClr>
              <a:buSzPts val="1200"/>
              <a:buFont typeface="Arial"/>
              <a:buChar char="•"/>
            </a:pPr>
            <a:r>
              <a:rPr lang="en-US" b="0"/>
              <a:t>Fellowships $5000</a:t>
            </a:r>
            <a:endParaRPr/>
          </a:p>
          <a:p>
            <a:pPr marL="171450" lvl="0" indent="-171450" algn="l" rtl="0">
              <a:spcBef>
                <a:spcPts val="0"/>
              </a:spcBef>
              <a:spcAft>
                <a:spcPts val="0"/>
              </a:spcAft>
              <a:buClr>
                <a:schemeClr val="dk1"/>
              </a:buClr>
              <a:buSzPts val="1200"/>
              <a:buFont typeface="Arial"/>
              <a:buChar char="•"/>
            </a:pPr>
            <a:r>
              <a:rPr lang="en-US" b="0"/>
              <a:t>Scholarships can be designated to specific chapter or region.</a:t>
            </a:r>
            <a:endParaRPr/>
          </a:p>
          <a:p>
            <a:pPr marL="0" lvl="0" indent="0" algn="l" rtl="0">
              <a:spcBef>
                <a:spcPts val="0"/>
              </a:spcBef>
              <a:spcAft>
                <a:spcPts val="0"/>
              </a:spcAft>
              <a:buNone/>
            </a:pPr>
            <a:endParaRPr b="1"/>
          </a:p>
        </p:txBody>
      </p:sp>
      <p:sp>
        <p:nvSpPr>
          <p:cNvPr id="203" name="Google Shape;203;p13:notes">
            <a:extLst>
              <a:ext uri="{FF2B5EF4-FFF2-40B4-BE49-F238E27FC236}">
                <a16:creationId xmlns:a16="http://schemas.microsoft.com/office/drawing/2014/main" id="{CFC406BB-D69C-98FD-5EEE-A53BCDAD094F}"/>
              </a:ext>
            </a:extLst>
          </p:cNvPr>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439635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5:notes"/>
          <p:cNvSpPr txBox="1">
            <a:spLocks noGrp="1"/>
          </p:cNvSpPr>
          <p:nvPr>
            <p:ph type="body" idx="1"/>
          </p:nvPr>
        </p:nvSpPr>
        <p:spPr>
          <a:xfrm>
            <a:off x="370661" y="1316122"/>
            <a:ext cx="2965360" cy="1246855"/>
          </a:xfrm>
          <a:prstGeom prst="rect">
            <a:avLst/>
          </a:prstGeom>
          <a:noFill/>
          <a:ln>
            <a:noFill/>
          </a:ln>
        </p:spPr>
        <p:txBody>
          <a:bodyPr spcFirstLastPara="1" wrap="square" lIns="92475" tIns="92475" rIns="92475" bIns="92475" anchor="t" anchorCtr="0">
            <a:noAutofit/>
          </a:bodyPr>
          <a:lstStyle/>
          <a:p>
            <a:pPr marL="0" lvl="0" indent="0" algn="l" rtl="0">
              <a:spcBef>
                <a:spcPts val="0"/>
              </a:spcBef>
              <a:spcAft>
                <a:spcPts val="0"/>
              </a:spcAft>
              <a:buNone/>
            </a:pPr>
            <a:r>
              <a:rPr lang="en-US"/>
              <a:t>Page 26 of the Foundation Focus Handbook</a:t>
            </a:r>
            <a:endParaRPr/>
          </a:p>
          <a:p>
            <a:pPr marL="0" lvl="0" indent="0" algn="l" rtl="0">
              <a:spcBef>
                <a:spcPts val="0"/>
              </a:spcBef>
              <a:spcAft>
                <a:spcPts val="0"/>
              </a:spcAft>
              <a:buNone/>
            </a:pPr>
            <a:endParaRPr/>
          </a:p>
          <a:p>
            <a:pPr marL="0" lvl="0" indent="0" algn="l" rtl="0">
              <a:spcBef>
                <a:spcPts val="0"/>
              </a:spcBef>
              <a:spcAft>
                <a:spcPts val="0"/>
              </a:spcAft>
              <a:buNone/>
            </a:pPr>
            <a:r>
              <a:rPr lang="en-US"/>
              <a:t>Minimum 10% to DG Foundation; consider more when you consider the functions of the Foundation </a:t>
            </a:r>
            <a:endParaRPr/>
          </a:p>
          <a:p>
            <a:pPr marL="0" lvl="0" indent="0" algn="l" rtl="0">
              <a:spcBef>
                <a:spcPts val="0"/>
              </a:spcBef>
              <a:spcAft>
                <a:spcPts val="0"/>
              </a:spcAft>
              <a:buNone/>
            </a:pPr>
            <a:r>
              <a:rPr lang="en-US" b="1">
                <a:solidFill>
                  <a:srgbClr val="FF0000"/>
                </a:solidFill>
              </a:rPr>
              <a:t>RED FLAGS </a:t>
            </a:r>
            <a:endParaRPr/>
          </a:p>
        </p:txBody>
      </p:sp>
      <p:sp>
        <p:nvSpPr>
          <p:cNvPr id="215" name="Google Shape;215;p15:notes"/>
          <p:cNvSpPr>
            <a:spLocks noGrp="1" noRot="1" noChangeAspect="1"/>
          </p:cNvSpPr>
          <p:nvPr>
            <p:ph type="sldImg" idx="2"/>
          </p:nvPr>
        </p:nvSpPr>
        <p:spPr>
          <a:xfrm>
            <a:off x="933450" y="209550"/>
            <a:ext cx="1839913" cy="103663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a:extLst>
            <a:ext uri="{FF2B5EF4-FFF2-40B4-BE49-F238E27FC236}">
              <a16:creationId xmlns:a16="http://schemas.microsoft.com/office/drawing/2014/main" id="{6E7A034D-F6DB-7D83-7271-AF51EB76BD3E}"/>
            </a:ext>
          </a:extLst>
        </p:cNvPr>
        <p:cNvGrpSpPr/>
        <p:nvPr/>
      </p:nvGrpSpPr>
      <p:grpSpPr>
        <a:xfrm>
          <a:off x="0" y="0"/>
          <a:ext cx="0" cy="0"/>
          <a:chOff x="0" y="0"/>
          <a:chExt cx="0" cy="0"/>
        </a:xfrm>
      </p:grpSpPr>
      <p:sp>
        <p:nvSpPr>
          <p:cNvPr id="214" name="Google Shape;214;p15:notes">
            <a:extLst>
              <a:ext uri="{FF2B5EF4-FFF2-40B4-BE49-F238E27FC236}">
                <a16:creationId xmlns:a16="http://schemas.microsoft.com/office/drawing/2014/main" id="{04B1D365-F6F3-B7BD-E836-5BEA5BE4A375}"/>
              </a:ext>
            </a:extLst>
          </p:cNvPr>
          <p:cNvSpPr txBox="1">
            <a:spLocks noGrp="1"/>
          </p:cNvSpPr>
          <p:nvPr>
            <p:ph type="body" idx="1"/>
          </p:nvPr>
        </p:nvSpPr>
        <p:spPr>
          <a:xfrm>
            <a:off x="370661" y="1316122"/>
            <a:ext cx="2965360" cy="1246855"/>
          </a:xfrm>
          <a:prstGeom prst="rect">
            <a:avLst/>
          </a:prstGeom>
          <a:noFill/>
          <a:ln>
            <a:noFill/>
          </a:ln>
        </p:spPr>
        <p:txBody>
          <a:bodyPr spcFirstLastPara="1" wrap="square" lIns="92475" tIns="92475" rIns="92475" bIns="92475" anchor="t" anchorCtr="0">
            <a:noAutofit/>
          </a:bodyPr>
          <a:lstStyle/>
          <a:p>
            <a:pPr marL="0" lvl="0" indent="0" algn="l" rtl="0">
              <a:spcBef>
                <a:spcPts val="0"/>
              </a:spcBef>
              <a:spcAft>
                <a:spcPts val="0"/>
              </a:spcAft>
              <a:buNone/>
            </a:pPr>
            <a:r>
              <a:rPr lang="en-US"/>
              <a:t>Page 26 of the Foundation Focus Handbook</a:t>
            </a:r>
            <a:endParaRPr/>
          </a:p>
          <a:p>
            <a:pPr marL="0" lvl="0" indent="0" algn="l" rtl="0">
              <a:spcBef>
                <a:spcPts val="0"/>
              </a:spcBef>
              <a:spcAft>
                <a:spcPts val="0"/>
              </a:spcAft>
              <a:buNone/>
            </a:pPr>
            <a:endParaRPr/>
          </a:p>
          <a:p>
            <a:pPr marL="0" lvl="0" indent="0" algn="l" rtl="0">
              <a:spcBef>
                <a:spcPts val="0"/>
              </a:spcBef>
              <a:spcAft>
                <a:spcPts val="0"/>
              </a:spcAft>
              <a:buNone/>
            </a:pPr>
            <a:r>
              <a:rPr lang="en-US"/>
              <a:t>Minimum 10% to DG Foundation; consider more when you consider the functions of the Foundation </a:t>
            </a:r>
            <a:endParaRPr/>
          </a:p>
          <a:p>
            <a:pPr marL="0" lvl="0" indent="0" algn="l" rtl="0">
              <a:spcBef>
                <a:spcPts val="0"/>
              </a:spcBef>
              <a:spcAft>
                <a:spcPts val="0"/>
              </a:spcAft>
              <a:buNone/>
            </a:pPr>
            <a:r>
              <a:rPr lang="en-US" b="1">
                <a:solidFill>
                  <a:srgbClr val="FF0000"/>
                </a:solidFill>
              </a:rPr>
              <a:t>RED FLAGS </a:t>
            </a:r>
            <a:endParaRPr/>
          </a:p>
        </p:txBody>
      </p:sp>
      <p:sp>
        <p:nvSpPr>
          <p:cNvPr id="215" name="Google Shape;215;p15:notes">
            <a:extLst>
              <a:ext uri="{FF2B5EF4-FFF2-40B4-BE49-F238E27FC236}">
                <a16:creationId xmlns:a16="http://schemas.microsoft.com/office/drawing/2014/main" id="{9DD066F7-3C17-9F60-9545-10CE7C348717}"/>
              </a:ext>
            </a:extLst>
          </p:cNvPr>
          <p:cNvSpPr>
            <a:spLocks noGrp="1" noRot="1" noChangeAspect="1"/>
          </p:cNvSpPr>
          <p:nvPr>
            <p:ph type="sldImg" idx="2"/>
          </p:nvPr>
        </p:nvSpPr>
        <p:spPr>
          <a:xfrm>
            <a:off x="933450" y="209550"/>
            <a:ext cx="1839913" cy="103663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979217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a:extLst>
            <a:ext uri="{FF2B5EF4-FFF2-40B4-BE49-F238E27FC236}">
              <a16:creationId xmlns:a16="http://schemas.microsoft.com/office/drawing/2014/main" id="{77801C5C-5A45-4B14-ADF4-55CBAC3B53D1}"/>
            </a:ext>
          </a:extLst>
        </p:cNvPr>
        <p:cNvGrpSpPr/>
        <p:nvPr/>
      </p:nvGrpSpPr>
      <p:grpSpPr>
        <a:xfrm>
          <a:off x="0" y="0"/>
          <a:ext cx="0" cy="0"/>
          <a:chOff x="0" y="0"/>
          <a:chExt cx="0" cy="0"/>
        </a:xfrm>
      </p:grpSpPr>
      <p:sp>
        <p:nvSpPr>
          <p:cNvPr id="178" name="Google Shape;178;p10:notes">
            <a:extLst>
              <a:ext uri="{FF2B5EF4-FFF2-40B4-BE49-F238E27FC236}">
                <a16:creationId xmlns:a16="http://schemas.microsoft.com/office/drawing/2014/main" id="{782CE16A-915B-4EA8-EFE5-186B38345EC8}"/>
              </a:ext>
            </a:extLst>
          </p:cNvPr>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endParaRPr b="1"/>
          </a:p>
        </p:txBody>
      </p:sp>
      <p:sp>
        <p:nvSpPr>
          <p:cNvPr id="179" name="Google Shape;179;p10:notes">
            <a:extLst>
              <a:ext uri="{FF2B5EF4-FFF2-40B4-BE49-F238E27FC236}">
                <a16:creationId xmlns:a16="http://schemas.microsoft.com/office/drawing/2014/main" id="{0097DB30-D244-8BD8-D027-594AE845BF01}"/>
              </a:ext>
            </a:extLst>
          </p:cNvPr>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317065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7:notes"/>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b="0"/>
              <a:t>Signature Events:  Involving full group membership.</a:t>
            </a:r>
            <a:endParaRPr/>
          </a:p>
          <a:p>
            <a:pPr marL="0" lvl="0" indent="0" algn="l" rtl="0">
              <a:spcBef>
                <a:spcPts val="0"/>
              </a:spcBef>
              <a:spcAft>
                <a:spcPts val="0"/>
              </a:spcAft>
              <a:buNone/>
            </a:pPr>
            <a:r>
              <a:rPr lang="en-US" b="0"/>
              <a:t>	e.g. PSH Mahj for Sight (event) </a:t>
            </a:r>
            <a:endParaRPr/>
          </a:p>
          <a:p>
            <a:pPr marL="0" lvl="0" indent="0" algn="l" rtl="0">
              <a:spcBef>
                <a:spcPts val="0"/>
              </a:spcBef>
              <a:spcAft>
                <a:spcPts val="0"/>
              </a:spcAft>
              <a:buNone/>
            </a:pPr>
            <a:r>
              <a:rPr lang="en-US" b="0"/>
              <a:t>[Tables that Bloom; sponsors; event charge, raffle baskets]</a:t>
            </a:r>
            <a:endParaRPr/>
          </a:p>
          <a:p>
            <a:pPr marL="0" lvl="0" indent="0" algn="l" rtl="0">
              <a:spcBef>
                <a:spcPts val="0"/>
              </a:spcBef>
              <a:spcAft>
                <a:spcPts val="0"/>
              </a:spcAft>
              <a:buNone/>
            </a:pPr>
            <a:r>
              <a:rPr lang="en-US" b="0"/>
              <a:t>	       Pecan Sale (activity)</a:t>
            </a:r>
            <a:endParaRPr/>
          </a:p>
          <a:p>
            <a:pPr marL="0" lvl="0" indent="0" algn="l" rtl="0">
              <a:spcBef>
                <a:spcPts val="0"/>
              </a:spcBef>
              <a:spcAft>
                <a:spcPts val="0"/>
              </a:spcAft>
              <a:buNone/>
            </a:pPr>
            <a:endParaRPr b="0"/>
          </a:p>
          <a:p>
            <a:pPr marL="0" lvl="0" indent="0" algn="l" rtl="0">
              <a:spcBef>
                <a:spcPts val="0"/>
              </a:spcBef>
              <a:spcAft>
                <a:spcPts val="0"/>
              </a:spcAft>
              <a:buNone/>
            </a:pPr>
            <a:r>
              <a:rPr lang="en-US" b="0"/>
              <a:t>%age sale with local business/restaurants</a:t>
            </a:r>
            <a:endParaRPr/>
          </a:p>
          <a:p>
            <a:pPr marL="0" lvl="0" indent="0" algn="l" rtl="0">
              <a:spcBef>
                <a:spcPts val="0"/>
              </a:spcBef>
              <a:spcAft>
                <a:spcPts val="0"/>
              </a:spcAft>
              <a:buNone/>
            </a:pPr>
            <a:r>
              <a:rPr lang="en-US" b="0"/>
              <a:t>Small charge for event (NYC) </a:t>
            </a:r>
            <a:endParaRPr/>
          </a:p>
          <a:p>
            <a:pPr marL="0" lvl="0" indent="0" algn="l" rtl="0">
              <a:spcBef>
                <a:spcPts val="0"/>
              </a:spcBef>
              <a:spcAft>
                <a:spcPts val="0"/>
              </a:spcAft>
              <a:buNone/>
            </a:pPr>
            <a:r>
              <a:rPr lang="en-US" b="0"/>
              <a:t>Pass the hat</a:t>
            </a:r>
            <a:endParaRPr/>
          </a:p>
          <a:p>
            <a:pPr marL="0" lvl="0" indent="0" algn="l" rtl="0">
              <a:spcBef>
                <a:spcPts val="0"/>
              </a:spcBef>
              <a:spcAft>
                <a:spcPts val="0"/>
              </a:spcAft>
              <a:buNone/>
            </a:pPr>
            <a:r>
              <a:rPr lang="en-US" b="0"/>
              <a:t>Basket raffles (FD or a social event) </a:t>
            </a:r>
            <a:endParaRPr/>
          </a:p>
          <a:p>
            <a:pPr marL="0" lvl="0" indent="0" algn="l" rtl="0">
              <a:spcBef>
                <a:spcPts val="0"/>
              </a:spcBef>
              <a:spcAft>
                <a:spcPts val="0"/>
              </a:spcAft>
              <a:buNone/>
            </a:pPr>
            <a:endParaRPr b="0"/>
          </a:p>
          <a:p>
            <a:pPr marL="0" lvl="0" indent="0" algn="l" rtl="0">
              <a:spcBef>
                <a:spcPts val="0"/>
              </a:spcBef>
              <a:spcAft>
                <a:spcPts val="0"/>
              </a:spcAft>
              <a:buNone/>
            </a:pPr>
            <a:endParaRPr b="1"/>
          </a:p>
          <a:p>
            <a:pPr marL="0" lvl="0" indent="0" algn="l" rtl="0">
              <a:spcBef>
                <a:spcPts val="0"/>
              </a:spcBef>
              <a:spcAft>
                <a:spcPts val="0"/>
              </a:spcAft>
              <a:buNone/>
            </a:pPr>
            <a:r>
              <a:rPr lang="en-US" b="1"/>
              <a:t>		</a:t>
            </a:r>
            <a:endParaRPr b="1"/>
          </a:p>
        </p:txBody>
      </p:sp>
      <p:sp>
        <p:nvSpPr>
          <p:cNvPr id="228" name="Google Shape;228;p17: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18:notes"/>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endParaRPr b="0"/>
          </a:p>
          <a:p>
            <a:pPr marL="0" lvl="0" indent="0" algn="l" rtl="0">
              <a:spcBef>
                <a:spcPts val="0"/>
              </a:spcBef>
              <a:spcAft>
                <a:spcPts val="0"/>
              </a:spcAft>
              <a:buNone/>
            </a:pPr>
            <a:r>
              <a:rPr lang="en-US" b="0"/>
              <a:t>Mary-Michael is your best resource!</a:t>
            </a:r>
            <a:endParaRPr/>
          </a:p>
          <a:p>
            <a:pPr marL="0" lvl="0" indent="0" algn="l" rtl="0">
              <a:spcBef>
                <a:spcPts val="0"/>
              </a:spcBef>
              <a:spcAft>
                <a:spcPts val="0"/>
              </a:spcAft>
              <a:buNone/>
            </a:pPr>
            <a:endParaRPr b="0"/>
          </a:p>
          <a:p>
            <a:pPr marL="0" lvl="0" indent="0" algn="l" rtl="0">
              <a:spcBef>
                <a:spcPts val="0"/>
              </a:spcBef>
              <a:spcAft>
                <a:spcPts val="0"/>
              </a:spcAft>
              <a:buNone/>
            </a:pPr>
            <a:r>
              <a:rPr lang="en-US" b="0"/>
              <a:t>If using a personal Venmo account, the money coming in is considered income, even </a:t>
            </a:r>
            <a:endParaRPr/>
          </a:p>
          <a:p>
            <a:pPr marL="0" lvl="0" indent="0" algn="l" rtl="0">
              <a:spcBef>
                <a:spcPts val="0"/>
              </a:spcBef>
              <a:spcAft>
                <a:spcPts val="0"/>
              </a:spcAft>
              <a:buNone/>
            </a:pPr>
            <a:r>
              <a:rPr lang="en-US" b="0"/>
              <a:t>if being done on behalf of the group and could have IRS implications.</a:t>
            </a:r>
            <a:endParaRPr/>
          </a:p>
        </p:txBody>
      </p:sp>
      <p:sp>
        <p:nvSpPr>
          <p:cNvPr id="234" name="Google Shape;234;p18: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19:notes"/>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b="1"/>
              <a:t>FFRF = </a:t>
            </a:r>
            <a:r>
              <a:rPr lang="en-US"/>
              <a:t>Event name (with your group named in the title)  e.g. not just FD raffle but </a:t>
            </a:r>
            <a:endParaRPr/>
          </a:p>
          <a:p>
            <a:pPr marL="0" lvl="0" indent="0" algn="l" rtl="0">
              <a:spcBef>
                <a:spcPts val="0"/>
              </a:spcBef>
              <a:spcAft>
                <a:spcPts val="0"/>
              </a:spcAft>
              <a:buNone/>
            </a:pPr>
            <a:r>
              <a:rPr lang="en-US"/>
              <a:t>Central PA FD raffle. </a:t>
            </a:r>
            <a:endParaRPr/>
          </a:p>
          <a:p>
            <a:pPr marL="0" lvl="0" indent="0" algn="l" rtl="0">
              <a:spcBef>
                <a:spcPts val="0"/>
              </a:spcBef>
              <a:spcAft>
                <a:spcPts val="0"/>
              </a:spcAft>
              <a:buNone/>
            </a:pPr>
            <a:r>
              <a:rPr lang="en-US"/>
              <a:t>Brief description	Income	Expense	Total Profit</a:t>
            </a:r>
            <a:endParaRPr b="1"/>
          </a:p>
          <a:p>
            <a:pPr marL="0" lvl="0" indent="0" algn="l" rtl="0">
              <a:spcBef>
                <a:spcPts val="0"/>
              </a:spcBef>
              <a:spcAft>
                <a:spcPts val="0"/>
              </a:spcAft>
              <a:buNone/>
            </a:pPr>
            <a:r>
              <a:rPr lang="en-US" b="1"/>
              <a:t>Distribution Plan</a:t>
            </a:r>
            <a:endParaRPr/>
          </a:p>
          <a:p>
            <a:pPr marL="0" lvl="0" indent="0" algn="l" rtl="0">
              <a:spcBef>
                <a:spcPts val="0"/>
              </a:spcBef>
              <a:spcAft>
                <a:spcPts val="0"/>
              </a:spcAft>
              <a:buNone/>
            </a:pPr>
            <a:r>
              <a:rPr lang="en-US"/>
              <a:t>All to DG Foundation or Share w/ local organization.  List the organization, address, and </a:t>
            </a:r>
            <a:endParaRPr/>
          </a:p>
          <a:p>
            <a:pPr marL="0" lvl="0" indent="0" algn="l" rtl="0">
              <a:spcBef>
                <a:spcPts val="0"/>
              </a:spcBef>
              <a:spcAft>
                <a:spcPts val="0"/>
              </a:spcAft>
              <a:buNone/>
            </a:pPr>
            <a:r>
              <a:rPr lang="en-US"/>
              <a:t>dollar amount.  EO Foundation will send to the organization, clearly identify that the money is </a:t>
            </a:r>
            <a:endParaRPr/>
          </a:p>
          <a:p>
            <a:pPr marL="0" lvl="0" indent="0" algn="l" rtl="0">
              <a:spcBef>
                <a:spcPts val="0"/>
              </a:spcBef>
              <a:spcAft>
                <a:spcPts val="0"/>
              </a:spcAft>
              <a:buNone/>
            </a:pPr>
            <a:r>
              <a:rPr lang="en-US"/>
              <a:t>Coming from your group, and you will be copied.  Your group will get full fundraising credit. </a:t>
            </a:r>
            <a:endParaRPr/>
          </a:p>
          <a:p>
            <a:pPr marL="0" lvl="0" indent="0" algn="l" rtl="0">
              <a:spcBef>
                <a:spcPts val="0"/>
              </a:spcBef>
              <a:spcAft>
                <a:spcPts val="0"/>
              </a:spcAft>
              <a:buNone/>
            </a:pPr>
            <a:r>
              <a:rPr lang="en-US" b="1"/>
              <a:t>Fraternity Standard 8 Delta Gamma Foundation </a:t>
            </a:r>
            <a:endParaRPr/>
          </a:p>
          <a:p>
            <a:pPr marL="0" lvl="0" indent="0" algn="l" rtl="0">
              <a:spcBef>
                <a:spcPts val="0"/>
              </a:spcBef>
              <a:spcAft>
                <a:spcPts val="0"/>
              </a:spcAft>
              <a:buNone/>
            </a:pPr>
            <a:r>
              <a:rPr lang="en-US"/>
              <a:t>Aware of the 3 areas of focus: Individual Member Support; Training and Programming; SFS</a:t>
            </a:r>
            <a:endParaRPr/>
          </a:p>
          <a:p>
            <a:pPr marL="0" lvl="0" indent="0" algn="l" rtl="0">
              <a:spcBef>
                <a:spcPts val="0"/>
              </a:spcBef>
              <a:spcAft>
                <a:spcPts val="0"/>
              </a:spcAft>
              <a:buClr>
                <a:schemeClr val="dk1"/>
              </a:buClr>
              <a:buSzPts val="1200"/>
              <a:buFont typeface="Calibri"/>
              <a:buNone/>
            </a:pPr>
            <a:r>
              <a:rPr lang="en-US"/>
              <a:t>Encourage to hold one fundraising event annually</a:t>
            </a:r>
            <a:endParaRPr/>
          </a:p>
          <a:p>
            <a:pPr marL="0" lvl="0" indent="0" algn="l" rtl="0">
              <a:spcBef>
                <a:spcPts val="0"/>
              </a:spcBef>
              <a:spcAft>
                <a:spcPts val="0"/>
              </a:spcAft>
              <a:buClr>
                <a:schemeClr val="dk1"/>
              </a:buClr>
              <a:buSzPts val="1200"/>
              <a:buFont typeface="Calibri"/>
              <a:buNone/>
            </a:pPr>
            <a:r>
              <a:rPr lang="en-US" b="0"/>
              <a:t>Process fundraising profits in timely manner and know how to direct a portion to local org</a:t>
            </a:r>
            <a:endParaRPr/>
          </a:p>
          <a:p>
            <a:pPr marL="0" lvl="0" indent="0" algn="l" rtl="0">
              <a:spcBef>
                <a:spcPts val="0"/>
              </a:spcBef>
              <a:spcAft>
                <a:spcPts val="0"/>
              </a:spcAft>
              <a:buClr>
                <a:schemeClr val="dk1"/>
              </a:buClr>
              <a:buSzPts val="1200"/>
              <a:buFont typeface="Calibri"/>
              <a:buNone/>
            </a:pPr>
            <a:r>
              <a:rPr lang="en-US" b="0"/>
              <a:t>Track Foundation related activity in AB</a:t>
            </a:r>
            <a:endParaRPr/>
          </a:p>
          <a:p>
            <a:pPr marL="0" lvl="0" indent="0" algn="l" rtl="0">
              <a:spcBef>
                <a:spcPts val="0"/>
              </a:spcBef>
              <a:spcAft>
                <a:spcPts val="0"/>
              </a:spcAft>
              <a:buNone/>
            </a:pPr>
            <a:endParaRPr/>
          </a:p>
        </p:txBody>
      </p:sp>
      <p:sp>
        <p:nvSpPr>
          <p:cNvPr id="241" name="Google Shape;241;p19: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a:extLst>
            <a:ext uri="{FF2B5EF4-FFF2-40B4-BE49-F238E27FC236}">
              <a16:creationId xmlns:a16="http://schemas.microsoft.com/office/drawing/2014/main" id="{823982A3-8B64-A38D-E16B-4094434F8F07}"/>
            </a:ext>
          </a:extLst>
        </p:cNvPr>
        <p:cNvGrpSpPr/>
        <p:nvPr/>
      </p:nvGrpSpPr>
      <p:grpSpPr>
        <a:xfrm>
          <a:off x="0" y="0"/>
          <a:ext cx="0" cy="0"/>
          <a:chOff x="0" y="0"/>
          <a:chExt cx="0" cy="0"/>
        </a:xfrm>
      </p:grpSpPr>
      <p:sp>
        <p:nvSpPr>
          <p:cNvPr id="178" name="Google Shape;178;p10:notes">
            <a:extLst>
              <a:ext uri="{FF2B5EF4-FFF2-40B4-BE49-F238E27FC236}">
                <a16:creationId xmlns:a16="http://schemas.microsoft.com/office/drawing/2014/main" id="{76A5108F-7260-E803-3C91-36ACD9136D8B}"/>
              </a:ext>
            </a:extLst>
          </p:cNvPr>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endParaRPr b="1"/>
          </a:p>
        </p:txBody>
      </p:sp>
      <p:sp>
        <p:nvSpPr>
          <p:cNvPr id="179" name="Google Shape;179;p10:notes">
            <a:extLst>
              <a:ext uri="{FF2B5EF4-FFF2-40B4-BE49-F238E27FC236}">
                <a16:creationId xmlns:a16="http://schemas.microsoft.com/office/drawing/2014/main" id="{4E895212-6FE9-6773-C808-BA2183D8426A}"/>
              </a:ext>
            </a:extLst>
          </p:cNvPr>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46967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301c3876b8f_0_16: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01c3876b8f_0_16:notes"/>
          <p:cNvSpPr txBox="1">
            <a:spLocks noGrp="1"/>
          </p:cNvSpPr>
          <p:nvPr>
            <p:ph type="body" idx="1"/>
          </p:nvPr>
        </p:nvSpPr>
        <p:spPr>
          <a:xfrm>
            <a:off x="695008" y="4444862"/>
            <a:ext cx="5560200" cy="3636600"/>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08" name="Google Shape;108;g301c3876b8f_0_16:notes"/>
          <p:cNvSpPr txBox="1">
            <a:spLocks noGrp="1"/>
          </p:cNvSpPr>
          <p:nvPr>
            <p:ph type="sldNum" idx="12"/>
          </p:nvPr>
        </p:nvSpPr>
        <p:spPr>
          <a:xfrm>
            <a:off x="3936769" y="8772669"/>
            <a:ext cx="3011700" cy="463500"/>
          </a:xfrm>
          <a:prstGeom prst="rect">
            <a:avLst/>
          </a:prstGeom>
        </p:spPr>
        <p:txBody>
          <a:bodyPr spcFirstLastPara="1" wrap="square" lIns="92475" tIns="46225" rIns="92475" bIns="4622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a:extLst>
            <a:ext uri="{FF2B5EF4-FFF2-40B4-BE49-F238E27FC236}">
              <a16:creationId xmlns:a16="http://schemas.microsoft.com/office/drawing/2014/main" id="{A1FE43BB-B7EC-B71E-B51A-CC9E28E081FE}"/>
            </a:ext>
          </a:extLst>
        </p:cNvPr>
        <p:cNvGrpSpPr/>
        <p:nvPr/>
      </p:nvGrpSpPr>
      <p:grpSpPr>
        <a:xfrm>
          <a:off x="0" y="0"/>
          <a:ext cx="0" cy="0"/>
          <a:chOff x="0" y="0"/>
          <a:chExt cx="0" cy="0"/>
        </a:xfrm>
      </p:grpSpPr>
      <p:sp>
        <p:nvSpPr>
          <p:cNvPr id="106" name="Google Shape;106;g301c3876b8f_0_16:notes">
            <a:extLst>
              <a:ext uri="{FF2B5EF4-FFF2-40B4-BE49-F238E27FC236}">
                <a16:creationId xmlns:a16="http://schemas.microsoft.com/office/drawing/2014/main" id="{A1CAB44F-2286-C49E-C295-A5FC34A62A4B}"/>
              </a:ext>
            </a:extLst>
          </p:cNvPr>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301c3876b8f_0_16:notes">
            <a:extLst>
              <a:ext uri="{FF2B5EF4-FFF2-40B4-BE49-F238E27FC236}">
                <a16:creationId xmlns:a16="http://schemas.microsoft.com/office/drawing/2014/main" id="{DE910F69-46F9-771F-538D-7A4F0DACED86}"/>
              </a:ext>
            </a:extLst>
          </p:cNvPr>
          <p:cNvSpPr txBox="1">
            <a:spLocks noGrp="1"/>
          </p:cNvSpPr>
          <p:nvPr>
            <p:ph type="body" idx="1"/>
          </p:nvPr>
        </p:nvSpPr>
        <p:spPr>
          <a:xfrm>
            <a:off x="695008" y="4444862"/>
            <a:ext cx="5560200" cy="3636600"/>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08" name="Google Shape;108;g301c3876b8f_0_16:notes">
            <a:extLst>
              <a:ext uri="{FF2B5EF4-FFF2-40B4-BE49-F238E27FC236}">
                <a16:creationId xmlns:a16="http://schemas.microsoft.com/office/drawing/2014/main" id="{A891AB78-50D7-4847-2C70-A59DC2BC367D}"/>
              </a:ext>
            </a:extLst>
          </p:cNvPr>
          <p:cNvSpPr txBox="1">
            <a:spLocks noGrp="1"/>
          </p:cNvSpPr>
          <p:nvPr>
            <p:ph type="sldNum" idx="12"/>
          </p:nvPr>
        </p:nvSpPr>
        <p:spPr>
          <a:xfrm>
            <a:off x="3936769" y="8772669"/>
            <a:ext cx="3011700" cy="463500"/>
          </a:xfrm>
          <a:prstGeom prst="rect">
            <a:avLst/>
          </a:prstGeom>
        </p:spPr>
        <p:txBody>
          <a:bodyPr spcFirstLastPara="1" wrap="square" lIns="92475" tIns="46225" rIns="92475" bIns="4622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4</a:t>
            </a:fld>
            <a:endParaRPr/>
          </a:p>
        </p:txBody>
      </p:sp>
    </p:spTree>
    <p:extLst>
      <p:ext uri="{BB962C8B-B14F-4D97-AF65-F5344CB8AC3E}">
        <p14:creationId xmlns:p14="http://schemas.microsoft.com/office/powerpoint/2010/main" val="1222300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301c3876b8f_0_22: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301c3876b8f_0_22:notes"/>
          <p:cNvSpPr txBox="1">
            <a:spLocks noGrp="1"/>
          </p:cNvSpPr>
          <p:nvPr>
            <p:ph type="body" idx="1"/>
          </p:nvPr>
        </p:nvSpPr>
        <p:spPr>
          <a:xfrm>
            <a:off x="695008" y="4444862"/>
            <a:ext cx="5560200" cy="3636600"/>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16" name="Google Shape;116;g301c3876b8f_0_22:notes"/>
          <p:cNvSpPr txBox="1">
            <a:spLocks noGrp="1"/>
          </p:cNvSpPr>
          <p:nvPr>
            <p:ph type="sldNum" idx="12"/>
          </p:nvPr>
        </p:nvSpPr>
        <p:spPr>
          <a:xfrm>
            <a:off x="3936769" y="8772669"/>
            <a:ext cx="3011700" cy="463500"/>
          </a:xfrm>
          <a:prstGeom prst="rect">
            <a:avLst/>
          </a:prstGeom>
        </p:spPr>
        <p:txBody>
          <a:bodyPr spcFirstLastPara="1" wrap="square" lIns="92475" tIns="46225" rIns="92475" bIns="46225"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2:notes"/>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a:t>Why Philanthropy Matters – with Foundation Executive Director</a:t>
            </a:r>
            <a:endParaRPr/>
          </a:p>
          <a:p>
            <a:pPr marL="0" lvl="0" indent="0" algn="l" rtl="0">
              <a:spcBef>
                <a:spcPts val="0"/>
              </a:spcBef>
              <a:spcAft>
                <a:spcPts val="0"/>
              </a:spcAft>
              <a:buNone/>
            </a:pPr>
            <a:r>
              <a:rPr lang="en-US"/>
              <a:t>	Leslie Loop Martin</a:t>
            </a:r>
            <a:endParaRPr/>
          </a:p>
          <a:p>
            <a:pPr marL="0" lvl="0" indent="0" algn="l" rtl="0">
              <a:spcBef>
                <a:spcPts val="0"/>
              </a:spcBef>
              <a:spcAft>
                <a:spcPts val="0"/>
              </a:spcAft>
              <a:buNone/>
            </a:pPr>
            <a:r>
              <a:rPr lang="en-US"/>
              <a:t>Historically, philanthropy was a male purview – men controlled the dollars.</a:t>
            </a:r>
            <a:endParaRPr/>
          </a:p>
          <a:p>
            <a:pPr marL="0" lvl="0" indent="0" algn="l" rtl="0">
              <a:spcBef>
                <a:spcPts val="0"/>
              </a:spcBef>
              <a:spcAft>
                <a:spcPts val="0"/>
              </a:spcAft>
              <a:buNone/>
            </a:pPr>
            <a:r>
              <a:rPr lang="en-US"/>
              <a:t>That has changed</a:t>
            </a:r>
            <a:endParaRPr/>
          </a:p>
          <a:p>
            <a:pPr marL="0" lvl="0" indent="0" algn="l" rtl="0">
              <a:spcBef>
                <a:spcPts val="0"/>
              </a:spcBef>
              <a:spcAft>
                <a:spcPts val="0"/>
              </a:spcAft>
              <a:buNone/>
            </a:pPr>
            <a:r>
              <a:rPr lang="en-US"/>
              <a:t>Studies on the motivation to give:  	women = empathy</a:t>
            </a:r>
            <a:endParaRPr/>
          </a:p>
          <a:p>
            <a:pPr marL="0" lvl="0" indent="0" algn="l" rtl="0">
              <a:spcBef>
                <a:spcPts val="0"/>
              </a:spcBef>
              <a:spcAft>
                <a:spcPts val="0"/>
              </a:spcAft>
              <a:buNone/>
            </a:pPr>
            <a:r>
              <a:rPr lang="en-US"/>
              <a:t>			men = self interest</a:t>
            </a:r>
            <a:endParaRPr/>
          </a:p>
          <a:p>
            <a:pPr marL="0" lvl="0" indent="0" algn="l" rtl="0">
              <a:spcBef>
                <a:spcPts val="0"/>
              </a:spcBef>
              <a:spcAft>
                <a:spcPts val="0"/>
              </a:spcAft>
              <a:buNone/>
            </a:pPr>
            <a:r>
              <a:rPr lang="en-US"/>
              <a:t>DG has a specific Foundation; not identifying w/ existing charities</a:t>
            </a:r>
            <a:endParaRPr/>
          </a:p>
        </p:txBody>
      </p:sp>
      <p:sp>
        <p:nvSpPr>
          <p:cNvPr id="123" name="Google Shape;123;p2: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3:notes"/>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a:t>An element of the Alumnae Group Evaluation is about awareness of the 3 areas of focus: </a:t>
            </a:r>
            <a:endParaRPr/>
          </a:p>
          <a:p>
            <a:pPr marL="0" lvl="0" indent="0" algn="l" rtl="0">
              <a:spcBef>
                <a:spcPts val="0"/>
              </a:spcBef>
              <a:spcAft>
                <a:spcPts val="0"/>
              </a:spcAft>
              <a:buNone/>
            </a:pPr>
            <a:r>
              <a:rPr lang="en-US"/>
              <a:t> Individual Member Support; Training and Programming; SFS</a:t>
            </a:r>
            <a:endParaRPr/>
          </a:p>
        </p:txBody>
      </p:sp>
      <p:sp>
        <p:nvSpPr>
          <p:cNvPr id="129" name="Google Shape;129;p3: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4:notes"/>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a:t>An element of the Alumnae Group Evaluation is about awareness of the 3 areas of focus: </a:t>
            </a:r>
            <a:endParaRPr/>
          </a:p>
          <a:p>
            <a:pPr marL="0" lvl="0" indent="0" algn="l" rtl="0">
              <a:spcBef>
                <a:spcPts val="0"/>
              </a:spcBef>
              <a:spcAft>
                <a:spcPts val="0"/>
              </a:spcAft>
              <a:buNone/>
            </a:pPr>
            <a:r>
              <a:rPr lang="en-US"/>
              <a:t> Individual Member Support; Training and Programming; SFS</a:t>
            </a:r>
            <a:endParaRPr/>
          </a:p>
        </p:txBody>
      </p:sp>
      <p:sp>
        <p:nvSpPr>
          <p:cNvPr id="138" name="Google Shape;138;p4: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a:extLst>
            <a:ext uri="{FF2B5EF4-FFF2-40B4-BE49-F238E27FC236}">
              <a16:creationId xmlns:a16="http://schemas.microsoft.com/office/drawing/2014/main" id="{9839AC21-99A6-F571-B12C-94F0A4562419}"/>
            </a:ext>
          </a:extLst>
        </p:cNvPr>
        <p:cNvGrpSpPr/>
        <p:nvPr/>
      </p:nvGrpSpPr>
      <p:grpSpPr>
        <a:xfrm>
          <a:off x="0" y="0"/>
          <a:ext cx="0" cy="0"/>
          <a:chOff x="0" y="0"/>
          <a:chExt cx="0" cy="0"/>
        </a:xfrm>
      </p:grpSpPr>
      <p:sp>
        <p:nvSpPr>
          <p:cNvPr id="137" name="Google Shape;137;p4:notes">
            <a:extLst>
              <a:ext uri="{FF2B5EF4-FFF2-40B4-BE49-F238E27FC236}">
                <a16:creationId xmlns:a16="http://schemas.microsoft.com/office/drawing/2014/main" id="{37EADB8E-FF8F-2BA3-A7D6-79BB756612F5}"/>
              </a:ext>
            </a:extLst>
          </p:cNvPr>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spcBef>
                <a:spcPts val="0"/>
              </a:spcBef>
              <a:spcAft>
                <a:spcPts val="0"/>
              </a:spcAft>
              <a:buNone/>
            </a:pPr>
            <a:r>
              <a:rPr lang="en-US" dirty="0"/>
              <a:t>An element of the Alumnae Group Evaluation is about awareness of the three areas of focus: </a:t>
            </a:r>
            <a:endParaRPr dirty="0"/>
          </a:p>
          <a:p>
            <a:pPr marL="0" lvl="0" indent="0" algn="l" rtl="0">
              <a:spcBef>
                <a:spcPts val="0"/>
              </a:spcBef>
              <a:spcAft>
                <a:spcPts val="0"/>
              </a:spcAft>
              <a:buNone/>
            </a:pPr>
            <a:r>
              <a:rPr lang="en-US" dirty="0"/>
              <a:t> Individual Member Support; Training and Programming; SFS</a:t>
            </a:r>
            <a:endParaRPr dirty="0"/>
          </a:p>
        </p:txBody>
      </p:sp>
      <p:sp>
        <p:nvSpPr>
          <p:cNvPr id="138" name="Google Shape;138;p4:notes">
            <a:extLst>
              <a:ext uri="{FF2B5EF4-FFF2-40B4-BE49-F238E27FC236}">
                <a16:creationId xmlns:a16="http://schemas.microsoft.com/office/drawing/2014/main" id="{57C1F9A6-E530-78E0-EEAD-23D42EC95D1C}"/>
              </a:ext>
            </a:extLst>
          </p:cNvPr>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585401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reserve="1">
  <p:cSld name="1_Title Slide">
    <p:bg>
      <p:bgPr>
        <a:blipFill>
          <a:blip r:embed="rId2">
            <a:alphaModFix/>
          </a:blip>
          <a:stretch>
            <a:fillRect/>
          </a:stretch>
        </a:blipFill>
        <a:effectLst/>
      </p:bgPr>
    </p:bg>
    <p:spTree>
      <p:nvGrpSpPr>
        <p:cNvPr id="1" name="Shape 10"/>
        <p:cNvGrpSpPr/>
        <p:nvPr/>
      </p:nvGrpSpPr>
      <p:grpSpPr>
        <a:xfrm>
          <a:off x="0" y="0"/>
          <a:ext cx="0" cy="0"/>
          <a:chOff x="0" y="0"/>
          <a:chExt cx="0" cy="0"/>
        </a:xfrm>
      </p:grpSpPr>
      <p:sp>
        <p:nvSpPr>
          <p:cNvPr id="11" name="Google Shape;11;p4"/>
          <p:cNvSpPr txBox="1">
            <a:spLocks noGrp="1"/>
          </p:cNvSpPr>
          <p:nvPr>
            <p:ph type="body" idx="1"/>
          </p:nvPr>
        </p:nvSpPr>
        <p:spPr>
          <a:xfrm>
            <a:off x="762000" y="1524000"/>
            <a:ext cx="5842000" cy="952500"/>
          </a:xfrm>
          <a:prstGeom prst="rect">
            <a:avLst/>
          </a:prstGeom>
          <a:noFill/>
          <a:ln>
            <a:noFill/>
          </a:ln>
        </p:spPr>
        <p:txBody>
          <a:bodyPr spcFirstLastPara="1" wrap="square" lIns="91425" tIns="45700" rIns="91425" bIns="45700" anchor="t" anchorCtr="0">
            <a:noAutofit/>
          </a:bodyPr>
          <a:lstStyle>
            <a:lvl1pPr marL="1143000" marR="0" lvl="0" indent="-571500" algn="l" rtl="0">
              <a:lnSpc>
                <a:spcPct val="100000"/>
              </a:lnSpc>
              <a:spcBef>
                <a:spcPts val="0"/>
              </a:spcBef>
              <a:spcAft>
                <a:spcPts val="0"/>
              </a:spcAft>
              <a:buClr>
                <a:srgbClr val="000000"/>
              </a:buClr>
              <a:buSzPts val="1400"/>
              <a:buFont typeface="Arial"/>
              <a:buNone/>
              <a:defRPr sz="5500" b="1" i="0" u="none" strike="noStrike" cap="none">
                <a:solidFill>
                  <a:srgbClr val="0D2C6C"/>
                </a:solidFill>
                <a:latin typeface="Tropiline" pitchFamily="2" charset="77"/>
                <a:ea typeface="Tropiline" pitchFamily="2" charset="77"/>
                <a:cs typeface="Arial"/>
                <a:sym typeface="Arial"/>
              </a:defRPr>
            </a:lvl1pPr>
            <a:lvl2pPr marL="2286000" marR="0" lvl="1" indent="-571500" algn="l" rtl="0">
              <a:lnSpc>
                <a:spcPct val="100000"/>
              </a:lnSpc>
              <a:spcBef>
                <a:spcPts val="0"/>
              </a:spcBef>
              <a:spcAft>
                <a:spcPts val="0"/>
              </a:spcAft>
              <a:buClr>
                <a:srgbClr val="000000"/>
              </a:buClr>
              <a:buSzPts val="1400"/>
              <a:buFont typeface="Arial"/>
              <a:buNone/>
              <a:defRPr sz="3000" b="0" i="0" u="none" strike="noStrike" cap="none">
                <a:solidFill>
                  <a:srgbClr val="B78D4D"/>
                </a:solidFill>
                <a:latin typeface="Montserrat"/>
                <a:ea typeface="Montserrat"/>
                <a:cs typeface="Montserrat"/>
                <a:sym typeface="Montserrat"/>
              </a:defRPr>
            </a:lvl2pPr>
            <a:lvl3pPr marL="3429000" marR="0" lvl="2"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3pPr>
            <a:lvl4pPr marL="4572000" marR="0" lvl="3"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4pPr>
            <a:lvl5pPr marL="5715000" marR="0" lvl="4"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5pPr>
            <a:lvl6pPr marL="6858000" marR="0" lvl="5"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6pPr>
            <a:lvl7pPr marL="8001000" marR="0" lvl="6"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7pPr>
            <a:lvl8pPr marL="9144000" marR="0" lvl="7"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8pPr>
            <a:lvl9pPr marL="10287000" marR="0" lvl="8"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1528946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ody Slide" preserve="1">
  <p:cSld name="Body Slide">
    <p:bg>
      <p:bgPr>
        <a:blipFill>
          <a:blip r:embed="rId2">
            <a:alphaModFix/>
          </a:blip>
          <a:stretch>
            <a:fillRect/>
          </a:stretch>
        </a:blipFill>
        <a:effectLst/>
      </p:bgPr>
    </p:bg>
    <p:spTree>
      <p:nvGrpSpPr>
        <p:cNvPr id="1" name="Shape 12"/>
        <p:cNvGrpSpPr/>
        <p:nvPr/>
      </p:nvGrpSpPr>
      <p:grpSpPr>
        <a:xfrm>
          <a:off x="0" y="0"/>
          <a:ext cx="0" cy="0"/>
          <a:chOff x="0" y="0"/>
          <a:chExt cx="0" cy="0"/>
        </a:xfrm>
      </p:grpSpPr>
      <p:sp>
        <p:nvSpPr>
          <p:cNvPr id="13" name="Google Shape;13;p5"/>
          <p:cNvSpPr txBox="1">
            <a:spLocks noGrp="1"/>
          </p:cNvSpPr>
          <p:nvPr>
            <p:ph type="body" idx="1"/>
          </p:nvPr>
        </p:nvSpPr>
        <p:spPr>
          <a:xfrm>
            <a:off x="952500" y="1905000"/>
            <a:ext cx="10287000" cy="3429000"/>
          </a:xfrm>
          <a:prstGeom prst="rect">
            <a:avLst/>
          </a:prstGeom>
          <a:noFill/>
          <a:ln>
            <a:noFill/>
          </a:ln>
        </p:spPr>
        <p:txBody>
          <a:bodyPr spcFirstLastPara="1" wrap="square" lIns="91425" tIns="45700" rIns="91425" bIns="45700" anchor="t" anchorCtr="0">
            <a:noAutofit/>
          </a:bodyPr>
          <a:lstStyle>
            <a:lvl1pPr marL="1143000" marR="0" lvl="0" indent="-571500" algn="l" rtl="0">
              <a:lnSpc>
                <a:spcPct val="100000"/>
              </a:lnSpc>
              <a:spcBef>
                <a:spcPts val="0"/>
              </a:spcBef>
              <a:spcAft>
                <a:spcPts val="0"/>
              </a:spcAft>
              <a:buClr>
                <a:srgbClr val="000000"/>
              </a:buClr>
              <a:buSzPts val="1400"/>
              <a:buFont typeface="Arial"/>
              <a:buNone/>
              <a:defRPr sz="2750" b="0" i="0" u="none" strike="noStrike" cap="none">
                <a:solidFill>
                  <a:srgbClr val="000000"/>
                </a:solidFill>
                <a:latin typeface="Montserrat"/>
                <a:ea typeface="Montserrat"/>
                <a:cs typeface="Montserrat"/>
                <a:sym typeface="Montserrat"/>
              </a:defRPr>
            </a:lvl1pPr>
            <a:lvl2pPr marL="2286000" marR="0" lvl="1" indent="-571500" algn="l" rtl="0">
              <a:lnSpc>
                <a:spcPct val="100000"/>
              </a:lnSpc>
              <a:spcBef>
                <a:spcPts val="0"/>
              </a:spcBef>
              <a:spcAft>
                <a:spcPts val="0"/>
              </a:spcAft>
              <a:buClr>
                <a:srgbClr val="000000"/>
              </a:buClr>
              <a:buSzPts val="1400"/>
              <a:buFont typeface="Arial"/>
              <a:buNone/>
              <a:defRPr sz="2750" b="0" i="0" u="none" strike="noStrike" cap="none">
                <a:solidFill>
                  <a:srgbClr val="000000"/>
                </a:solidFill>
                <a:latin typeface="Montserrat"/>
                <a:ea typeface="Montserrat"/>
                <a:cs typeface="Montserrat"/>
                <a:sym typeface="Montserrat"/>
              </a:defRPr>
            </a:lvl2pPr>
            <a:lvl3pPr marL="3429000" marR="0" lvl="2" indent="-571500" algn="l" rtl="0">
              <a:lnSpc>
                <a:spcPct val="100000"/>
              </a:lnSpc>
              <a:spcBef>
                <a:spcPts val="0"/>
              </a:spcBef>
              <a:spcAft>
                <a:spcPts val="0"/>
              </a:spcAft>
              <a:buClr>
                <a:srgbClr val="000000"/>
              </a:buClr>
              <a:buSzPts val="1400"/>
              <a:buFont typeface="Arial"/>
              <a:buNone/>
              <a:defRPr sz="2750" b="0" i="0" u="none" strike="noStrike" cap="none">
                <a:solidFill>
                  <a:srgbClr val="000000"/>
                </a:solidFill>
                <a:latin typeface="Montserrat"/>
                <a:ea typeface="Montserrat"/>
                <a:cs typeface="Montserrat"/>
                <a:sym typeface="Montserrat"/>
              </a:defRPr>
            </a:lvl3pPr>
            <a:lvl4pPr marL="4572000" marR="0" lvl="3" indent="-571500" algn="l" rtl="0">
              <a:lnSpc>
                <a:spcPct val="100000"/>
              </a:lnSpc>
              <a:spcBef>
                <a:spcPts val="0"/>
              </a:spcBef>
              <a:spcAft>
                <a:spcPts val="0"/>
              </a:spcAft>
              <a:buClr>
                <a:srgbClr val="000000"/>
              </a:buClr>
              <a:buSzPts val="1400"/>
              <a:buFont typeface="Arial"/>
              <a:buNone/>
              <a:defRPr sz="2750" b="0" i="0" u="none" strike="noStrike" cap="none">
                <a:solidFill>
                  <a:srgbClr val="000000"/>
                </a:solidFill>
                <a:latin typeface="Montserrat"/>
                <a:ea typeface="Montserrat"/>
                <a:cs typeface="Montserrat"/>
                <a:sym typeface="Montserrat"/>
              </a:defRPr>
            </a:lvl4pPr>
            <a:lvl5pPr marL="5715000" marR="0" lvl="4" indent="-571500" algn="l" rtl="0">
              <a:lnSpc>
                <a:spcPct val="100000"/>
              </a:lnSpc>
              <a:spcBef>
                <a:spcPts val="0"/>
              </a:spcBef>
              <a:spcAft>
                <a:spcPts val="0"/>
              </a:spcAft>
              <a:buClr>
                <a:srgbClr val="000000"/>
              </a:buClr>
              <a:buSzPts val="1400"/>
              <a:buFont typeface="Arial"/>
              <a:buNone/>
              <a:defRPr sz="2750" b="0" i="0" u="none" strike="noStrike" cap="none">
                <a:solidFill>
                  <a:srgbClr val="000000"/>
                </a:solidFill>
                <a:latin typeface="Montserrat"/>
                <a:ea typeface="Montserrat"/>
                <a:cs typeface="Montserrat"/>
                <a:sym typeface="Montserrat"/>
              </a:defRPr>
            </a:lvl5pPr>
            <a:lvl6pPr marL="6858000" marR="0" lvl="5"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6pPr>
            <a:lvl7pPr marL="8001000" marR="0" lvl="6"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7pPr>
            <a:lvl8pPr marL="9144000" marR="0" lvl="7"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8pPr>
            <a:lvl9pPr marL="10287000" marR="0" lvl="8"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9pPr>
          </a:lstStyle>
          <a:p>
            <a:endParaRPr/>
          </a:p>
        </p:txBody>
      </p:sp>
      <p:sp>
        <p:nvSpPr>
          <p:cNvPr id="14" name="Google Shape;14;p5"/>
          <p:cNvSpPr txBox="1">
            <a:spLocks noGrp="1"/>
          </p:cNvSpPr>
          <p:nvPr>
            <p:ph type="body" idx="2"/>
          </p:nvPr>
        </p:nvSpPr>
        <p:spPr>
          <a:xfrm>
            <a:off x="952500" y="762002"/>
            <a:ext cx="10287000" cy="762000"/>
          </a:xfrm>
          <a:prstGeom prst="rect">
            <a:avLst/>
          </a:prstGeom>
          <a:noFill/>
          <a:ln>
            <a:noFill/>
          </a:ln>
        </p:spPr>
        <p:txBody>
          <a:bodyPr spcFirstLastPara="1" wrap="square" lIns="91425" tIns="45700" rIns="91425" bIns="45700" anchor="t" anchorCtr="0">
            <a:noAutofit/>
          </a:bodyPr>
          <a:lstStyle>
            <a:lvl1pPr marL="1143000" marR="0" lvl="0" indent="-571500" algn="l" rtl="0">
              <a:lnSpc>
                <a:spcPct val="100000"/>
              </a:lnSpc>
              <a:spcBef>
                <a:spcPts val="0"/>
              </a:spcBef>
              <a:spcAft>
                <a:spcPts val="0"/>
              </a:spcAft>
              <a:buClr>
                <a:srgbClr val="000000"/>
              </a:buClr>
              <a:buSzPts val="1400"/>
              <a:buFont typeface="Arial"/>
              <a:buNone/>
              <a:defRPr sz="4000" b="1" i="0" u="none" strike="noStrike" cap="none">
                <a:solidFill>
                  <a:schemeClr val="lt1"/>
                </a:solidFill>
                <a:latin typeface="Tropiline" pitchFamily="2" charset="77"/>
                <a:ea typeface="Tropiline" pitchFamily="2" charset="77"/>
                <a:cs typeface="Arial"/>
                <a:sym typeface="Arial"/>
              </a:defRPr>
            </a:lvl1pPr>
            <a:lvl2pPr marL="2286000" marR="0" lvl="1" indent="-571500" algn="l" rtl="0">
              <a:lnSpc>
                <a:spcPct val="100000"/>
              </a:lnSpc>
              <a:spcBef>
                <a:spcPts val="0"/>
              </a:spcBef>
              <a:spcAft>
                <a:spcPts val="0"/>
              </a:spcAft>
              <a:buClr>
                <a:srgbClr val="000000"/>
              </a:buClr>
              <a:buSzPts val="1400"/>
              <a:buFont typeface="Arial"/>
              <a:buNone/>
              <a:defRPr sz="3500" b="1" i="0" u="none" strike="noStrike" cap="none">
                <a:solidFill>
                  <a:srgbClr val="B78D4D"/>
                </a:solidFill>
                <a:latin typeface="Montserrat"/>
                <a:ea typeface="Montserrat"/>
                <a:cs typeface="Montserrat"/>
                <a:sym typeface="Montserrat"/>
              </a:defRPr>
            </a:lvl2pPr>
            <a:lvl3pPr marL="3429000" marR="0" lvl="2" indent="-571500" algn="l" rtl="0">
              <a:lnSpc>
                <a:spcPct val="100000"/>
              </a:lnSpc>
              <a:spcBef>
                <a:spcPts val="0"/>
              </a:spcBef>
              <a:spcAft>
                <a:spcPts val="0"/>
              </a:spcAft>
              <a:buClr>
                <a:srgbClr val="000000"/>
              </a:buClr>
              <a:buSzPts val="1400"/>
              <a:buFont typeface="Arial"/>
              <a:buNone/>
              <a:defRPr sz="3333" b="0" i="0" u="none" strike="noStrike" cap="none">
                <a:solidFill>
                  <a:srgbClr val="000000"/>
                </a:solidFill>
                <a:latin typeface="Montserrat"/>
                <a:ea typeface="Montserrat"/>
                <a:cs typeface="Montserrat"/>
                <a:sym typeface="Montserrat"/>
              </a:defRPr>
            </a:lvl3pPr>
            <a:lvl4pPr marL="4572000" marR="0" lvl="3"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4pPr>
            <a:lvl5pPr marL="5715000" marR="0" lvl="4"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5pPr>
            <a:lvl6pPr marL="6858000" marR="0" lvl="5"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6pPr>
            <a:lvl7pPr marL="8001000" marR="0" lvl="6"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7pPr>
            <a:lvl8pPr marL="9144000" marR="0" lvl="7"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8pPr>
            <a:lvl9pPr marL="10287000" marR="0" lvl="8" indent="-571500" algn="l" rtl="0">
              <a:lnSpc>
                <a:spcPct val="100000"/>
              </a:lnSpc>
              <a:spcBef>
                <a:spcPts val="0"/>
              </a:spcBef>
              <a:spcAft>
                <a:spcPts val="0"/>
              </a:spcAft>
              <a:buClr>
                <a:srgbClr val="000000"/>
              </a:buClr>
              <a:buSzPts val="1400"/>
              <a:buFont typeface="Arial"/>
              <a:buNone/>
              <a:defRPr sz="4500" b="0" i="0" u="none" strike="noStrike" cap="none">
                <a:solidFill>
                  <a:srgbClr val="000000"/>
                </a:solidFill>
                <a:latin typeface="Montserrat"/>
                <a:ea typeface="Montserrat"/>
                <a:cs typeface="Montserrat"/>
                <a:sym typeface="Montserrat"/>
              </a:defRPr>
            </a:lvl9pPr>
          </a:lstStyle>
          <a:p>
            <a:endParaRPr/>
          </a:p>
        </p:txBody>
      </p:sp>
    </p:spTree>
    <p:extLst>
      <p:ext uri="{BB962C8B-B14F-4D97-AF65-F5344CB8AC3E}">
        <p14:creationId xmlns:p14="http://schemas.microsoft.com/office/powerpoint/2010/main" val="2902843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Title and Content">
  <p:cSld name="1_Title and Content">
    <p:bg>
      <p:bgPr>
        <a:solidFill>
          <a:schemeClr val="bg1"/>
        </a:solidFill>
        <a:effectLst/>
      </p:bgPr>
    </p:bg>
    <p:spTree>
      <p:nvGrpSpPr>
        <p:cNvPr id="1" name="Shape 15"/>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ody">
  <p:cSld name="Body">
    <p:bg>
      <p:bgPr>
        <a:solidFill>
          <a:srgbClr val="00205B"/>
        </a:solidFill>
        <a:effectLst/>
      </p:bgPr>
    </p:bg>
    <p:spTree>
      <p:nvGrpSpPr>
        <p:cNvPr id="1" name="Shape 1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49" r:id="rId3"/>
    <p:sldLayoutId id="2147483650"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deltagamma.org/library/procedureprocess/foundation-alumnae-do-good-hours-tracker/"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deltagamma.org/library/policy/foundation-policies/" TargetMode="External"/><Relationship Id="rId13" Type="http://schemas.openxmlformats.org/officeDocument/2006/relationships/hyperlink" Target="https://www.memberplanet.com/#/" TargetMode="External"/><Relationship Id="rId3" Type="http://schemas.openxmlformats.org/officeDocument/2006/relationships/hyperlink" Target="https://www.deltagamma.org/wp-content/uploads/2024/08/Alumnae-Officer-Navigation-Guides-2024.pdf" TargetMode="External"/><Relationship Id="rId7" Type="http://schemas.openxmlformats.org/officeDocument/2006/relationships/hyperlink" Target="https://www.deltagamma.org/library/ttdtdm/foundation-ceremony-do-good-foundation-ritual/" TargetMode="External"/><Relationship Id="rId12" Type="http://schemas.openxmlformats.org/officeDocument/2006/relationships/hyperlink" Target="https://www.deltagamma.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deltagamma.org/wp-content/uploads/2024/07/Fraternity-Standards-for-Alumnae-Groups-07.2024.pdf" TargetMode="External"/><Relationship Id="rId11" Type="http://schemas.openxmlformats.org/officeDocument/2006/relationships/hyperlink" Target="https://www.deltagamma.org/wp-content/uploads/2022/02/Social-Media-Policy-Violation-Process-2.pdf" TargetMode="External"/><Relationship Id="rId5" Type="http://schemas.openxmlformats.org/officeDocument/2006/relationships/hyperlink" Target="https://www.deltagamma.org/wp-content/uploads/2023/12/Foundation-Focus_Alumnae-Edition.pdf" TargetMode="External"/><Relationship Id="rId15" Type="http://schemas.openxmlformats.org/officeDocument/2006/relationships/hyperlink" Target="https://boulder.deltagamma.org/" TargetMode="External"/><Relationship Id="rId10" Type="http://schemas.openxmlformats.org/officeDocument/2006/relationships/hyperlink" Target="https://www.deltagamma.org/wp-content/uploads/2018/10/Delta-Gamma_Abbreviated-Brand-Guidelines_2023-Update.pdf" TargetMode="External"/><Relationship Id="rId4" Type="http://schemas.openxmlformats.org/officeDocument/2006/relationships/hyperlink" Target="https://www.deltagamma.org/library/handbookguidemanual/alumnae-officers-manual/" TargetMode="External"/><Relationship Id="rId9" Type="http://schemas.openxmlformats.org/officeDocument/2006/relationships/hyperlink" Target="https://www.deltagamma.org/wp-content/uploads/2014/06/DG-Style-Guide-2023-1.pdf" TargetMode="External"/><Relationship Id="rId14" Type="http://schemas.openxmlformats.org/officeDocument/2006/relationships/hyperlink" Target="https://anchorbase.deltagamma.org/"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mailto:mary-michael@deltagamma.org" TargetMode="External"/><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pic>
        <p:nvPicPr>
          <p:cNvPr id="92" name="Google Shape;92;p1" descr="A picture containing plate&#10;&#10;Description automatically generated"/>
          <p:cNvPicPr preferRelativeResize="0"/>
          <p:nvPr/>
        </p:nvPicPr>
        <p:blipFill rotWithShape="1">
          <a:blip r:embed="rId3">
            <a:alphaModFix/>
          </a:blip>
          <a:srcRect/>
          <a:stretch/>
        </p:blipFill>
        <p:spPr>
          <a:xfrm>
            <a:off x="23050500" y="666155"/>
            <a:ext cx="2204580" cy="3311770"/>
          </a:xfrm>
          <a:prstGeom prst="rect">
            <a:avLst/>
          </a:prstGeom>
          <a:noFill/>
          <a:ln>
            <a:noFill/>
          </a:ln>
        </p:spPr>
      </p:pic>
      <p:sp>
        <p:nvSpPr>
          <p:cNvPr id="2" name="Text Placeholder 1">
            <a:extLst>
              <a:ext uri="{FF2B5EF4-FFF2-40B4-BE49-F238E27FC236}">
                <a16:creationId xmlns:a16="http://schemas.microsoft.com/office/drawing/2014/main" id="{28393F1E-E055-1A04-A9F1-DCA371DB5235}"/>
              </a:ext>
            </a:extLst>
          </p:cNvPr>
          <p:cNvSpPr>
            <a:spLocks noGrp="1"/>
          </p:cNvSpPr>
          <p:nvPr>
            <p:ph type="body" idx="1"/>
          </p:nvPr>
        </p:nvSpPr>
        <p:spPr>
          <a:xfrm>
            <a:off x="139147" y="2504661"/>
            <a:ext cx="8024191" cy="924339"/>
          </a:xfrm>
        </p:spPr>
        <p:txBody>
          <a:bodyPr/>
          <a:lstStyle/>
          <a:p>
            <a:r>
              <a:rPr lang="en-US" dirty="0"/>
              <a:t>Foundation Breakout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9">
          <a:extLst>
            <a:ext uri="{FF2B5EF4-FFF2-40B4-BE49-F238E27FC236}">
              <a16:creationId xmlns:a16="http://schemas.microsoft.com/office/drawing/2014/main" id="{9EF8D1A8-0343-BD25-3657-FE7AD46D117C}"/>
            </a:ext>
          </a:extLst>
        </p:cNvPr>
        <p:cNvGrpSpPr/>
        <p:nvPr/>
      </p:nvGrpSpPr>
      <p:grpSpPr>
        <a:xfrm>
          <a:off x="0" y="0"/>
          <a:ext cx="0" cy="0"/>
          <a:chOff x="0" y="0"/>
          <a:chExt cx="0" cy="0"/>
        </a:xfrm>
      </p:grpSpPr>
      <p:sp>
        <p:nvSpPr>
          <p:cNvPr id="140" name="Google Shape;140;p4">
            <a:extLst>
              <a:ext uri="{FF2B5EF4-FFF2-40B4-BE49-F238E27FC236}">
                <a16:creationId xmlns:a16="http://schemas.microsoft.com/office/drawing/2014/main" id="{C08973FE-820E-5BA6-6ED3-44912142BC05}"/>
              </a:ext>
            </a:extLst>
          </p:cNvPr>
          <p:cNvSpPr/>
          <p:nvPr/>
        </p:nvSpPr>
        <p:spPr>
          <a:xfrm>
            <a:off x="3607496" y="1386886"/>
            <a:ext cx="7772400" cy="3913563"/>
          </a:xfrm>
          <a:prstGeom prst="rect">
            <a:avLst/>
          </a:prstGeom>
          <a:noFill/>
          <a:ln>
            <a:noFill/>
          </a:ln>
        </p:spPr>
        <p:txBody>
          <a:bodyPr spcFirstLastPara="1" wrap="square" lIns="228550" tIns="114250" rIns="228550" bIns="114250" anchor="t" anchorCtr="0">
            <a:noAutofit/>
          </a:bodyPr>
          <a:lstStyle/>
          <a:p>
            <a:pPr marL="0" marR="0" lvl="0" indent="0" algn="ctr" rtl="0">
              <a:spcBef>
                <a:spcPts val="0"/>
              </a:spcBef>
              <a:spcAft>
                <a:spcPts val="0"/>
              </a:spcAft>
              <a:buNone/>
            </a:pPr>
            <a:r>
              <a:rPr lang="en-US" sz="3600" b="1" i="0" u="none" strike="noStrike" cap="none" dirty="0">
                <a:solidFill>
                  <a:srgbClr val="00205B"/>
                </a:solidFill>
                <a:latin typeface="Tropiline" pitchFamily="2" charset="77"/>
                <a:ea typeface="Georgia"/>
                <a:cs typeface="Georgia"/>
                <a:sym typeface="Georgia"/>
              </a:rPr>
              <a:t>Service for </a:t>
            </a:r>
            <a:r>
              <a:rPr lang="en-US" sz="3600" b="1" dirty="0">
                <a:solidFill>
                  <a:srgbClr val="00205B"/>
                </a:solidFill>
                <a:latin typeface="Tropiline" pitchFamily="2" charset="77"/>
                <a:ea typeface="Georgia"/>
                <a:cs typeface="Georgia"/>
                <a:sym typeface="Georgia"/>
              </a:rPr>
              <a:t>Sight</a:t>
            </a:r>
          </a:p>
          <a:p>
            <a:pPr marL="139700" marR="0" lvl="0" algn="ctr" rtl="0">
              <a:spcBef>
                <a:spcPts val="0"/>
              </a:spcBef>
              <a:spcAft>
                <a:spcPts val="0"/>
              </a:spcAft>
              <a:buClr>
                <a:srgbClr val="0D2C6C"/>
              </a:buClr>
              <a:buSzPts val="1400"/>
            </a:pPr>
            <a:r>
              <a:rPr lang="en-US" sz="2400" b="0" i="0" u="none" strike="noStrike" cap="none" dirty="0">
                <a:solidFill>
                  <a:srgbClr val="0D2C6C"/>
                </a:solidFill>
                <a:latin typeface="Montserrat" pitchFamily="2" charset="77"/>
                <a:ea typeface="Calibri"/>
                <a:cs typeface="Calibri"/>
                <a:sym typeface="Calibri"/>
              </a:rPr>
              <a:t>How we support our communities</a:t>
            </a:r>
          </a:p>
          <a:p>
            <a:pPr marL="139700" marR="0" lvl="0" algn="ctr" rtl="0">
              <a:spcBef>
                <a:spcPts val="0"/>
              </a:spcBef>
              <a:spcAft>
                <a:spcPts val="0"/>
              </a:spcAft>
              <a:buClr>
                <a:srgbClr val="0D2C6C"/>
              </a:buClr>
              <a:buSzPts val="1400"/>
            </a:pPr>
            <a:endParaRPr lang="en-US" dirty="0">
              <a:latin typeface="Montserrat" pitchFamily="2" charset="77"/>
            </a:endParaRPr>
          </a:p>
          <a:p>
            <a:pPr marL="939800" marR="0" lvl="1" indent="-342900" algn="l" rtl="0">
              <a:spcBef>
                <a:spcPts val="0"/>
              </a:spcBef>
              <a:spcAft>
                <a:spcPts val="0"/>
              </a:spcAft>
              <a:buClr>
                <a:srgbClr val="0D2C6C"/>
              </a:buClr>
              <a:buSzPts val="1400"/>
              <a:buFont typeface="Arial" panose="020B0604020202020204" pitchFamily="34" charset="0"/>
              <a:buChar char="•"/>
            </a:pPr>
            <a:r>
              <a:rPr lang="en-US" sz="2400" b="0" i="0" u="none" strike="noStrike" cap="none" dirty="0">
                <a:solidFill>
                  <a:srgbClr val="0D2C6C"/>
                </a:solidFill>
                <a:latin typeface="Montserrat" pitchFamily="2" charset="77"/>
                <a:ea typeface="Calibri"/>
                <a:cs typeface="Calibri"/>
                <a:sym typeface="Calibri"/>
              </a:rPr>
              <a:t>Service for Sight Grants</a:t>
            </a:r>
            <a:endParaRPr lang="en-US" dirty="0">
              <a:latin typeface="Montserrat" pitchFamily="2" charset="77"/>
            </a:endParaRPr>
          </a:p>
          <a:p>
            <a:pPr marL="939800" marR="0" lvl="1" indent="-342900" algn="l" rtl="0">
              <a:spcBef>
                <a:spcPts val="0"/>
              </a:spcBef>
              <a:spcAft>
                <a:spcPts val="0"/>
              </a:spcAft>
              <a:buClr>
                <a:srgbClr val="0D2C6C"/>
              </a:buClr>
              <a:buSzPts val="1400"/>
              <a:buFont typeface="Arial" panose="020B0604020202020204" pitchFamily="34" charset="0"/>
              <a:buChar char="•"/>
            </a:pPr>
            <a:r>
              <a:rPr lang="en-US" sz="2400" b="0" i="0" u="none" strike="noStrike" cap="none" dirty="0">
                <a:solidFill>
                  <a:srgbClr val="0D2C6C"/>
                </a:solidFill>
                <a:latin typeface="Montserrat" pitchFamily="2" charset="77"/>
                <a:ea typeface="Calibri"/>
                <a:cs typeface="Calibri"/>
                <a:sym typeface="Calibri"/>
              </a:rPr>
              <a:t>Directed giving to sight-r</a:t>
            </a:r>
            <a:r>
              <a:rPr lang="en-US" sz="2400" dirty="0">
                <a:solidFill>
                  <a:srgbClr val="0D2C6C"/>
                </a:solidFill>
                <a:latin typeface="Montserrat" pitchFamily="2" charset="77"/>
                <a:ea typeface="Calibri"/>
                <a:cs typeface="Calibri"/>
                <a:sym typeface="Calibri"/>
              </a:rPr>
              <a:t>elated </a:t>
            </a:r>
            <a:r>
              <a:rPr lang="en-US" sz="2400" b="0" i="0" u="none" strike="noStrike" cap="none" dirty="0">
                <a:solidFill>
                  <a:srgbClr val="0D2C6C"/>
                </a:solidFill>
                <a:latin typeface="Montserrat" pitchFamily="2" charset="77"/>
                <a:ea typeface="Calibri"/>
                <a:cs typeface="Calibri"/>
                <a:sym typeface="Calibri"/>
              </a:rPr>
              <a:t>501(c)(3) organizations by collegiate chapters and alumnae groups</a:t>
            </a:r>
            <a:endParaRPr lang="en-US" dirty="0">
              <a:latin typeface="Montserrat" pitchFamily="2" charset="77"/>
            </a:endParaRPr>
          </a:p>
          <a:p>
            <a:pPr marL="939800" marR="0" lvl="1" indent="-342900" algn="l" rtl="0">
              <a:spcBef>
                <a:spcPts val="0"/>
              </a:spcBef>
              <a:spcAft>
                <a:spcPts val="0"/>
              </a:spcAft>
              <a:buClr>
                <a:srgbClr val="0D2C6C"/>
              </a:buClr>
              <a:buSzPts val="1400"/>
              <a:buFont typeface="Arial" panose="020B0604020202020204" pitchFamily="34" charset="0"/>
              <a:buChar char="•"/>
            </a:pPr>
            <a:r>
              <a:rPr lang="en-US" sz="2400" b="0" i="0" u="none" strike="noStrike" cap="none" dirty="0">
                <a:solidFill>
                  <a:srgbClr val="0D2C6C"/>
                </a:solidFill>
                <a:latin typeface="Montserrat" pitchFamily="2" charset="77"/>
                <a:ea typeface="Calibri"/>
                <a:cs typeface="Calibri"/>
                <a:sym typeface="Calibri"/>
              </a:rPr>
              <a:t>Five Delta Gamma Schools for Children with Visual Impairments</a:t>
            </a:r>
            <a:endParaRPr lang="en-US" dirty="0">
              <a:latin typeface="Montserrat" pitchFamily="2" charset="77"/>
            </a:endParaRPr>
          </a:p>
          <a:p>
            <a:pPr marL="939800" marR="0" lvl="1" indent="-342900" algn="l" rtl="0">
              <a:spcBef>
                <a:spcPts val="0"/>
              </a:spcBef>
              <a:spcAft>
                <a:spcPts val="0"/>
              </a:spcAft>
              <a:buClr>
                <a:srgbClr val="0D2C6C"/>
              </a:buClr>
              <a:buSzPts val="1400"/>
              <a:buFont typeface="Arial" panose="020B0604020202020204" pitchFamily="34" charset="0"/>
              <a:buChar char="•"/>
            </a:pPr>
            <a:r>
              <a:rPr lang="en-US" sz="2400" b="0" i="0" u="none" strike="noStrike" cap="none" dirty="0">
                <a:solidFill>
                  <a:srgbClr val="0D2C6C"/>
                </a:solidFill>
                <a:latin typeface="Montserrat" pitchFamily="2" charset="77"/>
                <a:ea typeface="Calibri"/>
                <a:cs typeface="Calibri"/>
                <a:sym typeface="Calibri"/>
              </a:rPr>
              <a:t>Do Good Hours (Volunteer service)</a:t>
            </a:r>
            <a:endParaRPr lang="en-US" dirty="0">
              <a:latin typeface="Montserrat" pitchFamily="2" charset="77"/>
            </a:endParaRPr>
          </a:p>
          <a:p>
            <a:pPr marL="457200" marR="0" lvl="1" indent="0" algn="l" rtl="0">
              <a:spcBef>
                <a:spcPts val="0"/>
              </a:spcBef>
              <a:spcAft>
                <a:spcPts val="0"/>
              </a:spcAft>
              <a:buNone/>
            </a:pPr>
            <a:endParaRPr sz="2000" b="0" i="0" u="none" strike="noStrike" cap="none" dirty="0">
              <a:solidFill>
                <a:schemeClr val="dk1"/>
              </a:solidFill>
              <a:latin typeface="Calibri"/>
              <a:ea typeface="Calibri"/>
              <a:cs typeface="Calibri"/>
              <a:sym typeface="Calibri"/>
            </a:endParaRPr>
          </a:p>
          <a:p>
            <a:pPr marL="1143000" marR="0" lvl="0" indent="0" algn="l" rtl="0">
              <a:spcBef>
                <a:spcPts val="0"/>
              </a:spcBef>
              <a:spcAft>
                <a:spcPts val="0"/>
              </a:spcAft>
              <a:buNone/>
            </a:pPr>
            <a:endParaRPr sz="1750" b="0" i="0" u="none" strike="noStrike" cap="none" dirty="0">
              <a:solidFill>
                <a:schemeClr val="dk1"/>
              </a:solidFill>
              <a:latin typeface="Calibri"/>
              <a:ea typeface="Calibri"/>
              <a:cs typeface="Calibri"/>
              <a:sym typeface="Calibri"/>
            </a:endParaRPr>
          </a:p>
        </p:txBody>
      </p:sp>
      <p:pic>
        <p:nvPicPr>
          <p:cNvPr id="2" name="Google Shape;135;p3" descr="Logo, company name&#10;&#10;Description automatically generated">
            <a:extLst>
              <a:ext uri="{FF2B5EF4-FFF2-40B4-BE49-F238E27FC236}">
                <a16:creationId xmlns:a16="http://schemas.microsoft.com/office/drawing/2014/main" id="{FF0AFCCB-712E-1DE9-085C-9B2A486C9CE0}"/>
              </a:ext>
            </a:extLst>
          </p:cNvPr>
          <p:cNvPicPr preferRelativeResize="0"/>
          <p:nvPr/>
        </p:nvPicPr>
        <p:blipFill rotWithShape="1">
          <a:blip r:embed="rId3">
            <a:alphaModFix/>
          </a:blip>
          <a:srcRect/>
          <a:stretch/>
        </p:blipFill>
        <p:spPr>
          <a:xfrm>
            <a:off x="919711" y="1837687"/>
            <a:ext cx="2687785" cy="3182626"/>
          </a:xfrm>
          <a:prstGeom prst="rect">
            <a:avLst/>
          </a:prstGeom>
          <a:noFill/>
          <a:ln>
            <a:noFill/>
          </a:ln>
        </p:spPr>
      </p:pic>
    </p:spTree>
    <p:extLst>
      <p:ext uri="{BB962C8B-B14F-4D97-AF65-F5344CB8AC3E}">
        <p14:creationId xmlns:p14="http://schemas.microsoft.com/office/powerpoint/2010/main" val="604489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pic>
        <p:nvPicPr>
          <p:cNvPr id="158" name="Google Shape;158;p7" descr="A picture containing plate&#10;&#10;Description automatically generated"/>
          <p:cNvPicPr preferRelativeResize="0"/>
          <p:nvPr/>
        </p:nvPicPr>
        <p:blipFill rotWithShape="1">
          <a:blip r:embed="rId3">
            <a:alphaModFix/>
          </a:blip>
          <a:srcRect/>
          <a:stretch/>
        </p:blipFill>
        <p:spPr>
          <a:xfrm>
            <a:off x="9608675" y="5334000"/>
            <a:ext cx="868825" cy="1305170"/>
          </a:xfrm>
          <a:prstGeom prst="rect">
            <a:avLst/>
          </a:prstGeom>
          <a:noFill/>
          <a:ln>
            <a:noFill/>
          </a:ln>
        </p:spPr>
      </p:pic>
      <p:sp>
        <p:nvSpPr>
          <p:cNvPr id="2" name="Text Placeholder 1">
            <a:extLst>
              <a:ext uri="{FF2B5EF4-FFF2-40B4-BE49-F238E27FC236}">
                <a16:creationId xmlns:a16="http://schemas.microsoft.com/office/drawing/2014/main" id="{2E93695A-3494-6DCA-8B07-FDAE33236100}"/>
              </a:ext>
            </a:extLst>
          </p:cNvPr>
          <p:cNvSpPr>
            <a:spLocks noGrp="1"/>
          </p:cNvSpPr>
          <p:nvPr>
            <p:ph type="body" idx="1"/>
          </p:nvPr>
        </p:nvSpPr>
        <p:spPr/>
        <p:txBody>
          <a:bodyPr/>
          <a:lstStyle/>
          <a:p>
            <a:pPr marL="0" marR="0" lvl="0" indent="0" algn="l" rtl="0">
              <a:spcBef>
                <a:spcPts val="0"/>
              </a:spcBef>
              <a:spcAft>
                <a:spcPts val="0"/>
              </a:spcAft>
              <a:buClr>
                <a:schemeClr val="dk1"/>
              </a:buClr>
              <a:buSzPts val="2400"/>
              <a:buFont typeface="Calibri"/>
              <a:buNone/>
            </a:pPr>
            <a:r>
              <a:rPr lang="en-US" sz="2800" dirty="0">
                <a:solidFill>
                  <a:schemeClr val="dk1"/>
                </a:solidFill>
                <a:latin typeface="Montserrat" pitchFamily="2" charset="77"/>
                <a:ea typeface="Calibri"/>
                <a:cs typeface="Calibri"/>
                <a:sym typeface="Calibri"/>
              </a:rPr>
              <a:t>Service is an active contribution of time or talent that meets someone else’s need by their definition of need.</a:t>
            </a:r>
            <a:endParaRPr lang="en-US" dirty="0">
              <a:latin typeface="Montserrat" pitchFamily="2" charset="77"/>
            </a:endParaRPr>
          </a:p>
          <a:p>
            <a:pPr marL="0" marR="0" lvl="0" indent="0" algn="l" rtl="0">
              <a:spcBef>
                <a:spcPts val="0"/>
              </a:spcBef>
              <a:spcAft>
                <a:spcPts val="0"/>
              </a:spcAft>
              <a:buClr>
                <a:schemeClr val="dk1"/>
              </a:buClr>
              <a:buSzPts val="2000"/>
              <a:buFont typeface="Calibri"/>
              <a:buNone/>
            </a:pPr>
            <a:endParaRPr lang="en-US" sz="2400" dirty="0">
              <a:solidFill>
                <a:schemeClr val="dk1"/>
              </a:solidFill>
              <a:latin typeface="Montserrat" pitchFamily="2" charset="77"/>
              <a:ea typeface="Calibri"/>
              <a:cs typeface="Calibri"/>
              <a:sym typeface="Calibri"/>
            </a:endParaRPr>
          </a:p>
          <a:p>
            <a:pPr marL="0" marR="0" lvl="0" indent="0" algn="l" rtl="0">
              <a:spcBef>
                <a:spcPts val="0"/>
              </a:spcBef>
              <a:spcAft>
                <a:spcPts val="0"/>
              </a:spcAft>
              <a:buClr>
                <a:schemeClr val="dk1"/>
              </a:buClr>
              <a:buSzPts val="2400"/>
              <a:buFont typeface="Calibri"/>
              <a:buNone/>
            </a:pPr>
            <a:r>
              <a:rPr lang="en-US" sz="2800" dirty="0">
                <a:solidFill>
                  <a:schemeClr val="dk1"/>
                </a:solidFill>
                <a:latin typeface="Montserrat" pitchFamily="2" charset="77"/>
                <a:ea typeface="Calibri"/>
                <a:cs typeface="Calibri"/>
                <a:sym typeface="Calibri"/>
              </a:rPr>
              <a:t>Remember, service is external facing, supporting others outside of your immediate community (family or Delta Gamma) without compensation for your time.</a:t>
            </a:r>
            <a:endParaRPr lang="en-US" dirty="0">
              <a:latin typeface="Montserrat" pitchFamily="2" charset="77"/>
            </a:endParaRPr>
          </a:p>
          <a:p>
            <a:pPr marL="0" marR="0" lvl="0" indent="0" algn="l" rtl="0">
              <a:spcBef>
                <a:spcPts val="0"/>
              </a:spcBef>
              <a:spcAft>
                <a:spcPts val="0"/>
              </a:spcAft>
              <a:buNone/>
            </a:pPr>
            <a:r>
              <a:rPr lang="en-US" sz="2400" dirty="0">
                <a:solidFill>
                  <a:schemeClr val="dk1"/>
                </a:solidFill>
                <a:latin typeface="Calibri"/>
                <a:ea typeface="Calibri"/>
                <a:cs typeface="Calibri"/>
                <a:sym typeface="Calibri"/>
              </a:rPr>
              <a:t> </a:t>
            </a:r>
          </a:p>
          <a:p>
            <a:endParaRPr lang="en-US" dirty="0"/>
          </a:p>
        </p:txBody>
      </p:sp>
      <p:sp>
        <p:nvSpPr>
          <p:cNvPr id="3" name="Text Placeholder 2">
            <a:extLst>
              <a:ext uri="{FF2B5EF4-FFF2-40B4-BE49-F238E27FC236}">
                <a16:creationId xmlns:a16="http://schemas.microsoft.com/office/drawing/2014/main" id="{BBEBE3D8-5050-9967-C473-FF68AB79623C}"/>
              </a:ext>
            </a:extLst>
          </p:cNvPr>
          <p:cNvSpPr>
            <a:spLocks noGrp="1"/>
          </p:cNvSpPr>
          <p:nvPr>
            <p:ph type="body" idx="2"/>
          </p:nvPr>
        </p:nvSpPr>
        <p:spPr/>
        <p:txBody>
          <a:bodyPr/>
          <a:lstStyle/>
          <a:p>
            <a:r>
              <a:rPr lang="en-US" dirty="0"/>
              <a:t>What is service?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8" name="Google Shape;168;p8"/>
          <p:cNvSpPr txBox="1"/>
          <p:nvPr/>
        </p:nvSpPr>
        <p:spPr>
          <a:xfrm>
            <a:off x="425885" y="1677712"/>
            <a:ext cx="3902435" cy="4308873"/>
          </a:xfrm>
          <a:prstGeom prst="rect">
            <a:avLst/>
          </a:prstGeom>
          <a:noFill/>
          <a:ln>
            <a:noFill/>
          </a:ln>
        </p:spPr>
        <p:txBody>
          <a:bodyPr spcFirstLastPara="1" wrap="square" lIns="228550" tIns="114250" rIns="228550" bIns="114250" anchor="t" anchorCtr="0">
            <a:noAutofit/>
          </a:bodyPr>
          <a:lstStyle/>
          <a:p>
            <a:pPr marL="0" marR="0" lvl="0" indent="0" algn="l" rtl="0">
              <a:spcBef>
                <a:spcPts val="0"/>
              </a:spcBef>
              <a:spcAft>
                <a:spcPts val="0"/>
              </a:spcAft>
              <a:buNone/>
            </a:pPr>
            <a:endParaRPr sz="4500">
              <a:solidFill>
                <a:schemeClr val="dk1"/>
              </a:solidFill>
              <a:latin typeface="Arial"/>
              <a:ea typeface="Arial"/>
              <a:cs typeface="Arial"/>
              <a:sym typeface="Arial"/>
            </a:endParaRPr>
          </a:p>
        </p:txBody>
      </p:sp>
      <p:sp>
        <p:nvSpPr>
          <p:cNvPr id="169" name="Google Shape;169;p8"/>
          <p:cNvSpPr txBox="1"/>
          <p:nvPr/>
        </p:nvSpPr>
        <p:spPr>
          <a:xfrm>
            <a:off x="578285" y="1830112"/>
            <a:ext cx="3902435" cy="4308873"/>
          </a:xfrm>
          <a:prstGeom prst="rect">
            <a:avLst/>
          </a:prstGeom>
          <a:noFill/>
          <a:ln>
            <a:noFill/>
          </a:ln>
        </p:spPr>
        <p:txBody>
          <a:bodyPr spcFirstLastPara="1" wrap="square" lIns="228550" tIns="114250" rIns="228550" bIns="114250" anchor="t" anchorCtr="0">
            <a:noAutofit/>
          </a:bodyPr>
          <a:lstStyle/>
          <a:p>
            <a:pPr marL="0" marR="0" lvl="0" indent="0" algn="l" rtl="0">
              <a:spcBef>
                <a:spcPts val="0"/>
              </a:spcBef>
              <a:spcAft>
                <a:spcPts val="0"/>
              </a:spcAft>
              <a:buNone/>
            </a:pPr>
            <a:endParaRPr sz="4500">
              <a:solidFill>
                <a:schemeClr val="dk1"/>
              </a:solidFill>
              <a:latin typeface="Arial"/>
              <a:ea typeface="Arial"/>
              <a:cs typeface="Arial"/>
              <a:sym typeface="Arial"/>
            </a:endParaRPr>
          </a:p>
        </p:txBody>
      </p:sp>
      <p:sp>
        <p:nvSpPr>
          <p:cNvPr id="2" name="Text Placeholder 1">
            <a:extLst>
              <a:ext uri="{FF2B5EF4-FFF2-40B4-BE49-F238E27FC236}">
                <a16:creationId xmlns:a16="http://schemas.microsoft.com/office/drawing/2014/main" id="{AAC2D7C4-5926-371C-9950-309DBD577C5D}"/>
              </a:ext>
            </a:extLst>
          </p:cNvPr>
          <p:cNvSpPr>
            <a:spLocks noGrp="1"/>
          </p:cNvSpPr>
          <p:nvPr>
            <p:ph type="body" idx="1"/>
          </p:nvPr>
        </p:nvSpPr>
        <p:spPr/>
        <p:txBody>
          <a:bodyPr/>
          <a:lstStyle/>
          <a:p>
            <a:pPr marL="571500" indent="0"/>
            <a:r>
              <a:rPr lang="en-US" sz="2400" b="1" dirty="0"/>
              <a:t>Do Good: Service for Sight </a:t>
            </a:r>
            <a:r>
              <a:rPr lang="en-US" sz="2400" dirty="0"/>
              <a:t>includes time spent supporting individuals living with blindness or vision loss, promoting sight conservation, or volunteering with organizations whose philanthropic mission it is to support or advocate for individuals living with blindness or vision loss. </a:t>
            </a:r>
          </a:p>
          <a:p>
            <a:pPr marL="571500" indent="0"/>
            <a:endParaRPr lang="en-US" sz="2400" dirty="0"/>
          </a:p>
          <a:p>
            <a:pPr marL="571500" indent="0"/>
            <a:r>
              <a:rPr lang="en-US" sz="2400" b="1" dirty="0"/>
              <a:t>Do Good: Non-Service for Sight </a:t>
            </a:r>
            <a:r>
              <a:rPr lang="en-US" sz="2400" dirty="0"/>
              <a:t>includes time spent volunteering in support of any outside, community-based organization or cause to which the member feels connected.</a:t>
            </a:r>
          </a:p>
          <a:p>
            <a:endParaRPr lang="en-US" dirty="0"/>
          </a:p>
          <a:p>
            <a:endParaRPr lang="en-US" dirty="0"/>
          </a:p>
        </p:txBody>
      </p:sp>
      <p:sp>
        <p:nvSpPr>
          <p:cNvPr id="3" name="Text Placeholder 2">
            <a:extLst>
              <a:ext uri="{FF2B5EF4-FFF2-40B4-BE49-F238E27FC236}">
                <a16:creationId xmlns:a16="http://schemas.microsoft.com/office/drawing/2014/main" id="{E2CF4FCE-FCF1-238D-BE8C-2D39AC6E0230}"/>
              </a:ext>
            </a:extLst>
          </p:cNvPr>
          <p:cNvSpPr>
            <a:spLocks noGrp="1"/>
          </p:cNvSpPr>
          <p:nvPr>
            <p:ph type="body" idx="2"/>
          </p:nvPr>
        </p:nvSpPr>
        <p:spPr/>
        <p:txBody>
          <a:bodyPr/>
          <a:lstStyle/>
          <a:p>
            <a:r>
              <a:rPr lang="en-US" sz="4000" b="1" dirty="0">
                <a:solidFill>
                  <a:schemeClr val="bg1"/>
                </a:solidFill>
                <a:ea typeface="Georgia"/>
                <a:cs typeface="Georgia"/>
                <a:sym typeface="Georgia"/>
              </a:rPr>
              <a:t>Service = Do Good Hours</a:t>
            </a:r>
            <a:endParaRPr lang="en-US" dirty="0">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2" name="Text Placeholder 1">
            <a:extLst>
              <a:ext uri="{FF2B5EF4-FFF2-40B4-BE49-F238E27FC236}">
                <a16:creationId xmlns:a16="http://schemas.microsoft.com/office/drawing/2014/main" id="{A7905AFD-CDDD-FE4B-4FD4-BB342FDF32BE}"/>
              </a:ext>
            </a:extLst>
          </p:cNvPr>
          <p:cNvSpPr>
            <a:spLocks noGrp="1"/>
          </p:cNvSpPr>
          <p:nvPr>
            <p:ph type="body" idx="1"/>
          </p:nvPr>
        </p:nvSpPr>
        <p:spPr>
          <a:xfrm>
            <a:off x="952500" y="1838739"/>
            <a:ext cx="10287000" cy="3429000"/>
          </a:xfrm>
        </p:spPr>
        <p:txBody>
          <a:bodyPr/>
          <a:lstStyle/>
          <a:p>
            <a:pPr marL="457200" marR="0" lvl="0" indent="-317500" algn="l" rtl="0">
              <a:spcBef>
                <a:spcPts val="0"/>
              </a:spcBef>
              <a:spcAft>
                <a:spcPts val="0"/>
              </a:spcAft>
              <a:buClr>
                <a:srgbClr val="00205B"/>
              </a:buClr>
              <a:buSzPts val="1400"/>
              <a:buFont typeface="Calibri"/>
              <a:buChar char="●"/>
            </a:pPr>
            <a:r>
              <a:rPr lang="en-US" sz="2000" dirty="0">
                <a:solidFill>
                  <a:srgbClr val="00205B"/>
                </a:solidFill>
                <a:latin typeface="Montserrat" pitchFamily="2" charset="77"/>
                <a:ea typeface="Calibri"/>
                <a:cs typeface="Calibri"/>
                <a:sym typeface="Calibri"/>
              </a:rPr>
              <a:t>Group can track Do Good Hours using the optional </a:t>
            </a:r>
            <a:r>
              <a:rPr lang="en-US" sz="2000" u="sng" dirty="0">
                <a:solidFill>
                  <a:schemeClr val="hlink"/>
                </a:solidFill>
                <a:latin typeface="Montserrat" pitchFamily="2" charset="77"/>
                <a:ea typeface="Calibri"/>
                <a:cs typeface="Calibri"/>
                <a:sym typeface="Calibri"/>
                <a:hlinkClick r:id="rId3"/>
              </a:rPr>
              <a:t>Do Good Hours Tracker</a:t>
            </a:r>
            <a:endParaRPr lang="en-US" sz="2000" u="sng" dirty="0">
              <a:solidFill>
                <a:schemeClr val="hlink"/>
              </a:solidFill>
              <a:latin typeface="Montserrat" pitchFamily="2" charset="77"/>
              <a:ea typeface="Calibri"/>
              <a:cs typeface="Calibri"/>
              <a:sym typeface="Calibri"/>
            </a:endParaRPr>
          </a:p>
          <a:p>
            <a:pPr marL="457200" marR="0" lvl="0" indent="-317500" algn="l" rtl="0">
              <a:spcBef>
                <a:spcPts val="0"/>
              </a:spcBef>
              <a:spcAft>
                <a:spcPts val="0"/>
              </a:spcAft>
              <a:buClr>
                <a:srgbClr val="00205B"/>
              </a:buClr>
              <a:buSzPts val="1400"/>
              <a:buFont typeface="Calibri"/>
              <a:buChar char="●"/>
            </a:pPr>
            <a:r>
              <a:rPr lang="en-US" sz="2000" dirty="0">
                <a:solidFill>
                  <a:srgbClr val="00205B"/>
                </a:solidFill>
                <a:latin typeface="Montserrat" pitchFamily="2" charset="77"/>
                <a:ea typeface="Calibri"/>
                <a:cs typeface="Calibri"/>
                <a:sym typeface="Calibri"/>
              </a:rPr>
              <a:t>Enter Do Good Hours into the Log Service Hours task in Anchorbase</a:t>
            </a:r>
          </a:p>
          <a:p>
            <a:pPr marL="457200" marR="0" lvl="0" indent="-317500" algn="l" rtl="0">
              <a:spcBef>
                <a:spcPts val="0"/>
              </a:spcBef>
              <a:spcAft>
                <a:spcPts val="0"/>
              </a:spcAft>
              <a:buClr>
                <a:srgbClr val="00205B"/>
              </a:buClr>
              <a:buSzPts val="1400"/>
              <a:buFont typeface="Calibri"/>
              <a:buChar char="●"/>
            </a:pPr>
            <a:r>
              <a:rPr lang="en-US" sz="2000" dirty="0">
                <a:solidFill>
                  <a:srgbClr val="00205B"/>
                </a:solidFill>
                <a:latin typeface="Montserrat" pitchFamily="2" charset="77"/>
                <a:ea typeface="Calibri"/>
                <a:cs typeface="Calibri"/>
                <a:sym typeface="Calibri"/>
              </a:rPr>
              <a:t>Log in to Anchorbase.  Go to Foundation &gt; Tasks &gt; Log Do Good Hours.  Click “Continue” on the next screen. Select current year’s task and click “Continue”.  Add SFS activities your group completed, SFS  Hours completed, and Non-SFS Hours completed, and upload your tracking spreadsheet.</a:t>
            </a:r>
          </a:p>
          <a:p>
            <a:pPr marL="457200" marR="0" lvl="0" indent="-317500" algn="l" rtl="0">
              <a:spcBef>
                <a:spcPts val="0"/>
              </a:spcBef>
              <a:spcAft>
                <a:spcPts val="0"/>
              </a:spcAft>
              <a:buClr>
                <a:srgbClr val="00205B"/>
              </a:buClr>
              <a:buSzPts val="1400"/>
              <a:buFont typeface="Calibri"/>
              <a:buChar char="●"/>
            </a:pPr>
            <a:r>
              <a:rPr lang="en-US" sz="2000" dirty="0">
                <a:solidFill>
                  <a:srgbClr val="00205B"/>
                </a:solidFill>
                <a:latin typeface="Montserrat" pitchFamily="2" charset="77"/>
                <a:ea typeface="Calibri"/>
                <a:cs typeface="Calibri"/>
                <a:sym typeface="Calibri"/>
              </a:rPr>
              <a:t>Remember - SFS Hours are cumulative, so you will enter your year-to-date hours in November and then enter the full year in May. Reporting the hours in November is a check-in to show progress, but May will total the entire year.</a:t>
            </a:r>
          </a:p>
          <a:p>
            <a:pPr marL="457200" marR="0" lvl="0" indent="-317500" algn="l" rtl="0">
              <a:spcBef>
                <a:spcPts val="0"/>
              </a:spcBef>
              <a:spcAft>
                <a:spcPts val="0"/>
              </a:spcAft>
              <a:buClr>
                <a:srgbClr val="00205B"/>
              </a:buClr>
              <a:buSzPts val="1400"/>
              <a:buFont typeface="Calibri"/>
              <a:buChar char="●"/>
            </a:pPr>
            <a:r>
              <a:rPr lang="en-US" sz="2000" dirty="0">
                <a:solidFill>
                  <a:srgbClr val="00205B"/>
                </a:solidFill>
                <a:latin typeface="Montserrat" pitchFamily="2" charset="77"/>
                <a:ea typeface="Calibri"/>
                <a:cs typeface="Calibri"/>
                <a:sym typeface="Calibri"/>
              </a:rPr>
              <a:t>Click “Continue” once the form is complete and then complete </a:t>
            </a:r>
            <a:br>
              <a:rPr lang="en-US" sz="2000" dirty="0">
                <a:solidFill>
                  <a:srgbClr val="00205B"/>
                </a:solidFill>
                <a:latin typeface="Montserrat" pitchFamily="2" charset="77"/>
                <a:ea typeface="Calibri"/>
                <a:cs typeface="Calibri"/>
                <a:sym typeface="Calibri"/>
              </a:rPr>
            </a:br>
            <a:r>
              <a:rPr lang="en-US" sz="2000" dirty="0">
                <a:solidFill>
                  <a:srgbClr val="00205B"/>
                </a:solidFill>
                <a:latin typeface="Montserrat" pitchFamily="2" charset="77"/>
                <a:ea typeface="Calibri"/>
                <a:cs typeface="Calibri"/>
                <a:sym typeface="Calibri"/>
              </a:rPr>
              <a:t>the Validation step.</a:t>
            </a:r>
          </a:p>
        </p:txBody>
      </p:sp>
      <p:sp>
        <p:nvSpPr>
          <p:cNvPr id="3" name="Text Placeholder 2">
            <a:extLst>
              <a:ext uri="{FF2B5EF4-FFF2-40B4-BE49-F238E27FC236}">
                <a16:creationId xmlns:a16="http://schemas.microsoft.com/office/drawing/2014/main" id="{A383D440-1E1F-0443-C35E-C148E5CBC59C}"/>
              </a:ext>
            </a:extLst>
          </p:cNvPr>
          <p:cNvSpPr>
            <a:spLocks noGrp="1"/>
          </p:cNvSpPr>
          <p:nvPr>
            <p:ph type="body" idx="2"/>
          </p:nvPr>
        </p:nvSpPr>
        <p:spPr/>
        <p:txBody>
          <a:bodyPr/>
          <a:lstStyle/>
          <a:p>
            <a:r>
              <a:rPr lang="en-US" dirty="0"/>
              <a:t>Reporting Do Good Hours</a:t>
            </a:r>
          </a:p>
        </p:txBody>
      </p:sp>
      <p:sp>
        <p:nvSpPr>
          <p:cNvPr id="7" name="TextBox 6">
            <a:extLst>
              <a:ext uri="{FF2B5EF4-FFF2-40B4-BE49-F238E27FC236}">
                <a16:creationId xmlns:a16="http://schemas.microsoft.com/office/drawing/2014/main" id="{FA86C278-B1C0-E314-02CF-D2A4ADEA90E1}"/>
              </a:ext>
            </a:extLst>
          </p:cNvPr>
          <p:cNvSpPr txBox="1"/>
          <p:nvPr/>
        </p:nvSpPr>
        <p:spPr>
          <a:xfrm>
            <a:off x="952500" y="6095998"/>
            <a:ext cx="6096000" cy="523220"/>
          </a:xfrm>
          <a:prstGeom prst="rect">
            <a:avLst/>
          </a:prstGeom>
          <a:noFill/>
        </p:spPr>
        <p:txBody>
          <a:bodyPr wrap="square">
            <a:spAutoFit/>
          </a:bodyPr>
          <a:lstStyle/>
          <a:p>
            <a:pPr marL="0" marR="0" lvl="0" indent="0" algn="l" rtl="0">
              <a:spcBef>
                <a:spcPts val="0"/>
              </a:spcBef>
              <a:spcAft>
                <a:spcPts val="0"/>
              </a:spcAft>
              <a:buNone/>
            </a:pPr>
            <a:r>
              <a:rPr lang="en-US" sz="1400" dirty="0">
                <a:solidFill>
                  <a:srgbClr val="00205B"/>
                </a:solidFill>
                <a:latin typeface="Montserrat" pitchFamily="2" charset="77"/>
                <a:ea typeface="Calibri"/>
                <a:cs typeface="Calibri"/>
                <a:sym typeface="Calibri"/>
              </a:rPr>
              <a:t>Step by step instructions for Track and Log Do Good Hours can be found in Foundation Focus, Alumnae Edition at pages 11-13.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10"/>
          <p:cNvSpPr/>
          <p:nvPr/>
        </p:nvSpPr>
        <p:spPr>
          <a:xfrm>
            <a:off x="3487003" y="461833"/>
            <a:ext cx="7892893" cy="5632534"/>
          </a:xfrm>
          <a:prstGeom prst="rect">
            <a:avLst/>
          </a:prstGeom>
          <a:noFill/>
          <a:ln>
            <a:noFill/>
          </a:ln>
        </p:spPr>
        <p:txBody>
          <a:bodyPr spcFirstLastPara="1" wrap="square" lIns="228550" tIns="114250" rIns="228550" bIns="114250" anchor="t" anchorCtr="0">
            <a:noAutofit/>
          </a:bodyPr>
          <a:lstStyle/>
          <a:p>
            <a:pPr marL="0" marR="0" lvl="0" indent="0" algn="l" rtl="0">
              <a:spcBef>
                <a:spcPts val="0"/>
              </a:spcBef>
              <a:spcAft>
                <a:spcPts val="0"/>
              </a:spcAft>
              <a:buNone/>
            </a:pPr>
            <a:endParaRPr sz="3600" b="1" dirty="0">
              <a:solidFill>
                <a:srgbClr val="DC948A"/>
              </a:solidFill>
              <a:latin typeface="Georgia"/>
              <a:ea typeface="Georgia"/>
              <a:cs typeface="Georgia"/>
              <a:sym typeface="Georgia"/>
            </a:endParaRPr>
          </a:p>
          <a:p>
            <a:pPr marL="0" marR="0" lvl="0" indent="0" algn="l" rtl="0">
              <a:spcBef>
                <a:spcPts val="0"/>
              </a:spcBef>
              <a:spcAft>
                <a:spcPts val="0"/>
              </a:spcAft>
              <a:buNone/>
            </a:pPr>
            <a:endParaRPr sz="3600" b="1" dirty="0">
              <a:solidFill>
                <a:srgbClr val="DC948A"/>
              </a:solidFill>
              <a:latin typeface="Georgia"/>
              <a:ea typeface="Georgia"/>
              <a:cs typeface="Georgia"/>
              <a:sym typeface="Georgia"/>
            </a:endParaRPr>
          </a:p>
          <a:p>
            <a:pPr marL="0" marR="0" lvl="0" indent="0" algn="l" rtl="0">
              <a:spcBef>
                <a:spcPts val="0"/>
              </a:spcBef>
              <a:spcAft>
                <a:spcPts val="0"/>
              </a:spcAft>
              <a:buNone/>
            </a:pPr>
            <a:endParaRPr sz="3600" b="1" dirty="0">
              <a:solidFill>
                <a:srgbClr val="DC948A"/>
              </a:solidFill>
              <a:latin typeface="Georgia"/>
              <a:ea typeface="Georgia"/>
              <a:cs typeface="Georgia"/>
              <a:sym typeface="Georgia"/>
            </a:endParaRPr>
          </a:p>
          <a:p>
            <a:pPr marL="0" marR="0" lvl="0" indent="0" algn="l" rtl="0">
              <a:spcBef>
                <a:spcPts val="0"/>
              </a:spcBef>
              <a:spcAft>
                <a:spcPts val="0"/>
              </a:spcAft>
              <a:buNone/>
            </a:pPr>
            <a:endParaRPr sz="3600" b="1" dirty="0">
              <a:solidFill>
                <a:srgbClr val="DC948A"/>
              </a:solidFill>
              <a:latin typeface="Georgia"/>
              <a:ea typeface="Georgia"/>
              <a:cs typeface="Georgia"/>
              <a:sym typeface="Georgia"/>
            </a:endParaRPr>
          </a:p>
          <a:p>
            <a:pPr marL="0" marR="0" lvl="0" indent="0" algn="ctr" rtl="0">
              <a:spcBef>
                <a:spcPts val="0"/>
              </a:spcBef>
              <a:spcAft>
                <a:spcPts val="0"/>
              </a:spcAft>
              <a:buNone/>
            </a:pPr>
            <a:r>
              <a:rPr lang="en-US" sz="6600" b="1" dirty="0">
                <a:solidFill>
                  <a:srgbClr val="00205B"/>
                </a:solidFill>
                <a:latin typeface="Tropiline" pitchFamily="2" charset="77"/>
                <a:ea typeface="Calibri"/>
                <a:cs typeface="Calibri"/>
                <a:sym typeface="Calibri"/>
              </a:rPr>
              <a:t>Service Ideas</a:t>
            </a:r>
            <a:endParaRPr sz="6600" dirty="0">
              <a:solidFill>
                <a:srgbClr val="00205B"/>
              </a:solidFill>
              <a:latin typeface="Tropiline" pitchFamily="2" charset="77"/>
              <a:ea typeface="Calibri"/>
              <a:cs typeface="Calibri"/>
              <a:sym typeface="Calibri"/>
            </a:endParaRPr>
          </a:p>
        </p:txBody>
      </p:sp>
      <p:pic>
        <p:nvPicPr>
          <p:cNvPr id="182" name="Google Shape;182;p10" descr="Background pattern&#10;&#10;Description automatically generated"/>
          <p:cNvPicPr preferRelativeResize="0"/>
          <p:nvPr/>
        </p:nvPicPr>
        <p:blipFill rotWithShape="1">
          <a:blip r:embed="rId3">
            <a:alphaModFix/>
          </a:blip>
          <a:srcRect/>
          <a:stretch/>
        </p:blipFill>
        <p:spPr>
          <a:xfrm>
            <a:off x="1009933" y="1830396"/>
            <a:ext cx="1927417" cy="289540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2" name="Text Placeholder 1">
            <a:extLst>
              <a:ext uri="{FF2B5EF4-FFF2-40B4-BE49-F238E27FC236}">
                <a16:creationId xmlns:a16="http://schemas.microsoft.com/office/drawing/2014/main" id="{1BF3C9F4-AA87-8B3B-7247-6A5FDDF6E644}"/>
              </a:ext>
            </a:extLst>
          </p:cNvPr>
          <p:cNvSpPr>
            <a:spLocks noGrp="1"/>
          </p:cNvSpPr>
          <p:nvPr>
            <p:ph type="body" idx="1"/>
          </p:nvPr>
        </p:nvSpPr>
        <p:spPr/>
        <p:txBody>
          <a:bodyPr/>
          <a:lstStyle/>
          <a:p>
            <a:pPr marL="571500" indent="0"/>
            <a:r>
              <a:rPr lang="en-US" b="1" dirty="0"/>
              <a:t>Three major categories to think about</a:t>
            </a:r>
            <a:endParaRPr lang="en-US" dirty="0"/>
          </a:p>
          <a:p>
            <a:pPr>
              <a:buSzPct val="75000"/>
              <a:buFont typeface="+mj-lt"/>
              <a:buAutoNum type="arabicPeriod"/>
            </a:pPr>
            <a:r>
              <a:rPr lang="en-US" dirty="0"/>
              <a:t>Help someone with blind or low vision</a:t>
            </a:r>
          </a:p>
          <a:p>
            <a:pPr marL="1085850" indent="-514350">
              <a:buSzPct val="75000"/>
              <a:buFont typeface="+mj-lt"/>
              <a:buAutoNum type="arabicPeriod"/>
            </a:pPr>
            <a:r>
              <a:rPr lang="en-US" dirty="0"/>
              <a:t>Help an organization support the blind community</a:t>
            </a:r>
          </a:p>
          <a:p>
            <a:pPr>
              <a:buSzPct val="75000"/>
              <a:buFont typeface="+mj-lt"/>
              <a:buAutoNum type="arabicPeriod"/>
            </a:pPr>
            <a:r>
              <a:rPr lang="en-US" dirty="0"/>
              <a:t>Educate communities about Service for Sight, eye health, sight preservation, and the experiences of people living with blindness</a:t>
            </a:r>
          </a:p>
          <a:p>
            <a:endParaRPr lang="en-US" dirty="0"/>
          </a:p>
        </p:txBody>
      </p:sp>
      <p:sp>
        <p:nvSpPr>
          <p:cNvPr id="3" name="Text Placeholder 2">
            <a:extLst>
              <a:ext uri="{FF2B5EF4-FFF2-40B4-BE49-F238E27FC236}">
                <a16:creationId xmlns:a16="http://schemas.microsoft.com/office/drawing/2014/main" id="{9DCA9A61-4C83-8D70-5EE6-AA7C0516936D}"/>
              </a:ext>
            </a:extLst>
          </p:cNvPr>
          <p:cNvSpPr>
            <a:spLocks noGrp="1"/>
          </p:cNvSpPr>
          <p:nvPr>
            <p:ph type="body" idx="2"/>
          </p:nvPr>
        </p:nvSpPr>
        <p:spPr/>
        <p:txBody>
          <a:bodyPr/>
          <a:lstStyle/>
          <a:p>
            <a:r>
              <a:rPr lang="en-US" dirty="0"/>
              <a:t>What are Service for Sight Hours?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2" name="Text Placeholder 1">
            <a:extLst>
              <a:ext uri="{FF2B5EF4-FFF2-40B4-BE49-F238E27FC236}">
                <a16:creationId xmlns:a16="http://schemas.microsoft.com/office/drawing/2014/main" id="{8EC869B0-29FA-CA8E-C820-70746362EE77}"/>
              </a:ext>
            </a:extLst>
          </p:cNvPr>
          <p:cNvSpPr>
            <a:spLocks noGrp="1"/>
          </p:cNvSpPr>
          <p:nvPr>
            <p:ph type="body" idx="1"/>
          </p:nvPr>
        </p:nvSpPr>
        <p:spPr/>
        <p:txBody>
          <a:bodyPr/>
          <a:lstStyle/>
          <a:p>
            <a:r>
              <a:rPr lang="en-US" b="1" dirty="0"/>
              <a:t>SFS Activities for Individuals or Chapters/Groups</a:t>
            </a:r>
          </a:p>
          <a:p>
            <a:pPr>
              <a:buFont typeface="Arial" panose="020B0604020202020204" pitchFamily="34" charset="0"/>
              <a:buChar char="•"/>
            </a:pPr>
            <a:r>
              <a:rPr lang="en-US" sz="2000" dirty="0"/>
              <a:t>Volunteer at any 501(c)(3) organization that supports people living with blindness or impaired vision</a:t>
            </a:r>
          </a:p>
          <a:p>
            <a:pPr>
              <a:buFont typeface="Arial" panose="020B0604020202020204" pitchFamily="34" charset="0"/>
              <a:buChar char="•"/>
            </a:pPr>
            <a:r>
              <a:rPr lang="en-US" sz="2000" dirty="0"/>
              <a:t>Assist persons who are visually impaired, through a local organization, with correspondence, transportation, shopping</a:t>
            </a:r>
          </a:p>
          <a:p>
            <a:pPr>
              <a:buFont typeface="Arial" panose="020B0604020202020204" pitchFamily="34" charset="0"/>
              <a:buChar char="•"/>
            </a:pPr>
            <a:r>
              <a:rPr lang="en-US" sz="2000" dirty="0"/>
              <a:t>Be My Eyes app – remotely assist the visually impaired</a:t>
            </a:r>
          </a:p>
          <a:p>
            <a:pPr>
              <a:buFont typeface="Arial" panose="020B0604020202020204" pitchFamily="34" charset="0"/>
              <a:buChar char="•"/>
            </a:pPr>
            <a:r>
              <a:rPr lang="en-US" sz="2000" dirty="0"/>
              <a:t>Volunteer at schools for children who are blind or visually impaired</a:t>
            </a:r>
          </a:p>
          <a:p>
            <a:pPr>
              <a:buFont typeface="Arial" panose="020B0604020202020204" pitchFamily="34" charset="0"/>
              <a:buChar char="•"/>
            </a:pPr>
            <a:r>
              <a:rPr lang="en-US" sz="2000" dirty="0"/>
              <a:t>Read sight-related books to young children</a:t>
            </a:r>
          </a:p>
          <a:p>
            <a:pPr>
              <a:buFont typeface="Arial" panose="020B0604020202020204" pitchFamily="34" charset="0"/>
              <a:buChar char="•"/>
            </a:pPr>
            <a:r>
              <a:rPr lang="en-US" sz="2000" dirty="0"/>
              <a:t>Create tug toys and fleece dog blankets for service dogs</a:t>
            </a:r>
          </a:p>
          <a:p>
            <a:pPr>
              <a:buFont typeface="Arial" panose="020B0604020202020204" pitchFamily="34" charset="0"/>
              <a:buChar char="•"/>
            </a:pPr>
            <a:r>
              <a:rPr lang="en-US" sz="2000" dirty="0"/>
              <a:t>Create tactile items/toys for children with visual impairments</a:t>
            </a:r>
          </a:p>
        </p:txBody>
      </p:sp>
      <p:sp>
        <p:nvSpPr>
          <p:cNvPr id="3" name="Text Placeholder 2">
            <a:extLst>
              <a:ext uri="{FF2B5EF4-FFF2-40B4-BE49-F238E27FC236}">
                <a16:creationId xmlns:a16="http://schemas.microsoft.com/office/drawing/2014/main" id="{2E1A9B6A-4E04-0260-B891-49A005A801A5}"/>
              </a:ext>
            </a:extLst>
          </p:cNvPr>
          <p:cNvSpPr>
            <a:spLocks noGrp="1"/>
          </p:cNvSpPr>
          <p:nvPr>
            <p:ph type="body" idx="2"/>
          </p:nvPr>
        </p:nvSpPr>
        <p:spPr/>
        <p:txBody>
          <a:bodyPr/>
          <a:lstStyle/>
          <a:p>
            <a:r>
              <a:rPr lang="en-US" dirty="0"/>
              <a:t>Examples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2">
          <a:extLst>
            <a:ext uri="{FF2B5EF4-FFF2-40B4-BE49-F238E27FC236}">
              <a16:creationId xmlns:a16="http://schemas.microsoft.com/office/drawing/2014/main" id="{5DD0F786-1D50-472D-4161-A596DDC7867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AA01D64-13C4-3CB8-96A9-2CAD61DCA4D8}"/>
              </a:ext>
            </a:extLst>
          </p:cNvPr>
          <p:cNvSpPr>
            <a:spLocks noGrp="1"/>
          </p:cNvSpPr>
          <p:nvPr>
            <p:ph type="body" idx="1"/>
          </p:nvPr>
        </p:nvSpPr>
        <p:spPr/>
        <p:txBody>
          <a:bodyPr/>
          <a:lstStyle/>
          <a:p>
            <a:r>
              <a:rPr lang="en-US" b="1" dirty="0"/>
              <a:t>SFS Activities for Individuals</a:t>
            </a:r>
          </a:p>
          <a:p>
            <a:pPr marL="1028700" indent="-457200">
              <a:buFont typeface="Arial" panose="020B0604020202020204" pitchFamily="34" charset="0"/>
              <a:buChar char="•"/>
            </a:pPr>
            <a:r>
              <a:rPr lang="en-US" dirty="0"/>
              <a:t>Translate books into audio or be a transcription digital volunteer for the Smithsonian or National Archives</a:t>
            </a:r>
          </a:p>
          <a:p>
            <a:pPr marL="1028700" indent="-457200">
              <a:buFont typeface="Arial" panose="020B0604020202020204" pitchFamily="34" charset="0"/>
              <a:buChar char="•"/>
            </a:pPr>
            <a:r>
              <a:rPr lang="en-US" dirty="0"/>
              <a:t>Social media posts of graphics about SFS or Guide Dog etiquette</a:t>
            </a:r>
          </a:p>
        </p:txBody>
      </p:sp>
      <p:sp>
        <p:nvSpPr>
          <p:cNvPr id="3" name="Text Placeholder 2">
            <a:extLst>
              <a:ext uri="{FF2B5EF4-FFF2-40B4-BE49-F238E27FC236}">
                <a16:creationId xmlns:a16="http://schemas.microsoft.com/office/drawing/2014/main" id="{427CE9E8-9792-3435-D3D1-11F933224FF7}"/>
              </a:ext>
            </a:extLst>
          </p:cNvPr>
          <p:cNvSpPr>
            <a:spLocks noGrp="1"/>
          </p:cNvSpPr>
          <p:nvPr>
            <p:ph type="body" idx="2"/>
          </p:nvPr>
        </p:nvSpPr>
        <p:spPr/>
        <p:txBody>
          <a:bodyPr/>
          <a:lstStyle/>
          <a:p>
            <a:r>
              <a:rPr lang="en-US" dirty="0"/>
              <a:t>Examples</a:t>
            </a:r>
          </a:p>
        </p:txBody>
      </p:sp>
    </p:spTree>
    <p:extLst>
      <p:ext uri="{BB962C8B-B14F-4D97-AF65-F5344CB8AC3E}">
        <p14:creationId xmlns:p14="http://schemas.microsoft.com/office/powerpoint/2010/main" val="33649138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2">
          <a:extLst>
            <a:ext uri="{FF2B5EF4-FFF2-40B4-BE49-F238E27FC236}">
              <a16:creationId xmlns:a16="http://schemas.microsoft.com/office/drawing/2014/main" id="{DE3D7712-4EBE-4A40-AE95-01D314CDDB0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6A2D0B1-1A4A-8825-0FCE-D82093102DE3}"/>
              </a:ext>
            </a:extLst>
          </p:cNvPr>
          <p:cNvSpPr>
            <a:spLocks noGrp="1"/>
          </p:cNvSpPr>
          <p:nvPr>
            <p:ph type="body" idx="1"/>
          </p:nvPr>
        </p:nvSpPr>
        <p:spPr/>
        <p:txBody>
          <a:bodyPr/>
          <a:lstStyle/>
          <a:p>
            <a:r>
              <a:rPr lang="en-US" b="1" dirty="0"/>
              <a:t>SFS Activities for Groups</a:t>
            </a:r>
          </a:p>
          <a:p>
            <a:pPr>
              <a:buFont typeface="Arial" panose="020B0604020202020204" pitchFamily="34" charset="0"/>
              <a:buChar char="•"/>
            </a:pPr>
            <a:r>
              <a:rPr lang="en-US" dirty="0"/>
              <a:t>Make eyeglass lanyards for anyone who has glasses or sunglasses</a:t>
            </a:r>
          </a:p>
          <a:p>
            <a:pPr>
              <a:buFont typeface="Arial" panose="020B0604020202020204" pitchFamily="34" charset="0"/>
              <a:buChar char="•"/>
            </a:pPr>
            <a:r>
              <a:rPr lang="en-US" dirty="0"/>
              <a:t>Fact Sharing or Trivia Contest for Delta Gammas or the general public</a:t>
            </a:r>
          </a:p>
          <a:p>
            <a:pPr>
              <a:buFont typeface="Arial" panose="020B0604020202020204" pitchFamily="34" charset="0"/>
              <a:buChar char="•"/>
            </a:pPr>
            <a:r>
              <a:rPr lang="en-US" dirty="0"/>
              <a:t>Organize, promote and execute an eyeglass or dog toy drive for organizations that recycle eyeglasses or guide dog toys</a:t>
            </a:r>
          </a:p>
          <a:p>
            <a:endParaRPr lang="en-US" dirty="0"/>
          </a:p>
        </p:txBody>
      </p:sp>
      <p:sp>
        <p:nvSpPr>
          <p:cNvPr id="3" name="Text Placeholder 2">
            <a:extLst>
              <a:ext uri="{FF2B5EF4-FFF2-40B4-BE49-F238E27FC236}">
                <a16:creationId xmlns:a16="http://schemas.microsoft.com/office/drawing/2014/main" id="{E434D049-08E9-6F7A-B551-120772CF0A0B}"/>
              </a:ext>
            </a:extLst>
          </p:cNvPr>
          <p:cNvSpPr>
            <a:spLocks noGrp="1"/>
          </p:cNvSpPr>
          <p:nvPr>
            <p:ph type="body" idx="2"/>
          </p:nvPr>
        </p:nvSpPr>
        <p:spPr/>
        <p:txBody>
          <a:bodyPr/>
          <a:lstStyle/>
          <a:p>
            <a:r>
              <a:rPr lang="en-US" dirty="0"/>
              <a:t>Examples</a:t>
            </a:r>
          </a:p>
        </p:txBody>
      </p:sp>
    </p:spTree>
    <p:extLst>
      <p:ext uri="{BB962C8B-B14F-4D97-AF65-F5344CB8AC3E}">
        <p14:creationId xmlns:p14="http://schemas.microsoft.com/office/powerpoint/2010/main" val="315038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2">
          <a:extLst>
            <a:ext uri="{FF2B5EF4-FFF2-40B4-BE49-F238E27FC236}">
              <a16:creationId xmlns:a16="http://schemas.microsoft.com/office/drawing/2014/main" id="{1ECF2500-9F67-0CD7-8310-EA5B9EB2FA0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61B8483-2A8E-6FD0-BEE9-1605A49A3C7A}"/>
              </a:ext>
            </a:extLst>
          </p:cNvPr>
          <p:cNvSpPr>
            <a:spLocks noGrp="1"/>
          </p:cNvSpPr>
          <p:nvPr>
            <p:ph type="body" idx="1"/>
          </p:nvPr>
        </p:nvSpPr>
        <p:spPr/>
        <p:txBody>
          <a:bodyPr/>
          <a:lstStyle/>
          <a:p>
            <a:pPr marL="0" lvl="0" indent="0" rtl="0">
              <a:spcBef>
                <a:spcPts val="0"/>
              </a:spcBef>
              <a:spcAft>
                <a:spcPts val="0"/>
              </a:spcAft>
              <a:buNone/>
            </a:pPr>
            <a:r>
              <a:rPr lang="en-US" b="1" dirty="0">
                <a:solidFill>
                  <a:schemeClr val="tx1"/>
                </a:solidFill>
                <a:latin typeface="Montserrat" pitchFamily="2" charset="77"/>
                <a:ea typeface="Calibri"/>
                <a:cs typeface="Calibri"/>
                <a:sym typeface="Calibri"/>
              </a:rPr>
              <a:t>Non-SFS Activities</a:t>
            </a:r>
          </a:p>
          <a:p>
            <a:pPr marL="0" lvl="0" indent="0" algn="l" rtl="0">
              <a:spcBef>
                <a:spcPts val="0"/>
              </a:spcBef>
              <a:spcAft>
                <a:spcPts val="0"/>
              </a:spcAft>
              <a:buClr>
                <a:schemeClr val="dk1"/>
              </a:buClr>
              <a:buFont typeface="Arial"/>
              <a:buNone/>
            </a:pPr>
            <a:endParaRPr lang="en-US" b="1" dirty="0">
              <a:solidFill>
                <a:schemeClr val="tx1"/>
              </a:solidFill>
              <a:latin typeface="Montserrat" pitchFamily="2" charset="77"/>
              <a:ea typeface="Calibri"/>
              <a:cs typeface="Calibri"/>
              <a:sym typeface="Calibri"/>
            </a:endParaRPr>
          </a:p>
          <a:p>
            <a:pPr marL="342900" lvl="0" indent="-330200" algn="l" rtl="0">
              <a:spcBef>
                <a:spcPts val="0"/>
              </a:spcBef>
              <a:spcAft>
                <a:spcPts val="0"/>
              </a:spcAft>
              <a:buClr>
                <a:schemeClr val="dk1"/>
              </a:buClr>
              <a:buSzPts val="1800"/>
              <a:buChar char="•"/>
            </a:pPr>
            <a:r>
              <a:rPr lang="en-US" sz="2400" dirty="0">
                <a:solidFill>
                  <a:schemeClr val="tx1"/>
                </a:solidFill>
                <a:latin typeface="Montserrat" pitchFamily="2" charset="77"/>
                <a:ea typeface="Calibri"/>
                <a:cs typeface="Calibri"/>
                <a:sym typeface="Calibri"/>
              </a:rPr>
              <a:t>Volunteer at any 501 (c)(3) organization except those that are sight-related.</a:t>
            </a:r>
            <a:endParaRPr lang="en-US" sz="2400" dirty="0">
              <a:solidFill>
                <a:schemeClr val="tx1"/>
              </a:solidFill>
              <a:latin typeface="Montserrat" pitchFamily="2" charset="77"/>
            </a:endParaRPr>
          </a:p>
          <a:p>
            <a:pPr marL="342900" lvl="0" indent="-330200" algn="l" rtl="0">
              <a:spcBef>
                <a:spcPts val="0"/>
              </a:spcBef>
              <a:spcAft>
                <a:spcPts val="0"/>
              </a:spcAft>
              <a:buClr>
                <a:schemeClr val="dk1"/>
              </a:buClr>
              <a:buSzPts val="1800"/>
              <a:buChar char="•"/>
            </a:pPr>
            <a:r>
              <a:rPr lang="en-US" sz="2400" dirty="0">
                <a:solidFill>
                  <a:schemeClr val="tx1"/>
                </a:solidFill>
                <a:latin typeface="Montserrat" pitchFamily="2" charset="77"/>
                <a:ea typeface="Calibri"/>
                <a:cs typeface="Calibri"/>
                <a:sym typeface="Calibri"/>
              </a:rPr>
              <a:t>Volunteer at an animal shelter or rescue.</a:t>
            </a:r>
            <a:endParaRPr lang="en-US" sz="2400" dirty="0">
              <a:solidFill>
                <a:schemeClr val="tx1"/>
              </a:solidFill>
              <a:latin typeface="Montserrat" pitchFamily="2" charset="77"/>
            </a:endParaRPr>
          </a:p>
          <a:p>
            <a:pPr marL="342900" lvl="0" indent="-330200" algn="l" rtl="0">
              <a:spcBef>
                <a:spcPts val="0"/>
              </a:spcBef>
              <a:spcAft>
                <a:spcPts val="0"/>
              </a:spcAft>
              <a:buClr>
                <a:schemeClr val="dk1"/>
              </a:buClr>
              <a:buSzPts val="1800"/>
              <a:buChar char="•"/>
            </a:pPr>
            <a:r>
              <a:rPr lang="en-US" sz="2400" dirty="0">
                <a:solidFill>
                  <a:schemeClr val="tx1"/>
                </a:solidFill>
                <a:latin typeface="Montserrat" pitchFamily="2" charset="77"/>
                <a:ea typeface="Calibri"/>
                <a:cs typeface="Calibri"/>
                <a:sym typeface="Calibri"/>
              </a:rPr>
              <a:t>Volunteer to work a non sight-related fundraising event. </a:t>
            </a:r>
            <a:endParaRPr lang="en-US" sz="2400" dirty="0">
              <a:solidFill>
                <a:schemeClr val="tx1"/>
              </a:solidFill>
              <a:latin typeface="Montserrat" pitchFamily="2" charset="77"/>
            </a:endParaRPr>
          </a:p>
          <a:p>
            <a:pPr marL="342900" lvl="0" indent="-330200" algn="l" rtl="0">
              <a:spcBef>
                <a:spcPts val="0"/>
              </a:spcBef>
              <a:spcAft>
                <a:spcPts val="0"/>
              </a:spcAft>
              <a:buClr>
                <a:schemeClr val="dk1"/>
              </a:buClr>
              <a:buSzPts val="1800"/>
              <a:buChar char="•"/>
            </a:pPr>
            <a:r>
              <a:rPr lang="en-US" sz="2400" dirty="0">
                <a:solidFill>
                  <a:schemeClr val="tx1"/>
                </a:solidFill>
                <a:latin typeface="Montserrat" pitchFamily="2" charset="77"/>
                <a:ea typeface="Calibri"/>
                <a:cs typeface="Calibri"/>
                <a:sym typeface="Calibri"/>
              </a:rPr>
              <a:t>Donate blood.</a:t>
            </a:r>
            <a:endParaRPr lang="en-US" sz="2400" dirty="0">
              <a:solidFill>
                <a:schemeClr val="tx1"/>
              </a:solidFill>
              <a:latin typeface="Montserrat" pitchFamily="2" charset="77"/>
            </a:endParaRPr>
          </a:p>
          <a:p>
            <a:pPr marL="342900" lvl="0" indent="-330200" algn="l" rtl="0">
              <a:spcBef>
                <a:spcPts val="0"/>
              </a:spcBef>
              <a:spcAft>
                <a:spcPts val="0"/>
              </a:spcAft>
              <a:buClr>
                <a:schemeClr val="dk1"/>
              </a:buClr>
              <a:buSzPts val="1800"/>
              <a:buChar char="•"/>
            </a:pPr>
            <a:r>
              <a:rPr lang="en-US" sz="2400" dirty="0">
                <a:solidFill>
                  <a:schemeClr val="tx1"/>
                </a:solidFill>
                <a:latin typeface="Montserrat" pitchFamily="2" charset="77"/>
                <a:ea typeface="Calibri"/>
                <a:cs typeface="Calibri"/>
                <a:sym typeface="Calibri"/>
              </a:rPr>
              <a:t>Write holiday cards to veterans.</a:t>
            </a:r>
            <a:endParaRPr lang="en-US" sz="2400" dirty="0">
              <a:solidFill>
                <a:schemeClr val="tx1"/>
              </a:solidFill>
              <a:latin typeface="Montserrat" pitchFamily="2" charset="77"/>
            </a:endParaRPr>
          </a:p>
          <a:p>
            <a:pPr marL="342900" lvl="0" indent="-330200" algn="l" rtl="0">
              <a:spcBef>
                <a:spcPts val="0"/>
              </a:spcBef>
              <a:spcAft>
                <a:spcPts val="0"/>
              </a:spcAft>
              <a:buClr>
                <a:schemeClr val="dk1"/>
              </a:buClr>
              <a:buSzPts val="1800"/>
              <a:buChar char="•"/>
            </a:pPr>
            <a:r>
              <a:rPr lang="en-US" sz="2400" dirty="0">
                <a:solidFill>
                  <a:schemeClr val="tx1"/>
                </a:solidFill>
                <a:latin typeface="Montserrat" pitchFamily="2" charset="77"/>
                <a:ea typeface="Calibri"/>
                <a:cs typeface="Calibri"/>
                <a:sym typeface="Calibri"/>
              </a:rPr>
              <a:t>Volunteer at a senior home.</a:t>
            </a:r>
            <a:endParaRPr lang="en-US" sz="2400" dirty="0">
              <a:solidFill>
                <a:schemeClr val="tx1"/>
              </a:solidFill>
              <a:latin typeface="Montserrat" pitchFamily="2" charset="77"/>
            </a:endParaRPr>
          </a:p>
          <a:p>
            <a:endParaRPr lang="en-US" sz="2000" dirty="0"/>
          </a:p>
        </p:txBody>
      </p:sp>
      <p:sp>
        <p:nvSpPr>
          <p:cNvPr id="3" name="Text Placeholder 2">
            <a:extLst>
              <a:ext uri="{FF2B5EF4-FFF2-40B4-BE49-F238E27FC236}">
                <a16:creationId xmlns:a16="http://schemas.microsoft.com/office/drawing/2014/main" id="{17AA9E0D-9A70-019B-18E5-F600F5BB25C6}"/>
              </a:ext>
            </a:extLst>
          </p:cNvPr>
          <p:cNvSpPr>
            <a:spLocks noGrp="1"/>
          </p:cNvSpPr>
          <p:nvPr>
            <p:ph type="body" idx="2"/>
          </p:nvPr>
        </p:nvSpPr>
        <p:spPr/>
        <p:txBody>
          <a:bodyPr/>
          <a:lstStyle/>
          <a:p>
            <a:r>
              <a:rPr lang="en-US" dirty="0"/>
              <a:t>Examples</a:t>
            </a:r>
          </a:p>
        </p:txBody>
      </p:sp>
    </p:spTree>
    <p:extLst>
      <p:ext uri="{BB962C8B-B14F-4D97-AF65-F5344CB8AC3E}">
        <p14:creationId xmlns:p14="http://schemas.microsoft.com/office/powerpoint/2010/main" val="3682223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g301c3876b8f_0_6"/>
          <p:cNvSpPr txBox="1"/>
          <p:nvPr/>
        </p:nvSpPr>
        <p:spPr>
          <a:xfrm>
            <a:off x="981950" y="794225"/>
            <a:ext cx="6040200" cy="424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4400" b="1" dirty="0">
                <a:solidFill>
                  <a:srgbClr val="00205B"/>
                </a:solidFill>
                <a:latin typeface="Tropiline" pitchFamily="2" charset="77"/>
                <a:ea typeface="Calibri"/>
                <a:cs typeface="Calibri"/>
                <a:sym typeface="Calibri"/>
              </a:rPr>
              <a:t>Helpful Links</a:t>
            </a:r>
            <a:endParaRPr sz="4400" b="1" dirty="0">
              <a:solidFill>
                <a:srgbClr val="00205B"/>
              </a:solidFill>
              <a:latin typeface="Tropiline" pitchFamily="2" charset="77"/>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US" sz="1300" u="sng" dirty="0">
                <a:solidFill>
                  <a:srgbClr val="1155CC"/>
                </a:solidFill>
                <a:latin typeface="Montserrat" pitchFamily="2" charset="77"/>
                <a:ea typeface="Calibri"/>
                <a:cs typeface="Calibri"/>
                <a:sym typeface="Calibri"/>
                <a:hlinkClick r:id="rId3">
                  <a:extLst>
                    <a:ext uri="{A12FA001-AC4F-418D-AE19-62706E023703}">
                      <ahyp:hlinkClr xmlns:ahyp="http://schemas.microsoft.com/office/drawing/2018/hyperlinkcolor" val="tx"/>
                    </a:ext>
                  </a:extLst>
                </a:hlinkClick>
              </a:rPr>
              <a:t>Alumnae Officer Navigation Guide: vp: Foundation</a:t>
            </a:r>
            <a:endParaRPr sz="1300" dirty="0">
              <a:solidFill>
                <a:schemeClr val="dk1"/>
              </a:solidFill>
              <a:latin typeface="Montserrat" pitchFamily="2" charset="77"/>
              <a:ea typeface="Calibri"/>
              <a:cs typeface="Calibri"/>
              <a:sym typeface="Calibri"/>
            </a:endParaRPr>
          </a:p>
          <a:p>
            <a:pPr marL="0" lvl="0" indent="0" algn="l" rtl="0">
              <a:lnSpc>
                <a:spcPct val="115000"/>
              </a:lnSpc>
              <a:spcBef>
                <a:spcPts val="0"/>
              </a:spcBef>
              <a:spcAft>
                <a:spcPts val="0"/>
              </a:spcAft>
              <a:buNone/>
            </a:pPr>
            <a:r>
              <a:rPr lang="en-US" sz="1300" u="sng" dirty="0">
                <a:solidFill>
                  <a:srgbClr val="1155CC"/>
                </a:solidFill>
                <a:latin typeface="Montserrat" pitchFamily="2" charset="77"/>
                <a:ea typeface="Calibri"/>
                <a:cs typeface="Calibri"/>
                <a:sym typeface="Calibri"/>
                <a:hlinkClick r:id="rId4">
                  <a:extLst>
                    <a:ext uri="{A12FA001-AC4F-418D-AE19-62706E023703}">
                      <ahyp:hlinkClr xmlns:ahyp="http://schemas.microsoft.com/office/drawing/2018/hyperlinkcolor" val="tx"/>
                    </a:ext>
                  </a:extLst>
                </a:hlinkClick>
              </a:rPr>
              <a:t>Alumnae Officers Manual</a:t>
            </a:r>
            <a:endParaRPr sz="1300" dirty="0">
              <a:solidFill>
                <a:schemeClr val="dk1"/>
              </a:solidFill>
              <a:latin typeface="Montserrat" pitchFamily="2" charset="77"/>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US" sz="1300" u="sng" dirty="0">
                <a:solidFill>
                  <a:schemeClr val="hlink"/>
                </a:solidFill>
                <a:latin typeface="Montserrat" pitchFamily="2" charset="77"/>
                <a:ea typeface="Calibri"/>
                <a:cs typeface="Calibri"/>
                <a:sym typeface="Calibri"/>
                <a:hlinkClick r:id="rId5"/>
              </a:rPr>
              <a:t>Foundation Focus, Alumnae Edition</a:t>
            </a:r>
            <a:endParaRPr sz="1300" dirty="0">
              <a:solidFill>
                <a:schemeClr val="dk1"/>
              </a:solidFill>
              <a:latin typeface="Montserrat" pitchFamily="2" charset="77"/>
              <a:ea typeface="Calibri"/>
              <a:cs typeface="Calibri"/>
              <a:sym typeface="Calibri"/>
            </a:endParaRPr>
          </a:p>
          <a:p>
            <a:pPr marL="0" lvl="0" indent="0" algn="l" rtl="0">
              <a:lnSpc>
                <a:spcPct val="115000"/>
              </a:lnSpc>
              <a:spcBef>
                <a:spcPts val="0"/>
              </a:spcBef>
              <a:spcAft>
                <a:spcPts val="0"/>
              </a:spcAft>
              <a:buNone/>
            </a:pPr>
            <a:r>
              <a:rPr lang="en-US" sz="1300" u="sng" dirty="0">
                <a:solidFill>
                  <a:srgbClr val="1155CC"/>
                </a:solidFill>
                <a:latin typeface="Montserrat" pitchFamily="2" charset="77"/>
                <a:ea typeface="Calibri"/>
                <a:cs typeface="Calibri"/>
                <a:sym typeface="Calibri"/>
                <a:hlinkClick r:id="rId6">
                  <a:extLst>
                    <a:ext uri="{A12FA001-AC4F-418D-AE19-62706E023703}">
                      <ahyp:hlinkClr xmlns:ahyp="http://schemas.microsoft.com/office/drawing/2018/hyperlinkcolor" val="tx"/>
                    </a:ext>
                  </a:extLst>
                </a:hlinkClick>
              </a:rPr>
              <a:t>Fraternity Standards for Alumnae Groups</a:t>
            </a:r>
            <a:endParaRPr sz="1300" dirty="0">
              <a:solidFill>
                <a:schemeClr val="dk1"/>
              </a:solidFill>
              <a:latin typeface="Montserrat" pitchFamily="2" charset="77"/>
              <a:ea typeface="Calibri"/>
              <a:cs typeface="Calibri"/>
              <a:sym typeface="Calibri"/>
            </a:endParaRPr>
          </a:p>
          <a:p>
            <a:pPr marL="0" lvl="0" indent="0" algn="l" rtl="0">
              <a:lnSpc>
                <a:spcPct val="115000"/>
              </a:lnSpc>
              <a:spcBef>
                <a:spcPts val="0"/>
              </a:spcBef>
              <a:spcAft>
                <a:spcPts val="0"/>
              </a:spcAft>
              <a:buNone/>
            </a:pPr>
            <a:r>
              <a:rPr lang="en-US" sz="1300" u="sng" dirty="0">
                <a:solidFill>
                  <a:schemeClr val="hlink"/>
                </a:solidFill>
                <a:latin typeface="Montserrat" pitchFamily="2" charset="77"/>
                <a:ea typeface="Calibri"/>
                <a:cs typeface="Calibri"/>
                <a:sym typeface="Calibri"/>
                <a:hlinkClick r:id="rId7"/>
              </a:rPr>
              <a:t>Foundation Ritual</a:t>
            </a:r>
            <a:endParaRPr sz="1300" dirty="0">
              <a:solidFill>
                <a:schemeClr val="dk1"/>
              </a:solidFill>
              <a:latin typeface="Montserrat" pitchFamily="2" charset="77"/>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US" sz="1300" u="sng" dirty="0">
                <a:solidFill>
                  <a:schemeClr val="hlink"/>
                </a:solidFill>
                <a:latin typeface="Montserrat" pitchFamily="2" charset="77"/>
                <a:ea typeface="Calibri"/>
                <a:cs typeface="Calibri"/>
                <a:sym typeface="Calibri"/>
                <a:hlinkClick r:id="rId8"/>
              </a:rPr>
              <a:t>Foundation Policies</a:t>
            </a:r>
            <a:endParaRPr sz="1300" dirty="0">
              <a:solidFill>
                <a:schemeClr val="dk1"/>
              </a:solidFill>
              <a:latin typeface="Montserrat" pitchFamily="2" charset="77"/>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US" sz="1300" u="sng" dirty="0">
                <a:solidFill>
                  <a:srgbClr val="1155CC"/>
                </a:solidFill>
                <a:latin typeface="Montserrat" pitchFamily="2" charset="77"/>
                <a:ea typeface="Calibri"/>
                <a:cs typeface="Calibri"/>
                <a:sym typeface="Calibri"/>
                <a:hlinkClick r:id="rId9">
                  <a:extLst>
                    <a:ext uri="{A12FA001-AC4F-418D-AE19-62706E023703}">
                      <ahyp:hlinkClr xmlns:ahyp="http://schemas.microsoft.com/office/drawing/2018/hyperlinkcolor" val="tx"/>
                    </a:ext>
                  </a:extLst>
                </a:hlinkClick>
              </a:rPr>
              <a:t>DG Style Guide</a:t>
            </a:r>
            <a:endParaRPr sz="1300" dirty="0">
              <a:solidFill>
                <a:schemeClr val="dk1"/>
              </a:solidFill>
              <a:latin typeface="Montserrat" pitchFamily="2" charset="77"/>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US" sz="1300" u="sng" dirty="0">
                <a:solidFill>
                  <a:srgbClr val="1155CC"/>
                </a:solidFill>
                <a:latin typeface="Montserrat" pitchFamily="2" charset="77"/>
                <a:ea typeface="Calibri"/>
                <a:cs typeface="Calibri"/>
                <a:sym typeface="Calibri"/>
                <a:hlinkClick r:id="rId10">
                  <a:extLst>
                    <a:ext uri="{A12FA001-AC4F-418D-AE19-62706E023703}">
                      <ahyp:hlinkClr xmlns:ahyp="http://schemas.microsoft.com/office/drawing/2018/hyperlinkcolor" val="tx"/>
                    </a:ext>
                  </a:extLst>
                </a:hlinkClick>
              </a:rPr>
              <a:t>DG Branding Guidelines</a:t>
            </a:r>
            <a:endParaRPr sz="1300" dirty="0">
              <a:solidFill>
                <a:schemeClr val="dk1"/>
              </a:solidFill>
              <a:latin typeface="Montserrat" pitchFamily="2" charset="77"/>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en-US" sz="1300" u="sng" dirty="0">
                <a:solidFill>
                  <a:srgbClr val="1155CC"/>
                </a:solidFill>
                <a:latin typeface="Montserrat" pitchFamily="2" charset="77"/>
                <a:ea typeface="Calibri"/>
                <a:cs typeface="Calibri"/>
                <a:sym typeface="Calibri"/>
                <a:hlinkClick r:id="rId11">
                  <a:extLst>
                    <a:ext uri="{A12FA001-AC4F-418D-AE19-62706E023703}">
                      <ahyp:hlinkClr xmlns:ahyp="http://schemas.microsoft.com/office/drawing/2018/hyperlinkcolor" val="tx"/>
                    </a:ext>
                  </a:extLst>
                </a:hlinkClick>
              </a:rPr>
              <a:t>Social Media Policy Procedures</a:t>
            </a:r>
            <a:endParaRPr sz="2500" dirty="0">
              <a:solidFill>
                <a:schemeClr val="dk1"/>
              </a:solidFill>
              <a:latin typeface="Montserrat" pitchFamily="2" charset="77"/>
              <a:ea typeface="Calibri"/>
              <a:cs typeface="Calibri"/>
              <a:sym typeface="Calibri"/>
            </a:endParaRPr>
          </a:p>
          <a:p>
            <a:pPr marL="0" lvl="0" indent="0" algn="l" rtl="0">
              <a:spcBef>
                <a:spcPts val="0"/>
              </a:spcBef>
              <a:spcAft>
                <a:spcPts val="0"/>
              </a:spcAft>
              <a:buNone/>
            </a:pPr>
            <a:endParaRPr sz="2300" dirty="0">
              <a:solidFill>
                <a:schemeClr val="dk1"/>
              </a:solidFill>
              <a:latin typeface="Calibri"/>
              <a:ea typeface="Calibri"/>
              <a:cs typeface="Calibri"/>
              <a:sym typeface="Calibri"/>
            </a:endParaRPr>
          </a:p>
          <a:p>
            <a:pPr marL="2743200" lvl="0" indent="0" algn="l" rtl="0">
              <a:spcBef>
                <a:spcPts val="0"/>
              </a:spcBef>
              <a:spcAft>
                <a:spcPts val="0"/>
              </a:spcAft>
              <a:buClr>
                <a:schemeClr val="dk1"/>
              </a:buClr>
              <a:buSzPts val="1100"/>
              <a:buFont typeface="Arial"/>
              <a:buNone/>
            </a:pPr>
            <a:endParaRPr sz="2300" dirty="0">
              <a:solidFill>
                <a:schemeClr val="dk1"/>
              </a:solidFill>
              <a:latin typeface="Calibri"/>
              <a:ea typeface="Calibri"/>
              <a:cs typeface="Calibri"/>
              <a:sym typeface="Calibri"/>
            </a:endParaRPr>
          </a:p>
          <a:p>
            <a:pPr marL="0" lvl="0" indent="0" algn="l" rtl="0">
              <a:spcBef>
                <a:spcPts val="0"/>
              </a:spcBef>
              <a:spcAft>
                <a:spcPts val="0"/>
              </a:spcAft>
              <a:buNone/>
            </a:pPr>
            <a:endParaRPr sz="2300" dirty="0">
              <a:solidFill>
                <a:schemeClr val="dk1"/>
              </a:solidFill>
              <a:latin typeface="Calibri"/>
              <a:ea typeface="Calibri"/>
              <a:cs typeface="Calibri"/>
              <a:sym typeface="Calibri"/>
            </a:endParaRPr>
          </a:p>
        </p:txBody>
      </p:sp>
      <p:sp>
        <p:nvSpPr>
          <p:cNvPr id="102" name="Google Shape;102;g301c3876b8f_0_6"/>
          <p:cNvSpPr txBox="1"/>
          <p:nvPr/>
        </p:nvSpPr>
        <p:spPr>
          <a:xfrm>
            <a:off x="4360913" y="3382375"/>
            <a:ext cx="3907529" cy="2681400"/>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US" sz="2600" b="1" dirty="0">
                <a:solidFill>
                  <a:srgbClr val="00205B"/>
                </a:solidFill>
                <a:latin typeface="Tropiline" pitchFamily="2" charset="77"/>
                <a:ea typeface="Calibri"/>
                <a:cs typeface="Calibri"/>
                <a:sym typeface="Calibri"/>
              </a:rPr>
              <a:t>Websites</a:t>
            </a:r>
            <a:endParaRPr sz="2600" b="1" dirty="0">
              <a:solidFill>
                <a:srgbClr val="00205B"/>
              </a:solidFill>
              <a:latin typeface="Tropiline" pitchFamily="2" charset="77"/>
              <a:ea typeface="Calibri"/>
              <a:cs typeface="Calibri"/>
              <a:sym typeface="Calibri"/>
            </a:endParaRPr>
          </a:p>
          <a:p>
            <a:pPr marL="0" lvl="0" indent="0" algn="l" rtl="0">
              <a:lnSpc>
                <a:spcPct val="115000"/>
              </a:lnSpc>
              <a:spcBef>
                <a:spcPts val="0"/>
              </a:spcBef>
              <a:spcAft>
                <a:spcPts val="0"/>
              </a:spcAft>
              <a:buNone/>
            </a:pPr>
            <a:r>
              <a:rPr lang="en-US" sz="1300" u="sng" dirty="0">
                <a:solidFill>
                  <a:srgbClr val="1155CC"/>
                </a:solidFill>
                <a:latin typeface="Montserrat" pitchFamily="2" charset="77"/>
                <a:ea typeface="Calibri"/>
                <a:cs typeface="Calibri"/>
                <a:sym typeface="Calibri"/>
                <a:hlinkClick r:id="rId12">
                  <a:extLst>
                    <a:ext uri="{A12FA001-AC4F-418D-AE19-62706E023703}">
                      <ahyp:hlinkClr xmlns:ahyp="http://schemas.microsoft.com/office/drawing/2018/hyperlinkcolor" val="tx"/>
                    </a:ext>
                  </a:extLst>
                </a:hlinkClick>
              </a:rPr>
              <a:t>https://www.deltagamma.org/</a:t>
            </a:r>
            <a:endParaRPr sz="1300" dirty="0">
              <a:latin typeface="Montserrat" pitchFamily="2" charset="77"/>
              <a:ea typeface="Calibri"/>
              <a:cs typeface="Calibri"/>
              <a:sym typeface="Calibri"/>
            </a:endParaRPr>
          </a:p>
          <a:p>
            <a:pPr marL="0" lvl="0" indent="0" algn="l" rtl="0">
              <a:lnSpc>
                <a:spcPct val="115000"/>
              </a:lnSpc>
              <a:spcBef>
                <a:spcPts val="0"/>
              </a:spcBef>
              <a:spcAft>
                <a:spcPts val="0"/>
              </a:spcAft>
              <a:buNone/>
            </a:pPr>
            <a:r>
              <a:rPr lang="en-US" sz="1300" u="sng" dirty="0">
                <a:solidFill>
                  <a:srgbClr val="1155CC"/>
                </a:solidFill>
                <a:latin typeface="Montserrat" pitchFamily="2" charset="77"/>
                <a:ea typeface="Calibri"/>
                <a:cs typeface="Calibri"/>
                <a:sym typeface="Calibri"/>
                <a:hlinkClick r:id="rId13">
                  <a:extLst>
                    <a:ext uri="{A12FA001-AC4F-418D-AE19-62706E023703}">
                      <ahyp:hlinkClr xmlns:ahyp="http://schemas.microsoft.com/office/drawing/2018/hyperlinkcolor" val="tx"/>
                    </a:ext>
                  </a:extLst>
                </a:hlinkClick>
              </a:rPr>
              <a:t>https://www.memberplanet.com</a:t>
            </a:r>
            <a:endParaRPr sz="1300" dirty="0">
              <a:latin typeface="Montserrat" pitchFamily="2" charset="77"/>
              <a:ea typeface="Calibri"/>
              <a:cs typeface="Calibri"/>
              <a:sym typeface="Calibri"/>
            </a:endParaRPr>
          </a:p>
          <a:p>
            <a:pPr marL="0" lvl="0" indent="0" algn="l" rtl="0">
              <a:lnSpc>
                <a:spcPct val="115000"/>
              </a:lnSpc>
              <a:spcBef>
                <a:spcPts val="0"/>
              </a:spcBef>
              <a:spcAft>
                <a:spcPts val="0"/>
              </a:spcAft>
              <a:buNone/>
            </a:pPr>
            <a:r>
              <a:rPr lang="en-US" sz="1300" u="sng" dirty="0">
                <a:solidFill>
                  <a:srgbClr val="1155CC"/>
                </a:solidFill>
                <a:latin typeface="Montserrat" pitchFamily="2" charset="77"/>
                <a:ea typeface="Calibri"/>
                <a:cs typeface="Calibri"/>
                <a:sym typeface="Calibri"/>
                <a:hlinkClick r:id="rId14">
                  <a:extLst>
                    <a:ext uri="{A12FA001-AC4F-418D-AE19-62706E023703}">
                      <ahyp:hlinkClr xmlns:ahyp="http://schemas.microsoft.com/office/drawing/2018/hyperlinkcolor" val="tx"/>
                    </a:ext>
                  </a:extLst>
                </a:hlinkClick>
              </a:rPr>
              <a:t>https://anchorbase.deltagamma.org/</a:t>
            </a:r>
            <a:endParaRPr sz="1300" dirty="0">
              <a:latin typeface="Montserrat" pitchFamily="2" charset="77"/>
              <a:ea typeface="Calibri"/>
              <a:cs typeface="Calibri"/>
              <a:sym typeface="Calibri"/>
            </a:endParaRPr>
          </a:p>
          <a:p>
            <a:pPr marL="0" lvl="0" indent="0" algn="l" rtl="0">
              <a:lnSpc>
                <a:spcPct val="115000"/>
              </a:lnSpc>
              <a:spcBef>
                <a:spcPts val="0"/>
              </a:spcBef>
              <a:spcAft>
                <a:spcPts val="0"/>
              </a:spcAft>
              <a:buNone/>
            </a:pPr>
            <a:r>
              <a:rPr lang="en-US" sz="1300" dirty="0">
                <a:latin typeface="Montserrat" pitchFamily="2" charset="77"/>
                <a:ea typeface="Calibri"/>
                <a:cs typeface="Calibri"/>
                <a:sym typeface="Calibri"/>
              </a:rPr>
              <a:t>Omega One (your group’s website will be </a:t>
            </a:r>
            <a:r>
              <a:rPr lang="en-US" sz="1300" dirty="0" err="1">
                <a:latin typeface="Montserrat" pitchFamily="2" charset="77"/>
                <a:ea typeface="Calibri"/>
                <a:cs typeface="Calibri"/>
                <a:sym typeface="Calibri"/>
              </a:rPr>
              <a:t>groupname.deltagamma.org</a:t>
            </a:r>
            <a:br>
              <a:rPr lang="en-US" sz="1300" dirty="0">
                <a:latin typeface="Montserrat" pitchFamily="2" charset="77"/>
                <a:ea typeface="Calibri"/>
                <a:cs typeface="Calibri"/>
                <a:sym typeface="Calibri"/>
              </a:rPr>
            </a:br>
            <a:r>
              <a:rPr lang="en-US" sz="1300" dirty="0">
                <a:latin typeface="Montserrat" pitchFamily="2" charset="77"/>
                <a:ea typeface="Calibri"/>
                <a:cs typeface="Calibri"/>
                <a:sym typeface="Calibri"/>
              </a:rPr>
              <a:t>Example: </a:t>
            </a:r>
            <a:r>
              <a:rPr lang="en-US" sz="1300" u="sng" dirty="0">
                <a:solidFill>
                  <a:srgbClr val="1155CC"/>
                </a:solidFill>
                <a:latin typeface="Montserrat" pitchFamily="2" charset="77"/>
                <a:ea typeface="Calibri"/>
                <a:cs typeface="Calibri"/>
                <a:sym typeface="Calibri"/>
                <a:hlinkClick r:id="rId15">
                  <a:extLst>
                    <a:ext uri="{A12FA001-AC4F-418D-AE19-62706E023703}">
                      <ahyp:hlinkClr xmlns:ahyp="http://schemas.microsoft.com/office/drawing/2018/hyperlinkcolor" val="tx"/>
                    </a:ext>
                  </a:extLst>
                </a:hlinkClick>
              </a:rPr>
              <a:t>https://boulder.deltagamma.org</a:t>
            </a:r>
            <a:endParaRPr sz="1300" dirty="0"/>
          </a:p>
        </p:txBody>
      </p:sp>
      <p:sp>
        <p:nvSpPr>
          <p:cNvPr id="103" name="Google Shape;103;g301c3876b8f_0_6"/>
          <p:cNvSpPr txBox="1"/>
          <p:nvPr/>
        </p:nvSpPr>
        <p:spPr>
          <a:xfrm>
            <a:off x="9049750" y="597700"/>
            <a:ext cx="21603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2800">
              <a:solidFill>
                <a:schemeClr val="dk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 name="Text Placeholder 1">
            <a:extLst>
              <a:ext uri="{FF2B5EF4-FFF2-40B4-BE49-F238E27FC236}">
                <a16:creationId xmlns:a16="http://schemas.microsoft.com/office/drawing/2014/main" id="{A83B67F2-9AE4-8A72-A307-A07C898B3C73}"/>
              </a:ext>
            </a:extLst>
          </p:cNvPr>
          <p:cNvSpPr>
            <a:spLocks noGrp="1"/>
          </p:cNvSpPr>
          <p:nvPr>
            <p:ph type="body" idx="1"/>
          </p:nvPr>
        </p:nvSpPr>
        <p:spPr/>
        <p:txBody>
          <a:bodyPr/>
          <a:lstStyle/>
          <a:p>
            <a:pPr marL="571500" indent="0"/>
            <a:r>
              <a:rPr lang="en-US" dirty="0"/>
              <a:t>Time devoted to raising money for the Delta Gamma Foundation for both the national Foundation and local organizations that fit our Service for Sight mission.</a:t>
            </a:r>
          </a:p>
          <a:p>
            <a:r>
              <a:rPr lang="en-US" dirty="0"/>
              <a:t>      </a:t>
            </a:r>
          </a:p>
          <a:p>
            <a:r>
              <a:rPr lang="en-US" dirty="0"/>
              <a:t>Supports:</a:t>
            </a:r>
          </a:p>
          <a:p>
            <a:pPr>
              <a:buSzPct val="75000"/>
              <a:buFont typeface="+mj-lt"/>
              <a:buAutoNum type="arabicPeriod"/>
            </a:pPr>
            <a:r>
              <a:rPr lang="en-US" dirty="0"/>
              <a:t>Service for Sight</a:t>
            </a:r>
          </a:p>
          <a:p>
            <a:pPr>
              <a:buSzPct val="75000"/>
              <a:buFont typeface="+mj-lt"/>
              <a:buAutoNum type="arabicPeriod"/>
            </a:pPr>
            <a:r>
              <a:rPr lang="en-US" dirty="0"/>
              <a:t>Individual Member Support</a:t>
            </a:r>
          </a:p>
          <a:p>
            <a:pPr>
              <a:buSzPct val="75000"/>
              <a:buFont typeface="+mj-lt"/>
              <a:buAutoNum type="arabicPeriod"/>
            </a:pPr>
            <a:r>
              <a:rPr lang="en-US" dirty="0"/>
              <a:t>Training &amp; Programming</a:t>
            </a:r>
          </a:p>
          <a:p>
            <a:endParaRPr lang="en-US" dirty="0"/>
          </a:p>
        </p:txBody>
      </p:sp>
      <p:sp>
        <p:nvSpPr>
          <p:cNvPr id="3" name="Text Placeholder 2">
            <a:extLst>
              <a:ext uri="{FF2B5EF4-FFF2-40B4-BE49-F238E27FC236}">
                <a16:creationId xmlns:a16="http://schemas.microsoft.com/office/drawing/2014/main" id="{0C45FF85-AADF-F967-AA4B-3CD6F2CD32B2}"/>
              </a:ext>
            </a:extLst>
          </p:cNvPr>
          <p:cNvSpPr>
            <a:spLocks noGrp="1"/>
          </p:cNvSpPr>
          <p:nvPr>
            <p:ph type="body" idx="2"/>
          </p:nvPr>
        </p:nvSpPr>
        <p:spPr/>
        <p:txBody>
          <a:bodyPr/>
          <a:lstStyle/>
          <a:p>
            <a:r>
              <a:rPr lang="en-US" dirty="0"/>
              <a:t>Fundraising 101</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4">
          <a:extLst>
            <a:ext uri="{FF2B5EF4-FFF2-40B4-BE49-F238E27FC236}">
              <a16:creationId xmlns:a16="http://schemas.microsoft.com/office/drawing/2014/main" id="{F28BC0BF-A611-6C8F-2B79-1E1E850371A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685B03D-9939-C13D-CEF3-93DEA247BC07}"/>
              </a:ext>
            </a:extLst>
          </p:cNvPr>
          <p:cNvSpPr>
            <a:spLocks noGrp="1"/>
          </p:cNvSpPr>
          <p:nvPr>
            <p:ph type="body" idx="1"/>
          </p:nvPr>
        </p:nvSpPr>
        <p:spPr/>
        <p:txBody>
          <a:bodyPr/>
          <a:lstStyle/>
          <a:p>
            <a:pPr marL="571500" indent="0"/>
            <a:r>
              <a:rPr lang="en-US" b="1" dirty="0"/>
              <a:t>Money raised for the Delta Gamma Foundation can be designated to:</a:t>
            </a:r>
          </a:p>
          <a:p>
            <a:pPr marL="571500" indent="0"/>
            <a:endParaRPr lang="en-US" b="1" dirty="0"/>
          </a:p>
          <a:p>
            <a:pPr marL="1028700" indent="-457200">
              <a:buFont typeface="Arial" panose="020B0604020202020204" pitchFamily="34" charset="0"/>
              <a:buChar char="•"/>
            </a:pPr>
            <a:r>
              <a:rPr lang="en-US" sz="2000" dirty="0"/>
              <a:t>Loyalty Fund (general fund)</a:t>
            </a:r>
          </a:p>
          <a:p>
            <a:pPr marL="1028700" indent="-457200">
              <a:buFont typeface="Arial" panose="020B0604020202020204" pitchFamily="34" charset="0"/>
              <a:buChar char="•"/>
            </a:pPr>
            <a:r>
              <a:rPr lang="en-US" sz="2000" dirty="0"/>
              <a:t>One-time merit-based scholarship</a:t>
            </a:r>
          </a:p>
          <a:p>
            <a:pPr marL="1028700" indent="-457200">
              <a:buFont typeface="Arial" panose="020B0604020202020204" pitchFamily="34" charset="0"/>
              <a:buChar char="•"/>
            </a:pPr>
            <a:r>
              <a:rPr lang="en-US" sz="2000" dirty="0"/>
              <a:t>Add to existing endowed scholarships</a:t>
            </a:r>
          </a:p>
          <a:p>
            <a:pPr marL="1028700" indent="-457200">
              <a:buFont typeface="Arial" panose="020B0604020202020204" pitchFamily="34" charset="0"/>
              <a:buChar char="•"/>
            </a:pPr>
            <a:r>
              <a:rPr lang="en-US" sz="2000" dirty="0"/>
              <a:t>Start an endowed scholarship - $50,000 in five years</a:t>
            </a:r>
          </a:p>
          <a:p>
            <a:pPr marL="1028700" indent="-457200">
              <a:buFont typeface="Arial" panose="020B0604020202020204" pitchFamily="34" charset="0"/>
              <a:buChar char="•"/>
            </a:pPr>
            <a:r>
              <a:rPr lang="en-US" sz="2000" dirty="0"/>
              <a:t>Capital Campaign including the new building and archives</a:t>
            </a:r>
          </a:p>
          <a:p>
            <a:pPr marL="1028700" indent="-457200">
              <a:buFont typeface="Arial" panose="020B0604020202020204" pitchFamily="34" charset="0"/>
              <a:buChar char="•"/>
            </a:pPr>
            <a:r>
              <a:rPr lang="en-US" sz="2000" dirty="0"/>
              <a:t>Sisters Helping Sisters</a:t>
            </a:r>
          </a:p>
          <a:p>
            <a:pPr marL="1028700" indent="-457200">
              <a:buFont typeface="Arial" panose="020B0604020202020204" pitchFamily="34" charset="0"/>
              <a:buChar char="•"/>
            </a:pPr>
            <a:r>
              <a:rPr lang="en-US" sz="2000" dirty="0"/>
              <a:t>Crisis Grants </a:t>
            </a:r>
          </a:p>
          <a:p>
            <a:pPr marL="1028700" indent="-457200">
              <a:buFont typeface="Arial" panose="020B0604020202020204" pitchFamily="34" charset="0"/>
              <a:buChar char="•"/>
            </a:pPr>
            <a:r>
              <a:rPr lang="en-US" sz="2000" dirty="0"/>
              <a:t>A local 501(c)(3) organization that shares our mission</a:t>
            </a:r>
            <a:endParaRPr lang="en-US" dirty="0"/>
          </a:p>
        </p:txBody>
      </p:sp>
      <p:sp>
        <p:nvSpPr>
          <p:cNvPr id="3" name="Text Placeholder 2">
            <a:extLst>
              <a:ext uri="{FF2B5EF4-FFF2-40B4-BE49-F238E27FC236}">
                <a16:creationId xmlns:a16="http://schemas.microsoft.com/office/drawing/2014/main" id="{02CA7FBE-8D24-1DA1-CD6B-A5431D5F3992}"/>
              </a:ext>
            </a:extLst>
          </p:cNvPr>
          <p:cNvSpPr>
            <a:spLocks noGrp="1"/>
          </p:cNvSpPr>
          <p:nvPr>
            <p:ph type="body" idx="2"/>
          </p:nvPr>
        </p:nvSpPr>
        <p:spPr/>
        <p:txBody>
          <a:bodyPr/>
          <a:lstStyle/>
          <a:p>
            <a:r>
              <a:rPr lang="en-US" dirty="0"/>
              <a:t>Fundraising 101</a:t>
            </a:r>
          </a:p>
        </p:txBody>
      </p:sp>
    </p:spTree>
    <p:extLst>
      <p:ext uri="{BB962C8B-B14F-4D97-AF65-F5344CB8AC3E}">
        <p14:creationId xmlns:p14="http://schemas.microsoft.com/office/powerpoint/2010/main" val="21184439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pic>
        <p:nvPicPr>
          <p:cNvPr id="219" name="Google Shape;219;p15" descr="Timeline&#10;&#10;Description automatically generated"/>
          <p:cNvPicPr preferRelativeResize="0"/>
          <p:nvPr/>
        </p:nvPicPr>
        <p:blipFill rotWithShape="1">
          <a:blip r:embed="rId3">
            <a:alphaModFix/>
          </a:blip>
          <a:srcRect/>
          <a:stretch/>
        </p:blipFill>
        <p:spPr>
          <a:xfrm>
            <a:off x="544482" y="1928191"/>
            <a:ext cx="4791175" cy="4387570"/>
          </a:xfrm>
          <a:prstGeom prst="rect">
            <a:avLst/>
          </a:prstGeom>
          <a:noFill/>
          <a:ln>
            <a:noFill/>
          </a:ln>
        </p:spPr>
      </p:pic>
      <p:sp>
        <p:nvSpPr>
          <p:cNvPr id="2" name="Text Placeholder 1">
            <a:extLst>
              <a:ext uri="{FF2B5EF4-FFF2-40B4-BE49-F238E27FC236}">
                <a16:creationId xmlns:a16="http://schemas.microsoft.com/office/drawing/2014/main" id="{352B2201-9EA5-D581-7340-02E21290C40F}"/>
              </a:ext>
            </a:extLst>
          </p:cNvPr>
          <p:cNvSpPr>
            <a:spLocks noGrp="1"/>
          </p:cNvSpPr>
          <p:nvPr>
            <p:ph type="body" idx="1"/>
          </p:nvPr>
        </p:nvSpPr>
        <p:spPr>
          <a:xfrm>
            <a:off x="5097117" y="1905000"/>
            <a:ext cx="5903843" cy="3429000"/>
          </a:xfrm>
        </p:spPr>
        <p:txBody>
          <a:bodyPr/>
          <a:lstStyle/>
          <a:p>
            <a:pPr marL="571500" indent="0"/>
            <a:r>
              <a:rPr lang="en-US" dirty="0"/>
              <a:t>Allows Chapters to receive credit for their Gifts to the Delta Gamma Foundation, while also giving to local or national organizations that share our Service for Sight mission. </a:t>
            </a:r>
          </a:p>
        </p:txBody>
      </p:sp>
      <p:sp>
        <p:nvSpPr>
          <p:cNvPr id="3" name="Text Placeholder 2">
            <a:extLst>
              <a:ext uri="{FF2B5EF4-FFF2-40B4-BE49-F238E27FC236}">
                <a16:creationId xmlns:a16="http://schemas.microsoft.com/office/drawing/2014/main" id="{754FF802-4211-3D93-C21C-29AAB67435FC}"/>
              </a:ext>
            </a:extLst>
          </p:cNvPr>
          <p:cNvSpPr>
            <a:spLocks noGrp="1"/>
          </p:cNvSpPr>
          <p:nvPr>
            <p:ph type="body" idx="2"/>
          </p:nvPr>
        </p:nvSpPr>
        <p:spPr/>
        <p:txBody>
          <a:bodyPr/>
          <a:lstStyle/>
          <a:p>
            <a:r>
              <a:rPr lang="en-US" dirty="0"/>
              <a:t>Directing Chapter Gifts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6">
          <a:extLst>
            <a:ext uri="{FF2B5EF4-FFF2-40B4-BE49-F238E27FC236}">
              <a16:creationId xmlns:a16="http://schemas.microsoft.com/office/drawing/2014/main" id="{76A0FB65-9AB8-36D1-A782-BBB707D27761}"/>
            </a:ext>
          </a:extLst>
        </p:cNvPr>
        <p:cNvGrpSpPr/>
        <p:nvPr/>
      </p:nvGrpSpPr>
      <p:grpSpPr>
        <a:xfrm>
          <a:off x="0" y="0"/>
          <a:ext cx="0" cy="0"/>
          <a:chOff x="0" y="0"/>
          <a:chExt cx="0" cy="0"/>
        </a:xfrm>
      </p:grpSpPr>
      <p:pic>
        <p:nvPicPr>
          <p:cNvPr id="219" name="Google Shape;219;p15" descr="Timeline&#10;&#10;Description automatically generated">
            <a:extLst>
              <a:ext uri="{FF2B5EF4-FFF2-40B4-BE49-F238E27FC236}">
                <a16:creationId xmlns:a16="http://schemas.microsoft.com/office/drawing/2014/main" id="{5EDB5900-1F0F-2E25-3944-D9B40F932DD1}"/>
              </a:ext>
            </a:extLst>
          </p:cNvPr>
          <p:cNvPicPr preferRelativeResize="0"/>
          <p:nvPr/>
        </p:nvPicPr>
        <p:blipFill rotWithShape="1">
          <a:blip r:embed="rId3">
            <a:alphaModFix/>
          </a:blip>
          <a:srcRect/>
          <a:stretch/>
        </p:blipFill>
        <p:spPr>
          <a:xfrm>
            <a:off x="544482" y="1928191"/>
            <a:ext cx="4791175" cy="4387570"/>
          </a:xfrm>
          <a:prstGeom prst="rect">
            <a:avLst/>
          </a:prstGeom>
          <a:noFill/>
          <a:ln>
            <a:noFill/>
          </a:ln>
        </p:spPr>
      </p:pic>
      <p:sp>
        <p:nvSpPr>
          <p:cNvPr id="2" name="Text Placeholder 1">
            <a:extLst>
              <a:ext uri="{FF2B5EF4-FFF2-40B4-BE49-F238E27FC236}">
                <a16:creationId xmlns:a16="http://schemas.microsoft.com/office/drawing/2014/main" id="{2B7A4C8A-BDEB-FA50-87C9-AEBB59E46092}"/>
              </a:ext>
            </a:extLst>
          </p:cNvPr>
          <p:cNvSpPr>
            <a:spLocks noGrp="1"/>
          </p:cNvSpPr>
          <p:nvPr>
            <p:ph type="body" idx="1"/>
          </p:nvPr>
        </p:nvSpPr>
        <p:spPr>
          <a:xfrm>
            <a:off x="5097117" y="1905000"/>
            <a:ext cx="5903843" cy="3429000"/>
          </a:xfrm>
        </p:spPr>
        <p:txBody>
          <a:bodyPr/>
          <a:lstStyle/>
          <a:p>
            <a:pPr marL="571500" indent="0"/>
            <a:r>
              <a:rPr lang="en-US" b="1" dirty="0"/>
              <a:t>Red Flags:</a:t>
            </a:r>
          </a:p>
          <a:p>
            <a:pPr marL="914400" indent="-342900">
              <a:buFont typeface="Arial" panose="020B0604020202020204" pitchFamily="34" charset="0"/>
              <a:buChar char="•"/>
            </a:pPr>
            <a:r>
              <a:rPr lang="en-US" sz="2000" dirty="0"/>
              <a:t>Writing checks directly to local SFS organizations</a:t>
            </a:r>
          </a:p>
          <a:p>
            <a:pPr marL="914400" indent="-342900">
              <a:buFont typeface="Arial" panose="020B0604020202020204" pitchFamily="34" charset="0"/>
              <a:buChar char="•"/>
            </a:pPr>
            <a:r>
              <a:rPr lang="en-US" sz="2000" dirty="0"/>
              <a:t>Choosing organizations that do not share our SFS mission</a:t>
            </a:r>
          </a:p>
          <a:p>
            <a:pPr marL="914400" indent="-342900">
              <a:buFont typeface="Arial" panose="020B0604020202020204" pitchFamily="34" charset="0"/>
              <a:buChar char="•"/>
            </a:pPr>
            <a:r>
              <a:rPr lang="en-US" sz="2000" dirty="0"/>
              <a:t>Not completing Chapter Giving portion of Fundraising Finance Report Form (FFRF) </a:t>
            </a:r>
          </a:p>
          <a:p>
            <a:pPr marL="914400" indent="-342900">
              <a:buFont typeface="Arial" panose="020B0604020202020204" pitchFamily="34" charset="0"/>
              <a:buChar char="•"/>
            </a:pPr>
            <a:r>
              <a:rPr lang="en-US" sz="2000" dirty="0"/>
              <a:t>Not sending FFRF in hard copy to EO</a:t>
            </a:r>
          </a:p>
          <a:p>
            <a:pPr marL="914400" indent="-342900">
              <a:buFont typeface="Arial" panose="020B0604020202020204" pitchFamily="34" charset="0"/>
              <a:buChar char="•"/>
            </a:pPr>
            <a:r>
              <a:rPr lang="en-US" sz="2000" dirty="0"/>
              <a:t>Raising money for individuals </a:t>
            </a:r>
          </a:p>
        </p:txBody>
      </p:sp>
      <p:sp>
        <p:nvSpPr>
          <p:cNvPr id="3" name="Text Placeholder 2">
            <a:extLst>
              <a:ext uri="{FF2B5EF4-FFF2-40B4-BE49-F238E27FC236}">
                <a16:creationId xmlns:a16="http://schemas.microsoft.com/office/drawing/2014/main" id="{9A8E7BBC-2982-0AB1-9C03-DC425FD65F3C}"/>
              </a:ext>
            </a:extLst>
          </p:cNvPr>
          <p:cNvSpPr>
            <a:spLocks noGrp="1"/>
          </p:cNvSpPr>
          <p:nvPr>
            <p:ph type="body" idx="2"/>
          </p:nvPr>
        </p:nvSpPr>
        <p:spPr/>
        <p:txBody>
          <a:bodyPr/>
          <a:lstStyle/>
          <a:p>
            <a:r>
              <a:rPr lang="en-US" dirty="0"/>
              <a:t>Directing Chapter Gifts</a:t>
            </a:r>
          </a:p>
        </p:txBody>
      </p:sp>
    </p:spTree>
    <p:extLst>
      <p:ext uri="{BB962C8B-B14F-4D97-AF65-F5344CB8AC3E}">
        <p14:creationId xmlns:p14="http://schemas.microsoft.com/office/powerpoint/2010/main" val="35888376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80">
          <a:extLst>
            <a:ext uri="{FF2B5EF4-FFF2-40B4-BE49-F238E27FC236}">
              <a16:creationId xmlns:a16="http://schemas.microsoft.com/office/drawing/2014/main" id="{834A9B73-AFB2-433F-55F4-68DBC751CF04}"/>
            </a:ext>
          </a:extLst>
        </p:cNvPr>
        <p:cNvGrpSpPr/>
        <p:nvPr/>
      </p:nvGrpSpPr>
      <p:grpSpPr>
        <a:xfrm>
          <a:off x="0" y="0"/>
          <a:ext cx="0" cy="0"/>
          <a:chOff x="0" y="0"/>
          <a:chExt cx="0" cy="0"/>
        </a:xfrm>
      </p:grpSpPr>
      <p:sp>
        <p:nvSpPr>
          <p:cNvPr id="181" name="Google Shape;181;p10">
            <a:extLst>
              <a:ext uri="{FF2B5EF4-FFF2-40B4-BE49-F238E27FC236}">
                <a16:creationId xmlns:a16="http://schemas.microsoft.com/office/drawing/2014/main" id="{EA83D81A-6931-8815-E79A-A0DB918B9BEF}"/>
              </a:ext>
            </a:extLst>
          </p:cNvPr>
          <p:cNvSpPr/>
          <p:nvPr/>
        </p:nvSpPr>
        <p:spPr>
          <a:xfrm>
            <a:off x="3487003" y="461833"/>
            <a:ext cx="7892893" cy="5632534"/>
          </a:xfrm>
          <a:prstGeom prst="rect">
            <a:avLst/>
          </a:prstGeom>
          <a:noFill/>
          <a:ln>
            <a:noFill/>
          </a:ln>
        </p:spPr>
        <p:txBody>
          <a:bodyPr spcFirstLastPara="1" wrap="square" lIns="228550" tIns="114250" rIns="228550" bIns="114250" anchor="t" anchorCtr="0">
            <a:noAutofit/>
          </a:bodyPr>
          <a:lstStyle/>
          <a:p>
            <a:pPr marL="0" marR="0" lvl="0" indent="0" algn="l" rtl="0">
              <a:spcBef>
                <a:spcPts val="0"/>
              </a:spcBef>
              <a:spcAft>
                <a:spcPts val="0"/>
              </a:spcAft>
              <a:buNone/>
            </a:pPr>
            <a:endParaRPr sz="3600" b="1" dirty="0">
              <a:solidFill>
                <a:srgbClr val="DC948A"/>
              </a:solidFill>
              <a:latin typeface="Georgia"/>
              <a:ea typeface="Georgia"/>
              <a:cs typeface="Georgia"/>
              <a:sym typeface="Georgia"/>
            </a:endParaRPr>
          </a:p>
          <a:p>
            <a:pPr marL="0" marR="0" lvl="0" indent="0" algn="l" rtl="0">
              <a:spcBef>
                <a:spcPts val="0"/>
              </a:spcBef>
              <a:spcAft>
                <a:spcPts val="0"/>
              </a:spcAft>
              <a:buNone/>
            </a:pPr>
            <a:endParaRPr sz="3600" b="1" dirty="0">
              <a:solidFill>
                <a:srgbClr val="DC948A"/>
              </a:solidFill>
              <a:latin typeface="Georgia"/>
              <a:ea typeface="Georgia"/>
              <a:cs typeface="Georgia"/>
              <a:sym typeface="Georgia"/>
            </a:endParaRPr>
          </a:p>
          <a:p>
            <a:pPr marL="0" marR="0" lvl="0" indent="0" algn="l" rtl="0">
              <a:spcBef>
                <a:spcPts val="0"/>
              </a:spcBef>
              <a:spcAft>
                <a:spcPts val="0"/>
              </a:spcAft>
              <a:buNone/>
            </a:pPr>
            <a:endParaRPr sz="3600" b="1" dirty="0">
              <a:solidFill>
                <a:srgbClr val="DC948A"/>
              </a:solidFill>
              <a:latin typeface="Georgia"/>
              <a:ea typeface="Georgia"/>
              <a:cs typeface="Georgia"/>
              <a:sym typeface="Georgia"/>
            </a:endParaRPr>
          </a:p>
          <a:p>
            <a:pPr marL="0" marR="0" lvl="0" indent="0" algn="l" rtl="0">
              <a:spcBef>
                <a:spcPts val="0"/>
              </a:spcBef>
              <a:spcAft>
                <a:spcPts val="0"/>
              </a:spcAft>
              <a:buNone/>
            </a:pPr>
            <a:endParaRPr sz="3600" b="1" dirty="0">
              <a:solidFill>
                <a:srgbClr val="DC948A"/>
              </a:solidFill>
              <a:latin typeface="Georgia"/>
              <a:ea typeface="Georgia"/>
              <a:cs typeface="Georgia"/>
              <a:sym typeface="Georgia"/>
            </a:endParaRPr>
          </a:p>
          <a:p>
            <a:pPr marL="0" marR="0" lvl="0" indent="0" algn="ctr" rtl="0">
              <a:spcBef>
                <a:spcPts val="0"/>
              </a:spcBef>
              <a:spcAft>
                <a:spcPts val="0"/>
              </a:spcAft>
              <a:buNone/>
            </a:pPr>
            <a:r>
              <a:rPr lang="en-US" sz="6600" b="1" dirty="0">
                <a:solidFill>
                  <a:srgbClr val="00205B"/>
                </a:solidFill>
                <a:latin typeface="Tropiline" pitchFamily="2" charset="77"/>
                <a:ea typeface="Calibri"/>
                <a:cs typeface="Calibri"/>
                <a:sym typeface="Calibri"/>
              </a:rPr>
              <a:t>Fundraising Ideas</a:t>
            </a:r>
            <a:endParaRPr sz="6600" dirty="0">
              <a:solidFill>
                <a:srgbClr val="00205B"/>
              </a:solidFill>
              <a:latin typeface="Tropiline" pitchFamily="2" charset="77"/>
              <a:ea typeface="Calibri"/>
              <a:cs typeface="Calibri"/>
              <a:sym typeface="Calibri"/>
            </a:endParaRPr>
          </a:p>
        </p:txBody>
      </p:sp>
      <p:pic>
        <p:nvPicPr>
          <p:cNvPr id="182" name="Google Shape;182;p10" descr="Background pattern&#10;&#10;Description automatically generated">
            <a:extLst>
              <a:ext uri="{FF2B5EF4-FFF2-40B4-BE49-F238E27FC236}">
                <a16:creationId xmlns:a16="http://schemas.microsoft.com/office/drawing/2014/main" id="{5D705CC3-8E6D-C8A2-282B-5AE6FC55A087}"/>
              </a:ext>
            </a:extLst>
          </p:cNvPr>
          <p:cNvPicPr preferRelativeResize="0"/>
          <p:nvPr/>
        </p:nvPicPr>
        <p:blipFill rotWithShape="1">
          <a:blip r:embed="rId3">
            <a:alphaModFix/>
          </a:blip>
          <a:srcRect/>
          <a:stretch/>
        </p:blipFill>
        <p:spPr>
          <a:xfrm>
            <a:off x="1009933" y="1830396"/>
            <a:ext cx="1927417" cy="2895408"/>
          </a:xfrm>
          <a:prstGeom prst="rect">
            <a:avLst/>
          </a:prstGeom>
          <a:noFill/>
          <a:ln>
            <a:noFill/>
          </a:ln>
        </p:spPr>
      </p:pic>
    </p:spTree>
    <p:extLst>
      <p:ext uri="{BB962C8B-B14F-4D97-AF65-F5344CB8AC3E}">
        <p14:creationId xmlns:p14="http://schemas.microsoft.com/office/powerpoint/2010/main" val="35797671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 name="Text Placeholder 1">
            <a:extLst>
              <a:ext uri="{FF2B5EF4-FFF2-40B4-BE49-F238E27FC236}">
                <a16:creationId xmlns:a16="http://schemas.microsoft.com/office/drawing/2014/main" id="{6C5B707F-6376-ABC9-6680-D539702C6B37}"/>
              </a:ext>
            </a:extLst>
          </p:cNvPr>
          <p:cNvSpPr>
            <a:spLocks noGrp="1"/>
          </p:cNvSpPr>
          <p:nvPr>
            <p:ph type="body" idx="1"/>
          </p:nvPr>
        </p:nvSpPr>
        <p:spPr/>
        <p:txBody>
          <a:bodyPr/>
          <a:lstStyle/>
          <a:p>
            <a:pPr marL="0" marR="0" lvl="0" indent="0" algn="l" rtl="0">
              <a:spcBef>
                <a:spcPts val="0"/>
              </a:spcBef>
              <a:spcAft>
                <a:spcPts val="0"/>
              </a:spcAft>
              <a:buNone/>
            </a:pPr>
            <a:r>
              <a:rPr lang="en-US" sz="2400" b="1" dirty="0">
                <a:solidFill>
                  <a:schemeClr val="dk1"/>
                </a:solidFill>
                <a:latin typeface="Montserrat" pitchFamily="2" charset="77"/>
                <a:ea typeface="Calibri"/>
                <a:cs typeface="Calibri"/>
                <a:sym typeface="Calibri"/>
              </a:rPr>
              <a:t>Signature Events and Activities: </a:t>
            </a:r>
          </a:p>
          <a:p>
            <a:pPr marL="742950" marR="0" lvl="1" indent="-285750" algn="l" rtl="0">
              <a:spcBef>
                <a:spcPts val="0"/>
              </a:spcBef>
              <a:spcAft>
                <a:spcPts val="0"/>
              </a:spcAft>
              <a:buClr>
                <a:schemeClr val="dk1"/>
              </a:buClr>
              <a:buSzPts val="1800"/>
              <a:buFont typeface="Arial"/>
              <a:buChar char="•"/>
            </a:pPr>
            <a:r>
              <a:rPr lang="en-US" sz="2000" b="0" i="0" u="none" strike="noStrike" cap="none" dirty="0">
                <a:solidFill>
                  <a:schemeClr val="dk1"/>
                </a:solidFill>
                <a:latin typeface="Montserrat" pitchFamily="2" charset="77"/>
                <a:ea typeface="Arial"/>
                <a:cs typeface="Arial"/>
                <a:sym typeface="Arial"/>
              </a:rPr>
              <a:t>Pecan Sales</a:t>
            </a:r>
            <a:endParaRPr lang="en-US" sz="2800" dirty="0">
              <a:latin typeface="Montserrat" pitchFamily="2" charset="77"/>
            </a:endParaRPr>
          </a:p>
          <a:p>
            <a:pPr marL="742950" marR="0" lvl="1" indent="-285750" algn="l" rtl="0">
              <a:spcBef>
                <a:spcPts val="0"/>
              </a:spcBef>
              <a:spcAft>
                <a:spcPts val="0"/>
              </a:spcAft>
              <a:buClr>
                <a:schemeClr val="dk1"/>
              </a:buClr>
              <a:buSzPts val="1800"/>
              <a:buFont typeface="Arial"/>
              <a:buChar char="•"/>
            </a:pPr>
            <a:r>
              <a:rPr lang="en-US" sz="2000" b="0" i="0" u="none" strike="noStrike" cap="none" dirty="0">
                <a:solidFill>
                  <a:schemeClr val="dk1"/>
                </a:solidFill>
                <a:latin typeface="Montserrat" pitchFamily="2" charset="77"/>
                <a:ea typeface="Arial"/>
                <a:cs typeface="Arial"/>
                <a:sym typeface="Arial"/>
              </a:rPr>
              <a:t>Exam bags</a:t>
            </a:r>
            <a:endParaRPr lang="en-US" sz="2800" dirty="0">
              <a:latin typeface="Montserrat" pitchFamily="2" charset="77"/>
            </a:endParaRPr>
          </a:p>
          <a:p>
            <a:pPr marL="742950" marR="0" lvl="1" indent="-285750" algn="l" rtl="0">
              <a:spcBef>
                <a:spcPts val="0"/>
              </a:spcBef>
              <a:spcAft>
                <a:spcPts val="0"/>
              </a:spcAft>
              <a:buClr>
                <a:schemeClr val="dk1"/>
              </a:buClr>
              <a:buSzPts val="1800"/>
              <a:buFont typeface="Arial"/>
              <a:buChar char="•"/>
            </a:pPr>
            <a:r>
              <a:rPr lang="en-US" sz="2000" b="0" i="0" u="none" strike="noStrike" cap="none" dirty="0">
                <a:solidFill>
                  <a:schemeClr val="dk1"/>
                </a:solidFill>
                <a:latin typeface="Montserrat" pitchFamily="2" charset="77"/>
                <a:ea typeface="Arial"/>
                <a:cs typeface="Arial"/>
                <a:sym typeface="Arial"/>
              </a:rPr>
              <a:t>Wine auction</a:t>
            </a:r>
            <a:endParaRPr lang="en-US" sz="2800" dirty="0">
              <a:latin typeface="Montserrat" pitchFamily="2" charset="77"/>
            </a:endParaRPr>
          </a:p>
          <a:p>
            <a:pPr marL="742950" marR="0" lvl="1" indent="-285750" algn="l" rtl="0">
              <a:spcBef>
                <a:spcPts val="0"/>
              </a:spcBef>
              <a:spcAft>
                <a:spcPts val="0"/>
              </a:spcAft>
              <a:buClr>
                <a:schemeClr val="dk1"/>
              </a:buClr>
              <a:buSzPts val="1800"/>
              <a:buFont typeface="Arial"/>
              <a:buChar char="•"/>
            </a:pPr>
            <a:r>
              <a:rPr lang="en-US" sz="2000" b="0" i="0" u="none" strike="noStrike" cap="none" dirty="0">
                <a:solidFill>
                  <a:schemeClr val="dk1"/>
                </a:solidFill>
                <a:latin typeface="Montserrat" pitchFamily="2" charset="77"/>
                <a:ea typeface="Arial"/>
                <a:cs typeface="Arial"/>
                <a:sym typeface="Arial"/>
              </a:rPr>
              <a:t>Puppy showers</a:t>
            </a:r>
            <a:endParaRPr lang="en-US" sz="2800" dirty="0">
              <a:latin typeface="Montserrat" pitchFamily="2" charset="77"/>
            </a:endParaRPr>
          </a:p>
          <a:p>
            <a:pPr marL="742950" marR="0" lvl="1" indent="-285750" algn="l" rtl="0">
              <a:spcBef>
                <a:spcPts val="0"/>
              </a:spcBef>
              <a:spcAft>
                <a:spcPts val="0"/>
              </a:spcAft>
              <a:buClr>
                <a:schemeClr val="dk1"/>
              </a:buClr>
              <a:buSzPts val="1800"/>
              <a:buFont typeface="Arial"/>
              <a:buChar char="•"/>
            </a:pPr>
            <a:r>
              <a:rPr lang="en-US" sz="2000" b="0" i="0" u="none" strike="noStrike" cap="none" dirty="0">
                <a:solidFill>
                  <a:schemeClr val="dk1"/>
                </a:solidFill>
                <a:latin typeface="Montserrat" pitchFamily="2" charset="77"/>
                <a:ea typeface="Arial"/>
                <a:cs typeface="Arial"/>
                <a:sym typeface="Arial"/>
              </a:rPr>
              <a:t>Yum-Raiser from See’s Candy</a:t>
            </a:r>
          </a:p>
          <a:p>
            <a:pPr marL="0" marR="0" lvl="0" indent="0" algn="l" rtl="0">
              <a:spcBef>
                <a:spcPts val="0"/>
              </a:spcBef>
              <a:spcAft>
                <a:spcPts val="0"/>
              </a:spcAft>
              <a:buNone/>
            </a:pPr>
            <a:endParaRPr lang="en-US" sz="2000" b="0" dirty="0">
              <a:solidFill>
                <a:schemeClr val="dk1"/>
              </a:solidFill>
              <a:latin typeface="Montserrat" pitchFamily="2" charset="77"/>
              <a:ea typeface="Arial"/>
              <a:cs typeface="Arial"/>
              <a:sym typeface="Arial"/>
            </a:endParaRPr>
          </a:p>
          <a:p>
            <a:pPr marL="0" marR="0" lvl="0" indent="0" algn="l" rtl="0">
              <a:spcBef>
                <a:spcPts val="0"/>
              </a:spcBef>
              <a:spcAft>
                <a:spcPts val="0"/>
              </a:spcAft>
              <a:buNone/>
            </a:pPr>
            <a:r>
              <a:rPr lang="en-US" sz="2400" b="1" dirty="0">
                <a:solidFill>
                  <a:schemeClr val="dk1"/>
                </a:solidFill>
                <a:latin typeface="Montserrat" pitchFamily="2" charset="77"/>
                <a:ea typeface="Arial"/>
                <a:cs typeface="Arial"/>
                <a:sym typeface="Arial"/>
              </a:rPr>
              <a:t>Smaller Fundraisers</a:t>
            </a:r>
            <a:endParaRPr lang="en-US" sz="2400" dirty="0">
              <a:latin typeface="Montserrat" pitchFamily="2" charset="77"/>
            </a:endParaRPr>
          </a:p>
          <a:p>
            <a:pPr marL="742950" marR="0" lvl="1" indent="-285750" algn="l" rtl="0">
              <a:spcBef>
                <a:spcPts val="0"/>
              </a:spcBef>
              <a:spcAft>
                <a:spcPts val="0"/>
              </a:spcAft>
              <a:buClr>
                <a:schemeClr val="dk1"/>
              </a:buClr>
              <a:buSzPts val="1800"/>
              <a:buFont typeface="Arial"/>
              <a:buChar char="•"/>
            </a:pPr>
            <a:r>
              <a:rPr lang="en-US" sz="2000" b="0" i="0" u="none" strike="noStrike" cap="none" dirty="0">
                <a:solidFill>
                  <a:schemeClr val="dk1"/>
                </a:solidFill>
                <a:latin typeface="Montserrat" pitchFamily="2" charset="77"/>
                <a:ea typeface="Arial"/>
                <a:cs typeface="Arial"/>
                <a:sym typeface="Arial"/>
              </a:rPr>
              <a:t>Percentage sale with local business</a:t>
            </a:r>
            <a:endParaRPr lang="en-US" sz="2800" dirty="0">
              <a:latin typeface="Montserrat" pitchFamily="2" charset="77"/>
            </a:endParaRPr>
          </a:p>
          <a:p>
            <a:pPr marL="742950" marR="0" lvl="1" indent="-285750" algn="l" rtl="0">
              <a:spcBef>
                <a:spcPts val="0"/>
              </a:spcBef>
              <a:spcAft>
                <a:spcPts val="0"/>
              </a:spcAft>
              <a:buClr>
                <a:schemeClr val="dk1"/>
              </a:buClr>
              <a:buSzPts val="1800"/>
              <a:buFont typeface="Arial"/>
              <a:buChar char="•"/>
            </a:pPr>
            <a:r>
              <a:rPr lang="en-US" sz="2000" b="0" i="0" u="none" strike="noStrike" cap="none" dirty="0">
                <a:solidFill>
                  <a:schemeClr val="dk1"/>
                </a:solidFill>
                <a:latin typeface="Montserrat" pitchFamily="2" charset="77"/>
                <a:ea typeface="Arial"/>
                <a:cs typeface="Arial"/>
                <a:sym typeface="Arial"/>
              </a:rPr>
              <a:t>Pass the hat</a:t>
            </a:r>
            <a:endParaRPr lang="en-US" sz="2800" dirty="0">
              <a:latin typeface="Montserrat" pitchFamily="2" charset="77"/>
            </a:endParaRPr>
          </a:p>
          <a:p>
            <a:pPr marL="742950" marR="0" lvl="1" indent="-285750" algn="l" rtl="0">
              <a:spcBef>
                <a:spcPts val="0"/>
              </a:spcBef>
              <a:spcAft>
                <a:spcPts val="0"/>
              </a:spcAft>
              <a:buClr>
                <a:schemeClr val="dk1"/>
              </a:buClr>
              <a:buSzPts val="1800"/>
              <a:buFont typeface="Arial"/>
              <a:buChar char="•"/>
            </a:pPr>
            <a:r>
              <a:rPr lang="en-US" sz="2000" b="0" i="0" u="none" strike="noStrike" cap="none" dirty="0">
                <a:solidFill>
                  <a:schemeClr val="dk1"/>
                </a:solidFill>
                <a:latin typeface="Montserrat" pitchFamily="2" charset="77"/>
                <a:ea typeface="Arial"/>
                <a:cs typeface="Arial"/>
                <a:sym typeface="Arial"/>
              </a:rPr>
              <a:t>Raffles (FD or a social event) </a:t>
            </a:r>
            <a:endParaRPr lang="en-US" sz="2800" dirty="0">
              <a:latin typeface="Montserrat" pitchFamily="2" charset="77"/>
            </a:endParaRPr>
          </a:p>
          <a:p>
            <a:endParaRPr lang="en-US" dirty="0"/>
          </a:p>
        </p:txBody>
      </p:sp>
      <p:sp>
        <p:nvSpPr>
          <p:cNvPr id="3" name="Text Placeholder 2">
            <a:extLst>
              <a:ext uri="{FF2B5EF4-FFF2-40B4-BE49-F238E27FC236}">
                <a16:creationId xmlns:a16="http://schemas.microsoft.com/office/drawing/2014/main" id="{45777CA8-6310-BF7F-6CED-DCCE9B602E35}"/>
              </a:ext>
            </a:extLst>
          </p:cNvPr>
          <p:cNvSpPr>
            <a:spLocks noGrp="1"/>
          </p:cNvSpPr>
          <p:nvPr>
            <p:ph type="body" idx="2"/>
          </p:nvPr>
        </p:nvSpPr>
        <p:spPr/>
        <p:txBody>
          <a:bodyPr/>
          <a:lstStyle/>
          <a:p>
            <a:r>
              <a:rPr lang="en-US" dirty="0"/>
              <a:t>Fundraising Ideas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37" name="Google Shape;237;p18" descr="Icon&#10;&#10;Description automatically generated"/>
          <p:cNvPicPr preferRelativeResize="0"/>
          <p:nvPr/>
        </p:nvPicPr>
        <p:blipFill rotWithShape="1">
          <a:blip r:embed="rId3">
            <a:alphaModFix/>
          </a:blip>
          <a:srcRect/>
          <a:stretch/>
        </p:blipFill>
        <p:spPr>
          <a:xfrm>
            <a:off x="1207825" y="1979556"/>
            <a:ext cx="1640211" cy="1640211"/>
          </a:xfrm>
          <a:prstGeom prst="rect">
            <a:avLst/>
          </a:prstGeom>
          <a:noFill/>
          <a:ln>
            <a:noFill/>
          </a:ln>
        </p:spPr>
      </p:pic>
      <p:pic>
        <p:nvPicPr>
          <p:cNvPr id="238" name="Google Shape;238;p18" descr="See the source image"/>
          <p:cNvPicPr preferRelativeResize="0"/>
          <p:nvPr/>
        </p:nvPicPr>
        <p:blipFill rotWithShape="1">
          <a:blip r:embed="rId4">
            <a:alphaModFix/>
          </a:blip>
          <a:srcRect/>
          <a:stretch/>
        </p:blipFill>
        <p:spPr>
          <a:xfrm>
            <a:off x="1258593" y="3955685"/>
            <a:ext cx="1538676" cy="1538676"/>
          </a:xfrm>
          <a:prstGeom prst="rect">
            <a:avLst/>
          </a:prstGeom>
          <a:noFill/>
          <a:ln>
            <a:noFill/>
          </a:ln>
        </p:spPr>
      </p:pic>
      <p:sp>
        <p:nvSpPr>
          <p:cNvPr id="2" name="Text Placeholder 1">
            <a:extLst>
              <a:ext uri="{FF2B5EF4-FFF2-40B4-BE49-F238E27FC236}">
                <a16:creationId xmlns:a16="http://schemas.microsoft.com/office/drawing/2014/main" id="{BF2CF881-1561-EEB9-3901-897393DD536C}"/>
              </a:ext>
            </a:extLst>
          </p:cNvPr>
          <p:cNvSpPr>
            <a:spLocks noGrp="1"/>
          </p:cNvSpPr>
          <p:nvPr>
            <p:ph type="body" idx="1"/>
          </p:nvPr>
        </p:nvSpPr>
        <p:spPr>
          <a:xfrm>
            <a:off x="3103362" y="1905000"/>
            <a:ext cx="8136137" cy="3429000"/>
          </a:xfrm>
        </p:spPr>
        <p:txBody>
          <a:bodyPr/>
          <a:lstStyle/>
          <a:p>
            <a:pPr marL="0" marR="0" lvl="0" indent="0" algn="l" rtl="0">
              <a:spcBef>
                <a:spcPts val="0"/>
              </a:spcBef>
              <a:spcAft>
                <a:spcPts val="0"/>
              </a:spcAft>
              <a:buClr>
                <a:srgbClr val="000000"/>
              </a:buClr>
              <a:buSzPts val="1800"/>
            </a:pPr>
            <a:r>
              <a:rPr lang="en-US" sz="2000" dirty="0" err="1">
                <a:solidFill>
                  <a:schemeClr val="dk1"/>
                </a:solidFill>
                <a:latin typeface="Montserrat" pitchFamily="2" charset="77"/>
                <a:ea typeface="Arial"/>
                <a:cs typeface="Arial"/>
                <a:sym typeface="Arial"/>
              </a:rPr>
              <a:t>memberplanet</a:t>
            </a:r>
            <a:r>
              <a:rPr lang="en-US" sz="2000" dirty="0">
                <a:solidFill>
                  <a:schemeClr val="dk1"/>
                </a:solidFill>
                <a:latin typeface="Montserrat" pitchFamily="2" charset="77"/>
                <a:ea typeface="Arial"/>
                <a:cs typeface="Arial"/>
                <a:sym typeface="Arial"/>
              </a:rPr>
              <a:t> is our only authorized online donation vendor. </a:t>
            </a:r>
          </a:p>
          <a:p>
            <a:pPr marL="0" marR="0" lvl="0" indent="0" algn="l" rtl="0">
              <a:spcBef>
                <a:spcPts val="0"/>
              </a:spcBef>
              <a:spcAft>
                <a:spcPts val="0"/>
              </a:spcAft>
              <a:buNone/>
            </a:pPr>
            <a:endParaRPr lang="en-US" sz="2000" dirty="0">
              <a:solidFill>
                <a:schemeClr val="dk1"/>
              </a:solidFill>
              <a:latin typeface="Montserrat" pitchFamily="2" charset="77"/>
              <a:ea typeface="Arial"/>
              <a:cs typeface="Arial"/>
              <a:sym typeface="Arial"/>
            </a:endParaRPr>
          </a:p>
          <a:p>
            <a:pPr marL="0" marR="0" lvl="0" indent="0" algn="l" rtl="0">
              <a:spcBef>
                <a:spcPts val="0"/>
              </a:spcBef>
              <a:spcAft>
                <a:spcPts val="0"/>
              </a:spcAft>
              <a:buNone/>
            </a:pPr>
            <a:r>
              <a:rPr lang="en-US" sz="2000" i="1" dirty="0">
                <a:solidFill>
                  <a:schemeClr val="dk1"/>
                </a:solidFill>
                <a:latin typeface="Montserrat" pitchFamily="2" charset="77"/>
                <a:ea typeface="Arial"/>
                <a:cs typeface="Arial"/>
                <a:sym typeface="Arial"/>
              </a:rPr>
              <a:t>If you want to use Venmo:</a:t>
            </a:r>
            <a:endParaRPr lang="en-US" sz="2000" i="1" dirty="0">
              <a:latin typeface="Montserrat" pitchFamily="2" charset="77"/>
            </a:endParaRPr>
          </a:p>
          <a:p>
            <a:pPr marL="285750" marR="0" lvl="0" indent="-285750" algn="l" rtl="0">
              <a:spcBef>
                <a:spcPts val="0"/>
              </a:spcBef>
              <a:spcAft>
                <a:spcPts val="0"/>
              </a:spcAft>
              <a:buClr>
                <a:srgbClr val="000000"/>
              </a:buClr>
              <a:buSzPts val="1800"/>
              <a:buFont typeface="Arial"/>
              <a:buChar char="•"/>
            </a:pPr>
            <a:r>
              <a:rPr lang="en-US" sz="2000" dirty="0">
                <a:solidFill>
                  <a:schemeClr val="dk1"/>
                </a:solidFill>
                <a:latin typeface="Montserrat" pitchFamily="2" charset="77"/>
                <a:ea typeface="Arial"/>
                <a:cs typeface="Arial"/>
                <a:sym typeface="Arial"/>
              </a:rPr>
              <a:t>The MP site must be connected to the Foundation.  </a:t>
            </a:r>
            <a:endParaRPr lang="en-US" sz="2000" dirty="0">
              <a:latin typeface="Montserrat" pitchFamily="2" charset="77"/>
            </a:endParaRPr>
          </a:p>
          <a:p>
            <a:pPr marL="285750" marR="0" lvl="0" indent="-285750" algn="l" rtl="0">
              <a:spcBef>
                <a:spcPts val="0"/>
              </a:spcBef>
              <a:spcAft>
                <a:spcPts val="0"/>
              </a:spcAft>
              <a:buClr>
                <a:srgbClr val="000000"/>
              </a:buClr>
              <a:buSzPts val="1800"/>
              <a:buFont typeface="Arial"/>
              <a:buChar char="•"/>
            </a:pPr>
            <a:r>
              <a:rPr lang="en-US" sz="2000" dirty="0">
                <a:solidFill>
                  <a:schemeClr val="dk1"/>
                </a:solidFill>
                <a:latin typeface="Montserrat" pitchFamily="2" charset="77"/>
                <a:ea typeface="Arial"/>
                <a:cs typeface="Arial"/>
                <a:sym typeface="Arial"/>
              </a:rPr>
              <a:t>To connect to the Foundation using a payment form, the form must be created and owned by the Foundation</a:t>
            </a:r>
            <a:endParaRPr lang="en-US" sz="2000" dirty="0">
              <a:latin typeface="Montserrat" pitchFamily="2" charset="77"/>
            </a:endParaRPr>
          </a:p>
          <a:p>
            <a:pPr marL="285750" marR="0" lvl="0" indent="-285750" algn="l" rtl="0">
              <a:spcBef>
                <a:spcPts val="0"/>
              </a:spcBef>
              <a:spcAft>
                <a:spcPts val="0"/>
              </a:spcAft>
              <a:buClr>
                <a:schemeClr val="dk1"/>
              </a:buClr>
              <a:buSzPts val="1800"/>
              <a:buFont typeface="Arial"/>
              <a:buChar char="•"/>
            </a:pPr>
            <a:r>
              <a:rPr lang="en-US" sz="2000" dirty="0">
                <a:solidFill>
                  <a:schemeClr val="dk1"/>
                </a:solidFill>
                <a:latin typeface="Montserrat" pitchFamily="2" charset="77"/>
                <a:ea typeface="Arial"/>
                <a:cs typeface="Arial"/>
                <a:sym typeface="Arial"/>
              </a:rPr>
              <a:t>For Venmo assistance, Mary-Michael McClure, Chapter Fundraising Finance Specialist at EO.  </a:t>
            </a:r>
            <a:r>
              <a:rPr lang="en-US" sz="2000" u="sng" dirty="0">
                <a:solidFill>
                  <a:srgbClr val="00205B"/>
                </a:solidFill>
                <a:latin typeface="Montserrat" pitchFamily="2" charset="77"/>
                <a:ea typeface="Arial"/>
                <a:cs typeface="Arial"/>
                <a:sym typeface="Arial"/>
                <a:hlinkClick r:id="rId5">
                  <a:extLst>
                    <a:ext uri="{A12FA001-AC4F-418D-AE19-62706E023703}">
                      <ahyp:hlinkClr xmlns:ahyp="http://schemas.microsoft.com/office/drawing/2018/hyperlinkcolor" val="tx"/>
                    </a:ext>
                  </a:extLst>
                </a:hlinkClick>
              </a:rPr>
              <a:t>mary-michael@deltagamma.org</a:t>
            </a:r>
            <a:br>
              <a:rPr lang="en-US" sz="2000" dirty="0">
                <a:solidFill>
                  <a:srgbClr val="002060"/>
                </a:solidFill>
                <a:latin typeface="Montserrat" pitchFamily="2" charset="77"/>
                <a:ea typeface="Arial"/>
                <a:cs typeface="Arial"/>
                <a:sym typeface="Arial"/>
              </a:rPr>
            </a:br>
            <a:r>
              <a:rPr lang="en-US" sz="2000" dirty="0">
                <a:solidFill>
                  <a:schemeClr val="dk1"/>
                </a:solidFill>
                <a:latin typeface="Montserrat" pitchFamily="2" charset="77"/>
                <a:ea typeface="Arial"/>
                <a:cs typeface="Arial"/>
                <a:sym typeface="Arial"/>
              </a:rPr>
              <a:t>336-213-4558</a:t>
            </a:r>
          </a:p>
          <a:p>
            <a:pPr marL="285750" marR="0" lvl="0" indent="-285750" algn="l" rtl="0">
              <a:spcBef>
                <a:spcPts val="0"/>
              </a:spcBef>
              <a:spcAft>
                <a:spcPts val="0"/>
              </a:spcAft>
              <a:buClr>
                <a:srgbClr val="000000"/>
              </a:buClr>
              <a:buSzPts val="1800"/>
              <a:buFont typeface="Arial"/>
              <a:buChar char="•"/>
            </a:pPr>
            <a:r>
              <a:rPr lang="en-US" sz="2000" dirty="0">
                <a:solidFill>
                  <a:schemeClr val="dk1"/>
                </a:solidFill>
                <a:latin typeface="Montserrat" pitchFamily="2" charset="77"/>
                <a:ea typeface="Arial"/>
                <a:cs typeface="Arial"/>
                <a:sym typeface="Arial"/>
              </a:rPr>
              <a:t>Venmo will only show up on mobile devices.</a:t>
            </a:r>
            <a:endParaRPr lang="en-US" sz="2000" dirty="0">
              <a:latin typeface="Montserrat" pitchFamily="2" charset="77"/>
            </a:endParaRPr>
          </a:p>
          <a:p>
            <a:pPr marL="285750" marR="0" lvl="0" indent="-285750" algn="l" rtl="0">
              <a:spcBef>
                <a:spcPts val="0"/>
              </a:spcBef>
              <a:spcAft>
                <a:spcPts val="0"/>
              </a:spcAft>
              <a:buClr>
                <a:srgbClr val="000000"/>
              </a:buClr>
              <a:buSzPts val="1800"/>
              <a:buFont typeface="Arial"/>
              <a:buChar char="•"/>
            </a:pPr>
            <a:r>
              <a:rPr lang="en-US" sz="2000" dirty="0">
                <a:solidFill>
                  <a:schemeClr val="dk1"/>
                </a:solidFill>
                <a:latin typeface="Montserrat" pitchFamily="2" charset="77"/>
                <a:ea typeface="Arial"/>
                <a:cs typeface="Arial"/>
                <a:sym typeface="Arial"/>
              </a:rPr>
              <a:t>DO NOT use personal Venmo accounts.  </a:t>
            </a:r>
          </a:p>
          <a:p>
            <a:pPr marL="0" marR="0" lvl="0" indent="0" algn="l" rtl="0">
              <a:spcBef>
                <a:spcPts val="0"/>
              </a:spcBef>
              <a:spcAft>
                <a:spcPts val="0"/>
              </a:spcAft>
              <a:buNone/>
            </a:pPr>
            <a:endParaRPr lang="en-US" sz="2000" dirty="0">
              <a:solidFill>
                <a:schemeClr val="dk1"/>
              </a:solidFill>
              <a:latin typeface="Montserrat" pitchFamily="2" charset="77"/>
            </a:endParaRPr>
          </a:p>
          <a:p>
            <a:endParaRPr lang="en-US" dirty="0"/>
          </a:p>
        </p:txBody>
      </p:sp>
      <p:sp>
        <p:nvSpPr>
          <p:cNvPr id="3" name="Text Placeholder 2">
            <a:extLst>
              <a:ext uri="{FF2B5EF4-FFF2-40B4-BE49-F238E27FC236}">
                <a16:creationId xmlns:a16="http://schemas.microsoft.com/office/drawing/2014/main" id="{D25F1F55-F21C-A301-0F2F-3CB345D9A033}"/>
              </a:ext>
            </a:extLst>
          </p:cNvPr>
          <p:cNvSpPr>
            <a:spLocks noGrp="1"/>
          </p:cNvSpPr>
          <p:nvPr>
            <p:ph type="body" idx="2"/>
          </p:nvPr>
        </p:nvSpPr>
        <p:spPr/>
        <p:txBody>
          <a:bodyPr/>
          <a:lstStyle/>
          <a:p>
            <a:r>
              <a:rPr lang="en-US" dirty="0" err="1"/>
              <a:t>memberplanet</a:t>
            </a:r>
            <a:r>
              <a:rPr lang="en-US" dirty="0"/>
              <a:t> and Venmo</a:t>
            </a:r>
          </a:p>
        </p:txBody>
      </p:sp>
      <p:sp>
        <p:nvSpPr>
          <p:cNvPr id="5" name="TextBox 4">
            <a:extLst>
              <a:ext uri="{FF2B5EF4-FFF2-40B4-BE49-F238E27FC236}">
                <a16:creationId xmlns:a16="http://schemas.microsoft.com/office/drawing/2014/main" id="{0C602D86-6D5A-9F16-98CB-EA38E03D735B}"/>
              </a:ext>
            </a:extLst>
          </p:cNvPr>
          <p:cNvSpPr txBox="1"/>
          <p:nvPr/>
        </p:nvSpPr>
        <p:spPr>
          <a:xfrm>
            <a:off x="952499" y="6005836"/>
            <a:ext cx="7025309" cy="523220"/>
          </a:xfrm>
          <a:prstGeom prst="rect">
            <a:avLst/>
          </a:prstGeom>
          <a:noFill/>
        </p:spPr>
        <p:txBody>
          <a:bodyPr wrap="square">
            <a:spAutoFit/>
          </a:bodyPr>
          <a:lstStyle/>
          <a:p>
            <a:pPr marL="0" lvl="0" indent="0" algn="l" rtl="0">
              <a:spcBef>
                <a:spcPts val="0"/>
              </a:spcBef>
              <a:spcAft>
                <a:spcPts val="0"/>
              </a:spcAft>
              <a:buClr>
                <a:schemeClr val="dk1"/>
              </a:buClr>
              <a:buSzPts val="1100"/>
              <a:buFont typeface="Arial"/>
              <a:buNone/>
            </a:pPr>
            <a:r>
              <a:rPr lang="en-US" dirty="0">
                <a:solidFill>
                  <a:srgbClr val="00205B"/>
                </a:solidFill>
                <a:latin typeface="Montserrat" pitchFamily="2" charset="77"/>
                <a:ea typeface="Calibri"/>
                <a:cs typeface="Calibri"/>
                <a:sym typeface="Calibri"/>
              </a:rPr>
              <a:t>Step by step instructions for creating a </a:t>
            </a:r>
            <a:r>
              <a:rPr lang="en-US" dirty="0" err="1">
                <a:solidFill>
                  <a:srgbClr val="00205B"/>
                </a:solidFill>
                <a:latin typeface="Montserrat" pitchFamily="2" charset="77"/>
                <a:ea typeface="Calibri"/>
                <a:cs typeface="Calibri"/>
                <a:sym typeface="Calibri"/>
              </a:rPr>
              <a:t>memberplanet</a:t>
            </a:r>
            <a:r>
              <a:rPr lang="en-US" dirty="0">
                <a:solidFill>
                  <a:srgbClr val="00205B"/>
                </a:solidFill>
                <a:latin typeface="Montserrat" pitchFamily="2" charset="77"/>
                <a:ea typeface="Calibri"/>
                <a:cs typeface="Calibri"/>
                <a:sym typeface="Calibri"/>
              </a:rPr>
              <a:t> donation site can be found in Foundation Focus, Alumnae Edition at pages 51-58.</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 name="Text Placeholder 1">
            <a:extLst>
              <a:ext uri="{FF2B5EF4-FFF2-40B4-BE49-F238E27FC236}">
                <a16:creationId xmlns:a16="http://schemas.microsoft.com/office/drawing/2014/main" id="{BAF04487-B4BC-7978-41A8-2F34FDCE4181}"/>
              </a:ext>
            </a:extLst>
          </p:cNvPr>
          <p:cNvSpPr>
            <a:spLocks noGrp="1"/>
          </p:cNvSpPr>
          <p:nvPr>
            <p:ph type="body" idx="1"/>
          </p:nvPr>
        </p:nvSpPr>
        <p:spPr/>
        <p:txBody>
          <a:bodyPr/>
          <a:lstStyle/>
          <a:p>
            <a:pPr>
              <a:buFont typeface="Arial" panose="020B0604020202020204" pitchFamily="34" charset="0"/>
              <a:buChar char="•"/>
            </a:pPr>
            <a:r>
              <a:rPr lang="en-US" sz="1800" dirty="0"/>
              <a:t>Fundraise for Delta Gamma's 3 signature programs or for a local organization that shares our philanthropy SFS and is a 501(c)(3)</a:t>
            </a:r>
          </a:p>
          <a:p>
            <a:pPr>
              <a:buFont typeface="Arial" panose="020B0604020202020204" pitchFamily="34" charset="0"/>
              <a:buChar char="•"/>
            </a:pPr>
            <a:endParaRPr lang="en-US" sz="1800" dirty="0"/>
          </a:p>
          <a:p>
            <a:pPr>
              <a:buFont typeface="Arial" panose="020B0604020202020204" pitchFamily="34" charset="0"/>
              <a:buChar char="•"/>
            </a:pPr>
            <a:r>
              <a:rPr lang="en-US" sz="1800" dirty="0"/>
              <a:t>Complete the Fundraising Finance Report in Anchorbase + print a hardcopy to mail with all funds to the Foundation.</a:t>
            </a:r>
          </a:p>
          <a:p>
            <a:pPr>
              <a:buFont typeface="Arial" panose="020B0604020202020204" pitchFamily="34" charset="0"/>
              <a:buChar char="•"/>
            </a:pPr>
            <a:endParaRPr lang="en-US" sz="1800" dirty="0"/>
          </a:p>
          <a:p>
            <a:pPr>
              <a:buFont typeface="Arial" panose="020B0604020202020204" pitchFamily="34" charset="0"/>
              <a:buChar char="•"/>
            </a:pPr>
            <a:r>
              <a:rPr lang="en-US" sz="1800" dirty="0"/>
              <a:t>If fundraising for a local SFS organization at least 10% of funds raised must be allocated to the Foundation. </a:t>
            </a:r>
          </a:p>
          <a:p>
            <a:pPr>
              <a:buFont typeface="Arial" panose="020B0604020202020204" pitchFamily="34" charset="0"/>
              <a:buChar char="•"/>
            </a:pPr>
            <a:endParaRPr lang="en-US" sz="1800" dirty="0"/>
          </a:p>
          <a:p>
            <a:pPr>
              <a:buFont typeface="Arial" panose="020B0604020202020204" pitchFamily="34" charset="0"/>
              <a:buChar char="•"/>
            </a:pPr>
            <a:r>
              <a:rPr lang="en-US" sz="1800" dirty="0"/>
              <a:t>Delta Gamma Foundation will send directed funds to the local SFS organization that the group is supporting. Group should not send funds directly or they will not receive credit for Chapter Giving.</a:t>
            </a:r>
          </a:p>
        </p:txBody>
      </p:sp>
      <p:sp>
        <p:nvSpPr>
          <p:cNvPr id="3" name="Text Placeholder 2">
            <a:extLst>
              <a:ext uri="{FF2B5EF4-FFF2-40B4-BE49-F238E27FC236}">
                <a16:creationId xmlns:a16="http://schemas.microsoft.com/office/drawing/2014/main" id="{7DBC5A3F-A32B-0BF9-5624-16CF77023862}"/>
              </a:ext>
            </a:extLst>
          </p:cNvPr>
          <p:cNvSpPr>
            <a:spLocks noGrp="1"/>
          </p:cNvSpPr>
          <p:nvPr>
            <p:ph type="body" idx="2"/>
          </p:nvPr>
        </p:nvSpPr>
        <p:spPr/>
        <p:txBody>
          <a:bodyPr/>
          <a:lstStyle/>
          <a:p>
            <a:r>
              <a:rPr lang="en-US" dirty="0"/>
              <a:t>Alumnae Fundraising 101</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80">
          <a:extLst>
            <a:ext uri="{FF2B5EF4-FFF2-40B4-BE49-F238E27FC236}">
              <a16:creationId xmlns:a16="http://schemas.microsoft.com/office/drawing/2014/main" id="{769F6D94-DCBD-B313-3DEE-A32081776F17}"/>
            </a:ext>
          </a:extLst>
        </p:cNvPr>
        <p:cNvGrpSpPr/>
        <p:nvPr/>
      </p:nvGrpSpPr>
      <p:grpSpPr>
        <a:xfrm>
          <a:off x="0" y="0"/>
          <a:ext cx="0" cy="0"/>
          <a:chOff x="0" y="0"/>
          <a:chExt cx="0" cy="0"/>
        </a:xfrm>
      </p:grpSpPr>
      <p:sp>
        <p:nvSpPr>
          <p:cNvPr id="181" name="Google Shape;181;p10">
            <a:extLst>
              <a:ext uri="{FF2B5EF4-FFF2-40B4-BE49-F238E27FC236}">
                <a16:creationId xmlns:a16="http://schemas.microsoft.com/office/drawing/2014/main" id="{7FE7C471-3F44-1F57-518F-641BBC4B31C0}"/>
              </a:ext>
            </a:extLst>
          </p:cNvPr>
          <p:cNvSpPr/>
          <p:nvPr/>
        </p:nvSpPr>
        <p:spPr>
          <a:xfrm>
            <a:off x="3487003" y="461833"/>
            <a:ext cx="7892893" cy="5632534"/>
          </a:xfrm>
          <a:prstGeom prst="rect">
            <a:avLst/>
          </a:prstGeom>
          <a:noFill/>
          <a:ln>
            <a:noFill/>
          </a:ln>
        </p:spPr>
        <p:txBody>
          <a:bodyPr spcFirstLastPara="1" wrap="square" lIns="228550" tIns="114250" rIns="228550" bIns="114250" anchor="t" anchorCtr="0">
            <a:noAutofit/>
          </a:bodyPr>
          <a:lstStyle/>
          <a:p>
            <a:pPr marL="0" marR="0" lvl="0" indent="0" algn="l" rtl="0">
              <a:spcBef>
                <a:spcPts val="0"/>
              </a:spcBef>
              <a:spcAft>
                <a:spcPts val="0"/>
              </a:spcAft>
              <a:buNone/>
            </a:pPr>
            <a:endParaRPr sz="3600" b="1" dirty="0">
              <a:solidFill>
                <a:srgbClr val="DC948A"/>
              </a:solidFill>
              <a:latin typeface="Georgia"/>
              <a:ea typeface="Georgia"/>
              <a:cs typeface="Georgia"/>
              <a:sym typeface="Georgia"/>
            </a:endParaRPr>
          </a:p>
          <a:p>
            <a:pPr marL="0" marR="0" lvl="0" indent="0" algn="l" rtl="0">
              <a:spcBef>
                <a:spcPts val="0"/>
              </a:spcBef>
              <a:spcAft>
                <a:spcPts val="0"/>
              </a:spcAft>
              <a:buNone/>
            </a:pPr>
            <a:endParaRPr sz="3600" b="1" dirty="0">
              <a:solidFill>
                <a:srgbClr val="DC948A"/>
              </a:solidFill>
              <a:latin typeface="Georgia"/>
              <a:ea typeface="Georgia"/>
              <a:cs typeface="Georgia"/>
              <a:sym typeface="Georgia"/>
            </a:endParaRPr>
          </a:p>
          <a:p>
            <a:pPr marL="0" marR="0" lvl="0" indent="0" algn="l" rtl="0">
              <a:spcBef>
                <a:spcPts val="0"/>
              </a:spcBef>
              <a:spcAft>
                <a:spcPts val="0"/>
              </a:spcAft>
              <a:buNone/>
            </a:pPr>
            <a:endParaRPr sz="3600" b="1" dirty="0">
              <a:solidFill>
                <a:srgbClr val="DC948A"/>
              </a:solidFill>
              <a:latin typeface="Georgia"/>
              <a:ea typeface="Georgia"/>
              <a:cs typeface="Georgia"/>
              <a:sym typeface="Georgia"/>
            </a:endParaRPr>
          </a:p>
          <a:p>
            <a:pPr marL="0" marR="0" lvl="0" indent="0" algn="l" rtl="0">
              <a:spcBef>
                <a:spcPts val="0"/>
              </a:spcBef>
              <a:spcAft>
                <a:spcPts val="0"/>
              </a:spcAft>
              <a:buNone/>
            </a:pPr>
            <a:endParaRPr sz="3600" b="1" dirty="0">
              <a:solidFill>
                <a:srgbClr val="DC948A"/>
              </a:solidFill>
              <a:latin typeface="Georgia"/>
              <a:ea typeface="Georgia"/>
              <a:cs typeface="Georgia"/>
              <a:sym typeface="Georgia"/>
            </a:endParaRPr>
          </a:p>
          <a:p>
            <a:pPr marL="0" marR="0" lvl="0" indent="0" algn="ctr" rtl="0">
              <a:spcBef>
                <a:spcPts val="0"/>
              </a:spcBef>
              <a:spcAft>
                <a:spcPts val="0"/>
              </a:spcAft>
              <a:buNone/>
            </a:pPr>
            <a:r>
              <a:rPr lang="en-US" sz="6600" b="1">
                <a:solidFill>
                  <a:srgbClr val="00205B"/>
                </a:solidFill>
                <a:latin typeface="Tropiline" pitchFamily="2" charset="77"/>
                <a:ea typeface="Calibri"/>
                <a:cs typeface="Calibri"/>
                <a:sym typeface="Calibri"/>
              </a:rPr>
              <a:t>Questions?</a:t>
            </a:r>
            <a:endParaRPr sz="6600" dirty="0">
              <a:solidFill>
                <a:srgbClr val="00205B"/>
              </a:solidFill>
              <a:latin typeface="Tropiline" pitchFamily="2" charset="77"/>
              <a:ea typeface="Calibri"/>
              <a:cs typeface="Calibri"/>
              <a:sym typeface="Calibri"/>
            </a:endParaRPr>
          </a:p>
        </p:txBody>
      </p:sp>
      <p:pic>
        <p:nvPicPr>
          <p:cNvPr id="182" name="Google Shape;182;p10" descr="Background pattern&#10;&#10;Description automatically generated">
            <a:extLst>
              <a:ext uri="{FF2B5EF4-FFF2-40B4-BE49-F238E27FC236}">
                <a16:creationId xmlns:a16="http://schemas.microsoft.com/office/drawing/2014/main" id="{1E416991-2651-EA13-0EF4-F03BFA0E37C7}"/>
              </a:ext>
            </a:extLst>
          </p:cNvPr>
          <p:cNvPicPr preferRelativeResize="0"/>
          <p:nvPr/>
        </p:nvPicPr>
        <p:blipFill rotWithShape="1">
          <a:blip r:embed="rId3">
            <a:alphaModFix/>
          </a:blip>
          <a:srcRect/>
          <a:stretch/>
        </p:blipFill>
        <p:spPr>
          <a:xfrm>
            <a:off x="1009933" y="1830396"/>
            <a:ext cx="1927417" cy="2895408"/>
          </a:xfrm>
          <a:prstGeom prst="rect">
            <a:avLst/>
          </a:prstGeom>
          <a:noFill/>
          <a:ln>
            <a:noFill/>
          </a:ln>
        </p:spPr>
      </p:pic>
    </p:spTree>
    <p:extLst>
      <p:ext uri="{BB962C8B-B14F-4D97-AF65-F5344CB8AC3E}">
        <p14:creationId xmlns:p14="http://schemas.microsoft.com/office/powerpoint/2010/main" val="2594463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1" name="Google Shape;111;g301c3876b8f_0_16"/>
          <p:cNvSpPr txBox="1"/>
          <p:nvPr/>
        </p:nvSpPr>
        <p:spPr>
          <a:xfrm>
            <a:off x="9920000" y="429925"/>
            <a:ext cx="14682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2800">
              <a:solidFill>
                <a:schemeClr val="dk1"/>
              </a:solidFill>
              <a:latin typeface="Calibri"/>
              <a:ea typeface="Calibri"/>
              <a:cs typeface="Calibri"/>
              <a:sym typeface="Calibri"/>
            </a:endParaRPr>
          </a:p>
        </p:txBody>
      </p:sp>
      <p:sp>
        <p:nvSpPr>
          <p:cNvPr id="2" name="Text Placeholder 1">
            <a:extLst>
              <a:ext uri="{FF2B5EF4-FFF2-40B4-BE49-F238E27FC236}">
                <a16:creationId xmlns:a16="http://schemas.microsoft.com/office/drawing/2014/main" id="{4CA6704F-3238-D1B8-890A-B05233560CB4}"/>
              </a:ext>
            </a:extLst>
          </p:cNvPr>
          <p:cNvSpPr>
            <a:spLocks noGrp="1"/>
          </p:cNvSpPr>
          <p:nvPr>
            <p:ph type="body" idx="1"/>
          </p:nvPr>
        </p:nvSpPr>
        <p:spPr>
          <a:xfrm>
            <a:off x="952500" y="1829575"/>
            <a:ext cx="10287000" cy="4089952"/>
          </a:xfrm>
        </p:spPr>
        <p:txBody>
          <a:bodyPr/>
          <a:lstStyle/>
          <a:p>
            <a:pPr>
              <a:buFont typeface="Arial" panose="020B0604020202020204" pitchFamily="34" charset="0"/>
              <a:buChar char="•"/>
            </a:pPr>
            <a:r>
              <a:rPr lang="en-US" sz="2000" dirty="0"/>
              <a:t>Participate in board meetings. </a:t>
            </a:r>
          </a:p>
          <a:p>
            <a:pPr>
              <a:buFont typeface="Arial" panose="020B0604020202020204" pitchFamily="34" charset="0"/>
              <a:buChar char="•"/>
            </a:pPr>
            <a:r>
              <a:rPr lang="en-US" sz="2000" dirty="0"/>
              <a:t>Promote Foundation initiatives and programs, like merit-based graduate fellowships, Crisis Grants and service opportunities to members. </a:t>
            </a:r>
          </a:p>
          <a:p>
            <a:pPr>
              <a:buFont typeface="Arial" panose="020B0604020202020204" pitchFamily="34" charset="0"/>
              <a:buChar char="•"/>
            </a:pPr>
            <a:r>
              <a:rPr lang="en-US" sz="2000" dirty="0"/>
              <a:t>Follow Delta Gamma Foundation on social media and share information with group </a:t>
            </a:r>
          </a:p>
          <a:p>
            <a:pPr>
              <a:buFont typeface="Arial" panose="020B0604020202020204" pitchFamily="34" charset="0"/>
              <a:buChar char="•"/>
            </a:pPr>
            <a:r>
              <a:rPr lang="en-US" sz="2000" dirty="0"/>
              <a:t>#</a:t>
            </a:r>
            <a:r>
              <a:rPr lang="en-US" sz="2000" dirty="0" err="1"/>
              <a:t>FoundationFriday</a:t>
            </a:r>
            <a:r>
              <a:rPr lang="en-US" sz="2000" dirty="0"/>
              <a:t> social media posts. </a:t>
            </a:r>
          </a:p>
          <a:p>
            <a:pPr>
              <a:buFont typeface="Arial" panose="020B0604020202020204" pitchFamily="34" charset="0"/>
              <a:buChar char="•"/>
            </a:pPr>
            <a:r>
              <a:rPr lang="en-US" sz="2000" dirty="0"/>
              <a:t>Develop and host fundraisers benefiting the Delta Gamma Foundation and direct up to 90% of the proceeds to a local 501(c)(3) that shares our Service for Sight mission. </a:t>
            </a:r>
          </a:p>
        </p:txBody>
      </p:sp>
      <p:sp>
        <p:nvSpPr>
          <p:cNvPr id="3" name="Text Placeholder 2">
            <a:extLst>
              <a:ext uri="{FF2B5EF4-FFF2-40B4-BE49-F238E27FC236}">
                <a16:creationId xmlns:a16="http://schemas.microsoft.com/office/drawing/2014/main" id="{EA6F93AB-E698-6770-98E7-93B09A8C618E}"/>
              </a:ext>
            </a:extLst>
          </p:cNvPr>
          <p:cNvSpPr>
            <a:spLocks noGrp="1"/>
          </p:cNvSpPr>
          <p:nvPr>
            <p:ph type="body" idx="2"/>
          </p:nvPr>
        </p:nvSpPr>
        <p:spPr/>
        <p:txBody>
          <a:bodyPr/>
          <a:lstStyle/>
          <a:p>
            <a:r>
              <a:rPr lang="en-US" dirty="0"/>
              <a:t>vp: Foundation Core Responsibilities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a:extLst>
            <a:ext uri="{FF2B5EF4-FFF2-40B4-BE49-F238E27FC236}">
              <a16:creationId xmlns:a16="http://schemas.microsoft.com/office/drawing/2014/main" id="{2ACD1903-ABB3-88EE-C28E-436AD4D8D8D1}"/>
            </a:ext>
          </a:extLst>
        </p:cNvPr>
        <p:cNvGrpSpPr/>
        <p:nvPr/>
      </p:nvGrpSpPr>
      <p:grpSpPr>
        <a:xfrm>
          <a:off x="0" y="0"/>
          <a:ext cx="0" cy="0"/>
          <a:chOff x="0" y="0"/>
          <a:chExt cx="0" cy="0"/>
        </a:xfrm>
      </p:grpSpPr>
      <p:sp>
        <p:nvSpPr>
          <p:cNvPr id="111" name="Google Shape;111;g301c3876b8f_0_16">
            <a:extLst>
              <a:ext uri="{FF2B5EF4-FFF2-40B4-BE49-F238E27FC236}">
                <a16:creationId xmlns:a16="http://schemas.microsoft.com/office/drawing/2014/main" id="{1E18840D-E859-FD55-0F5C-EB14655A4784}"/>
              </a:ext>
            </a:extLst>
          </p:cNvPr>
          <p:cNvSpPr txBox="1"/>
          <p:nvPr/>
        </p:nvSpPr>
        <p:spPr>
          <a:xfrm>
            <a:off x="9920000" y="429925"/>
            <a:ext cx="14682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2800">
              <a:solidFill>
                <a:schemeClr val="dk1"/>
              </a:solidFill>
              <a:latin typeface="Calibri"/>
              <a:ea typeface="Calibri"/>
              <a:cs typeface="Calibri"/>
              <a:sym typeface="Calibri"/>
            </a:endParaRPr>
          </a:p>
        </p:txBody>
      </p:sp>
      <p:sp>
        <p:nvSpPr>
          <p:cNvPr id="2" name="Text Placeholder 1">
            <a:extLst>
              <a:ext uri="{FF2B5EF4-FFF2-40B4-BE49-F238E27FC236}">
                <a16:creationId xmlns:a16="http://schemas.microsoft.com/office/drawing/2014/main" id="{E8BF0573-009E-B4AB-D33C-A6F649AE7C91}"/>
              </a:ext>
            </a:extLst>
          </p:cNvPr>
          <p:cNvSpPr>
            <a:spLocks noGrp="1"/>
          </p:cNvSpPr>
          <p:nvPr>
            <p:ph type="body" idx="1"/>
          </p:nvPr>
        </p:nvSpPr>
        <p:spPr>
          <a:xfrm>
            <a:off x="952500" y="1856079"/>
            <a:ext cx="10287000" cy="4089952"/>
          </a:xfrm>
        </p:spPr>
        <p:txBody>
          <a:bodyPr/>
          <a:lstStyle/>
          <a:p>
            <a:pPr>
              <a:buFont typeface="Arial" panose="020B0604020202020204" pitchFamily="34" charset="0"/>
              <a:buChar char="•"/>
            </a:pPr>
            <a:r>
              <a:rPr lang="en-US" sz="2000" dirty="0"/>
              <a:t>The Foundation Fundraising Report Form is due two weeks after a Foundation fundraising event and should be completed by the vp: finance or president with the assistance of the vp: Foundation. </a:t>
            </a:r>
          </a:p>
          <a:p>
            <a:pPr>
              <a:buFont typeface="Arial" panose="020B0604020202020204" pitchFamily="34" charset="0"/>
              <a:buChar char="•"/>
            </a:pPr>
            <a:r>
              <a:rPr lang="en-US" sz="2000" dirty="0"/>
              <a:t>Work with board to identify programming opportunities with collegiate chapters </a:t>
            </a:r>
          </a:p>
          <a:p>
            <a:pPr>
              <a:buFont typeface="Arial" panose="020B0604020202020204" pitchFamily="34" charset="0"/>
              <a:buChar char="•"/>
            </a:pPr>
            <a:r>
              <a:rPr lang="en-US" sz="2000" dirty="0"/>
              <a:t>Coordinate with board members to perform a Foundation ritual, if desired (see Foundation: Ceremony in library). </a:t>
            </a:r>
          </a:p>
          <a:p>
            <a:pPr>
              <a:buFont typeface="Arial" panose="020B0604020202020204" pitchFamily="34" charset="0"/>
              <a:buChar char="•"/>
            </a:pPr>
            <a:r>
              <a:rPr lang="en-US" sz="2000" dirty="0"/>
              <a:t>Attend training provided by the region, alumnae leadership and/or EO </a:t>
            </a:r>
          </a:p>
          <a:p>
            <a:pPr>
              <a:buFont typeface="Arial" panose="020B0604020202020204" pitchFamily="34" charset="0"/>
              <a:buChar char="•"/>
            </a:pPr>
            <a:r>
              <a:rPr lang="en-US" sz="2000" dirty="0"/>
              <a:t>Coordinate Do Good Hours opportunities for members and establish a methodology for tracking hours to be submitted twice a year in Anchorbase.</a:t>
            </a:r>
          </a:p>
        </p:txBody>
      </p:sp>
      <p:sp>
        <p:nvSpPr>
          <p:cNvPr id="3" name="Text Placeholder 2">
            <a:extLst>
              <a:ext uri="{FF2B5EF4-FFF2-40B4-BE49-F238E27FC236}">
                <a16:creationId xmlns:a16="http://schemas.microsoft.com/office/drawing/2014/main" id="{257E63D9-DF26-1EF7-BBBF-EB8928648ADD}"/>
              </a:ext>
            </a:extLst>
          </p:cNvPr>
          <p:cNvSpPr>
            <a:spLocks noGrp="1"/>
          </p:cNvSpPr>
          <p:nvPr>
            <p:ph type="body" idx="2"/>
          </p:nvPr>
        </p:nvSpPr>
        <p:spPr/>
        <p:txBody>
          <a:bodyPr/>
          <a:lstStyle/>
          <a:p>
            <a:r>
              <a:rPr lang="en-US" dirty="0"/>
              <a:t>vp: Foundation Core Responsibilities</a:t>
            </a:r>
          </a:p>
        </p:txBody>
      </p:sp>
    </p:spTree>
    <p:extLst>
      <p:ext uri="{BB962C8B-B14F-4D97-AF65-F5344CB8AC3E}">
        <p14:creationId xmlns:p14="http://schemas.microsoft.com/office/powerpoint/2010/main" val="413705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9" name="Google Shape;119;g301c3876b8f_0_22"/>
          <p:cNvSpPr txBox="1"/>
          <p:nvPr/>
        </p:nvSpPr>
        <p:spPr>
          <a:xfrm>
            <a:off x="10905700" y="922800"/>
            <a:ext cx="13107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2800">
              <a:solidFill>
                <a:schemeClr val="dk1"/>
              </a:solidFill>
              <a:latin typeface="Calibri"/>
              <a:ea typeface="Calibri"/>
              <a:cs typeface="Calibri"/>
              <a:sym typeface="Calibri"/>
            </a:endParaRPr>
          </a:p>
        </p:txBody>
      </p:sp>
      <p:sp>
        <p:nvSpPr>
          <p:cNvPr id="2" name="Text Placeholder 1">
            <a:extLst>
              <a:ext uri="{FF2B5EF4-FFF2-40B4-BE49-F238E27FC236}">
                <a16:creationId xmlns:a16="http://schemas.microsoft.com/office/drawing/2014/main" id="{6F94DC5F-897D-67F9-86D5-E06C7172EE67}"/>
              </a:ext>
            </a:extLst>
          </p:cNvPr>
          <p:cNvSpPr>
            <a:spLocks noGrp="1"/>
          </p:cNvSpPr>
          <p:nvPr>
            <p:ph type="body" idx="1"/>
          </p:nvPr>
        </p:nvSpPr>
        <p:spPr/>
        <p:txBody>
          <a:bodyPr/>
          <a:lstStyle/>
          <a:p>
            <a:r>
              <a:rPr lang="en-US" b="1" dirty="0"/>
              <a:t>Community</a:t>
            </a:r>
          </a:p>
          <a:p>
            <a:pPr>
              <a:buFont typeface="Arial" panose="020B0604020202020204" pitchFamily="34" charset="0"/>
              <a:buChar char="•"/>
            </a:pPr>
            <a:r>
              <a:rPr lang="en-US" dirty="0"/>
              <a:t>Promote volunteer service opportunities and support the Foundation both locally and internationally.</a:t>
            </a:r>
          </a:p>
          <a:p>
            <a:pPr>
              <a:buFont typeface="Arial" panose="020B0604020202020204" pitchFamily="34" charset="0"/>
              <a:buChar char="•"/>
            </a:pPr>
            <a:r>
              <a:rPr lang="en-US" dirty="0"/>
              <a:t>Group donates to the Foundation annually, directing a portion of their gift to a local sight-related 501(c)(3) organization if desired.</a:t>
            </a:r>
          </a:p>
          <a:p>
            <a:endParaRPr lang="en-US" dirty="0"/>
          </a:p>
        </p:txBody>
      </p:sp>
      <p:sp>
        <p:nvSpPr>
          <p:cNvPr id="3" name="Text Placeholder 2">
            <a:extLst>
              <a:ext uri="{FF2B5EF4-FFF2-40B4-BE49-F238E27FC236}">
                <a16:creationId xmlns:a16="http://schemas.microsoft.com/office/drawing/2014/main" id="{5EA7E6C7-F122-79D2-689E-48C9FD07BF6D}"/>
              </a:ext>
            </a:extLst>
          </p:cNvPr>
          <p:cNvSpPr>
            <a:spLocks noGrp="1"/>
          </p:cNvSpPr>
          <p:nvPr>
            <p:ph type="body" idx="2"/>
          </p:nvPr>
        </p:nvSpPr>
        <p:spPr/>
        <p:txBody>
          <a:bodyPr/>
          <a:lstStyle/>
          <a:p>
            <a:r>
              <a:rPr lang="en-US" dirty="0"/>
              <a:t>Fraternity Standards that apply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
          <p:cNvSpPr/>
          <p:nvPr/>
        </p:nvSpPr>
        <p:spPr>
          <a:xfrm>
            <a:off x="3169085" y="484931"/>
            <a:ext cx="8223870" cy="5888138"/>
          </a:xfrm>
          <a:prstGeom prst="rect">
            <a:avLst/>
          </a:prstGeom>
          <a:noFill/>
          <a:ln>
            <a:noFill/>
          </a:ln>
        </p:spPr>
        <p:txBody>
          <a:bodyPr spcFirstLastPara="1" wrap="square" lIns="228550" tIns="114250" rIns="228550" bIns="114250" anchor="t" anchorCtr="0">
            <a:noAutofit/>
          </a:bodyPr>
          <a:lstStyle/>
          <a:p>
            <a:pPr marL="0" marR="0" lvl="0" indent="0" algn="l" rtl="0">
              <a:spcBef>
                <a:spcPts val="0"/>
              </a:spcBef>
              <a:spcAft>
                <a:spcPts val="0"/>
              </a:spcAft>
              <a:buNone/>
            </a:pPr>
            <a:r>
              <a:rPr lang="en-US" sz="2800" b="1" i="0" u="none" strike="noStrike" cap="none" dirty="0">
                <a:solidFill>
                  <a:srgbClr val="00205B"/>
                </a:solidFill>
                <a:latin typeface="Tropiline" pitchFamily="2" charset="77"/>
                <a:ea typeface="Georgia"/>
                <a:cs typeface="Georgia"/>
                <a:sym typeface="Georgia"/>
              </a:rPr>
              <a:t>Why we are the Do Good Sisterhood</a:t>
            </a:r>
            <a:endParaRPr sz="1800" b="0" i="0" u="none" strike="noStrike" cap="none" dirty="0">
              <a:solidFill>
                <a:srgbClr val="00205B"/>
              </a:solidFill>
              <a:latin typeface="Tropiline" pitchFamily="2" charset="77"/>
              <a:ea typeface="Calibri"/>
              <a:cs typeface="Calibri"/>
              <a:sym typeface="Calibri"/>
            </a:endParaRPr>
          </a:p>
          <a:p>
            <a:pPr marL="457200" marR="0" lvl="1" indent="0" algn="l" rtl="0">
              <a:spcBef>
                <a:spcPts val="0"/>
              </a:spcBef>
              <a:spcAft>
                <a:spcPts val="0"/>
              </a:spcAft>
              <a:buNone/>
            </a:pPr>
            <a:endParaRPr sz="2000" b="0" i="0" u="none" strike="noStrike" cap="none" dirty="0">
              <a:solidFill>
                <a:schemeClr val="dk1"/>
              </a:solidFill>
              <a:latin typeface="Calibri"/>
              <a:ea typeface="Calibri"/>
              <a:cs typeface="Calibri"/>
              <a:sym typeface="Calibri"/>
            </a:endParaRPr>
          </a:p>
          <a:p>
            <a:pPr marL="457200" marR="0" lvl="0" indent="-457200" algn="l" rtl="0">
              <a:spcBef>
                <a:spcPts val="0"/>
              </a:spcBef>
              <a:spcAft>
                <a:spcPts val="0"/>
              </a:spcAft>
              <a:buNone/>
            </a:pPr>
            <a:r>
              <a:rPr lang="en-US" sz="1800" b="0" i="0" u="none" strike="noStrike" cap="none" dirty="0">
                <a:solidFill>
                  <a:srgbClr val="002060"/>
                </a:solidFill>
                <a:latin typeface="Montserrat" pitchFamily="2" charset="77"/>
                <a:ea typeface="Calibri"/>
                <a:cs typeface="Calibri"/>
                <a:sym typeface="Calibri"/>
              </a:rPr>
              <a:t>1. 	Article II, written by our Founders in 1873, states: The objects of this Fraternity shall be to foster high ideals of friendship among women, to promote their educational and cultural interests, </a:t>
            </a:r>
            <a:r>
              <a:rPr lang="en-US" sz="1800" b="1" i="0" u="none" strike="noStrike" cap="none" dirty="0">
                <a:solidFill>
                  <a:srgbClr val="002060"/>
                </a:solidFill>
                <a:latin typeface="Montserrat" pitchFamily="2" charset="77"/>
                <a:ea typeface="Calibri"/>
                <a:cs typeface="Calibri"/>
                <a:sym typeface="Calibri"/>
              </a:rPr>
              <a:t>to create in them a true sense of social responsibility, and to develop in them the best qualities of characte</a:t>
            </a:r>
            <a:r>
              <a:rPr lang="en-US" sz="1800" b="0" i="0" u="none" strike="noStrike" cap="none" dirty="0">
                <a:solidFill>
                  <a:srgbClr val="002060"/>
                </a:solidFill>
                <a:latin typeface="Montserrat" pitchFamily="2" charset="77"/>
                <a:ea typeface="Calibri"/>
                <a:cs typeface="Calibri"/>
                <a:sym typeface="Calibri"/>
              </a:rPr>
              <a:t>r. </a:t>
            </a:r>
            <a:endParaRPr dirty="0">
              <a:latin typeface="Montserrat" pitchFamily="2" charset="77"/>
            </a:endParaRPr>
          </a:p>
          <a:p>
            <a:pPr marL="457200" marR="0" lvl="0" indent="-457200" algn="l" rtl="0">
              <a:spcBef>
                <a:spcPts val="0"/>
              </a:spcBef>
              <a:spcAft>
                <a:spcPts val="0"/>
              </a:spcAft>
              <a:buNone/>
            </a:pPr>
            <a:endParaRPr sz="1800" b="0" i="0" u="none" strike="noStrike" cap="none" dirty="0">
              <a:solidFill>
                <a:srgbClr val="002060"/>
              </a:solidFill>
              <a:latin typeface="Montserrat" pitchFamily="2" charset="77"/>
              <a:ea typeface="Calibri"/>
              <a:cs typeface="Calibri"/>
              <a:sym typeface="Calibri"/>
            </a:endParaRPr>
          </a:p>
          <a:p>
            <a:pPr marL="457200" marR="0" lvl="0" indent="-457200" algn="l" rtl="0">
              <a:spcBef>
                <a:spcPts val="0"/>
              </a:spcBef>
              <a:spcAft>
                <a:spcPts val="0"/>
              </a:spcAft>
              <a:buClr>
                <a:srgbClr val="002060"/>
              </a:buClr>
              <a:buSzPts val="1800"/>
              <a:buFont typeface="Calibri"/>
              <a:buAutoNum type="arabicPeriod" startAt="2"/>
            </a:pPr>
            <a:r>
              <a:rPr lang="en-US" sz="1800" b="0" i="0" u="none" strike="noStrike" cap="none" dirty="0">
                <a:solidFill>
                  <a:srgbClr val="002060"/>
                </a:solidFill>
                <a:latin typeface="Montserrat" pitchFamily="2" charset="77"/>
                <a:ea typeface="Calibri"/>
                <a:cs typeface="Calibri"/>
                <a:sym typeface="Calibri"/>
              </a:rPr>
              <a:t>Serving others is at the root of Delta Gamma's history, and the Foundation has been dedicated to sight conservation since </a:t>
            </a:r>
            <a:r>
              <a:rPr lang="en-US" sz="1800" b="1" i="0" u="none" strike="noStrike" cap="none" dirty="0">
                <a:solidFill>
                  <a:srgbClr val="002060"/>
                </a:solidFill>
                <a:latin typeface="Montserrat" pitchFamily="2" charset="77"/>
                <a:ea typeface="Calibri"/>
                <a:cs typeface="Calibri"/>
                <a:sym typeface="Calibri"/>
              </a:rPr>
              <a:t>1936</a:t>
            </a:r>
            <a:r>
              <a:rPr lang="en-US" sz="1800" b="0" i="0" u="none" strike="noStrike" cap="none" dirty="0">
                <a:solidFill>
                  <a:srgbClr val="002060"/>
                </a:solidFill>
                <a:latin typeface="Montserrat" pitchFamily="2" charset="77"/>
                <a:ea typeface="Calibri"/>
                <a:cs typeface="Calibri"/>
                <a:sym typeface="Calibri"/>
              </a:rPr>
              <a:t>, when a member who was blind, </a:t>
            </a:r>
            <a:r>
              <a:rPr lang="en-US" sz="1800" b="1" i="0" u="none" strike="noStrike" cap="none" dirty="0">
                <a:solidFill>
                  <a:srgbClr val="002060"/>
                </a:solidFill>
                <a:latin typeface="Montserrat" pitchFamily="2" charset="77"/>
                <a:ea typeface="Calibri"/>
                <a:cs typeface="Calibri"/>
                <a:sym typeface="Calibri"/>
              </a:rPr>
              <a:t>Ruth Billow, Eta-Akron</a:t>
            </a:r>
            <a:r>
              <a:rPr lang="en-US" sz="1800" b="0" i="0" u="none" strike="noStrike" cap="none" dirty="0">
                <a:solidFill>
                  <a:srgbClr val="002060"/>
                </a:solidFill>
                <a:latin typeface="Montserrat" pitchFamily="2" charset="77"/>
                <a:ea typeface="Calibri"/>
                <a:cs typeface="Calibri"/>
                <a:sym typeface="Calibri"/>
              </a:rPr>
              <a:t>, asked the Fraternity to consider aiding the visually impaired. Aiding the Blind, adopted as the Fraternity Service Project, was changed to "Sight Conservation &amp; Aiding the Blind" in 1942. In 1995, it was changed to "Service for Sight.”</a:t>
            </a:r>
            <a:endParaRPr dirty="0">
              <a:latin typeface="Montserrat" pitchFamily="2" charset="77"/>
            </a:endParaRPr>
          </a:p>
          <a:p>
            <a:pPr marL="457200" marR="0" lvl="0" indent="-342900" algn="l" rtl="0">
              <a:spcBef>
                <a:spcPts val="0"/>
              </a:spcBef>
              <a:spcAft>
                <a:spcPts val="0"/>
              </a:spcAft>
              <a:buClr>
                <a:schemeClr val="dk1"/>
              </a:buClr>
              <a:buSzPts val="1800"/>
              <a:buFont typeface="Calibri"/>
              <a:buNone/>
            </a:pPr>
            <a:endParaRPr sz="1800" b="0" i="0" u="none" strike="noStrike" cap="none" dirty="0">
              <a:solidFill>
                <a:srgbClr val="002060"/>
              </a:solidFill>
              <a:latin typeface="Montserrat" pitchFamily="2" charset="77"/>
              <a:ea typeface="Calibri"/>
              <a:cs typeface="Calibri"/>
              <a:sym typeface="Calibri"/>
            </a:endParaRPr>
          </a:p>
          <a:p>
            <a:pPr marL="457200" marR="0" lvl="0" indent="-457200" algn="l" rtl="0">
              <a:spcBef>
                <a:spcPts val="0"/>
              </a:spcBef>
              <a:spcAft>
                <a:spcPts val="0"/>
              </a:spcAft>
              <a:buClr>
                <a:srgbClr val="002060"/>
              </a:buClr>
              <a:buSzPts val="1800"/>
              <a:buFont typeface="Calibri"/>
              <a:buAutoNum type="arabicPeriod" startAt="2"/>
            </a:pPr>
            <a:r>
              <a:rPr lang="en-US" sz="1800" b="0" i="0" u="none" strike="noStrike" cap="none" dirty="0">
                <a:solidFill>
                  <a:srgbClr val="002060"/>
                </a:solidFill>
                <a:latin typeface="Montserrat" pitchFamily="2" charset="77"/>
                <a:ea typeface="Calibri"/>
                <a:cs typeface="Calibri"/>
                <a:sym typeface="Calibri"/>
              </a:rPr>
              <a:t>1951 - Delta Gamma became the first women's fraternal group to establish </a:t>
            </a:r>
            <a:r>
              <a:rPr lang="en-US" sz="1800" b="1" i="0" u="none" strike="noStrike" cap="none" dirty="0">
                <a:solidFill>
                  <a:srgbClr val="002060"/>
                </a:solidFill>
                <a:latin typeface="Montserrat" pitchFamily="2" charset="77"/>
                <a:ea typeface="Calibri"/>
                <a:cs typeface="Calibri"/>
                <a:sym typeface="Calibri"/>
              </a:rPr>
              <a:t>an independent philanthropic Foundation</a:t>
            </a:r>
            <a:r>
              <a:rPr lang="en-US" sz="1800" b="0" i="0" u="none" strike="noStrike" cap="none" dirty="0">
                <a:solidFill>
                  <a:srgbClr val="002060"/>
                </a:solidFill>
                <a:latin typeface="Montserrat" pitchFamily="2" charset="77"/>
                <a:ea typeface="Calibri"/>
                <a:cs typeface="Calibri"/>
                <a:sym typeface="Calibri"/>
              </a:rPr>
              <a:t>.</a:t>
            </a:r>
            <a:endParaRPr dirty="0">
              <a:latin typeface="Montserrat" pitchFamily="2" charset="77"/>
            </a:endParaRPr>
          </a:p>
          <a:p>
            <a:pPr marL="457200" marR="0" lvl="0" indent="-342900" algn="l" rtl="0">
              <a:spcBef>
                <a:spcPts val="0"/>
              </a:spcBef>
              <a:spcAft>
                <a:spcPts val="0"/>
              </a:spcAft>
              <a:buClr>
                <a:schemeClr val="dk1"/>
              </a:buClr>
              <a:buSzPts val="1800"/>
              <a:buFont typeface="Calibri"/>
              <a:buNone/>
            </a:pPr>
            <a:endParaRPr sz="1800" b="0" i="0" u="none" strike="noStrike" cap="none" dirty="0">
              <a:solidFill>
                <a:srgbClr val="002060"/>
              </a:solidFill>
              <a:latin typeface="Montserrat" pitchFamily="2" charset="77"/>
              <a:ea typeface="Calibri"/>
              <a:cs typeface="Calibri"/>
              <a:sym typeface="Calibri"/>
            </a:endParaRPr>
          </a:p>
          <a:p>
            <a:pPr marL="457200" marR="0" lvl="0" indent="-457200" algn="l" rtl="0">
              <a:spcBef>
                <a:spcPts val="0"/>
              </a:spcBef>
              <a:spcAft>
                <a:spcPts val="0"/>
              </a:spcAft>
              <a:buClr>
                <a:srgbClr val="002060"/>
              </a:buClr>
              <a:buSzPts val="1800"/>
              <a:buFont typeface="Calibri"/>
              <a:buAutoNum type="arabicPeriod" startAt="2"/>
            </a:pPr>
            <a:r>
              <a:rPr lang="en-US" sz="1800" b="0" i="0" u="none" strike="noStrike" cap="none" dirty="0">
                <a:solidFill>
                  <a:srgbClr val="002060"/>
                </a:solidFill>
                <a:latin typeface="Montserrat" pitchFamily="2" charset="77"/>
                <a:ea typeface="Calibri"/>
                <a:cs typeface="Calibri"/>
                <a:sym typeface="Calibri"/>
              </a:rPr>
              <a:t>Live by our motto, </a:t>
            </a:r>
            <a:r>
              <a:rPr lang="en-US" sz="1800" b="1" i="0" u="none" strike="noStrike" cap="none" dirty="0">
                <a:solidFill>
                  <a:srgbClr val="002060"/>
                </a:solidFill>
                <a:latin typeface="Montserrat" pitchFamily="2" charset="77"/>
                <a:ea typeface="Calibri"/>
                <a:cs typeface="Calibri"/>
                <a:sym typeface="Calibri"/>
              </a:rPr>
              <a:t>do good.</a:t>
            </a:r>
            <a:endParaRPr dirty="0">
              <a:latin typeface="Montserrat" pitchFamily="2" charset="77"/>
            </a:endParaRPr>
          </a:p>
          <a:p>
            <a:pPr marL="457200" marR="0" lvl="0" indent="-342900" algn="l" rtl="0">
              <a:spcBef>
                <a:spcPts val="0"/>
              </a:spcBef>
              <a:spcAft>
                <a:spcPts val="0"/>
              </a:spcAft>
              <a:buClr>
                <a:schemeClr val="dk1"/>
              </a:buClr>
              <a:buSzPts val="1800"/>
              <a:buFont typeface="Calibri"/>
              <a:buNone/>
            </a:pPr>
            <a:endParaRPr sz="1800" b="1" i="0" u="none" strike="noStrike" cap="none" dirty="0">
              <a:solidFill>
                <a:srgbClr val="002060"/>
              </a:solidFill>
              <a:latin typeface="Calibri"/>
              <a:ea typeface="Calibri"/>
              <a:cs typeface="Calibri"/>
              <a:sym typeface="Calibri"/>
            </a:endParaRPr>
          </a:p>
          <a:p>
            <a:pPr marL="457200" marR="0" lvl="0" indent="-342900" algn="l" rtl="0">
              <a:spcBef>
                <a:spcPts val="0"/>
              </a:spcBef>
              <a:spcAft>
                <a:spcPts val="0"/>
              </a:spcAft>
              <a:buClr>
                <a:schemeClr val="dk1"/>
              </a:buClr>
              <a:buSzPts val="1800"/>
              <a:buFont typeface="Calibri"/>
              <a:buNone/>
            </a:pPr>
            <a:endParaRPr sz="1800" b="1" i="0" u="none" strike="noStrike" cap="none" dirty="0">
              <a:solidFill>
                <a:srgbClr val="002060"/>
              </a:solidFill>
              <a:latin typeface="Calibri"/>
              <a:ea typeface="Calibri"/>
              <a:cs typeface="Calibri"/>
              <a:sym typeface="Calibri"/>
            </a:endParaRPr>
          </a:p>
          <a:p>
            <a:pPr marL="1143000" marR="0" lvl="0" indent="0" algn="l" rtl="0">
              <a:spcBef>
                <a:spcPts val="0"/>
              </a:spcBef>
              <a:spcAft>
                <a:spcPts val="0"/>
              </a:spcAft>
              <a:buNone/>
            </a:pPr>
            <a:endParaRPr sz="1750" b="0" i="0" u="none" strike="noStrike" cap="none" dirty="0">
              <a:solidFill>
                <a:schemeClr val="dk1"/>
              </a:solidFill>
              <a:latin typeface="Calibri"/>
              <a:ea typeface="Calibri"/>
              <a:cs typeface="Calibri"/>
              <a:sym typeface="Calibri"/>
            </a:endParaRPr>
          </a:p>
        </p:txBody>
      </p:sp>
      <p:pic>
        <p:nvPicPr>
          <p:cNvPr id="126" name="Google Shape;126;p2"/>
          <p:cNvPicPr preferRelativeResize="0"/>
          <p:nvPr/>
        </p:nvPicPr>
        <p:blipFill rotWithShape="1">
          <a:blip r:embed="rId3">
            <a:alphaModFix/>
          </a:blip>
          <a:srcRect l="7910" t="6066" r="15616" b="10912"/>
          <a:stretch/>
        </p:blipFill>
        <p:spPr>
          <a:xfrm>
            <a:off x="799045" y="1429154"/>
            <a:ext cx="2169624" cy="3273126"/>
          </a:xfrm>
          <a:prstGeom prst="rect">
            <a:avLst/>
          </a:prstGeom>
          <a:noFill/>
          <a:ln w="38100" cap="sq" cmpd="sng">
            <a:solidFill>
              <a:srgbClr val="000000"/>
            </a:solidFill>
            <a:prstDash val="solid"/>
            <a:miter lim="800000"/>
            <a:headEnd type="none" w="sm" len="sm"/>
            <a:tailEnd type="none" w="sm" len="sm"/>
          </a:ln>
          <a:effectLst>
            <a:outerShdw blurRad="50800" dist="38100" dir="2700000" algn="tl" rotWithShape="0">
              <a:srgbClr val="000000">
                <a:alpha val="42745"/>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3"/>
          <p:cNvSpPr/>
          <p:nvPr/>
        </p:nvSpPr>
        <p:spPr>
          <a:xfrm>
            <a:off x="3352268" y="964565"/>
            <a:ext cx="7772400" cy="5632534"/>
          </a:xfrm>
          <a:prstGeom prst="rect">
            <a:avLst/>
          </a:prstGeom>
          <a:noFill/>
          <a:ln>
            <a:noFill/>
          </a:ln>
        </p:spPr>
        <p:txBody>
          <a:bodyPr spcFirstLastPara="1" wrap="square" lIns="228550" tIns="114250" rIns="228550" bIns="114250" anchor="t" anchorCtr="0">
            <a:noAutofit/>
          </a:bodyPr>
          <a:lstStyle/>
          <a:p>
            <a:pPr marL="0" marR="0" lvl="0" indent="0" rtl="0">
              <a:spcBef>
                <a:spcPts val="0"/>
              </a:spcBef>
              <a:spcAft>
                <a:spcPts val="0"/>
              </a:spcAft>
              <a:buNone/>
            </a:pPr>
            <a:r>
              <a:rPr lang="en-US" sz="3600" b="1" i="0" u="none" strike="noStrike" cap="none" dirty="0">
                <a:solidFill>
                  <a:srgbClr val="00205B"/>
                </a:solidFill>
                <a:latin typeface="Tropiline" pitchFamily="2" charset="77"/>
                <a:ea typeface="Georgia"/>
                <a:cs typeface="Georgia"/>
                <a:sym typeface="Georgia"/>
              </a:rPr>
              <a:t>Three Areas of Support</a:t>
            </a:r>
            <a:endParaRPr sz="3600" b="1" i="0" u="none" strike="noStrike" cap="none" dirty="0">
              <a:solidFill>
                <a:srgbClr val="00205B"/>
              </a:solidFill>
              <a:latin typeface="Tropiline" pitchFamily="2" charset="77"/>
              <a:ea typeface="Georgia"/>
              <a:cs typeface="Georgia"/>
              <a:sym typeface="Georgia"/>
            </a:endParaRPr>
          </a:p>
          <a:p>
            <a:pPr marL="0" marR="0" lvl="0" indent="0" algn="l" rtl="0">
              <a:spcBef>
                <a:spcPts val="0"/>
              </a:spcBef>
              <a:spcAft>
                <a:spcPts val="0"/>
              </a:spcAft>
              <a:buNone/>
            </a:pPr>
            <a:endParaRPr sz="2400" b="1" i="0" u="none" strike="noStrike" cap="none" dirty="0">
              <a:solidFill>
                <a:srgbClr val="00205B"/>
              </a:solidFill>
              <a:latin typeface="Tropiline" pitchFamily="2" charset="77"/>
              <a:ea typeface="Calibri"/>
              <a:cs typeface="Calibri"/>
              <a:sym typeface="Calibri"/>
            </a:endParaRPr>
          </a:p>
          <a:p>
            <a:pPr marL="457200" marR="0" lvl="1" indent="0" algn="l" rtl="0">
              <a:spcBef>
                <a:spcPts val="0"/>
              </a:spcBef>
              <a:spcAft>
                <a:spcPts val="0"/>
              </a:spcAft>
              <a:buNone/>
            </a:pPr>
            <a:endParaRPr sz="3200" b="1" i="0" u="none" strike="noStrike" cap="none" dirty="0">
              <a:solidFill>
                <a:srgbClr val="00205B"/>
              </a:solidFill>
              <a:latin typeface="Tropiline" pitchFamily="2" charset="77"/>
              <a:ea typeface="Calibri"/>
              <a:cs typeface="Calibri"/>
              <a:sym typeface="Calibri"/>
            </a:endParaRPr>
          </a:p>
          <a:p>
            <a:pPr marL="1143000" marR="0" lvl="0" indent="0" algn="l" rtl="0">
              <a:spcBef>
                <a:spcPts val="0"/>
              </a:spcBef>
              <a:spcAft>
                <a:spcPts val="0"/>
              </a:spcAft>
              <a:buNone/>
            </a:pPr>
            <a:endParaRPr sz="2400" b="1" i="0" u="none" strike="noStrike" cap="none" dirty="0">
              <a:solidFill>
                <a:srgbClr val="00205B"/>
              </a:solidFill>
              <a:latin typeface="Tropiline" pitchFamily="2" charset="77"/>
              <a:ea typeface="Calibri"/>
              <a:cs typeface="Calibri"/>
              <a:sym typeface="Calibri"/>
            </a:endParaRPr>
          </a:p>
        </p:txBody>
      </p:sp>
      <p:pic>
        <p:nvPicPr>
          <p:cNvPr id="132" name="Google Shape;132;p3" descr="Background pattern&#10;&#10;Description automatically generated"/>
          <p:cNvPicPr preferRelativeResize="0"/>
          <p:nvPr/>
        </p:nvPicPr>
        <p:blipFill rotWithShape="1">
          <a:blip r:embed="rId3">
            <a:alphaModFix/>
          </a:blip>
          <a:srcRect/>
          <a:stretch/>
        </p:blipFill>
        <p:spPr>
          <a:xfrm>
            <a:off x="-399685" y="-545980"/>
            <a:ext cx="2934033" cy="4407568"/>
          </a:xfrm>
          <a:prstGeom prst="rect">
            <a:avLst/>
          </a:prstGeom>
          <a:noFill/>
          <a:ln>
            <a:noFill/>
          </a:ln>
        </p:spPr>
      </p:pic>
      <p:pic>
        <p:nvPicPr>
          <p:cNvPr id="133" name="Google Shape;133;p3" descr="Logo, company name&#10;&#10;Description automatically generated"/>
          <p:cNvPicPr preferRelativeResize="0"/>
          <p:nvPr/>
        </p:nvPicPr>
        <p:blipFill rotWithShape="1">
          <a:blip r:embed="rId4">
            <a:alphaModFix/>
          </a:blip>
          <a:srcRect/>
          <a:stretch/>
        </p:blipFill>
        <p:spPr>
          <a:xfrm>
            <a:off x="3352268" y="2233832"/>
            <a:ext cx="2558648" cy="3094001"/>
          </a:xfrm>
          <a:prstGeom prst="rect">
            <a:avLst/>
          </a:prstGeom>
          <a:noFill/>
          <a:ln>
            <a:noFill/>
          </a:ln>
        </p:spPr>
      </p:pic>
      <p:pic>
        <p:nvPicPr>
          <p:cNvPr id="134" name="Google Shape;134;p3" descr="Logo, company name&#10;&#10;Description automatically generated"/>
          <p:cNvPicPr preferRelativeResize="0"/>
          <p:nvPr/>
        </p:nvPicPr>
        <p:blipFill rotWithShape="1">
          <a:blip r:embed="rId5">
            <a:alphaModFix/>
          </a:blip>
          <a:srcRect/>
          <a:stretch/>
        </p:blipFill>
        <p:spPr>
          <a:xfrm>
            <a:off x="6025857" y="2233832"/>
            <a:ext cx="2676544" cy="3094001"/>
          </a:xfrm>
          <a:prstGeom prst="rect">
            <a:avLst/>
          </a:prstGeom>
          <a:noFill/>
          <a:ln>
            <a:noFill/>
          </a:ln>
        </p:spPr>
      </p:pic>
      <p:pic>
        <p:nvPicPr>
          <p:cNvPr id="135" name="Google Shape;135;p3" descr="Logo, company name&#10;&#10;Description automatically generated"/>
          <p:cNvPicPr preferRelativeResize="0"/>
          <p:nvPr/>
        </p:nvPicPr>
        <p:blipFill rotWithShape="1">
          <a:blip r:embed="rId6">
            <a:alphaModFix/>
          </a:blip>
          <a:srcRect/>
          <a:stretch/>
        </p:blipFill>
        <p:spPr>
          <a:xfrm>
            <a:off x="8708450" y="2233832"/>
            <a:ext cx="2687785" cy="318262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4"/>
          <p:cNvSpPr/>
          <p:nvPr/>
        </p:nvSpPr>
        <p:spPr>
          <a:xfrm>
            <a:off x="3607496" y="1386886"/>
            <a:ext cx="7772400" cy="3913563"/>
          </a:xfrm>
          <a:prstGeom prst="rect">
            <a:avLst/>
          </a:prstGeom>
          <a:noFill/>
          <a:ln>
            <a:noFill/>
          </a:ln>
        </p:spPr>
        <p:txBody>
          <a:bodyPr spcFirstLastPara="1" wrap="square" lIns="228550" tIns="114250" rIns="228550" bIns="114250" anchor="t" anchorCtr="0">
            <a:noAutofit/>
          </a:bodyPr>
          <a:lstStyle/>
          <a:p>
            <a:pPr marL="0" marR="0" lvl="0" indent="0" algn="ctr" rtl="0">
              <a:spcBef>
                <a:spcPts val="0"/>
              </a:spcBef>
              <a:spcAft>
                <a:spcPts val="0"/>
              </a:spcAft>
              <a:buNone/>
            </a:pPr>
            <a:r>
              <a:rPr lang="en-US" sz="3600" b="1" i="0" u="none" strike="noStrike" cap="none" dirty="0">
                <a:solidFill>
                  <a:srgbClr val="00205B"/>
                </a:solidFill>
                <a:latin typeface="Tropiline" pitchFamily="2" charset="77"/>
                <a:ea typeface="Georgia"/>
                <a:cs typeface="Georgia"/>
                <a:sym typeface="Georgia"/>
              </a:rPr>
              <a:t>Individual Member Support</a:t>
            </a:r>
            <a:endParaRPr lang="en-US" sz="3600" b="1" dirty="0">
              <a:solidFill>
                <a:srgbClr val="00205B"/>
              </a:solidFill>
              <a:latin typeface="Tropiline" pitchFamily="2" charset="77"/>
              <a:ea typeface="Georgia"/>
              <a:cs typeface="Georgia"/>
              <a:sym typeface="Georgia"/>
            </a:endParaRPr>
          </a:p>
          <a:p>
            <a:pPr marL="0" marR="0" lvl="0" indent="0" algn="ctr" rtl="0">
              <a:spcBef>
                <a:spcPts val="0"/>
              </a:spcBef>
              <a:spcAft>
                <a:spcPts val="0"/>
              </a:spcAft>
              <a:buNone/>
            </a:pPr>
            <a:r>
              <a:rPr lang="en-US" sz="2400" b="0" i="0" u="none" strike="noStrike" cap="none" dirty="0">
                <a:solidFill>
                  <a:srgbClr val="0D2C6C"/>
                </a:solidFill>
                <a:latin typeface="Montserrat" pitchFamily="2" charset="77"/>
                <a:ea typeface="Calibri"/>
                <a:cs typeface="Calibri"/>
                <a:sym typeface="Calibri"/>
              </a:rPr>
              <a:t>How we support sisters one-on-one</a:t>
            </a:r>
          </a:p>
          <a:p>
            <a:pPr marL="0" marR="0" lvl="0" indent="0" algn="ctr" rtl="0">
              <a:spcBef>
                <a:spcPts val="0"/>
              </a:spcBef>
              <a:spcAft>
                <a:spcPts val="0"/>
              </a:spcAft>
              <a:buNone/>
            </a:pPr>
            <a:endParaRPr dirty="0">
              <a:latin typeface="Montserrat" pitchFamily="2" charset="77"/>
            </a:endParaRPr>
          </a:p>
          <a:p>
            <a:pPr marL="946150" marR="0" lvl="1" indent="-342900" algn="l" rtl="0">
              <a:spcBef>
                <a:spcPts val="0"/>
              </a:spcBef>
              <a:spcAft>
                <a:spcPts val="0"/>
              </a:spcAft>
              <a:buClr>
                <a:srgbClr val="0D2C6C"/>
              </a:buClr>
              <a:buSzPts val="1300"/>
              <a:buFont typeface="Arial" panose="020B0604020202020204" pitchFamily="34" charset="0"/>
              <a:buChar char="•"/>
            </a:pPr>
            <a:r>
              <a:rPr lang="en-US" sz="2400" b="0" i="0" u="none" strike="noStrike" cap="none" dirty="0">
                <a:solidFill>
                  <a:srgbClr val="0D2C6C"/>
                </a:solidFill>
                <a:latin typeface="Montserrat" pitchFamily="2" charset="77"/>
                <a:ea typeface="Calibri"/>
                <a:cs typeface="Calibri"/>
                <a:sym typeface="Calibri"/>
              </a:rPr>
              <a:t>Sisters Helping Sisters: Need-Based Scholarships</a:t>
            </a:r>
            <a:endParaRPr dirty="0">
              <a:latin typeface="Montserrat" pitchFamily="2" charset="77"/>
            </a:endParaRPr>
          </a:p>
          <a:p>
            <a:pPr marL="946150" marR="0" lvl="1" indent="-342900" algn="l" rtl="0">
              <a:spcBef>
                <a:spcPts val="0"/>
              </a:spcBef>
              <a:spcAft>
                <a:spcPts val="0"/>
              </a:spcAft>
              <a:buClr>
                <a:srgbClr val="0D2C6C"/>
              </a:buClr>
              <a:buSzPts val="1300"/>
              <a:buFont typeface="Arial" panose="020B0604020202020204" pitchFamily="34" charset="0"/>
              <a:buChar char="•"/>
            </a:pPr>
            <a:r>
              <a:rPr lang="en-US" sz="2400" b="0" i="0" u="none" strike="noStrike" cap="none" dirty="0">
                <a:solidFill>
                  <a:srgbClr val="0D2C6C"/>
                </a:solidFill>
                <a:latin typeface="Montserrat" pitchFamily="2" charset="77"/>
                <a:ea typeface="Calibri"/>
                <a:cs typeface="Calibri"/>
                <a:sym typeface="Calibri"/>
              </a:rPr>
              <a:t>Merit-Based Undergraduate Scholarships</a:t>
            </a:r>
            <a:endParaRPr dirty="0">
              <a:latin typeface="Montserrat" pitchFamily="2" charset="77"/>
            </a:endParaRPr>
          </a:p>
          <a:p>
            <a:pPr marL="946150" marR="0" lvl="1" indent="-342900" algn="l" rtl="0">
              <a:spcBef>
                <a:spcPts val="0"/>
              </a:spcBef>
              <a:spcAft>
                <a:spcPts val="0"/>
              </a:spcAft>
              <a:buClr>
                <a:srgbClr val="0D2C6C"/>
              </a:buClr>
              <a:buSzPts val="1300"/>
              <a:buFont typeface="Arial" panose="020B0604020202020204" pitchFamily="34" charset="0"/>
              <a:buChar char="•"/>
            </a:pPr>
            <a:r>
              <a:rPr lang="en-US" sz="2400" b="0" i="0" u="none" strike="noStrike" cap="none" dirty="0">
                <a:solidFill>
                  <a:srgbClr val="0D2C6C"/>
                </a:solidFill>
                <a:latin typeface="Montserrat" pitchFamily="2" charset="77"/>
                <a:ea typeface="Calibri"/>
                <a:cs typeface="Calibri"/>
                <a:sym typeface="Calibri"/>
              </a:rPr>
              <a:t>Merit-Based Graduate Fellowships</a:t>
            </a:r>
            <a:endParaRPr dirty="0">
              <a:latin typeface="Montserrat" pitchFamily="2" charset="77"/>
            </a:endParaRPr>
          </a:p>
          <a:p>
            <a:pPr marL="946150" marR="0" lvl="1" indent="-342900" algn="l" rtl="0">
              <a:spcBef>
                <a:spcPts val="0"/>
              </a:spcBef>
              <a:spcAft>
                <a:spcPts val="0"/>
              </a:spcAft>
              <a:buClr>
                <a:srgbClr val="0D2C6C"/>
              </a:buClr>
              <a:buSzPts val="1300"/>
              <a:buFont typeface="Arial" panose="020B0604020202020204" pitchFamily="34" charset="0"/>
              <a:buChar char="•"/>
            </a:pPr>
            <a:r>
              <a:rPr lang="en-US" sz="2400" b="0" i="0" u="none" strike="noStrike" cap="none" dirty="0">
                <a:solidFill>
                  <a:srgbClr val="0D2C6C"/>
                </a:solidFill>
                <a:latin typeface="Montserrat" pitchFamily="2" charset="77"/>
                <a:ea typeface="Calibri"/>
                <a:cs typeface="Calibri"/>
                <a:sym typeface="Calibri"/>
              </a:rPr>
              <a:t>Crisis Grants</a:t>
            </a:r>
            <a:endParaRPr dirty="0">
              <a:latin typeface="Montserrat" pitchFamily="2" charset="77"/>
            </a:endParaRPr>
          </a:p>
          <a:p>
            <a:pPr marL="1403350" marR="0" lvl="2" indent="-342900" algn="l" rtl="0">
              <a:spcBef>
                <a:spcPts val="0"/>
              </a:spcBef>
              <a:spcAft>
                <a:spcPts val="0"/>
              </a:spcAft>
              <a:buClr>
                <a:srgbClr val="0D2C6C"/>
              </a:buClr>
              <a:buSzPts val="1300"/>
              <a:buFont typeface="Arial" panose="020B0604020202020204" pitchFamily="34" charset="0"/>
              <a:buChar char="•"/>
            </a:pPr>
            <a:r>
              <a:rPr lang="en-US" sz="2400" b="0" i="0" u="none" strike="noStrike" cap="none" dirty="0">
                <a:solidFill>
                  <a:srgbClr val="0D2C6C"/>
                </a:solidFill>
                <a:latin typeface="Montserrat" pitchFamily="2" charset="77"/>
                <a:ea typeface="Calibri"/>
                <a:cs typeface="Calibri"/>
                <a:sym typeface="Calibri"/>
              </a:rPr>
              <a:t>Personal Emergency</a:t>
            </a:r>
            <a:endParaRPr dirty="0">
              <a:latin typeface="Montserrat" pitchFamily="2" charset="77"/>
            </a:endParaRPr>
          </a:p>
          <a:p>
            <a:pPr marL="1403350" marR="0" lvl="2" indent="-342900" algn="l" rtl="0">
              <a:spcBef>
                <a:spcPts val="0"/>
              </a:spcBef>
              <a:spcAft>
                <a:spcPts val="0"/>
              </a:spcAft>
              <a:buClr>
                <a:srgbClr val="0D2C6C"/>
              </a:buClr>
              <a:buSzPts val="1300"/>
              <a:buFont typeface="Arial" panose="020B0604020202020204" pitchFamily="34" charset="0"/>
              <a:buChar char="•"/>
            </a:pPr>
            <a:r>
              <a:rPr lang="en-US" sz="2400" b="0" i="0" u="none" strike="noStrike" cap="none" dirty="0">
                <a:solidFill>
                  <a:srgbClr val="0D2C6C"/>
                </a:solidFill>
                <a:latin typeface="Montserrat" pitchFamily="2" charset="77"/>
                <a:ea typeface="Calibri"/>
                <a:cs typeface="Calibri"/>
                <a:sym typeface="Calibri"/>
              </a:rPr>
              <a:t>Natural Disaster</a:t>
            </a:r>
            <a:endParaRPr dirty="0">
              <a:latin typeface="Montserrat" pitchFamily="2" charset="77"/>
            </a:endParaRPr>
          </a:p>
          <a:p>
            <a:pPr marL="457200" marR="0" lvl="1" indent="0" algn="l" rtl="0">
              <a:spcBef>
                <a:spcPts val="0"/>
              </a:spcBef>
              <a:spcAft>
                <a:spcPts val="0"/>
              </a:spcAft>
              <a:buNone/>
            </a:pPr>
            <a:endParaRPr sz="2000" b="0" i="0" u="none" strike="noStrike" cap="none" dirty="0">
              <a:solidFill>
                <a:schemeClr val="dk1"/>
              </a:solidFill>
              <a:latin typeface="Calibri"/>
              <a:ea typeface="Calibri"/>
              <a:cs typeface="Calibri"/>
              <a:sym typeface="Calibri"/>
            </a:endParaRPr>
          </a:p>
          <a:p>
            <a:pPr marL="1143000" marR="0" lvl="0" indent="0" algn="l" rtl="0">
              <a:spcBef>
                <a:spcPts val="0"/>
              </a:spcBef>
              <a:spcAft>
                <a:spcPts val="0"/>
              </a:spcAft>
              <a:buNone/>
            </a:pPr>
            <a:endParaRPr sz="1750" b="0" i="0" u="none" strike="noStrike" cap="none" dirty="0">
              <a:solidFill>
                <a:schemeClr val="dk1"/>
              </a:solidFill>
              <a:latin typeface="Calibri"/>
              <a:ea typeface="Calibri"/>
              <a:cs typeface="Calibri"/>
              <a:sym typeface="Calibri"/>
            </a:endParaRPr>
          </a:p>
        </p:txBody>
      </p:sp>
      <p:pic>
        <p:nvPicPr>
          <p:cNvPr id="2" name="Google Shape;133;p3" descr="Logo, company name&#10;&#10;Description automatically generated">
            <a:extLst>
              <a:ext uri="{FF2B5EF4-FFF2-40B4-BE49-F238E27FC236}">
                <a16:creationId xmlns:a16="http://schemas.microsoft.com/office/drawing/2014/main" id="{94172D31-B3DD-B15E-F2A7-CD307757CE45}"/>
              </a:ext>
            </a:extLst>
          </p:cNvPr>
          <p:cNvPicPr preferRelativeResize="0"/>
          <p:nvPr/>
        </p:nvPicPr>
        <p:blipFill rotWithShape="1">
          <a:blip r:embed="rId3">
            <a:alphaModFix/>
          </a:blip>
          <a:srcRect/>
          <a:stretch/>
        </p:blipFill>
        <p:spPr>
          <a:xfrm>
            <a:off x="812104" y="1557550"/>
            <a:ext cx="3095268" cy="37428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9">
          <a:extLst>
            <a:ext uri="{FF2B5EF4-FFF2-40B4-BE49-F238E27FC236}">
              <a16:creationId xmlns:a16="http://schemas.microsoft.com/office/drawing/2014/main" id="{6155562A-C121-434E-0372-A11C6313C379}"/>
            </a:ext>
          </a:extLst>
        </p:cNvPr>
        <p:cNvGrpSpPr/>
        <p:nvPr/>
      </p:nvGrpSpPr>
      <p:grpSpPr>
        <a:xfrm>
          <a:off x="0" y="0"/>
          <a:ext cx="0" cy="0"/>
          <a:chOff x="0" y="0"/>
          <a:chExt cx="0" cy="0"/>
        </a:xfrm>
      </p:grpSpPr>
      <p:sp>
        <p:nvSpPr>
          <p:cNvPr id="140" name="Google Shape;140;p4">
            <a:extLst>
              <a:ext uri="{FF2B5EF4-FFF2-40B4-BE49-F238E27FC236}">
                <a16:creationId xmlns:a16="http://schemas.microsoft.com/office/drawing/2014/main" id="{93831503-3805-33B9-B292-EDC689662B73}"/>
              </a:ext>
            </a:extLst>
          </p:cNvPr>
          <p:cNvSpPr/>
          <p:nvPr/>
        </p:nvSpPr>
        <p:spPr>
          <a:xfrm>
            <a:off x="3607496" y="1386886"/>
            <a:ext cx="7772400" cy="3913563"/>
          </a:xfrm>
          <a:prstGeom prst="rect">
            <a:avLst/>
          </a:prstGeom>
          <a:noFill/>
          <a:ln>
            <a:noFill/>
          </a:ln>
        </p:spPr>
        <p:txBody>
          <a:bodyPr spcFirstLastPara="1" wrap="square" lIns="228550" tIns="114250" rIns="228550" bIns="114250" anchor="t" anchorCtr="0">
            <a:noAutofit/>
          </a:bodyPr>
          <a:lstStyle/>
          <a:p>
            <a:pPr marL="0" marR="0" lvl="0" indent="0" algn="ctr" rtl="0">
              <a:spcBef>
                <a:spcPts val="0"/>
              </a:spcBef>
              <a:spcAft>
                <a:spcPts val="0"/>
              </a:spcAft>
              <a:buNone/>
            </a:pPr>
            <a:r>
              <a:rPr lang="en-US" sz="3600" b="1" i="0" u="none" strike="noStrike" cap="none" dirty="0">
                <a:solidFill>
                  <a:srgbClr val="00205B"/>
                </a:solidFill>
                <a:latin typeface="Tropiline" pitchFamily="2" charset="77"/>
                <a:ea typeface="Georgia"/>
                <a:cs typeface="Georgia"/>
                <a:sym typeface="Georgia"/>
              </a:rPr>
              <a:t>Training and Programming</a:t>
            </a:r>
            <a:endParaRPr lang="en-US" sz="3600" b="1" dirty="0">
              <a:solidFill>
                <a:srgbClr val="00205B"/>
              </a:solidFill>
              <a:latin typeface="Tropiline" pitchFamily="2" charset="77"/>
              <a:ea typeface="Georgia"/>
              <a:cs typeface="Georgia"/>
              <a:sym typeface="Georgia"/>
            </a:endParaRPr>
          </a:p>
          <a:p>
            <a:pPr marL="0" marR="0" lvl="0" indent="0" algn="ctr" rtl="0">
              <a:spcBef>
                <a:spcPts val="0"/>
              </a:spcBef>
              <a:spcAft>
                <a:spcPts val="0"/>
              </a:spcAft>
              <a:buNone/>
            </a:pPr>
            <a:r>
              <a:rPr lang="en-US" sz="2400" b="0" i="0" u="none" strike="noStrike" cap="none" dirty="0">
                <a:solidFill>
                  <a:srgbClr val="002060"/>
                </a:solidFill>
                <a:latin typeface="Montserrat" pitchFamily="2" charset="77"/>
                <a:ea typeface="Calibri"/>
                <a:cs typeface="Calibri"/>
                <a:sym typeface="Calibri"/>
              </a:rPr>
              <a:t>How we support Delta Gamma as a whole</a:t>
            </a:r>
          </a:p>
          <a:p>
            <a:pPr marL="0" marR="0" lvl="0" indent="0" algn="ctr" rtl="0">
              <a:spcBef>
                <a:spcPts val="0"/>
              </a:spcBef>
              <a:spcAft>
                <a:spcPts val="0"/>
              </a:spcAft>
              <a:buNone/>
            </a:pPr>
            <a:endParaRPr lang="en-US" dirty="0">
              <a:latin typeface="Montserrat" pitchFamily="2" charset="77"/>
            </a:endParaRPr>
          </a:p>
          <a:p>
            <a:pPr marL="939800" marR="0" lvl="1" indent="-342900" algn="l" rtl="0">
              <a:spcBef>
                <a:spcPts val="0"/>
              </a:spcBef>
              <a:spcAft>
                <a:spcPts val="0"/>
              </a:spcAft>
              <a:buClr>
                <a:srgbClr val="002060"/>
              </a:buClr>
              <a:buSzPts val="1400"/>
              <a:buFont typeface="Arial" panose="020B0604020202020204" pitchFamily="34" charset="0"/>
              <a:buChar char="•"/>
            </a:pPr>
            <a:r>
              <a:rPr lang="en-US" sz="2400" b="0" i="0" u="none" strike="noStrike" cap="none" dirty="0">
                <a:solidFill>
                  <a:srgbClr val="002060"/>
                </a:solidFill>
                <a:latin typeface="Montserrat" pitchFamily="2" charset="77"/>
                <a:ea typeface="Calibri"/>
                <a:cs typeface="Calibri"/>
                <a:sym typeface="Calibri"/>
              </a:rPr>
              <a:t>Social responsibility programming</a:t>
            </a:r>
            <a:endParaRPr lang="en-US" dirty="0">
              <a:latin typeface="Montserrat" pitchFamily="2" charset="77"/>
            </a:endParaRPr>
          </a:p>
          <a:p>
            <a:pPr marL="939800" marR="0" lvl="1" indent="-342900" algn="l" rtl="0">
              <a:spcBef>
                <a:spcPts val="0"/>
              </a:spcBef>
              <a:spcAft>
                <a:spcPts val="0"/>
              </a:spcAft>
              <a:buClr>
                <a:srgbClr val="002060"/>
              </a:buClr>
              <a:buSzPts val="1400"/>
              <a:buFont typeface="Arial" panose="020B0604020202020204" pitchFamily="34" charset="0"/>
              <a:buChar char="•"/>
            </a:pPr>
            <a:r>
              <a:rPr lang="en-US" sz="2400" b="0" i="0" u="none" strike="noStrike" cap="none" dirty="0">
                <a:solidFill>
                  <a:srgbClr val="002060"/>
                </a:solidFill>
                <a:latin typeface="Montserrat" pitchFamily="2" charset="77"/>
                <a:ea typeface="Calibri"/>
                <a:cs typeface="Calibri"/>
                <a:sym typeface="Calibri"/>
              </a:rPr>
              <a:t>Health and well-being programming</a:t>
            </a:r>
            <a:endParaRPr lang="en-US" dirty="0">
              <a:latin typeface="Montserrat" pitchFamily="2" charset="77"/>
            </a:endParaRPr>
          </a:p>
          <a:p>
            <a:pPr marL="939800" marR="0" lvl="1" indent="-342900" algn="l" rtl="0">
              <a:spcBef>
                <a:spcPts val="0"/>
              </a:spcBef>
              <a:spcAft>
                <a:spcPts val="0"/>
              </a:spcAft>
              <a:buClr>
                <a:srgbClr val="002060"/>
              </a:buClr>
              <a:buSzPts val="1400"/>
              <a:buFont typeface="Arial" panose="020B0604020202020204" pitchFamily="34" charset="0"/>
              <a:buChar char="•"/>
            </a:pPr>
            <a:r>
              <a:rPr lang="en-US" sz="2400" b="0" i="0" u="none" strike="noStrike" cap="none" dirty="0">
                <a:solidFill>
                  <a:srgbClr val="002060"/>
                </a:solidFill>
                <a:latin typeface="Montserrat" pitchFamily="2" charset="77"/>
                <a:ea typeface="Calibri"/>
                <a:cs typeface="Calibri"/>
                <a:sym typeface="Calibri"/>
              </a:rPr>
              <a:t>Leadership programming (Lewis Institute, Dawson Institute, CDC program, etc.)</a:t>
            </a:r>
            <a:endParaRPr lang="en-US" dirty="0">
              <a:latin typeface="Montserrat" pitchFamily="2" charset="77"/>
            </a:endParaRPr>
          </a:p>
          <a:p>
            <a:pPr marL="939800" marR="0" lvl="1" indent="-342900" algn="l" rtl="0">
              <a:spcBef>
                <a:spcPts val="0"/>
              </a:spcBef>
              <a:spcAft>
                <a:spcPts val="0"/>
              </a:spcAft>
              <a:buClr>
                <a:srgbClr val="002060"/>
              </a:buClr>
              <a:buSzPts val="1400"/>
              <a:buFont typeface="Arial" panose="020B0604020202020204" pitchFamily="34" charset="0"/>
              <a:buChar char="•"/>
            </a:pPr>
            <a:r>
              <a:rPr lang="en-US" sz="2400" b="0" i="0" u="none" strike="noStrike" cap="none" dirty="0">
                <a:solidFill>
                  <a:srgbClr val="002060"/>
                </a:solidFill>
                <a:latin typeface="Montserrat" pitchFamily="2" charset="77"/>
                <a:ea typeface="Calibri"/>
                <a:cs typeface="Calibri"/>
                <a:sym typeface="Calibri"/>
              </a:rPr>
              <a:t>Delta Gamma Foundation Lectureships in Values and Ethics</a:t>
            </a:r>
            <a:endParaRPr lang="en-US" dirty="0">
              <a:latin typeface="Montserrat" pitchFamily="2" charset="77"/>
            </a:endParaRPr>
          </a:p>
          <a:p>
            <a:pPr marL="457200" marR="0" lvl="1" indent="0" algn="l" rtl="0">
              <a:spcBef>
                <a:spcPts val="0"/>
              </a:spcBef>
              <a:spcAft>
                <a:spcPts val="0"/>
              </a:spcAft>
              <a:buNone/>
            </a:pPr>
            <a:endParaRPr sz="2000" b="0" i="0" u="none" strike="noStrike" cap="none" dirty="0">
              <a:solidFill>
                <a:schemeClr val="dk1"/>
              </a:solidFill>
              <a:latin typeface="Calibri"/>
              <a:ea typeface="Calibri"/>
              <a:cs typeface="Calibri"/>
              <a:sym typeface="Calibri"/>
            </a:endParaRPr>
          </a:p>
          <a:p>
            <a:pPr marL="1143000" marR="0" lvl="0" indent="0" algn="l" rtl="0">
              <a:spcBef>
                <a:spcPts val="0"/>
              </a:spcBef>
              <a:spcAft>
                <a:spcPts val="0"/>
              </a:spcAft>
              <a:buNone/>
            </a:pPr>
            <a:endParaRPr sz="1750" b="0" i="0" u="none" strike="noStrike" cap="none" dirty="0">
              <a:solidFill>
                <a:schemeClr val="dk1"/>
              </a:solidFill>
              <a:latin typeface="Calibri"/>
              <a:ea typeface="Calibri"/>
              <a:cs typeface="Calibri"/>
              <a:sym typeface="Calibri"/>
            </a:endParaRPr>
          </a:p>
        </p:txBody>
      </p:sp>
      <p:pic>
        <p:nvPicPr>
          <p:cNvPr id="3" name="Google Shape;134;p3" descr="Logo, company name&#10;&#10;Description automatically generated">
            <a:extLst>
              <a:ext uri="{FF2B5EF4-FFF2-40B4-BE49-F238E27FC236}">
                <a16:creationId xmlns:a16="http://schemas.microsoft.com/office/drawing/2014/main" id="{FC30002E-C347-72FC-05CD-F9AEEF829270}"/>
              </a:ext>
            </a:extLst>
          </p:cNvPr>
          <p:cNvPicPr preferRelativeResize="0"/>
          <p:nvPr/>
        </p:nvPicPr>
        <p:blipFill rotWithShape="1">
          <a:blip r:embed="rId3">
            <a:alphaModFix/>
          </a:blip>
          <a:srcRect/>
          <a:stretch/>
        </p:blipFill>
        <p:spPr>
          <a:xfrm>
            <a:off x="812104" y="1796666"/>
            <a:ext cx="2676544" cy="3094001"/>
          </a:xfrm>
          <a:prstGeom prst="rect">
            <a:avLst/>
          </a:prstGeom>
          <a:noFill/>
          <a:ln>
            <a:noFill/>
          </a:ln>
        </p:spPr>
      </p:pic>
    </p:spTree>
    <p:extLst>
      <p:ext uri="{BB962C8B-B14F-4D97-AF65-F5344CB8AC3E}">
        <p14:creationId xmlns:p14="http://schemas.microsoft.com/office/powerpoint/2010/main" val="4168091449"/>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926D35463FAEC478000ABB1EC016D73" ma:contentTypeVersion="14" ma:contentTypeDescription="Create a new document." ma:contentTypeScope="" ma:versionID="8880b3660f1b672e05fff800a4e44f05">
  <xsd:schema xmlns:xsd="http://www.w3.org/2001/XMLSchema" xmlns:xs="http://www.w3.org/2001/XMLSchema" xmlns:p="http://schemas.microsoft.com/office/2006/metadata/properties" xmlns:ns2="c8129acf-ce87-46cb-aa0e-f274439ba3ce" xmlns:ns3="33b97122-b245-4181-b764-a535499fa313" xmlns:ns4="133c44fb-ac2b-4d53-9a16-5475302c2fa2" targetNamespace="http://schemas.microsoft.com/office/2006/metadata/properties" ma:root="true" ma:fieldsID="79ee0cb26eec61b65c85936e1b73d7cb" ns2:_="" ns3:_="" ns4:_="">
    <xsd:import namespace="c8129acf-ce87-46cb-aa0e-f274439ba3ce"/>
    <xsd:import namespace="33b97122-b245-4181-b764-a535499fa313"/>
    <xsd:import namespace="133c44fb-ac2b-4d53-9a16-5475302c2fa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4:SharedWithUsers" minOccurs="0"/>
                <xsd:element ref="ns4: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129acf-ce87-46cb-aa0e-f274439ba3c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3b97122-b245-4181-b764-a535499fa313"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040b4894-8f31-4eb2-bc7f-511d95d4e916}" ma:internalName="TaxCatchAll" ma:showField="CatchAllData" ma:web="33b97122-b245-4181-b764-a535499fa31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133c44fb-ac2b-4d53-9a16-5475302c2fa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7B89BF3-3971-4A9A-94CD-7A727D3CB95F}">
  <ds:schemaRefs>
    <ds:schemaRef ds:uri="http://schemas.microsoft.com/sharepoint/v3/contenttype/forms"/>
  </ds:schemaRefs>
</ds:datastoreItem>
</file>

<file path=customXml/itemProps2.xml><?xml version="1.0" encoding="utf-8"?>
<ds:datastoreItem xmlns:ds="http://schemas.openxmlformats.org/officeDocument/2006/customXml" ds:itemID="{073F573D-B649-45F6-BF39-90AB96A0C6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8129acf-ce87-46cb-aa0e-f274439ba3ce"/>
    <ds:schemaRef ds:uri="33b97122-b245-4181-b764-a535499fa313"/>
    <ds:schemaRef ds:uri="133c44fb-ac2b-4d53-9a16-5475302c2f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2892</TotalTime>
  <Words>3105</Words>
  <Application>Microsoft Macintosh PowerPoint</Application>
  <PresentationFormat>Widescreen</PresentationFormat>
  <Paragraphs>355</Paragraphs>
  <Slides>28</Slides>
  <Notes>28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Georgia</vt:lpstr>
      <vt:lpstr>Tropiline</vt:lpstr>
      <vt:lpstr>Montserrat</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Alex Furr</dc:creator>
  <cp:lastModifiedBy>Morgan Branson</cp:lastModifiedBy>
  <cp:revision>5</cp:revision>
  <dcterms:created xsi:type="dcterms:W3CDTF">2021-11-30T01:08:42Z</dcterms:created>
  <dcterms:modified xsi:type="dcterms:W3CDTF">2024-10-21T17:35:51Z</dcterms:modified>
</cp:coreProperties>
</file>