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embeddedFontLst>
    <p:embeddedFont>
      <p:font typeface="Montserrat" pitchFamily="2" charset="77"/>
      <p:regular r:id="rId13"/>
      <p:bold r:id="rId14"/>
      <p:italic r:id="rId15"/>
      <p:boldItalic r:id="rId16"/>
    </p:embeddedFont>
    <p:embeddedFont>
      <p:font typeface="Tropiline" pitchFamily="2" charset="77"/>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1" roundtripDataSignature="AMtx7mgECV9FRkArCZI0FlnQI29j4YT6Q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A13334FA-1FE7-47D3-9448-C56BCAACF25B}">
  <a:tblStyle styleId="{A13334FA-1FE7-47D3-9448-C56BCAACF25B}"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94"/>
  </p:normalViewPr>
  <p:slideViewPr>
    <p:cSldViewPr snapToGrid="0">
      <p:cViewPr varScale="1">
        <p:scale>
          <a:sx n="121" d="100"/>
          <a:sy n="121" d="100"/>
        </p:scale>
        <p:origin x="44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customschemas.google.com/relationships/presentationmetadata" Target="meta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 name="Google Shape;14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0" name="Google Shape;12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blipFill>
          <a:blip r:embed="rId2">
            <a:alphaModFix/>
          </a:blip>
          <a:stretch>
            <a:fillRect/>
          </a:stretch>
        </a:blipFill>
        <a:effectLst/>
      </p:bgPr>
    </p:bg>
    <p:spTree>
      <p:nvGrpSpPr>
        <p:cNvPr id="1"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1"/>
        <p:cNvGrpSpPr/>
        <p:nvPr/>
      </p:nvGrpSpPr>
      <p:grpSpPr>
        <a:xfrm>
          <a:off x="0" y="0"/>
          <a:ext cx="0" cy="0"/>
          <a:chOff x="0" y="0"/>
          <a:chExt cx="0" cy="0"/>
        </a:xfrm>
      </p:grpSpPr>
      <p:sp>
        <p:nvSpPr>
          <p:cNvPr id="62" name="Google Shape;62;p2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4" name="Google Shape;64;p2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8"/>
        <p:cNvGrpSpPr/>
        <p:nvPr/>
      </p:nvGrpSpPr>
      <p:grpSpPr>
        <a:xfrm>
          <a:off x="0" y="0"/>
          <a:ext cx="0" cy="0"/>
          <a:chOff x="0" y="0"/>
          <a:chExt cx="0" cy="0"/>
        </a:xfrm>
      </p:grpSpPr>
      <p:sp>
        <p:nvSpPr>
          <p:cNvPr id="69" name="Google Shape;69;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2"/>
          <p:cNvSpPr>
            <a:spLocks noGrp="1"/>
          </p:cNvSpPr>
          <p:nvPr>
            <p:ph type="pic" idx="2"/>
          </p:nvPr>
        </p:nvSpPr>
        <p:spPr>
          <a:xfrm>
            <a:off x="5183188" y="987425"/>
            <a:ext cx="6172200" cy="4873625"/>
          </a:xfrm>
          <a:prstGeom prst="rect">
            <a:avLst/>
          </a:prstGeom>
          <a:noFill/>
          <a:ln>
            <a:noFill/>
          </a:ln>
        </p:spPr>
      </p:sp>
      <p:sp>
        <p:nvSpPr>
          <p:cNvPr id="71" name="Google Shape;71;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2" name="Google Shape;7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5"/>
        <p:cNvGrpSpPr/>
        <p:nvPr/>
      </p:nvGrpSpPr>
      <p:grpSpPr>
        <a:xfrm>
          <a:off x="0" y="0"/>
          <a:ext cx="0" cy="0"/>
          <a:chOff x="0" y="0"/>
          <a:chExt cx="0" cy="0"/>
        </a:xfrm>
      </p:grpSpPr>
      <p:sp>
        <p:nvSpPr>
          <p:cNvPr id="76" name="Google Shape;7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7" name="Google Shape;77;p2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1"/>
        <p:cNvGrpSpPr/>
        <p:nvPr/>
      </p:nvGrpSpPr>
      <p:grpSpPr>
        <a:xfrm>
          <a:off x="0" y="0"/>
          <a:ext cx="0" cy="0"/>
          <a:chOff x="0" y="0"/>
          <a:chExt cx="0" cy="0"/>
        </a:xfrm>
      </p:grpSpPr>
      <p:sp>
        <p:nvSpPr>
          <p:cNvPr id="82" name="Google Shape;82;p2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2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ody">
  <p:cSld name="Body">
    <p:bg>
      <p:bgPr>
        <a:blipFill>
          <a:blip r:embed="rId2">
            <a:alphaModFix/>
          </a:blip>
          <a:stretch>
            <a:fillRect/>
          </a:stretch>
        </a:blipFill>
        <a:effectLst/>
      </p:bgPr>
    </p:bg>
    <p:spTree>
      <p:nvGrpSpPr>
        <p:cNvPr id="1" name="Shape 16"/>
        <p:cNvGrpSpPr/>
        <p:nvPr/>
      </p:nvGrpSpPr>
      <p:grpSpPr>
        <a:xfrm>
          <a:off x="0" y="0"/>
          <a:ext cx="0" cy="0"/>
          <a:chOff x="0" y="0"/>
          <a:chExt cx="0" cy="0"/>
        </a:xfrm>
      </p:grpSpPr>
      <p:pic>
        <p:nvPicPr>
          <p:cNvPr id="17" name="Google Shape;17;p13" descr="A blue letter on a white background&#10;&#10;Description automatically generated"/>
          <p:cNvPicPr preferRelativeResize="0"/>
          <p:nvPr/>
        </p:nvPicPr>
        <p:blipFill rotWithShape="1">
          <a:blip r:embed="rId3">
            <a:alphaModFix/>
          </a:blip>
          <a:srcRect/>
          <a:stretch/>
        </p:blipFill>
        <p:spPr>
          <a:xfrm>
            <a:off x="9103540" y="5830037"/>
            <a:ext cx="2179624" cy="380037"/>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
        <p:cNvGrpSpPr/>
        <p:nvPr/>
      </p:nvGrpSpPr>
      <p:grpSpPr>
        <a:xfrm>
          <a:off x="0" y="0"/>
          <a:ext cx="0" cy="0"/>
          <a:chOff x="0" y="0"/>
          <a:chExt cx="0" cy="0"/>
        </a:xfrm>
      </p:grpSpPr>
      <p:sp>
        <p:nvSpPr>
          <p:cNvPr id="19" name="Google Shape;19;p1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1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1" name="Google Shape;21;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4"/>
        <p:cNvGrpSpPr/>
        <p:nvPr/>
      </p:nvGrpSpPr>
      <p:grpSpPr>
        <a:xfrm>
          <a:off x="0" y="0"/>
          <a:ext cx="0" cy="0"/>
          <a:chOff x="0" y="0"/>
          <a:chExt cx="0" cy="0"/>
        </a:xfrm>
      </p:grpSpPr>
      <p:sp>
        <p:nvSpPr>
          <p:cNvPr id="25" name="Google Shape;25;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1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 name="Google Shape;32;p1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3" name="Google Shape;33;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6"/>
        <p:cNvGrpSpPr/>
        <p:nvPr/>
      </p:nvGrpSpPr>
      <p:grpSpPr>
        <a:xfrm>
          <a:off x="0" y="0"/>
          <a:ext cx="0" cy="0"/>
          <a:chOff x="0" y="0"/>
          <a:chExt cx="0" cy="0"/>
        </a:xfrm>
      </p:grpSpPr>
      <p:sp>
        <p:nvSpPr>
          <p:cNvPr id="37" name="Google Shape;37;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3"/>
        <p:cNvGrpSpPr/>
        <p:nvPr/>
      </p:nvGrpSpPr>
      <p:grpSpPr>
        <a:xfrm>
          <a:off x="0" y="0"/>
          <a:ext cx="0" cy="0"/>
          <a:chOff x="0" y="0"/>
          <a:chExt cx="0" cy="0"/>
        </a:xfrm>
      </p:grpSpPr>
      <p:sp>
        <p:nvSpPr>
          <p:cNvPr id="44" name="Google Shape;44;p1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1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6" name="Google Shape;46;p1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1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1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2"/>
        <p:cNvGrpSpPr/>
        <p:nvPr/>
      </p:nvGrpSpPr>
      <p:grpSpPr>
        <a:xfrm>
          <a:off x="0" y="0"/>
          <a:ext cx="0" cy="0"/>
          <a:chOff x="0" y="0"/>
          <a:chExt cx="0" cy="0"/>
        </a:xfrm>
      </p:grpSpPr>
      <p:sp>
        <p:nvSpPr>
          <p:cNvPr id="53" name="Google Shape;53;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
          <p:cNvSpPr/>
          <p:nvPr/>
        </p:nvSpPr>
        <p:spPr>
          <a:xfrm>
            <a:off x="1230701" y="2165523"/>
            <a:ext cx="9730597" cy="2975173"/>
          </a:xfrm>
          <a:prstGeom prst="rect">
            <a:avLst/>
          </a:prstGeom>
          <a:noFill/>
          <a:ln>
            <a:noFill/>
          </a:ln>
        </p:spPr>
        <p:txBody>
          <a:bodyPr spcFirstLastPara="1" wrap="square" lIns="228600" tIns="114300" rIns="228600" bIns="114300" anchor="t" anchorCtr="0">
            <a:spAutoFit/>
          </a:bodyPr>
          <a:lstStyle/>
          <a:p>
            <a:pPr marL="0" marR="0" lvl="0" indent="0" algn="ctr" rtl="0">
              <a:spcBef>
                <a:spcPts val="0"/>
              </a:spcBef>
              <a:spcAft>
                <a:spcPts val="0"/>
              </a:spcAft>
              <a:buNone/>
            </a:pPr>
            <a:r>
              <a:rPr lang="en-US" sz="4000" b="1" i="0" u="none" strike="noStrike" cap="none" dirty="0">
                <a:solidFill>
                  <a:srgbClr val="F1B9C0"/>
                </a:solidFill>
                <a:latin typeface="Tropiline" pitchFamily="2" charset="77"/>
                <a:sym typeface="Arial"/>
              </a:rPr>
              <a:t>Alumnae Membership Trends Report</a:t>
            </a:r>
          </a:p>
          <a:p>
            <a:pPr marL="0" marR="0" lvl="0" indent="0" algn="ctr" rtl="0">
              <a:spcBef>
                <a:spcPts val="0"/>
              </a:spcBef>
              <a:spcAft>
                <a:spcPts val="0"/>
              </a:spcAft>
              <a:buNone/>
            </a:pPr>
            <a:endParaRPr lang="en-US" sz="1750" b="1" i="0" u="none" strike="noStrike" cap="none" dirty="0">
              <a:solidFill>
                <a:schemeClr val="lt1"/>
              </a:solidFill>
              <a:latin typeface="Montserrat"/>
              <a:ea typeface="Montserrat"/>
              <a:cs typeface="Montserrat"/>
              <a:sym typeface="Montserrat"/>
            </a:endParaRPr>
          </a:p>
          <a:p>
            <a:pPr marL="0" marR="0" lvl="0" indent="0" algn="ctr" rtl="0">
              <a:spcBef>
                <a:spcPts val="0"/>
              </a:spcBef>
              <a:spcAft>
                <a:spcPts val="0"/>
              </a:spcAft>
              <a:buNone/>
            </a:pPr>
            <a:r>
              <a:rPr lang="en-US" sz="1750" b="1" i="0" u="none" strike="noStrike" cap="none" dirty="0">
                <a:solidFill>
                  <a:schemeClr val="lt1"/>
                </a:solidFill>
                <a:latin typeface="Montserrat"/>
                <a:ea typeface="Montserrat"/>
                <a:cs typeface="Montserrat"/>
                <a:sym typeface="Montserrat"/>
              </a:rPr>
              <a:t>Amy </a:t>
            </a:r>
            <a:r>
              <a:rPr lang="en-US" sz="1750" b="1" i="0" u="none" strike="noStrike" cap="none" dirty="0" err="1">
                <a:solidFill>
                  <a:schemeClr val="lt1"/>
                </a:solidFill>
                <a:latin typeface="Montserrat"/>
                <a:ea typeface="Montserrat"/>
                <a:cs typeface="Montserrat"/>
                <a:sym typeface="Montserrat"/>
              </a:rPr>
              <a:t>Riesinger</a:t>
            </a:r>
            <a:endParaRPr sz="4500" b="1" i="0" u="none" strike="noStrike" cap="none" dirty="0">
              <a:solidFill>
                <a:schemeClr val="lt1"/>
              </a:solidFill>
              <a:latin typeface="Montserrat"/>
              <a:ea typeface="Montserrat"/>
              <a:cs typeface="Montserrat"/>
              <a:sym typeface="Montserrat"/>
            </a:endParaRPr>
          </a:p>
          <a:p>
            <a:pPr marL="0" marR="0" lvl="0" indent="0" algn="ctr" rtl="0">
              <a:spcBef>
                <a:spcPts val="1000"/>
              </a:spcBef>
              <a:spcAft>
                <a:spcPts val="0"/>
              </a:spcAft>
              <a:buNone/>
            </a:pPr>
            <a:r>
              <a:rPr lang="en-US" sz="1750" b="0" i="0" u="none" strike="noStrike" cap="none" dirty="0">
                <a:solidFill>
                  <a:schemeClr val="lt1"/>
                </a:solidFill>
                <a:latin typeface="Montserrat"/>
                <a:ea typeface="Montserrat"/>
                <a:cs typeface="Montserrat"/>
                <a:sym typeface="Montserrat"/>
              </a:rPr>
              <a:t>Assistant Director for Alumnae </a:t>
            </a:r>
            <a:r>
              <a:rPr lang="en-US" sz="1750" dirty="0">
                <a:solidFill>
                  <a:schemeClr val="lt1"/>
                </a:solidFill>
                <a:latin typeface="Montserrat"/>
                <a:ea typeface="Montserrat"/>
                <a:cs typeface="Montserrat"/>
                <a:sym typeface="Montserrat"/>
              </a:rPr>
              <a:t>Services</a:t>
            </a:r>
            <a:r>
              <a:rPr lang="en-US" sz="1750" b="0" i="0" u="none" strike="noStrike" cap="none" dirty="0">
                <a:solidFill>
                  <a:schemeClr val="lt1"/>
                </a:solidFill>
                <a:latin typeface="Montserrat"/>
                <a:ea typeface="Montserrat"/>
                <a:cs typeface="Montserrat"/>
                <a:sym typeface="Montserrat"/>
              </a:rPr>
              <a:t> </a:t>
            </a:r>
            <a:endParaRPr sz="4500" b="1" i="0" u="none" strike="noStrike" cap="none" dirty="0">
              <a:solidFill>
                <a:schemeClr val="lt1"/>
              </a:solidFill>
              <a:latin typeface="Montserrat"/>
              <a:ea typeface="Montserrat"/>
              <a:cs typeface="Montserrat"/>
              <a:sym typeface="Montserrat"/>
            </a:endParaRPr>
          </a:p>
          <a:p>
            <a:pPr marL="0" marR="0" lvl="0" indent="0" algn="ctr" rtl="0">
              <a:spcBef>
                <a:spcPts val="1000"/>
              </a:spcBef>
              <a:spcAft>
                <a:spcPts val="0"/>
              </a:spcAft>
              <a:buNone/>
            </a:pPr>
            <a:endParaRPr lang="en-US" sz="1750" b="1" i="0" u="none" strike="noStrike" cap="none" dirty="0">
              <a:solidFill>
                <a:schemeClr val="lt1"/>
              </a:solidFill>
              <a:latin typeface="Montserrat"/>
              <a:ea typeface="Montserrat"/>
              <a:cs typeface="Montserrat"/>
              <a:sym typeface="Montserrat"/>
            </a:endParaRPr>
          </a:p>
          <a:p>
            <a:pPr marL="0" marR="0" lvl="0" indent="0" algn="ctr" rtl="0">
              <a:spcBef>
                <a:spcPts val="1000"/>
              </a:spcBef>
              <a:spcAft>
                <a:spcPts val="0"/>
              </a:spcAft>
              <a:buNone/>
            </a:pPr>
            <a:r>
              <a:rPr lang="en-US" sz="1750" b="1" i="0" u="none" strike="noStrike" cap="none" dirty="0">
                <a:solidFill>
                  <a:schemeClr val="lt1"/>
                </a:solidFill>
                <a:latin typeface="Montserrat"/>
                <a:ea typeface="Montserrat"/>
                <a:cs typeface="Montserrat"/>
                <a:sym typeface="Montserrat"/>
              </a:rPr>
              <a:t>Melissa Thompson, PhD, Gamma Zeta-Louisiana State</a:t>
            </a:r>
            <a:endParaRPr dirty="0"/>
          </a:p>
          <a:p>
            <a:pPr marL="0" marR="0" lvl="0" indent="0" algn="ctr" rtl="0">
              <a:spcBef>
                <a:spcPts val="1000"/>
              </a:spcBef>
              <a:spcAft>
                <a:spcPts val="0"/>
              </a:spcAft>
              <a:buNone/>
            </a:pPr>
            <a:r>
              <a:rPr lang="en-US" sz="1750" b="0" i="0" u="none" strike="noStrike" cap="none" dirty="0">
                <a:solidFill>
                  <a:schemeClr val="lt1"/>
                </a:solidFill>
                <a:latin typeface="Montserrat"/>
                <a:ea typeface="Montserrat"/>
                <a:cs typeface="Montserrat"/>
                <a:sym typeface="Montserrat"/>
              </a:rPr>
              <a:t>Director: Alumnae Engagement </a:t>
            </a:r>
            <a:endParaRPr sz="2000" b="0" i="0" u="none" strike="noStrike" cap="none" dirty="0">
              <a:solidFill>
                <a:srgbClr val="FFFFFF"/>
              </a:solidFill>
              <a:latin typeface="Montserrat"/>
              <a:ea typeface="Montserrat"/>
              <a:cs typeface="Montserrat"/>
              <a:sym typeface="Montserrat"/>
            </a:endParaRPr>
          </a:p>
        </p:txBody>
      </p:sp>
      <p:pic>
        <p:nvPicPr>
          <p:cNvPr id="92" name="Google Shape;92;p1" descr="A close up of a logo&#10;&#10;Description automatically generated"/>
          <p:cNvPicPr preferRelativeResize="0"/>
          <p:nvPr/>
        </p:nvPicPr>
        <p:blipFill rotWithShape="1">
          <a:blip r:embed="rId3">
            <a:alphaModFix/>
          </a:blip>
          <a:srcRect/>
          <a:stretch/>
        </p:blipFill>
        <p:spPr>
          <a:xfrm>
            <a:off x="5715000" y="952501"/>
            <a:ext cx="762000" cy="103694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0"/>
          <p:cNvSpPr txBox="1"/>
          <p:nvPr/>
        </p:nvSpPr>
        <p:spPr>
          <a:xfrm>
            <a:off x="956280" y="625912"/>
            <a:ext cx="1016655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i="0" u="none" strike="noStrike" cap="none" dirty="0">
                <a:solidFill>
                  <a:srgbClr val="DC948A"/>
                </a:solidFill>
                <a:latin typeface="Tropiline" pitchFamily="2" charset="77"/>
                <a:cs typeface="Trade Gothic Inline" panose="020F0502020204030204" pitchFamily="34" charset="0"/>
                <a:sym typeface="Arial"/>
              </a:rPr>
              <a:t>Strategic Initiatives</a:t>
            </a:r>
            <a:endParaRPr sz="1600" dirty="0">
              <a:solidFill>
                <a:schemeClr val="dk1"/>
              </a:solidFill>
              <a:latin typeface="Tropiline" pitchFamily="2" charset="77"/>
              <a:ea typeface="Calibri"/>
              <a:cs typeface="Trade Gothic Inline" panose="020F0502020204030204" pitchFamily="34" charset="0"/>
              <a:sym typeface="Calibri"/>
            </a:endParaRPr>
          </a:p>
        </p:txBody>
      </p:sp>
      <p:sp>
        <p:nvSpPr>
          <p:cNvPr id="150" name="Google Shape;150;p10"/>
          <p:cNvSpPr txBox="1"/>
          <p:nvPr/>
        </p:nvSpPr>
        <p:spPr>
          <a:xfrm>
            <a:off x="956280" y="1413063"/>
            <a:ext cx="10166550" cy="498594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dirty="0">
                <a:solidFill>
                  <a:srgbClr val="002060"/>
                </a:solidFill>
                <a:latin typeface="Montserrat"/>
                <a:ea typeface="Montserrat"/>
                <a:cs typeface="Montserrat"/>
                <a:sym typeface="Montserrat"/>
              </a:rPr>
              <a:t>Opportunities that are currently being explored and implemented: </a:t>
            </a:r>
            <a:endParaRPr sz="1600" dirty="0">
              <a:solidFill>
                <a:srgbClr val="000000"/>
              </a:solidFill>
              <a:latin typeface="Calibri"/>
              <a:ea typeface="Calibri"/>
              <a:cs typeface="Calibri"/>
              <a:sym typeface="Calibri"/>
            </a:endParaRPr>
          </a:p>
          <a:p>
            <a:pPr marL="0" marR="0" lvl="0" indent="0" algn="l" rtl="0">
              <a:spcBef>
                <a:spcPts val="0"/>
              </a:spcBef>
              <a:spcAft>
                <a:spcPts val="0"/>
              </a:spcAft>
              <a:buNone/>
            </a:pPr>
            <a:r>
              <a:rPr lang="en-US" i="1" dirty="0">
                <a:solidFill>
                  <a:srgbClr val="002060"/>
                </a:solidFill>
                <a:latin typeface="Montserrat"/>
                <a:ea typeface="Montserrat"/>
                <a:cs typeface="Montserrat"/>
                <a:sym typeface="Montserrat"/>
              </a:rPr>
              <a:t>Communications Audit </a:t>
            </a:r>
          </a:p>
          <a:p>
            <a:pPr marL="0" marR="0" lvl="0" indent="0" algn="l" rtl="0">
              <a:spcBef>
                <a:spcPts val="0"/>
              </a:spcBef>
              <a:spcAft>
                <a:spcPts val="0"/>
              </a:spcAft>
              <a:buNone/>
            </a:pPr>
            <a:r>
              <a:rPr lang="en-US" dirty="0">
                <a:solidFill>
                  <a:srgbClr val="002060"/>
                </a:solidFill>
                <a:latin typeface="Montserrat"/>
                <a:ea typeface="Montserrat"/>
                <a:cs typeface="Montserrat"/>
                <a:sym typeface="Montserrat"/>
              </a:rPr>
              <a:t>I</a:t>
            </a:r>
            <a:r>
              <a:rPr lang="en-US" sz="1400" i="0" u="none" strike="noStrike" dirty="0">
                <a:solidFill>
                  <a:srgbClr val="002060"/>
                </a:solidFill>
                <a:latin typeface="Montserrat"/>
                <a:ea typeface="Montserrat"/>
                <a:cs typeface="Montserrat"/>
                <a:sym typeface="Montserrat"/>
              </a:rPr>
              <a:t>n the spring of 2024, the Connecting Generations Action Arena conducted a Communications Audit </a:t>
            </a:r>
            <a:r>
              <a:rPr lang="en-US" sz="1400" i="0" u="none" strike="noStrike" dirty="0">
                <a:solidFill>
                  <a:srgbClr val="00205B"/>
                </a:solidFill>
                <a:latin typeface="Montserrat"/>
                <a:ea typeface="Montserrat"/>
                <a:cs typeface="Montserrat"/>
                <a:sym typeface="Montserrat"/>
              </a:rPr>
              <a:t>of all social media posts from 2023.</a:t>
            </a:r>
            <a:endParaRPr sz="1400" dirty="0">
              <a:solidFill>
                <a:schemeClr val="dk1"/>
              </a:solidFill>
              <a:latin typeface="Calibri"/>
              <a:ea typeface="Calibri"/>
              <a:cs typeface="Calibri"/>
              <a:sym typeface="Calibri"/>
            </a:endParaRPr>
          </a:p>
          <a:p>
            <a:pPr marL="0" marR="0" lvl="0" indent="0" algn="l" rtl="0">
              <a:spcBef>
                <a:spcPts val="0"/>
              </a:spcBef>
              <a:spcAft>
                <a:spcPts val="0"/>
              </a:spcAft>
              <a:buNone/>
            </a:pPr>
            <a:endParaRPr sz="14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b="1" i="0" u="none" strike="noStrike" dirty="0">
                <a:solidFill>
                  <a:srgbClr val="00205B"/>
                </a:solidFill>
                <a:latin typeface="Montserrat"/>
                <a:ea typeface="Montserrat"/>
                <a:cs typeface="Montserrat"/>
                <a:sym typeface="Montserrat"/>
              </a:rPr>
              <a:t>Questions we asked of the data:</a:t>
            </a:r>
            <a:endParaRPr sz="1400" b="1"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Which platform was used? (Facebook, Instagram, LinkedIn)</a:t>
            </a:r>
            <a:endParaRPr dirty="0"/>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Who is featured? (Alumnae, Collegians, </a:t>
            </a:r>
            <a:r>
              <a:rPr lang="en-US" sz="1400" i="0" u="none" strike="noStrike" dirty="0" err="1">
                <a:solidFill>
                  <a:srgbClr val="00205B"/>
                </a:solidFill>
                <a:latin typeface="Montserrat"/>
                <a:ea typeface="Montserrat"/>
                <a:cs typeface="Montserrat"/>
                <a:sym typeface="Montserrat"/>
              </a:rPr>
              <a:t>Collumnae</a:t>
            </a:r>
            <a:r>
              <a:rPr lang="en-US" sz="1400" i="0" u="none" strike="noStrike" dirty="0">
                <a:solidFill>
                  <a:srgbClr val="00205B"/>
                </a:solidFill>
                <a:latin typeface="Montserrat"/>
                <a:ea typeface="Montserrat"/>
                <a:cs typeface="Montserrat"/>
                <a:sym typeface="Montserrat"/>
              </a:rPr>
              <a:t>, None/Unclear)</a:t>
            </a:r>
            <a:endParaRPr dirty="0"/>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Which generations are represented? (Gen Z, Millennial, Gen X, Baby Boomer, Silent Generation)</a:t>
            </a:r>
            <a:endParaRPr dirty="0"/>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What is the category of the post? (DG Event, Recruitment, Member Recognition, Sisterhood, Service, Foundation, etc.)</a:t>
            </a:r>
            <a:endParaRPr dirty="0"/>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Which collegiate chapters are represented?</a:t>
            </a:r>
            <a:endParaRPr dirty="0"/>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Which alumnae groups are represented?</a:t>
            </a:r>
            <a:endParaRPr dirty="0"/>
          </a:p>
          <a:p>
            <a:pPr marL="0" marR="0" lvl="0" indent="0" algn="l" rtl="0">
              <a:spcBef>
                <a:spcPts val="0"/>
              </a:spcBef>
              <a:spcAft>
                <a:spcPts val="0"/>
              </a:spcAft>
              <a:buNone/>
            </a:pPr>
            <a:r>
              <a:rPr lang="en-US" sz="1400" i="0" u="none" strike="noStrike" dirty="0">
                <a:solidFill>
                  <a:srgbClr val="00205B"/>
                </a:solidFill>
                <a:latin typeface="Montserrat"/>
                <a:ea typeface="Montserrat"/>
                <a:cs typeface="Montserrat"/>
                <a:sym typeface="Montserrat"/>
              </a:rPr>
              <a:t> </a:t>
            </a:r>
            <a:endParaRPr sz="14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400" b="1" i="0" u="none" strike="noStrike" dirty="0">
                <a:solidFill>
                  <a:srgbClr val="00205B"/>
                </a:solidFill>
                <a:latin typeface="Montserrat"/>
                <a:ea typeface="Montserrat"/>
                <a:cs typeface="Montserrat"/>
                <a:sym typeface="Montserrat"/>
              </a:rPr>
              <a:t>Key Takeaways or Opportunities:</a:t>
            </a:r>
            <a:endParaRPr sz="1400" b="1"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Gen Z dominates all platforms</a:t>
            </a:r>
            <a:endParaRPr dirty="0"/>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When others are mentioned without Gen Z also tagged, mentions plummet</a:t>
            </a:r>
            <a:endParaRPr dirty="0"/>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Opportunity for more posts with millennials, gen X, and baby boomers</a:t>
            </a:r>
            <a:endParaRPr dirty="0"/>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Alumnae groups are not tagged on social as much as collegians (9/176 groups)</a:t>
            </a:r>
            <a:endParaRPr dirty="0"/>
          </a:p>
          <a:p>
            <a:pPr marL="285750" marR="0" lvl="0" indent="-285750" algn="l" rtl="0">
              <a:spcBef>
                <a:spcPts val="0"/>
              </a:spcBef>
              <a:spcAft>
                <a:spcPts val="0"/>
              </a:spcAft>
              <a:buClr>
                <a:srgbClr val="00205B"/>
              </a:buClr>
              <a:buSzPts val="1400"/>
              <a:buFont typeface="Arial" panose="020B0604020202020204" pitchFamily="34" charset="0"/>
              <a:buChar char="•"/>
            </a:pPr>
            <a:r>
              <a:rPr lang="en-US" sz="1400" i="0" u="none" strike="noStrike" dirty="0">
                <a:solidFill>
                  <a:srgbClr val="00205B"/>
                </a:solidFill>
                <a:latin typeface="Montserrat"/>
                <a:ea typeface="Montserrat"/>
                <a:cs typeface="Montserrat"/>
                <a:sym typeface="Montserrat"/>
              </a:rPr>
              <a:t>Opportunity for an Alumnae-only Instagram</a:t>
            </a:r>
            <a:endParaRPr dirty="0"/>
          </a:p>
          <a:p>
            <a:pPr marL="0" marR="0" lvl="0" indent="0" algn="l" rtl="0">
              <a:spcBef>
                <a:spcPts val="0"/>
              </a:spcBef>
              <a:spcAft>
                <a:spcPts val="0"/>
              </a:spcAft>
              <a:buNone/>
            </a:pPr>
            <a:br>
              <a:rPr lang="en-US" sz="1200" dirty="0">
                <a:solidFill>
                  <a:schemeClr val="dk1"/>
                </a:solidFill>
                <a:latin typeface="Calibri"/>
                <a:ea typeface="Calibri"/>
                <a:cs typeface="Calibri"/>
                <a:sym typeface="Calibri"/>
              </a:rPr>
            </a:br>
            <a:br>
              <a:rPr lang="en-US" sz="1200" dirty="0">
                <a:solidFill>
                  <a:schemeClr val="dk1"/>
                </a:solidFill>
                <a:latin typeface="Calibri"/>
                <a:ea typeface="Calibri"/>
                <a:cs typeface="Calibri"/>
                <a:sym typeface="Calibri"/>
              </a:rPr>
            </a:br>
            <a:endParaRPr sz="1200" dirty="0">
              <a:solidFill>
                <a:srgbClr val="00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2"/>
          <p:cNvSpPr txBox="1"/>
          <p:nvPr/>
        </p:nvSpPr>
        <p:spPr>
          <a:xfrm>
            <a:off x="1011712" y="1743858"/>
            <a:ext cx="10168575" cy="35394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0" i="0" u="none" strike="noStrike" cap="none" dirty="0">
                <a:solidFill>
                  <a:srgbClr val="002060"/>
                </a:solidFill>
                <a:latin typeface="Montserrat"/>
                <a:ea typeface="Montserrat"/>
                <a:cs typeface="Montserrat"/>
                <a:sym typeface="Montserrat"/>
              </a:rPr>
              <a:t>The Annual Membership Trends Report: Alumnae report captures data trends of Delta Gamma alumnae members from July 1, 2023 – June 30, 2024, in the areas of growth and retraction, per capita dues and Loyally Anchored and Foundation giving. </a:t>
            </a:r>
            <a:endParaRPr dirty="0"/>
          </a:p>
          <a:p>
            <a:pPr marL="0" marR="0" lvl="0" indent="0" algn="l" rtl="0">
              <a:spcBef>
                <a:spcPts val="0"/>
              </a:spcBef>
              <a:spcAft>
                <a:spcPts val="0"/>
              </a:spcAft>
              <a:buNone/>
            </a:pPr>
            <a:endParaRPr sz="1600"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sz="1600" dirty="0">
                <a:solidFill>
                  <a:srgbClr val="002060"/>
                </a:solidFill>
                <a:latin typeface="Montserrat"/>
                <a:ea typeface="Montserrat"/>
                <a:cs typeface="Montserrat"/>
                <a:sym typeface="Montserrat"/>
              </a:rPr>
              <a:t>The annual report was established in Fall 2023 with baseline data. Data points will be added as additional trends are identified to assist the Fraternity in supporting individual alumnae and alumnae groups. </a:t>
            </a:r>
            <a:endParaRPr dirty="0"/>
          </a:p>
          <a:p>
            <a:pPr marL="0" marR="0" lvl="0" indent="0" algn="l" rtl="0">
              <a:spcBef>
                <a:spcPts val="0"/>
              </a:spcBef>
              <a:spcAft>
                <a:spcPts val="0"/>
              </a:spcAft>
              <a:buNone/>
            </a:pPr>
            <a:endParaRPr sz="1600"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sz="1600" b="1" dirty="0">
                <a:solidFill>
                  <a:srgbClr val="002060"/>
                </a:solidFill>
                <a:latin typeface="Montserrat"/>
                <a:ea typeface="Montserrat"/>
                <a:cs typeface="Montserrat"/>
                <a:sym typeface="Montserrat"/>
              </a:rPr>
              <a:t>The report focused on four areas:</a:t>
            </a:r>
            <a:endParaRPr dirty="0"/>
          </a:p>
          <a:p>
            <a:pPr marL="342900" marR="0" lvl="0" indent="-342900" algn="l" rtl="0">
              <a:spcBef>
                <a:spcPts val="0"/>
              </a:spcBef>
              <a:spcAft>
                <a:spcPts val="0"/>
              </a:spcAft>
              <a:buClr>
                <a:srgbClr val="002060"/>
              </a:buClr>
              <a:buSzPts val="1600"/>
              <a:buFont typeface="Arial"/>
              <a:buChar char="•"/>
            </a:pPr>
            <a:r>
              <a:rPr lang="en-US" sz="1600" dirty="0">
                <a:solidFill>
                  <a:srgbClr val="002060"/>
                </a:solidFill>
                <a:latin typeface="Montserrat"/>
                <a:ea typeface="Montserrat"/>
                <a:cs typeface="Montserrat"/>
                <a:sym typeface="Montserrat"/>
              </a:rPr>
              <a:t>Alumnae Group Trends</a:t>
            </a:r>
            <a:endParaRPr dirty="0"/>
          </a:p>
          <a:p>
            <a:pPr marL="342900" marR="0" lvl="0" indent="-342900" algn="l" rtl="0">
              <a:spcBef>
                <a:spcPts val="0"/>
              </a:spcBef>
              <a:spcAft>
                <a:spcPts val="0"/>
              </a:spcAft>
              <a:buClr>
                <a:srgbClr val="002060"/>
              </a:buClr>
              <a:buSzPts val="1600"/>
              <a:buFont typeface="Arial"/>
              <a:buChar char="•"/>
            </a:pPr>
            <a:r>
              <a:rPr lang="en-US" sz="1600" dirty="0">
                <a:solidFill>
                  <a:srgbClr val="002060"/>
                </a:solidFill>
                <a:latin typeface="Montserrat"/>
                <a:ea typeface="Montserrat"/>
                <a:cs typeface="Montserrat"/>
                <a:sym typeface="Montserrat"/>
              </a:rPr>
              <a:t>Individual Member Trends</a:t>
            </a:r>
            <a:endParaRPr dirty="0"/>
          </a:p>
          <a:p>
            <a:pPr marL="342900" marR="0" lvl="0" indent="-342900" algn="l" rtl="0">
              <a:spcBef>
                <a:spcPts val="0"/>
              </a:spcBef>
              <a:spcAft>
                <a:spcPts val="0"/>
              </a:spcAft>
              <a:buClr>
                <a:srgbClr val="002060"/>
              </a:buClr>
              <a:buSzPts val="1600"/>
              <a:buFont typeface="Arial"/>
              <a:buChar char="•"/>
            </a:pPr>
            <a:r>
              <a:rPr lang="en-US" sz="1600" dirty="0">
                <a:solidFill>
                  <a:srgbClr val="002060"/>
                </a:solidFill>
                <a:latin typeface="Montserrat"/>
                <a:ea typeface="Montserrat"/>
                <a:cs typeface="Montserrat"/>
                <a:sym typeface="Montserrat"/>
              </a:rPr>
              <a:t>Financial Trends</a:t>
            </a:r>
            <a:endParaRPr dirty="0"/>
          </a:p>
          <a:p>
            <a:pPr marL="342900" marR="0" lvl="0" indent="-342900" algn="l" rtl="0">
              <a:spcBef>
                <a:spcPts val="0"/>
              </a:spcBef>
              <a:spcAft>
                <a:spcPts val="0"/>
              </a:spcAft>
              <a:buClr>
                <a:srgbClr val="002060"/>
              </a:buClr>
              <a:buSzPts val="1600"/>
              <a:buFont typeface="Arial"/>
              <a:buChar char="•"/>
            </a:pPr>
            <a:r>
              <a:rPr lang="en-US" sz="1600" dirty="0">
                <a:solidFill>
                  <a:srgbClr val="002060"/>
                </a:solidFill>
                <a:latin typeface="Montserrat"/>
                <a:ea typeface="Montserrat"/>
                <a:cs typeface="Montserrat"/>
                <a:sym typeface="Montserrat"/>
              </a:rPr>
              <a:t>Strategic Initiatives</a:t>
            </a:r>
            <a:endParaRPr dirty="0"/>
          </a:p>
          <a:p>
            <a:pPr marL="0" marR="0" lvl="0" indent="0" algn="l" rtl="0">
              <a:spcBef>
                <a:spcPts val="0"/>
              </a:spcBef>
              <a:spcAft>
                <a:spcPts val="0"/>
              </a:spcAft>
              <a:buNone/>
            </a:pPr>
            <a:endParaRPr sz="1600" b="1" dirty="0">
              <a:solidFill>
                <a:schemeClr val="dk1"/>
              </a:solidFill>
              <a:latin typeface="Calibri"/>
              <a:ea typeface="Calibri"/>
              <a:cs typeface="Calibri"/>
              <a:sym typeface="Calibri"/>
            </a:endParaRPr>
          </a:p>
        </p:txBody>
      </p:sp>
      <p:sp>
        <p:nvSpPr>
          <p:cNvPr id="98" name="Google Shape;98;p2"/>
          <p:cNvSpPr txBox="1"/>
          <p:nvPr/>
        </p:nvSpPr>
        <p:spPr>
          <a:xfrm>
            <a:off x="1011258" y="975587"/>
            <a:ext cx="10289345"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i="0" u="none" strike="noStrike" cap="none" dirty="0">
                <a:solidFill>
                  <a:srgbClr val="DC948A"/>
                </a:solidFill>
                <a:latin typeface="Tropiline" pitchFamily="2" charset="77"/>
                <a:sym typeface="Arial"/>
              </a:rPr>
              <a:t>Annual Membershi</a:t>
            </a:r>
            <a:r>
              <a:rPr lang="en-US" sz="3600" b="1" dirty="0">
                <a:solidFill>
                  <a:srgbClr val="DC948A"/>
                </a:solidFill>
                <a:latin typeface="Tropiline" pitchFamily="2" charset="77"/>
                <a:sym typeface="Arial"/>
              </a:rPr>
              <a:t>p Trends Report: Alumnae</a:t>
            </a:r>
            <a:endParaRPr sz="1800" dirty="0">
              <a:solidFill>
                <a:schemeClr val="dk1"/>
              </a:solidFill>
              <a:latin typeface="Tropiline" pitchFamily="2" charset="77"/>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graphicFrame>
        <p:nvGraphicFramePr>
          <p:cNvPr id="103" name="Google Shape;103;p3"/>
          <p:cNvGraphicFramePr/>
          <p:nvPr/>
        </p:nvGraphicFramePr>
        <p:xfrm>
          <a:off x="1961476" y="1814218"/>
          <a:ext cx="8096900" cy="938100"/>
        </p:xfrm>
        <a:graphic>
          <a:graphicData uri="http://schemas.openxmlformats.org/drawingml/2006/table">
            <a:tbl>
              <a:tblPr firstRow="1" bandRow="1">
                <a:noFill/>
                <a:tableStyleId>{A13334FA-1FE7-47D3-9448-C56BCAACF25B}</a:tableStyleId>
              </a:tblPr>
              <a:tblGrid>
                <a:gridCol w="2024225">
                  <a:extLst>
                    <a:ext uri="{9D8B030D-6E8A-4147-A177-3AD203B41FA5}">
                      <a16:colId xmlns:a16="http://schemas.microsoft.com/office/drawing/2014/main" val="20000"/>
                    </a:ext>
                  </a:extLst>
                </a:gridCol>
                <a:gridCol w="2024225">
                  <a:extLst>
                    <a:ext uri="{9D8B030D-6E8A-4147-A177-3AD203B41FA5}">
                      <a16:colId xmlns:a16="http://schemas.microsoft.com/office/drawing/2014/main" val="20001"/>
                    </a:ext>
                  </a:extLst>
                </a:gridCol>
                <a:gridCol w="2024225">
                  <a:extLst>
                    <a:ext uri="{9D8B030D-6E8A-4147-A177-3AD203B41FA5}">
                      <a16:colId xmlns:a16="http://schemas.microsoft.com/office/drawing/2014/main" val="20002"/>
                    </a:ext>
                  </a:extLst>
                </a:gridCol>
                <a:gridCol w="2024225">
                  <a:extLst>
                    <a:ext uri="{9D8B030D-6E8A-4147-A177-3AD203B41FA5}">
                      <a16:colId xmlns:a16="http://schemas.microsoft.com/office/drawing/2014/main" val="20003"/>
                    </a:ext>
                  </a:extLst>
                </a:gridCol>
              </a:tblGrid>
              <a:tr h="312700">
                <a:tc>
                  <a:txBody>
                    <a:bodyPr/>
                    <a:lstStyle/>
                    <a:p>
                      <a:pPr marL="0" marR="0" lvl="0" indent="0" algn="ctr" rtl="0">
                        <a:spcBef>
                          <a:spcPts val="0"/>
                        </a:spcBef>
                        <a:spcAft>
                          <a:spcPts val="0"/>
                        </a:spcAft>
                        <a:buNone/>
                      </a:pPr>
                      <a:r>
                        <a:rPr lang="en-US" sz="1100" b="1" u="none" strike="noStrike" cap="none">
                          <a:solidFill>
                            <a:schemeClr val="lt1"/>
                          </a:solidFill>
                          <a:latin typeface="Montserrat"/>
                          <a:ea typeface="Montserrat"/>
                          <a:cs typeface="Montserrat"/>
                          <a:sym typeface="Montserrat"/>
                        </a:rPr>
                        <a:t>Alumnae Groups</a:t>
                      </a:r>
                      <a:endParaRPr sz="1800" u="none" strike="noStrike" cap="none">
                        <a:solidFill>
                          <a:schemeClr val="lt1"/>
                        </a:solidFill>
                        <a:latin typeface="Montserrat"/>
                        <a:ea typeface="Montserrat"/>
                        <a:cs typeface="Montserrat"/>
                        <a:sym typeface="Montserrat"/>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100" b="1" u="none" strike="noStrike" cap="none">
                          <a:solidFill>
                            <a:schemeClr val="lt1"/>
                          </a:solidFill>
                          <a:latin typeface="Montserrat"/>
                          <a:ea typeface="Montserrat"/>
                          <a:cs typeface="Montserrat"/>
                          <a:sym typeface="Montserrat"/>
                        </a:rPr>
                        <a:t>FYE 6/22</a:t>
                      </a:r>
                      <a:endParaRPr sz="1800" u="none" strike="noStrike" cap="none">
                        <a:solidFill>
                          <a:schemeClr val="lt1"/>
                        </a:solidFill>
                        <a:latin typeface="Montserrat"/>
                        <a:ea typeface="Montserrat"/>
                        <a:cs typeface="Montserrat"/>
                        <a:sym typeface="Montserrat"/>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100" b="1" u="none" strike="noStrike" cap="none">
                          <a:solidFill>
                            <a:schemeClr val="lt1"/>
                          </a:solidFill>
                          <a:latin typeface="Montserrat"/>
                          <a:ea typeface="Montserrat"/>
                          <a:cs typeface="Montserrat"/>
                          <a:sym typeface="Montserrat"/>
                        </a:rPr>
                        <a:t>FYE 6/23</a:t>
                      </a:r>
                      <a:endParaRPr sz="1800" u="none" strike="noStrike" cap="none">
                        <a:solidFill>
                          <a:schemeClr val="lt1"/>
                        </a:solidFill>
                        <a:latin typeface="Montserrat"/>
                        <a:ea typeface="Montserrat"/>
                        <a:cs typeface="Montserrat"/>
                        <a:sym typeface="Montserrat"/>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100" u="none" strike="noStrike" cap="none">
                          <a:solidFill>
                            <a:schemeClr val="lt1"/>
                          </a:solidFill>
                          <a:latin typeface="Montserrat"/>
                          <a:ea typeface="Montserrat"/>
                          <a:cs typeface="Montserrat"/>
                          <a:sym typeface="Montserrat"/>
                        </a:rPr>
                        <a:t>FYE 6/24</a:t>
                      </a:r>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extLst>
                  <a:ext uri="{0D108BD9-81ED-4DB2-BD59-A6C34878D82A}">
                    <a16:rowId xmlns:a16="http://schemas.microsoft.com/office/drawing/2014/main" val="10000"/>
                  </a:ext>
                </a:extLst>
              </a:tr>
              <a:tr h="312700">
                <a:tc>
                  <a:txBody>
                    <a:bodyPr/>
                    <a:lstStyle/>
                    <a:p>
                      <a:pPr marL="0" marR="0" lvl="0" indent="0" algn="ctr" rtl="0">
                        <a:spcBef>
                          <a:spcPts val="0"/>
                        </a:spcBef>
                        <a:spcAft>
                          <a:spcPts val="0"/>
                        </a:spcAft>
                        <a:buNone/>
                      </a:pPr>
                      <a:r>
                        <a:rPr lang="en-US" sz="1100" b="1" u="none" strike="noStrike" cap="none">
                          <a:solidFill>
                            <a:schemeClr val="lt1"/>
                          </a:solidFill>
                          <a:latin typeface="Montserrat"/>
                          <a:ea typeface="Montserrat"/>
                          <a:cs typeface="Montserrat"/>
                          <a:sym typeface="Montserrat"/>
                        </a:rPr>
                        <a:t>Chapters</a:t>
                      </a:r>
                      <a:endParaRPr sz="1800" u="none" strike="noStrike" cap="none">
                        <a:solidFill>
                          <a:schemeClr val="lt1"/>
                        </a:solidFill>
                        <a:latin typeface="Montserrat"/>
                        <a:ea typeface="Montserrat"/>
                        <a:cs typeface="Montserrat"/>
                        <a:sym typeface="Montserrat"/>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100" b="1" u="none" strike="noStrike" cap="none">
                          <a:solidFill>
                            <a:srgbClr val="00205B"/>
                          </a:solidFill>
                          <a:latin typeface="Montserrat"/>
                          <a:ea typeface="Montserrat"/>
                          <a:cs typeface="Montserrat"/>
                          <a:sym typeface="Montserrat"/>
                        </a:rPr>
                        <a:t>118</a:t>
                      </a:r>
                      <a:endParaRPr sz="1800" u="none" strike="noStrike" cap="none">
                        <a:latin typeface="Montserrat"/>
                        <a:ea typeface="Montserrat"/>
                        <a:cs typeface="Montserrat"/>
                        <a:sym typeface="Montserrat"/>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100" b="1" u="none" strike="noStrike" cap="none">
                          <a:solidFill>
                            <a:srgbClr val="00205B"/>
                          </a:solidFill>
                          <a:latin typeface="Montserrat"/>
                          <a:ea typeface="Montserrat"/>
                          <a:cs typeface="Montserrat"/>
                          <a:sym typeface="Montserrat"/>
                        </a:rPr>
                        <a:t>117</a:t>
                      </a:r>
                      <a:endParaRPr sz="1800" u="none" strike="noStrike" cap="none">
                        <a:latin typeface="Montserrat"/>
                        <a:ea typeface="Montserrat"/>
                        <a:cs typeface="Montserrat"/>
                        <a:sym typeface="Montserrat"/>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100" b="1" u="none" strike="noStrike" cap="none">
                          <a:latin typeface="Montserrat"/>
                          <a:ea typeface="Montserrat"/>
                          <a:cs typeface="Montserrat"/>
                          <a:sym typeface="Montserrat"/>
                        </a:rPr>
                        <a:t>115</a:t>
                      </a:r>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12700">
                <a:tc>
                  <a:txBody>
                    <a:bodyPr/>
                    <a:lstStyle/>
                    <a:p>
                      <a:pPr marL="0" marR="0" lvl="0" indent="0" algn="ctr" rtl="0">
                        <a:spcBef>
                          <a:spcPts val="0"/>
                        </a:spcBef>
                        <a:spcAft>
                          <a:spcPts val="0"/>
                        </a:spcAft>
                        <a:buNone/>
                      </a:pPr>
                      <a:r>
                        <a:rPr lang="en-US" sz="1100" b="1" u="none" strike="noStrike" cap="none">
                          <a:solidFill>
                            <a:schemeClr val="lt1"/>
                          </a:solidFill>
                          <a:latin typeface="Montserrat"/>
                          <a:ea typeface="Montserrat"/>
                          <a:cs typeface="Montserrat"/>
                          <a:sym typeface="Montserrat"/>
                        </a:rPr>
                        <a:t>Associations</a:t>
                      </a:r>
                      <a:endParaRPr sz="1800" u="none" strike="noStrike" cap="none">
                        <a:solidFill>
                          <a:schemeClr val="lt1"/>
                        </a:solidFill>
                        <a:latin typeface="Montserrat"/>
                        <a:ea typeface="Montserrat"/>
                        <a:cs typeface="Montserrat"/>
                        <a:sym typeface="Montserrat"/>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100" b="1" u="none" strike="noStrike" cap="none">
                          <a:solidFill>
                            <a:srgbClr val="00205B"/>
                          </a:solidFill>
                          <a:latin typeface="Montserrat"/>
                          <a:ea typeface="Montserrat"/>
                          <a:cs typeface="Montserrat"/>
                          <a:sym typeface="Montserrat"/>
                        </a:rPr>
                        <a:t>69</a:t>
                      </a:r>
                      <a:endParaRPr sz="1800" u="none" strike="noStrike" cap="none">
                        <a:latin typeface="Montserrat"/>
                        <a:ea typeface="Montserrat"/>
                        <a:cs typeface="Montserrat"/>
                        <a:sym typeface="Montserrat"/>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100" b="1" u="none" strike="noStrike" cap="none">
                          <a:solidFill>
                            <a:srgbClr val="00205B"/>
                          </a:solidFill>
                          <a:latin typeface="Montserrat"/>
                          <a:ea typeface="Montserrat"/>
                          <a:cs typeface="Montserrat"/>
                          <a:sym typeface="Montserrat"/>
                        </a:rPr>
                        <a:t>61</a:t>
                      </a:r>
                      <a:endParaRPr sz="1800" u="none" strike="noStrike" cap="none">
                        <a:latin typeface="Montserrat"/>
                        <a:ea typeface="Montserrat"/>
                        <a:cs typeface="Montserrat"/>
                        <a:sym typeface="Montserrat"/>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100" b="1" u="none" strike="noStrike" cap="none">
                          <a:latin typeface="Montserrat"/>
                          <a:ea typeface="Montserrat"/>
                          <a:cs typeface="Montserrat"/>
                          <a:sym typeface="Montserrat"/>
                        </a:rPr>
                        <a:t>62</a:t>
                      </a:r>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04" name="Google Shape;104;p3"/>
          <p:cNvSpPr txBox="1"/>
          <p:nvPr/>
        </p:nvSpPr>
        <p:spPr>
          <a:xfrm>
            <a:off x="984954" y="1302343"/>
            <a:ext cx="10169000" cy="10156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dirty="0">
                <a:solidFill>
                  <a:srgbClr val="001F5B"/>
                </a:solidFill>
                <a:latin typeface="Montserrat"/>
                <a:ea typeface="Montserrat"/>
                <a:cs typeface="Montserrat"/>
                <a:sym typeface="Montserrat"/>
              </a:rPr>
              <a:t>Over the course of FY24, the number of</a:t>
            </a:r>
            <a:r>
              <a:rPr lang="en-US" sz="1400" b="0" i="0" u="none" strike="noStrike" dirty="0">
                <a:solidFill>
                  <a:srgbClr val="000000"/>
                </a:solidFill>
                <a:latin typeface="Montserrat"/>
                <a:ea typeface="Montserrat"/>
                <a:cs typeface="Montserrat"/>
                <a:sym typeface="Montserrat"/>
              </a:rPr>
              <a:t> </a:t>
            </a:r>
            <a:r>
              <a:rPr lang="en-US" sz="1400" i="0" u="none" strike="noStrike" dirty="0">
                <a:solidFill>
                  <a:srgbClr val="001F5B"/>
                </a:solidFill>
                <a:latin typeface="Montserrat"/>
                <a:ea typeface="Montserrat"/>
                <a:cs typeface="Montserrat"/>
                <a:sym typeface="Montserrat"/>
              </a:rPr>
              <a:t>alumnae groups experienced a net decrease of two chapters and a net increase of one association. </a:t>
            </a:r>
            <a:endParaRPr sz="1400" dirty="0">
              <a:solidFill>
                <a:schemeClr val="dk1"/>
              </a:solidFill>
              <a:latin typeface="Calibri"/>
              <a:ea typeface="Calibri"/>
              <a:cs typeface="Calibri"/>
              <a:sym typeface="Calibri"/>
            </a:endParaRPr>
          </a:p>
          <a:p>
            <a:pPr marL="0" marR="0" lvl="0" indent="0" algn="l" rtl="0">
              <a:spcBef>
                <a:spcPts val="0"/>
              </a:spcBef>
              <a:spcAft>
                <a:spcPts val="0"/>
              </a:spcAft>
              <a:buNone/>
            </a:pPr>
            <a:br>
              <a:rPr lang="en-US" sz="1600" dirty="0">
                <a:solidFill>
                  <a:schemeClr val="dk1"/>
                </a:solidFill>
                <a:latin typeface="Calibri"/>
                <a:ea typeface="Calibri"/>
                <a:cs typeface="Calibri"/>
                <a:sym typeface="Calibri"/>
              </a:rPr>
            </a:br>
            <a:endParaRPr sz="1600" dirty="0">
              <a:solidFill>
                <a:schemeClr val="dk1"/>
              </a:solidFill>
              <a:latin typeface="Calibri"/>
              <a:ea typeface="Calibri"/>
              <a:cs typeface="Calibri"/>
              <a:sym typeface="Calibri"/>
            </a:endParaRPr>
          </a:p>
        </p:txBody>
      </p:sp>
      <p:sp>
        <p:nvSpPr>
          <p:cNvPr id="105" name="Google Shape;105;p3"/>
          <p:cNvSpPr txBox="1"/>
          <p:nvPr/>
        </p:nvSpPr>
        <p:spPr>
          <a:xfrm>
            <a:off x="1011500" y="2911498"/>
            <a:ext cx="10169000" cy="30469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1" i="0" u="none" strike="noStrike" dirty="0">
                <a:solidFill>
                  <a:srgbClr val="002060"/>
                </a:solidFill>
                <a:latin typeface="Montserrat"/>
                <a:ea typeface="Montserrat"/>
                <a:cs typeface="Montserrat"/>
                <a:sym typeface="Montserrat"/>
              </a:rPr>
              <a:t>Specific alumnae group changes taking place during FY24 include: </a:t>
            </a:r>
            <a:endParaRPr sz="1400" b="1" dirty="0">
              <a:solidFill>
                <a:schemeClr val="dk1"/>
              </a:solidFill>
              <a:latin typeface="Montserrat"/>
              <a:ea typeface="Montserrat"/>
              <a:cs typeface="Montserrat"/>
              <a:sym typeface="Montserrat"/>
            </a:endParaRPr>
          </a:p>
          <a:p>
            <a:pPr marL="0" marR="0" lvl="0" indent="-88900" algn="l" rtl="0">
              <a:spcBef>
                <a:spcPts val="120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Kent alumnae chapter changed status to Kent alumnae association, effective 7/10/2023.</a:t>
            </a:r>
            <a:endParaRPr dirty="0"/>
          </a:p>
          <a:p>
            <a:pPr marL="0" marR="0" lvl="0" indent="-88900" algn="l" rtl="0">
              <a:spcBef>
                <a:spcPts val="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Palo Alto alumnae chapter changed status to Palo Alto alumnae association, effective 7/10/2023.</a:t>
            </a:r>
            <a:endParaRPr dirty="0"/>
          </a:p>
          <a:p>
            <a:pPr marL="0" marR="0" lvl="0" indent="-88900" algn="l" rtl="0">
              <a:spcBef>
                <a:spcPts val="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Brooklyn alumnae association merged into New York City alumnae chapter, effective 8/28/2023.</a:t>
            </a:r>
            <a:endParaRPr dirty="0"/>
          </a:p>
          <a:p>
            <a:pPr marL="0" marR="0" lvl="0" indent="-88900" algn="l" rtl="0">
              <a:spcBef>
                <a:spcPts val="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Detroit East Suburban alumnae chapter changed status to Detroit East Suburban alumnae association, effective 10/2/2023.</a:t>
            </a:r>
            <a:endParaRPr dirty="0"/>
          </a:p>
          <a:p>
            <a:pPr marL="0" marR="0" lvl="0" indent="-88900" algn="l" rtl="0">
              <a:spcBef>
                <a:spcPts val="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Detroit East Suburban alumnae association changed names to Detroit East alumnae association, effective 10/16/2023.</a:t>
            </a:r>
            <a:endParaRPr dirty="0"/>
          </a:p>
          <a:p>
            <a:pPr marL="0" marR="0" lvl="0" indent="-88900" algn="l" rtl="0">
              <a:spcBef>
                <a:spcPts val="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Ithaca alumnae association disbanded, effective 12/11/2023.</a:t>
            </a:r>
            <a:endParaRPr dirty="0"/>
          </a:p>
          <a:p>
            <a:pPr marL="0" marR="0" lvl="0" indent="-88900" algn="l" rtl="0">
              <a:spcBef>
                <a:spcPts val="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Raleigh/Cary alumnae association changed status to Raleigh/Cary alumnae chapter, effective 4/8/2024.</a:t>
            </a:r>
            <a:endParaRPr dirty="0"/>
          </a:p>
          <a:p>
            <a:pPr marL="0" marR="0" lvl="0" indent="-88900" algn="l" rtl="0">
              <a:spcBef>
                <a:spcPts val="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Oxford, MS alumnae association changed status to Oxford, MS alumnae chapter, effective 4/26/2024.</a:t>
            </a:r>
            <a:endParaRPr dirty="0"/>
          </a:p>
          <a:p>
            <a:pPr marL="0" marR="0" lvl="0" indent="-88900" algn="l" rtl="0">
              <a:spcBef>
                <a:spcPts val="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Buffalo alumnae chapter changed status to Buffalo alumnae association, effective 6/10/2024.</a:t>
            </a:r>
            <a:endParaRPr dirty="0"/>
          </a:p>
          <a:p>
            <a:pPr marL="0" marR="0" lvl="0" indent="-88900" algn="l" rtl="0">
              <a:spcBef>
                <a:spcPts val="0"/>
              </a:spcBef>
              <a:spcAft>
                <a:spcPts val="0"/>
              </a:spcAft>
              <a:buClr>
                <a:srgbClr val="00205B"/>
              </a:buClr>
              <a:buSzPts val="1400"/>
              <a:buFont typeface="Arial"/>
              <a:buChar char="•"/>
            </a:pPr>
            <a:r>
              <a:rPr lang="en-US" sz="1400" b="0" i="0" u="none" strike="noStrike" dirty="0">
                <a:solidFill>
                  <a:srgbClr val="00205B"/>
                </a:solidFill>
                <a:latin typeface="Montserrat"/>
                <a:ea typeface="Montserrat"/>
                <a:cs typeface="Montserrat"/>
                <a:sym typeface="Montserrat"/>
              </a:rPr>
              <a:t>Bend alumnae association formed, effective 6/10/2024.</a:t>
            </a:r>
            <a:endParaRPr dirty="0"/>
          </a:p>
        </p:txBody>
      </p:sp>
      <p:sp>
        <p:nvSpPr>
          <p:cNvPr id="106" name="Google Shape;106;p3"/>
          <p:cNvSpPr txBox="1"/>
          <p:nvPr/>
        </p:nvSpPr>
        <p:spPr>
          <a:xfrm>
            <a:off x="1011500" y="656012"/>
            <a:ext cx="101690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i="0" u="none" strike="noStrike" cap="none" dirty="0">
                <a:solidFill>
                  <a:srgbClr val="DC948A"/>
                </a:solidFill>
                <a:latin typeface="Tropiline" pitchFamily="2" charset="77"/>
                <a:sym typeface="Arial"/>
              </a:rPr>
              <a:t>Overall Alumnae Group Trends</a:t>
            </a:r>
            <a:endParaRPr sz="1800" dirty="0">
              <a:solidFill>
                <a:schemeClr val="dk1"/>
              </a:solidFill>
              <a:latin typeface="Tropiline" pitchFamily="2" charset="77"/>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4"/>
          <p:cNvSpPr txBox="1"/>
          <p:nvPr/>
        </p:nvSpPr>
        <p:spPr>
          <a:xfrm>
            <a:off x="1010728" y="1538255"/>
            <a:ext cx="10170543" cy="32931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err="1">
                <a:solidFill>
                  <a:srgbClr val="002060"/>
                </a:solidFill>
                <a:latin typeface="Montserrat"/>
                <a:ea typeface="Montserrat"/>
                <a:cs typeface="Montserrat"/>
                <a:sym typeface="Montserrat"/>
              </a:rPr>
              <a:t>Disbandments</a:t>
            </a:r>
            <a:r>
              <a:rPr lang="en-US" sz="1600" dirty="0">
                <a:solidFill>
                  <a:srgbClr val="002060"/>
                </a:solidFill>
                <a:latin typeface="Montserrat"/>
                <a:ea typeface="Montserrat"/>
                <a:cs typeface="Montserrat"/>
                <a:sym typeface="Montserrat"/>
              </a:rPr>
              <a:t> and mergers happen for myriad reasons, including repeated Blue status on Alumnae Group Evaluations, lack of members interested in taking on leadership/officer roles, lack of local dues-paying members, low number of Delta Gamma members in the area, etc. </a:t>
            </a:r>
            <a:endParaRPr dirty="0"/>
          </a:p>
          <a:p>
            <a:pPr marL="0" marR="0" lvl="0" indent="0" algn="l" rtl="0">
              <a:spcBef>
                <a:spcPts val="0"/>
              </a:spcBef>
              <a:spcAft>
                <a:spcPts val="0"/>
              </a:spcAft>
              <a:buNone/>
            </a:pPr>
            <a:endParaRPr sz="1600"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sz="1600" dirty="0">
                <a:solidFill>
                  <a:srgbClr val="002060"/>
                </a:solidFill>
                <a:latin typeface="Montserrat"/>
                <a:ea typeface="Montserrat"/>
                <a:cs typeface="Montserrat"/>
                <a:sym typeface="Montserrat"/>
              </a:rPr>
              <a:t>When an alumnae group is identified for a possible merger or disbandment, steps are taken to ensure all attempts are made to maintain the group.</a:t>
            </a:r>
            <a:endParaRPr sz="1600" dirty="0">
              <a:solidFill>
                <a:schemeClr val="dk1"/>
              </a:solidFill>
              <a:latin typeface="Montserrat"/>
              <a:ea typeface="Montserrat"/>
              <a:cs typeface="Montserrat"/>
              <a:sym typeface="Montserrat"/>
            </a:endParaRPr>
          </a:p>
          <a:p>
            <a:pPr marL="0" marR="0" lvl="0" indent="0" algn="l" rtl="0">
              <a:spcBef>
                <a:spcPts val="0"/>
              </a:spcBef>
              <a:spcAft>
                <a:spcPts val="0"/>
              </a:spcAft>
              <a:buNone/>
            </a:pPr>
            <a:endParaRPr sz="1600"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sz="1600" i="0" u="none" strike="noStrike" dirty="0">
                <a:solidFill>
                  <a:srgbClr val="002060"/>
                </a:solidFill>
                <a:latin typeface="Montserrat"/>
                <a:ea typeface="Montserrat"/>
                <a:cs typeface="Montserrat"/>
                <a:sym typeface="Montserrat"/>
              </a:rPr>
              <a:t>One new alumnae group, Bend alumnae association was added in FY24. The last new group to be added was The Villages Area alumnae association in 2022. Additionally, Eastern Alabama alumnae association wa</a:t>
            </a:r>
            <a:r>
              <a:rPr lang="en-US" sz="1600" dirty="0">
                <a:solidFill>
                  <a:srgbClr val="002060"/>
                </a:solidFill>
                <a:latin typeface="Montserrat"/>
                <a:ea typeface="Montserrat"/>
                <a:cs typeface="Montserrat"/>
                <a:sym typeface="Montserrat"/>
              </a:rPr>
              <a:t>s organized in FY24, and officially endorsed by Council in July 2024. This group will show on the next trends report</a:t>
            </a:r>
            <a:endParaRPr sz="1600" dirty="0">
              <a:solidFill>
                <a:schemeClr val="dk1"/>
              </a:solidFill>
              <a:latin typeface="Calibri"/>
              <a:ea typeface="Calibri"/>
              <a:cs typeface="Calibri"/>
              <a:sym typeface="Calibri"/>
            </a:endParaRPr>
          </a:p>
          <a:p>
            <a:pPr marL="0" marR="0" lvl="0" indent="0" algn="l" rtl="0">
              <a:spcBef>
                <a:spcPts val="0"/>
              </a:spcBef>
              <a:spcAft>
                <a:spcPts val="0"/>
              </a:spcAft>
              <a:buNone/>
            </a:pPr>
            <a:br>
              <a:rPr lang="en-US" sz="1600" dirty="0">
                <a:solidFill>
                  <a:schemeClr val="dk1"/>
                </a:solidFill>
                <a:latin typeface="Calibri"/>
                <a:ea typeface="Calibri"/>
                <a:cs typeface="Calibri"/>
                <a:sym typeface="Calibri"/>
              </a:rPr>
            </a:br>
            <a:endParaRPr sz="1600" dirty="0">
              <a:solidFill>
                <a:schemeClr val="dk1"/>
              </a:solidFill>
              <a:latin typeface="Montserrat"/>
              <a:ea typeface="Montserrat"/>
              <a:cs typeface="Montserrat"/>
              <a:sym typeface="Montserrat"/>
            </a:endParaRPr>
          </a:p>
        </p:txBody>
      </p:sp>
      <p:sp>
        <p:nvSpPr>
          <p:cNvPr id="112" name="Google Shape;112;p4"/>
          <p:cNvSpPr txBox="1"/>
          <p:nvPr/>
        </p:nvSpPr>
        <p:spPr>
          <a:xfrm>
            <a:off x="1010728" y="752073"/>
            <a:ext cx="10170543"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i="0" u="none" strike="noStrike" cap="none" dirty="0">
                <a:solidFill>
                  <a:srgbClr val="DC948A"/>
                </a:solidFill>
                <a:latin typeface="Tropiline" pitchFamily="2" charset="77"/>
                <a:sym typeface="Arial"/>
              </a:rPr>
              <a:t>Overall Alumnae Group Trends</a:t>
            </a:r>
            <a:endParaRPr sz="1800" dirty="0">
              <a:solidFill>
                <a:schemeClr val="dk1"/>
              </a:solidFill>
              <a:latin typeface="Tropiline" pitchFamily="2" charset="77"/>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5"/>
          <p:cNvSpPr txBox="1"/>
          <p:nvPr/>
        </p:nvSpPr>
        <p:spPr>
          <a:xfrm>
            <a:off x="1010861" y="728499"/>
            <a:ext cx="10170300" cy="520138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i="0" u="none" strike="noStrike" cap="none" dirty="0">
                <a:solidFill>
                  <a:srgbClr val="DC948A"/>
                </a:solidFill>
                <a:latin typeface="Tropiline" pitchFamily="2" charset="77"/>
                <a:sym typeface="Arial"/>
              </a:rPr>
              <a:t>Overall Individual Membership Trends</a:t>
            </a:r>
            <a:endParaRPr dirty="0">
              <a:latin typeface="Tropiline" pitchFamily="2" charset="77"/>
            </a:endParaRPr>
          </a:p>
          <a:p>
            <a:pPr marL="0" marR="0" lvl="0" indent="0" algn="l" rtl="0">
              <a:spcBef>
                <a:spcPts val="0"/>
              </a:spcBef>
              <a:spcAft>
                <a:spcPts val="0"/>
              </a:spcAft>
              <a:buNone/>
            </a:pPr>
            <a:endParaRPr sz="1600"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dirty="0">
                <a:solidFill>
                  <a:srgbClr val="002060"/>
                </a:solidFill>
                <a:latin typeface="Montserrat"/>
                <a:ea typeface="Montserrat"/>
                <a:cs typeface="Montserrat"/>
                <a:sym typeface="Montserrat"/>
              </a:rPr>
              <a:t>Currently, 47,713 alumnae members are not affiliated with an alumnae group. </a:t>
            </a:r>
            <a:endParaRPr dirty="0">
              <a:solidFill>
                <a:schemeClr val="dk1"/>
              </a:solidFill>
              <a:latin typeface="Calibri"/>
              <a:ea typeface="Calibri"/>
              <a:cs typeface="Calibri"/>
              <a:sym typeface="Calibri"/>
            </a:endParaRPr>
          </a:p>
          <a:p>
            <a:pPr marL="0" marR="0" lvl="0" indent="0" algn="l" rtl="0">
              <a:spcBef>
                <a:spcPts val="0"/>
              </a:spcBef>
              <a:spcAft>
                <a:spcPts val="0"/>
              </a:spcAft>
              <a:buNone/>
            </a:pPr>
            <a:endParaRPr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dirty="0">
                <a:solidFill>
                  <a:srgbClr val="002060"/>
                </a:solidFill>
                <a:latin typeface="Montserrat"/>
                <a:ea typeface="Montserrat"/>
                <a:cs typeface="Montserrat"/>
                <a:sym typeface="Montserrat"/>
              </a:rPr>
              <a:t>During FY24, Delta Gamma welcomed 20 alumna initiates representing the following regions:</a:t>
            </a:r>
            <a:endParaRPr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2060"/>
              </a:buClr>
              <a:buSzPts val="1400"/>
              <a:buFont typeface="Arial" panose="020B0604020202020204" pitchFamily="34" charset="0"/>
              <a:buChar char="•"/>
            </a:pPr>
            <a:r>
              <a:rPr lang="en-US" i="0" u="none" strike="noStrike" dirty="0">
                <a:solidFill>
                  <a:srgbClr val="002060"/>
                </a:solidFill>
                <a:latin typeface="Montserrat"/>
                <a:ea typeface="Montserrat"/>
                <a:cs typeface="Montserrat"/>
                <a:sym typeface="Montserrat"/>
              </a:rPr>
              <a:t>Region 1 – no initiates</a:t>
            </a:r>
            <a:endParaRPr dirty="0"/>
          </a:p>
          <a:p>
            <a:pPr marL="285750" marR="0" lvl="0" indent="-285750" algn="l" rtl="0">
              <a:spcBef>
                <a:spcPts val="0"/>
              </a:spcBef>
              <a:spcAft>
                <a:spcPts val="0"/>
              </a:spcAft>
              <a:buClr>
                <a:srgbClr val="002060"/>
              </a:buClr>
              <a:buSzPts val="1400"/>
              <a:buFont typeface="Arial" panose="020B0604020202020204" pitchFamily="34" charset="0"/>
              <a:buChar char="•"/>
            </a:pPr>
            <a:r>
              <a:rPr lang="en-US" i="0" u="none" strike="noStrike" dirty="0">
                <a:solidFill>
                  <a:srgbClr val="002060"/>
                </a:solidFill>
                <a:latin typeface="Montserrat"/>
                <a:ea typeface="Montserrat"/>
                <a:cs typeface="Montserrat"/>
                <a:sym typeface="Montserrat"/>
              </a:rPr>
              <a:t>Regions 2 – 3 initiates</a:t>
            </a:r>
            <a:endParaRPr dirty="0"/>
          </a:p>
          <a:p>
            <a:pPr marL="285750" marR="0" lvl="0" indent="-285750" algn="l" rtl="0">
              <a:spcBef>
                <a:spcPts val="0"/>
              </a:spcBef>
              <a:spcAft>
                <a:spcPts val="0"/>
              </a:spcAft>
              <a:buClr>
                <a:srgbClr val="002060"/>
              </a:buClr>
              <a:buSzPts val="1400"/>
              <a:buFont typeface="Arial" panose="020B0604020202020204" pitchFamily="34" charset="0"/>
              <a:buChar char="•"/>
            </a:pPr>
            <a:r>
              <a:rPr lang="en-US" i="0" u="none" strike="noStrike" dirty="0">
                <a:solidFill>
                  <a:srgbClr val="002060"/>
                </a:solidFill>
                <a:latin typeface="Montserrat"/>
                <a:ea typeface="Montserrat"/>
                <a:cs typeface="Montserrat"/>
                <a:sym typeface="Montserrat"/>
              </a:rPr>
              <a:t>Region 3  – 1 initiate</a:t>
            </a:r>
            <a:endParaRPr dirty="0"/>
          </a:p>
          <a:p>
            <a:pPr marL="285750" marR="0" lvl="0" indent="-285750" algn="l" rtl="0">
              <a:spcBef>
                <a:spcPts val="0"/>
              </a:spcBef>
              <a:spcAft>
                <a:spcPts val="0"/>
              </a:spcAft>
              <a:buClr>
                <a:srgbClr val="002060"/>
              </a:buClr>
              <a:buSzPts val="1400"/>
              <a:buFont typeface="Arial" panose="020B0604020202020204" pitchFamily="34" charset="0"/>
              <a:buChar char="•"/>
            </a:pPr>
            <a:r>
              <a:rPr lang="en-US" i="0" u="none" strike="noStrike" dirty="0">
                <a:solidFill>
                  <a:srgbClr val="002060"/>
                </a:solidFill>
                <a:latin typeface="Montserrat"/>
                <a:ea typeface="Montserrat"/>
                <a:cs typeface="Montserrat"/>
                <a:sym typeface="Montserrat"/>
              </a:rPr>
              <a:t>Region 4 – 1 initiate</a:t>
            </a:r>
            <a:endParaRPr dirty="0"/>
          </a:p>
          <a:p>
            <a:pPr marL="285750" marR="0" lvl="0" indent="-285750" algn="l" rtl="0">
              <a:spcBef>
                <a:spcPts val="0"/>
              </a:spcBef>
              <a:spcAft>
                <a:spcPts val="0"/>
              </a:spcAft>
              <a:buClr>
                <a:srgbClr val="002060"/>
              </a:buClr>
              <a:buSzPts val="1400"/>
              <a:buFont typeface="Arial" panose="020B0604020202020204" pitchFamily="34" charset="0"/>
              <a:buChar char="•"/>
            </a:pPr>
            <a:r>
              <a:rPr lang="en-US" i="0" u="none" strike="noStrike" dirty="0">
                <a:solidFill>
                  <a:srgbClr val="002060"/>
                </a:solidFill>
                <a:latin typeface="Montserrat"/>
                <a:ea typeface="Montserrat"/>
                <a:cs typeface="Montserrat"/>
                <a:sym typeface="Montserrat"/>
              </a:rPr>
              <a:t>Region 5 – 4 initiates</a:t>
            </a:r>
            <a:endParaRPr dirty="0"/>
          </a:p>
          <a:p>
            <a:pPr marL="285750" marR="0" lvl="0" indent="-285750" algn="l" rtl="0">
              <a:spcBef>
                <a:spcPts val="0"/>
              </a:spcBef>
              <a:spcAft>
                <a:spcPts val="0"/>
              </a:spcAft>
              <a:buClr>
                <a:srgbClr val="002060"/>
              </a:buClr>
              <a:buSzPts val="1400"/>
              <a:buFont typeface="Arial" panose="020B0604020202020204" pitchFamily="34" charset="0"/>
              <a:buChar char="•"/>
            </a:pPr>
            <a:r>
              <a:rPr lang="en-US" i="0" u="none" strike="noStrike" dirty="0">
                <a:solidFill>
                  <a:srgbClr val="002060"/>
                </a:solidFill>
                <a:latin typeface="Montserrat"/>
                <a:ea typeface="Montserrat"/>
                <a:cs typeface="Montserrat"/>
                <a:sym typeface="Montserrat"/>
              </a:rPr>
              <a:t>Region 7 – 2 initiates</a:t>
            </a:r>
            <a:endParaRPr dirty="0"/>
          </a:p>
          <a:p>
            <a:pPr marL="285750" marR="0" lvl="0" indent="-285750" algn="l" rtl="0">
              <a:spcBef>
                <a:spcPts val="0"/>
              </a:spcBef>
              <a:spcAft>
                <a:spcPts val="0"/>
              </a:spcAft>
              <a:buClr>
                <a:srgbClr val="002060"/>
              </a:buClr>
              <a:buSzPts val="1400"/>
              <a:buFont typeface="Arial" panose="020B0604020202020204" pitchFamily="34" charset="0"/>
              <a:buChar char="•"/>
            </a:pPr>
            <a:r>
              <a:rPr lang="en-US" i="0" u="none" strike="noStrike" dirty="0">
                <a:solidFill>
                  <a:srgbClr val="002060"/>
                </a:solidFill>
                <a:latin typeface="Montserrat"/>
                <a:ea typeface="Montserrat"/>
                <a:cs typeface="Montserrat"/>
                <a:sym typeface="Montserrat"/>
              </a:rPr>
              <a:t>Region 8 – 9 initiates*</a:t>
            </a:r>
            <a:endParaRPr dirty="0"/>
          </a:p>
          <a:p>
            <a:pPr marR="0" lvl="0" algn="l" rtl="0">
              <a:spcBef>
                <a:spcPts val="0"/>
              </a:spcBef>
              <a:spcAft>
                <a:spcPts val="0"/>
              </a:spcAft>
            </a:pPr>
            <a:r>
              <a:rPr lang="en-US" i="1" u="none" strike="noStrike" dirty="0">
                <a:solidFill>
                  <a:srgbClr val="002060"/>
                </a:solidFill>
                <a:latin typeface="Montserrat"/>
                <a:ea typeface="Montserrat"/>
                <a:cs typeface="Montserrat"/>
                <a:sym typeface="Montserrat"/>
              </a:rPr>
              <a:t>*Note: Nine new alumna initiates were welcomed during Convention in Palm Desert, CA. </a:t>
            </a:r>
            <a:endParaRPr i="1" dirty="0">
              <a:solidFill>
                <a:schemeClr val="dk1"/>
              </a:solidFill>
              <a:latin typeface="Calibri"/>
              <a:ea typeface="Calibri"/>
              <a:cs typeface="Calibri"/>
              <a:sym typeface="Calibri"/>
            </a:endParaRPr>
          </a:p>
          <a:p>
            <a:pPr marL="0" marR="0" lvl="0" indent="0" algn="l" rtl="0">
              <a:spcBef>
                <a:spcPts val="0"/>
              </a:spcBef>
              <a:spcAft>
                <a:spcPts val="0"/>
              </a:spcAft>
              <a:buNone/>
            </a:pPr>
            <a:endParaRPr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dirty="0">
                <a:solidFill>
                  <a:srgbClr val="002060"/>
                </a:solidFill>
                <a:latin typeface="Montserrat"/>
                <a:ea typeface="Montserrat"/>
                <a:cs typeface="Montserrat"/>
                <a:sym typeface="Montserrat"/>
              </a:rPr>
              <a:t>Twelve members applied for and were reinstated during the fiscal year.</a:t>
            </a:r>
            <a:endParaRPr dirty="0">
              <a:solidFill>
                <a:srgbClr val="002060"/>
              </a:solidFill>
              <a:latin typeface="Montserrat"/>
              <a:ea typeface="Montserrat"/>
              <a:cs typeface="Montserrat"/>
              <a:sym typeface="Montserrat"/>
            </a:endParaRPr>
          </a:p>
          <a:p>
            <a:pPr marL="0" marR="0" lvl="0" indent="0" algn="l" rtl="0">
              <a:spcBef>
                <a:spcPts val="0"/>
              </a:spcBef>
              <a:spcAft>
                <a:spcPts val="0"/>
              </a:spcAft>
              <a:buNone/>
            </a:pPr>
            <a:endParaRPr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dirty="0">
                <a:solidFill>
                  <a:srgbClr val="002060"/>
                </a:solidFill>
                <a:latin typeface="Montserrat"/>
                <a:ea typeface="Montserrat"/>
                <a:cs typeface="Montserrat"/>
                <a:sym typeface="Montserrat"/>
              </a:rPr>
              <a:t>Eight members resigned their membership to Delta Gamma during the fiscal year. </a:t>
            </a:r>
          </a:p>
          <a:p>
            <a:pPr marL="0" marR="0" lvl="0" indent="0" algn="l" rtl="0">
              <a:spcBef>
                <a:spcPts val="0"/>
              </a:spcBef>
              <a:spcAft>
                <a:spcPts val="0"/>
              </a:spcAft>
              <a:buNone/>
            </a:pPr>
            <a:r>
              <a:rPr lang="en-US" dirty="0">
                <a:solidFill>
                  <a:srgbClr val="002060"/>
                </a:solidFill>
                <a:latin typeface="Montserrat"/>
                <a:ea typeface="Montserrat"/>
                <a:cs typeface="Montserrat"/>
                <a:sym typeface="Montserrat"/>
              </a:rPr>
              <a:t>Reasons for resignations include: </a:t>
            </a:r>
            <a:endParaRPr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2060"/>
              </a:buClr>
              <a:buSzPts val="1100"/>
              <a:buFont typeface="Arial" panose="020B0604020202020204" pitchFamily="34" charset="0"/>
              <a:buChar char="•"/>
            </a:pPr>
            <a:r>
              <a:rPr lang="en-US" i="0" u="none" strike="noStrike" dirty="0">
                <a:solidFill>
                  <a:srgbClr val="002060"/>
                </a:solidFill>
                <a:latin typeface="Montserrat"/>
                <a:ea typeface="Montserrat"/>
                <a:cs typeface="Montserrat"/>
                <a:sym typeface="Montserrat"/>
              </a:rPr>
              <a:t>One (1) Faith-based</a:t>
            </a:r>
            <a:endParaRPr dirty="0"/>
          </a:p>
          <a:p>
            <a:pPr marL="285750" marR="0" lvl="0" indent="-285750" algn="l" rtl="0">
              <a:spcBef>
                <a:spcPts val="0"/>
              </a:spcBef>
              <a:spcAft>
                <a:spcPts val="0"/>
              </a:spcAft>
              <a:buClr>
                <a:srgbClr val="002060"/>
              </a:buClr>
              <a:buSzPts val="1100"/>
              <a:buFont typeface="Arial" panose="020B0604020202020204" pitchFamily="34" charset="0"/>
              <a:buChar char="•"/>
            </a:pPr>
            <a:r>
              <a:rPr lang="en-US" i="0" u="none" strike="noStrike" dirty="0">
                <a:solidFill>
                  <a:srgbClr val="002060"/>
                </a:solidFill>
                <a:latin typeface="Montserrat"/>
                <a:ea typeface="Montserrat"/>
                <a:cs typeface="Montserrat"/>
                <a:sym typeface="Montserrat"/>
              </a:rPr>
              <a:t>Seven (7) Personal</a:t>
            </a:r>
            <a:endParaRPr dirty="0"/>
          </a:p>
          <a:p>
            <a:pPr marL="0" marR="0" lvl="0" indent="0" algn="l" rtl="0">
              <a:spcBef>
                <a:spcPts val="0"/>
              </a:spcBef>
              <a:spcAft>
                <a:spcPts val="0"/>
              </a:spcAft>
              <a:buNone/>
            </a:pPr>
            <a:endParaRPr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dirty="0">
                <a:solidFill>
                  <a:srgbClr val="002060"/>
                </a:solidFill>
                <a:latin typeface="Montserrat"/>
                <a:ea typeface="Montserrat"/>
                <a:cs typeface="Montserrat"/>
                <a:sym typeface="Montserrat"/>
              </a:rPr>
              <a:t>No member expulsions occurred during the fiscal year.</a:t>
            </a:r>
            <a:endParaRPr dirty="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graphicFrame>
        <p:nvGraphicFramePr>
          <p:cNvPr id="122" name="Google Shape;122;p6"/>
          <p:cNvGraphicFramePr/>
          <p:nvPr/>
        </p:nvGraphicFramePr>
        <p:xfrm>
          <a:off x="1011927" y="2735073"/>
          <a:ext cx="10168175" cy="2796600"/>
        </p:xfrm>
        <a:graphic>
          <a:graphicData uri="http://schemas.openxmlformats.org/drawingml/2006/table">
            <a:tbl>
              <a:tblPr firstRow="1" bandRow="1">
                <a:noFill/>
                <a:tableStyleId>{A13334FA-1FE7-47D3-9448-C56BCAACF25B}</a:tableStyleId>
              </a:tblPr>
              <a:tblGrid>
                <a:gridCol w="1452600">
                  <a:extLst>
                    <a:ext uri="{9D8B030D-6E8A-4147-A177-3AD203B41FA5}">
                      <a16:colId xmlns:a16="http://schemas.microsoft.com/office/drawing/2014/main" val="20000"/>
                    </a:ext>
                  </a:extLst>
                </a:gridCol>
                <a:gridCol w="1394250">
                  <a:extLst>
                    <a:ext uri="{9D8B030D-6E8A-4147-A177-3AD203B41FA5}">
                      <a16:colId xmlns:a16="http://schemas.microsoft.com/office/drawing/2014/main" val="20001"/>
                    </a:ext>
                  </a:extLst>
                </a:gridCol>
                <a:gridCol w="1510925">
                  <a:extLst>
                    <a:ext uri="{9D8B030D-6E8A-4147-A177-3AD203B41FA5}">
                      <a16:colId xmlns:a16="http://schemas.microsoft.com/office/drawing/2014/main" val="20002"/>
                    </a:ext>
                  </a:extLst>
                </a:gridCol>
                <a:gridCol w="1452600">
                  <a:extLst>
                    <a:ext uri="{9D8B030D-6E8A-4147-A177-3AD203B41FA5}">
                      <a16:colId xmlns:a16="http://schemas.microsoft.com/office/drawing/2014/main" val="20003"/>
                    </a:ext>
                  </a:extLst>
                </a:gridCol>
                <a:gridCol w="1452600">
                  <a:extLst>
                    <a:ext uri="{9D8B030D-6E8A-4147-A177-3AD203B41FA5}">
                      <a16:colId xmlns:a16="http://schemas.microsoft.com/office/drawing/2014/main" val="20004"/>
                    </a:ext>
                  </a:extLst>
                </a:gridCol>
                <a:gridCol w="1452600">
                  <a:extLst>
                    <a:ext uri="{9D8B030D-6E8A-4147-A177-3AD203B41FA5}">
                      <a16:colId xmlns:a16="http://schemas.microsoft.com/office/drawing/2014/main" val="20005"/>
                    </a:ext>
                  </a:extLst>
                </a:gridCol>
                <a:gridCol w="1452600">
                  <a:extLst>
                    <a:ext uri="{9D8B030D-6E8A-4147-A177-3AD203B41FA5}">
                      <a16:colId xmlns:a16="http://schemas.microsoft.com/office/drawing/2014/main" val="20006"/>
                    </a:ext>
                  </a:extLst>
                </a:gridCol>
              </a:tblGrid>
              <a:tr h="190500">
                <a:tc>
                  <a:txBody>
                    <a:bodyPr/>
                    <a:lstStyle/>
                    <a:p>
                      <a:pPr marL="0" marR="0" lvl="0" indent="0" algn="ctr" rtl="0">
                        <a:spcBef>
                          <a:spcPts val="0"/>
                        </a:spcBef>
                        <a:spcAft>
                          <a:spcPts val="0"/>
                        </a:spcAft>
                        <a:buNone/>
                      </a:pPr>
                      <a:r>
                        <a:rPr lang="en-US" sz="1000" b="1" u="none" strike="noStrike" cap="none">
                          <a:solidFill>
                            <a:schemeClr val="lt1"/>
                          </a:solidFill>
                          <a:latin typeface="Montserrat"/>
                          <a:ea typeface="Montserrat"/>
                          <a:cs typeface="Montserrat"/>
                          <a:sym typeface="Montserrat"/>
                        </a:rPr>
                        <a:t>YOY COMPARISON </a:t>
                      </a:r>
                      <a:endParaRPr sz="1800" u="none" strike="noStrike" cap="none">
                        <a:solidFill>
                          <a:schemeClr val="lt1"/>
                        </a:solidFill>
                      </a:endParaRPr>
                    </a:p>
                    <a:p>
                      <a:pPr marL="0" marR="0" lvl="0" indent="0" algn="ctr" rtl="0">
                        <a:spcBef>
                          <a:spcPts val="0"/>
                        </a:spcBef>
                        <a:spcAft>
                          <a:spcPts val="0"/>
                        </a:spcAft>
                        <a:buNone/>
                      </a:pPr>
                      <a:r>
                        <a:rPr lang="en-US" sz="1000" b="1" u="none" strike="noStrike" cap="none">
                          <a:solidFill>
                            <a:schemeClr val="lt1"/>
                          </a:solidFill>
                          <a:latin typeface="Montserrat"/>
                          <a:ea typeface="Montserrat"/>
                          <a:cs typeface="Montserrat"/>
                          <a:sym typeface="Montserrat"/>
                        </a:rPr>
                        <a:t>PER CAPITA DUES</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b="1" u="none" strike="noStrike" cap="none">
                          <a:solidFill>
                            <a:schemeClr val="lt1"/>
                          </a:solidFill>
                          <a:latin typeface="Montserrat"/>
                          <a:ea typeface="Montserrat"/>
                          <a:cs typeface="Montserrat"/>
                          <a:sym typeface="Montserrat"/>
                        </a:rPr>
                        <a:t>FY 19 ($29)</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b="1" u="none" strike="noStrike" cap="none">
                          <a:solidFill>
                            <a:schemeClr val="lt1"/>
                          </a:solidFill>
                          <a:latin typeface="Montserrat"/>
                          <a:ea typeface="Montserrat"/>
                          <a:cs typeface="Montserrat"/>
                          <a:sym typeface="Montserrat"/>
                        </a:rPr>
                        <a:t>FY 20 ($31)</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b="1" u="none" strike="noStrike" cap="none">
                          <a:solidFill>
                            <a:schemeClr val="lt1"/>
                          </a:solidFill>
                          <a:latin typeface="Montserrat"/>
                          <a:ea typeface="Montserrat"/>
                          <a:cs typeface="Montserrat"/>
                          <a:sym typeface="Montserrat"/>
                        </a:rPr>
                        <a:t>FY 21 ($33)</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b="1" u="none" strike="noStrike" cap="none">
                          <a:solidFill>
                            <a:schemeClr val="lt1"/>
                          </a:solidFill>
                          <a:latin typeface="Montserrat"/>
                          <a:ea typeface="Montserrat"/>
                          <a:cs typeface="Montserrat"/>
                          <a:sym typeface="Montserrat"/>
                        </a:rPr>
                        <a:t>FY 22 ($35)</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b="1" u="none" strike="noStrike" cap="none">
                          <a:solidFill>
                            <a:schemeClr val="lt1"/>
                          </a:solidFill>
                          <a:latin typeface="Montserrat"/>
                          <a:ea typeface="Montserrat"/>
                          <a:cs typeface="Montserrat"/>
                          <a:sym typeface="Montserrat"/>
                        </a:rPr>
                        <a:t>FY 23 ($37)</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u="none" strike="noStrike" cap="none">
                          <a:solidFill>
                            <a:schemeClr val="lt1"/>
                          </a:solidFill>
                          <a:latin typeface="Montserrat"/>
                          <a:ea typeface="Montserrat"/>
                          <a:cs typeface="Montserrat"/>
                          <a:sym typeface="Montserrat"/>
                        </a:rPr>
                        <a:t>FY 24 ($39.95)</a:t>
                      </a:r>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extLst>
                  <a:ext uri="{0D108BD9-81ED-4DB2-BD59-A6C34878D82A}">
                    <a16:rowId xmlns:a16="http://schemas.microsoft.com/office/drawing/2014/main" val="10000"/>
                  </a:ext>
                </a:extLst>
              </a:tr>
              <a:tr h="267975">
                <a:tc>
                  <a:txBody>
                    <a:bodyPr/>
                    <a:lstStyle/>
                    <a:p>
                      <a:pPr marL="0" marR="0" lvl="0" indent="0" algn="ctr" rtl="0">
                        <a:spcBef>
                          <a:spcPts val="0"/>
                        </a:spcBef>
                        <a:spcAft>
                          <a:spcPts val="0"/>
                        </a:spcAft>
                        <a:buNone/>
                      </a:pPr>
                      <a:r>
                        <a:rPr lang="en-US" sz="1000" u="none" strike="noStrike" cap="none">
                          <a:solidFill>
                            <a:schemeClr val="lt1"/>
                          </a:solidFill>
                          <a:latin typeface="Montserrat"/>
                          <a:ea typeface="Montserrat"/>
                          <a:cs typeface="Montserrat"/>
                          <a:sym typeface="Montserrat"/>
                        </a:rPr>
                        <a:t>alumnae chapter</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$377,136</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$301,856</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$388,814</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$247,779</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$312,803</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0" i="0" u="none" strike="noStrike" cap="none">
                          <a:solidFill>
                            <a:srgbClr val="00205B"/>
                          </a:solidFill>
                          <a:latin typeface="Montserrat"/>
                          <a:ea typeface="Montserrat"/>
                          <a:cs typeface="Montserrat"/>
                          <a:sym typeface="Montserrat"/>
                        </a:rPr>
                        <a:t>$362,122</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67975">
                <a:tc>
                  <a:txBody>
                    <a:bodyPr/>
                    <a:lstStyle/>
                    <a:p>
                      <a:pPr marL="0" marR="0" lvl="0" indent="0" algn="ctr" rtl="0">
                        <a:spcBef>
                          <a:spcPts val="0"/>
                        </a:spcBef>
                        <a:spcAft>
                          <a:spcPts val="0"/>
                        </a:spcAft>
                        <a:buNone/>
                      </a:pPr>
                      <a:r>
                        <a:rPr lang="en-US" sz="1000" u="none" strike="noStrike" cap="none">
                          <a:solidFill>
                            <a:schemeClr val="lt1"/>
                          </a:solidFill>
                          <a:latin typeface="Montserrat"/>
                          <a:ea typeface="Montserrat"/>
                          <a:cs typeface="Montserrat"/>
                          <a:sym typeface="Montserrat"/>
                        </a:rPr>
                        <a:t>alumnae association </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$81,970</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$57,236</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$63,254</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$43,170</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$54,662</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0" i="0" u="none" strike="noStrike" cap="none">
                          <a:solidFill>
                            <a:srgbClr val="00205B"/>
                          </a:solidFill>
                          <a:latin typeface="Montserrat"/>
                          <a:ea typeface="Montserrat"/>
                          <a:cs typeface="Montserrat"/>
                          <a:sym typeface="Montserrat"/>
                        </a:rPr>
                        <a:t>$67,096</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67975">
                <a:tc>
                  <a:txBody>
                    <a:bodyPr/>
                    <a:lstStyle/>
                    <a:p>
                      <a:pPr marL="0" marR="0" lvl="0" indent="0" algn="ctr" rtl="0">
                        <a:spcBef>
                          <a:spcPts val="0"/>
                        </a:spcBef>
                        <a:spcAft>
                          <a:spcPts val="0"/>
                        </a:spcAft>
                        <a:buNone/>
                      </a:pPr>
                      <a:r>
                        <a:rPr lang="en-US" sz="1000" u="none" strike="noStrike" cap="none">
                          <a:solidFill>
                            <a:schemeClr val="lt1"/>
                          </a:solidFill>
                          <a:latin typeface="Montserrat"/>
                          <a:ea typeface="Montserrat"/>
                          <a:cs typeface="Montserrat"/>
                          <a:sym typeface="Montserrat"/>
                        </a:rPr>
                        <a:t>scattered alumnae</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$56,305</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$40,169</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$48,713</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$31,165</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$45,695</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0" i="0" u="none" strike="noStrike" cap="none">
                          <a:solidFill>
                            <a:srgbClr val="00205B"/>
                          </a:solidFill>
                          <a:latin typeface="Montserrat"/>
                          <a:ea typeface="Montserrat"/>
                          <a:cs typeface="Montserrat"/>
                          <a:sym typeface="Montserrat"/>
                        </a:rPr>
                        <a:t>$56,841</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67975">
                <a:tc>
                  <a:txBody>
                    <a:bodyPr/>
                    <a:lstStyle/>
                    <a:p>
                      <a:pPr marL="0" marR="0" lvl="0" indent="0" algn="ctr" rtl="0">
                        <a:spcBef>
                          <a:spcPts val="0"/>
                        </a:spcBef>
                        <a:spcAft>
                          <a:spcPts val="0"/>
                        </a:spcAft>
                        <a:buNone/>
                      </a:pPr>
                      <a:r>
                        <a:rPr lang="en-US" sz="1000" b="1" u="none" strike="noStrike" cap="none">
                          <a:solidFill>
                            <a:schemeClr val="lt1"/>
                          </a:solidFill>
                          <a:latin typeface="Montserrat"/>
                          <a:ea typeface="Montserrat"/>
                          <a:cs typeface="Montserrat"/>
                          <a:sym typeface="Montserrat"/>
                        </a:rPr>
                        <a:t>TOTAL REVENUE</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$515,411</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$399,261</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$450,781</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$322,114</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$413,160</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i="0" u="none" strike="noStrike" cap="none">
                          <a:solidFill>
                            <a:srgbClr val="00205B"/>
                          </a:solidFill>
                          <a:latin typeface="Montserrat"/>
                          <a:ea typeface="Montserrat"/>
                          <a:cs typeface="Montserrat"/>
                          <a:sym typeface="Montserrat"/>
                        </a:rPr>
                        <a:t>$486,059</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67975">
                <a:tc>
                  <a:txBody>
                    <a:bodyPr/>
                    <a:lstStyle/>
                    <a:p>
                      <a:pPr marL="0" marR="0" lvl="0" indent="0" algn="ctr" rtl="0">
                        <a:spcBef>
                          <a:spcPts val="0"/>
                        </a:spcBef>
                        <a:spcAft>
                          <a:spcPts val="0"/>
                        </a:spcAft>
                        <a:buNone/>
                      </a:pPr>
                      <a:r>
                        <a:rPr lang="en-US" sz="1000" u="none" strike="noStrike" cap="none">
                          <a:solidFill>
                            <a:schemeClr val="lt1"/>
                          </a:solidFill>
                          <a:latin typeface="Montserrat"/>
                          <a:ea typeface="Montserrat"/>
                          <a:cs typeface="Montserrat"/>
                          <a:sym typeface="Montserrat"/>
                        </a:rPr>
                        <a:t>alumnae chapter</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12,764</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9,737</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10,267</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6,838</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8,447</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0" i="0" u="none" strike="noStrike" cap="none">
                          <a:solidFill>
                            <a:srgbClr val="00205B"/>
                          </a:solidFill>
                          <a:latin typeface="Montserrat"/>
                          <a:ea typeface="Montserrat"/>
                          <a:cs typeface="Montserrat"/>
                          <a:sym typeface="Montserrat"/>
                        </a:rPr>
                        <a:t>9,064</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67975">
                <a:tc>
                  <a:txBody>
                    <a:bodyPr/>
                    <a:lstStyle/>
                    <a:p>
                      <a:pPr marL="0" marR="0" lvl="0" indent="0" algn="ctr" rtl="0">
                        <a:spcBef>
                          <a:spcPts val="0"/>
                        </a:spcBef>
                        <a:spcAft>
                          <a:spcPts val="0"/>
                        </a:spcAft>
                        <a:buNone/>
                      </a:pPr>
                      <a:r>
                        <a:rPr lang="en-US" sz="1000" u="none" strike="noStrike" cap="none">
                          <a:solidFill>
                            <a:schemeClr val="lt1"/>
                          </a:solidFill>
                          <a:latin typeface="Montserrat"/>
                          <a:ea typeface="Montserrat"/>
                          <a:cs typeface="Montserrat"/>
                          <a:sym typeface="Montserrat"/>
                        </a:rPr>
                        <a:t>alumnae association </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2,785</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1,846</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1,917</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1,184</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1,502</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0" i="0" u="none" strike="noStrike" cap="none">
                          <a:solidFill>
                            <a:srgbClr val="00205B"/>
                          </a:solidFill>
                          <a:latin typeface="Montserrat"/>
                          <a:ea typeface="Montserrat"/>
                          <a:cs typeface="Montserrat"/>
                          <a:sym typeface="Montserrat"/>
                        </a:rPr>
                        <a:t>1,679</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67975">
                <a:tc>
                  <a:txBody>
                    <a:bodyPr/>
                    <a:lstStyle/>
                    <a:p>
                      <a:pPr marL="0" marR="0" lvl="0" indent="0" algn="ctr" rtl="0">
                        <a:spcBef>
                          <a:spcPts val="0"/>
                        </a:spcBef>
                        <a:spcAft>
                          <a:spcPts val="0"/>
                        </a:spcAft>
                        <a:buNone/>
                      </a:pPr>
                      <a:r>
                        <a:rPr lang="en-US" sz="1000" u="none" strike="noStrike" cap="none">
                          <a:solidFill>
                            <a:schemeClr val="lt1"/>
                          </a:solidFill>
                          <a:latin typeface="Montserrat"/>
                          <a:ea typeface="Montserrat"/>
                          <a:cs typeface="Montserrat"/>
                          <a:sym typeface="Montserrat"/>
                        </a:rPr>
                        <a:t>scattered alumnae</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1,881</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1,296</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1,476</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848</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00205B"/>
                          </a:solidFill>
                          <a:latin typeface="Montserrat"/>
                          <a:ea typeface="Montserrat"/>
                          <a:cs typeface="Montserrat"/>
                          <a:sym typeface="Montserrat"/>
                        </a:rPr>
                        <a:t>1,235</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0" i="0" u="none" strike="noStrike" cap="none">
                          <a:solidFill>
                            <a:srgbClr val="00205B"/>
                          </a:solidFill>
                          <a:latin typeface="Montserrat"/>
                          <a:ea typeface="Montserrat"/>
                          <a:cs typeface="Montserrat"/>
                          <a:sym typeface="Montserrat"/>
                        </a:rPr>
                        <a:t>1,423</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267975">
                <a:tc>
                  <a:txBody>
                    <a:bodyPr/>
                    <a:lstStyle/>
                    <a:p>
                      <a:pPr marL="0" marR="0" lvl="0" indent="0" algn="ctr" rtl="0">
                        <a:spcBef>
                          <a:spcPts val="0"/>
                        </a:spcBef>
                        <a:spcAft>
                          <a:spcPts val="0"/>
                        </a:spcAft>
                        <a:buNone/>
                      </a:pPr>
                      <a:r>
                        <a:rPr lang="en-US" sz="1000" b="1" u="none" strike="noStrike" cap="none">
                          <a:solidFill>
                            <a:schemeClr val="lt1"/>
                          </a:solidFill>
                          <a:latin typeface="Montserrat"/>
                          <a:ea typeface="Montserrat"/>
                          <a:cs typeface="Montserrat"/>
                          <a:sym typeface="Montserrat"/>
                        </a:rPr>
                        <a:t>TOTAL ALUMNAE</a:t>
                      </a:r>
                      <a:endParaRPr sz="1800" u="none" strike="noStrike" cap="none">
                        <a:solidFill>
                          <a:schemeClr val="lt1"/>
                        </a:solidFill>
                      </a:endParaRPr>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00205B"/>
                    </a:solidFill>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17,430</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12,879</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13,660</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8,870</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u="none" strike="noStrike" cap="none">
                          <a:solidFill>
                            <a:srgbClr val="00205B"/>
                          </a:solidFill>
                          <a:latin typeface="Montserrat"/>
                          <a:ea typeface="Montserrat"/>
                          <a:cs typeface="Montserrat"/>
                          <a:sym typeface="Montserrat"/>
                        </a:rPr>
                        <a:t>11,184</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b="1" i="0" u="none" strike="noStrike" cap="none">
                          <a:solidFill>
                            <a:srgbClr val="00205B"/>
                          </a:solidFill>
                          <a:latin typeface="Montserrat"/>
                          <a:ea typeface="Montserrat"/>
                          <a:cs typeface="Montserrat"/>
                          <a:sym typeface="Montserrat"/>
                        </a:rPr>
                        <a:t>12,166</a:t>
                      </a:r>
                      <a:endParaRPr sz="1800" u="none" strike="noStrike" cap="none"/>
                    </a:p>
                  </a:txBody>
                  <a:tcPr marL="68575" marR="68575" marT="45725" marB="45725" anchor="ctr">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123" name="Google Shape;123;p6"/>
          <p:cNvSpPr txBox="1"/>
          <p:nvPr/>
        </p:nvSpPr>
        <p:spPr>
          <a:xfrm>
            <a:off x="1011925" y="1382319"/>
            <a:ext cx="10168148" cy="1077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rgbClr val="002060"/>
                </a:solidFill>
                <a:latin typeface="Montserrat"/>
                <a:ea typeface="Montserrat"/>
                <a:cs typeface="Montserrat"/>
                <a:sym typeface="Montserrat"/>
              </a:rPr>
              <a:t>12,166 alumnae members paid per capita dues during FY24, realizing more than $486,000 in revenue. Following is a six-year comparison of alumnae dues. </a:t>
            </a:r>
            <a:endParaRPr dirty="0"/>
          </a:p>
          <a:p>
            <a:pPr marL="0" marR="0" lvl="0" indent="0" algn="l" rtl="0">
              <a:spcBef>
                <a:spcPts val="0"/>
              </a:spcBef>
              <a:spcAft>
                <a:spcPts val="0"/>
              </a:spcAft>
              <a:buNone/>
            </a:pPr>
            <a:endParaRPr sz="1600"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sz="1600" dirty="0">
                <a:solidFill>
                  <a:srgbClr val="002060"/>
                </a:solidFill>
                <a:latin typeface="Montserrat"/>
                <a:ea typeface="Montserrat"/>
                <a:cs typeface="Montserrat"/>
                <a:sym typeface="Montserrat"/>
              </a:rPr>
              <a:t>7,059 alumnae members paid local dues during FY23, representing 169 alumnae groups.</a:t>
            </a:r>
            <a:endParaRPr sz="1600" dirty="0">
              <a:solidFill>
                <a:srgbClr val="000000"/>
              </a:solidFill>
              <a:latin typeface="Calibri"/>
              <a:ea typeface="Calibri"/>
              <a:cs typeface="Calibri"/>
              <a:sym typeface="Calibri"/>
            </a:endParaRPr>
          </a:p>
        </p:txBody>
      </p:sp>
      <p:sp>
        <p:nvSpPr>
          <p:cNvPr id="124" name="Google Shape;124;p6"/>
          <p:cNvSpPr txBox="1"/>
          <p:nvPr/>
        </p:nvSpPr>
        <p:spPr>
          <a:xfrm>
            <a:off x="1011925" y="706674"/>
            <a:ext cx="10168148"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i="0" u="none" strike="noStrike" cap="none" dirty="0">
                <a:solidFill>
                  <a:srgbClr val="DC948A"/>
                </a:solidFill>
                <a:latin typeface="Tropiline" pitchFamily="2" charset="77"/>
                <a:sym typeface="Arial"/>
              </a:rPr>
              <a:t>Overall Alumnae Financial Trends</a:t>
            </a:r>
            <a:endParaRPr sz="1600" dirty="0">
              <a:solidFill>
                <a:schemeClr val="dk1"/>
              </a:solidFill>
              <a:latin typeface="Tropiline" pitchFamily="2" charset="77"/>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7"/>
          <p:cNvSpPr txBox="1"/>
          <p:nvPr/>
        </p:nvSpPr>
        <p:spPr>
          <a:xfrm>
            <a:off x="1011923" y="1407796"/>
            <a:ext cx="10168147" cy="409338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i="0" u="none" strike="noStrike" dirty="0">
                <a:solidFill>
                  <a:srgbClr val="002060"/>
                </a:solidFill>
                <a:latin typeface="Montserrat"/>
                <a:ea typeface="Montserrat"/>
                <a:cs typeface="Montserrat"/>
                <a:sym typeface="Montserrat"/>
              </a:rPr>
              <a:t>During FY24, 118 alumnae members enrolled in Delta Gamma’s Lifetime Dues Program: Loyally Anchored* (63) and Loyally Anchored Faithful and True** (55) for a total of $138,904 in pledged funds (~$63,000 pledged to Loyally Anchored; ~$103,015 pledged for Loyally Anchored Faithful and True) with options to pay in full or in installments. This would represent $4,714 in per capita dues for FY 23-24 at $39.95/member if the Loyally Anchored program did not exist. </a:t>
            </a:r>
            <a:endParaRPr sz="1600" dirty="0">
              <a:solidFill>
                <a:schemeClr val="dk1"/>
              </a:solidFill>
              <a:latin typeface="Calibri"/>
              <a:ea typeface="Calibri"/>
              <a:cs typeface="Calibri"/>
              <a:sym typeface="Calibri"/>
            </a:endParaRPr>
          </a:p>
          <a:p>
            <a:pPr marL="0" marR="0" lvl="0" indent="0" algn="l" rtl="0">
              <a:spcBef>
                <a:spcPts val="1200"/>
              </a:spcBef>
              <a:spcAft>
                <a:spcPts val="0"/>
              </a:spcAft>
              <a:buNone/>
            </a:pPr>
            <a:r>
              <a:rPr lang="en-US" sz="1600" i="0" u="none" strike="noStrike" dirty="0">
                <a:solidFill>
                  <a:srgbClr val="002060"/>
                </a:solidFill>
                <a:latin typeface="Montserrat"/>
                <a:ea typeface="Montserrat"/>
                <a:cs typeface="Montserrat"/>
                <a:sym typeface="Montserrat"/>
              </a:rPr>
              <a:t>*</a:t>
            </a:r>
            <a:r>
              <a:rPr lang="en-US" sz="1600" i="1" u="none" strike="noStrike" dirty="0">
                <a:solidFill>
                  <a:srgbClr val="002060"/>
                </a:solidFill>
                <a:latin typeface="Montserrat"/>
                <a:ea typeface="Montserrat"/>
                <a:cs typeface="Montserrat"/>
                <a:sym typeface="Montserrat"/>
              </a:rPr>
              <a:t>Loyally Anchored = $1,000 **Loyally Anchored Faithful and True = $1,873</a:t>
            </a:r>
          </a:p>
          <a:p>
            <a:pPr marL="0" marR="0" lvl="0" indent="0" algn="l" rtl="0">
              <a:spcBef>
                <a:spcPts val="1200"/>
              </a:spcBef>
              <a:spcAft>
                <a:spcPts val="0"/>
              </a:spcAft>
              <a:buNone/>
            </a:pPr>
            <a:endParaRPr sz="16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600" i="0" u="none" strike="noStrike" dirty="0">
                <a:solidFill>
                  <a:srgbClr val="002060"/>
                </a:solidFill>
                <a:latin typeface="Montserrat"/>
                <a:ea typeface="Montserrat"/>
                <a:cs typeface="Montserrat"/>
                <a:sym typeface="Montserrat"/>
              </a:rPr>
              <a:t>Over the lifetime of the Loyally Anchored program, 430 members have enrolled: 206 in Loyally Anchored, and 224 in Loyally Anchored Faithful and True. </a:t>
            </a:r>
            <a:endParaRPr dirty="0"/>
          </a:p>
          <a:p>
            <a:pPr marL="0" marR="0" lvl="0" indent="0" algn="l" rtl="0">
              <a:spcBef>
                <a:spcPts val="0"/>
              </a:spcBef>
              <a:spcAft>
                <a:spcPts val="0"/>
              </a:spcAft>
              <a:buNone/>
            </a:pPr>
            <a:endParaRPr sz="1600" dirty="0">
              <a:solidFill>
                <a:srgbClr val="002060"/>
              </a:solidFill>
              <a:latin typeface="Montserrat"/>
              <a:ea typeface="Montserrat"/>
              <a:cs typeface="Montserrat"/>
              <a:sym typeface="Montserrat"/>
            </a:endParaRPr>
          </a:p>
          <a:p>
            <a:pPr marL="0" marR="0" lvl="0" indent="0" algn="l" rtl="0">
              <a:spcBef>
                <a:spcPts val="0"/>
              </a:spcBef>
              <a:spcAft>
                <a:spcPts val="0"/>
              </a:spcAft>
              <a:buNone/>
            </a:pPr>
            <a:r>
              <a:rPr lang="en-US" sz="1600" i="0" u="none" strike="noStrike" dirty="0">
                <a:solidFill>
                  <a:srgbClr val="002060"/>
                </a:solidFill>
                <a:latin typeface="Montserrat"/>
                <a:ea typeface="Montserrat"/>
                <a:cs typeface="Montserrat"/>
                <a:sym typeface="Montserrat"/>
              </a:rPr>
              <a:t>During FY24, alumnae groups donated more than $251,000 to the Delta Gamma Foundation designated to Service for Sight Funds. Giving directed to Service For Sight organizations by alumnae groups totaled more than $130,000.</a:t>
            </a:r>
            <a:endParaRPr sz="1600" dirty="0">
              <a:solidFill>
                <a:schemeClr val="dk1"/>
              </a:solidFill>
              <a:latin typeface="Calibri"/>
              <a:ea typeface="Calibri"/>
              <a:cs typeface="Calibri"/>
              <a:sym typeface="Calibri"/>
            </a:endParaRPr>
          </a:p>
          <a:p>
            <a:pPr marL="0" marR="0" lvl="0" indent="0" algn="l" rtl="0">
              <a:spcBef>
                <a:spcPts val="0"/>
              </a:spcBef>
              <a:spcAft>
                <a:spcPts val="0"/>
              </a:spcAft>
              <a:buNone/>
            </a:pPr>
            <a:br>
              <a:rPr lang="en-US" sz="1600" dirty="0">
                <a:solidFill>
                  <a:schemeClr val="dk1"/>
                </a:solidFill>
                <a:latin typeface="Calibri"/>
                <a:ea typeface="Calibri"/>
                <a:cs typeface="Calibri"/>
                <a:sym typeface="Calibri"/>
              </a:rPr>
            </a:br>
            <a:endParaRPr sz="1600" dirty="0">
              <a:solidFill>
                <a:schemeClr val="dk1"/>
              </a:solidFill>
              <a:latin typeface="Calibri"/>
              <a:ea typeface="Calibri"/>
              <a:cs typeface="Calibri"/>
              <a:sym typeface="Calibri"/>
            </a:endParaRPr>
          </a:p>
        </p:txBody>
      </p:sp>
      <p:sp>
        <p:nvSpPr>
          <p:cNvPr id="130" name="Google Shape;130;p7"/>
          <p:cNvSpPr txBox="1"/>
          <p:nvPr/>
        </p:nvSpPr>
        <p:spPr>
          <a:xfrm>
            <a:off x="1011924" y="686485"/>
            <a:ext cx="1016814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i="0" u="none" strike="noStrike" cap="none" dirty="0">
                <a:solidFill>
                  <a:srgbClr val="DC948A"/>
                </a:solidFill>
                <a:latin typeface="Tropiline" pitchFamily="2" charset="77"/>
                <a:sym typeface="Arial"/>
              </a:rPr>
              <a:t>Overall Alumnae Financial Trends</a:t>
            </a:r>
            <a:endParaRPr sz="1600" dirty="0">
              <a:solidFill>
                <a:schemeClr val="dk1"/>
              </a:solidFill>
              <a:latin typeface="Tropiline" pitchFamily="2" charset="77"/>
              <a:ea typeface="Calibri"/>
              <a:cs typeface="Calibri"/>
              <a:sym typeface="Calibri"/>
            </a:endParaRPr>
          </a:p>
        </p:txBody>
      </p:sp>
      <p:pic>
        <p:nvPicPr>
          <p:cNvPr id="131" name="Google Shape;131;p7" descr="A logo with a anchor and text&#10;&#10;Description automatically generated"/>
          <p:cNvPicPr preferRelativeResize="0"/>
          <p:nvPr/>
        </p:nvPicPr>
        <p:blipFill rotWithShape="1">
          <a:blip r:embed="rId3">
            <a:alphaModFix/>
          </a:blip>
          <a:srcRect/>
          <a:stretch/>
        </p:blipFill>
        <p:spPr>
          <a:xfrm>
            <a:off x="770156" y="5144631"/>
            <a:ext cx="1090313" cy="103382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8"/>
          <p:cNvSpPr txBox="1"/>
          <p:nvPr/>
        </p:nvSpPr>
        <p:spPr>
          <a:xfrm>
            <a:off x="956280" y="1413063"/>
            <a:ext cx="10166700" cy="37856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dirty="0">
                <a:solidFill>
                  <a:srgbClr val="002060"/>
                </a:solidFill>
                <a:latin typeface="Montserrat"/>
                <a:ea typeface="Montserrat"/>
                <a:cs typeface="Montserrat"/>
                <a:sym typeface="Montserrat"/>
              </a:rPr>
              <a:t>Opportunities that are currently being explored and implemented: </a:t>
            </a:r>
            <a:endParaRPr lang="en-US" sz="16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600" i="1" dirty="0">
                <a:solidFill>
                  <a:srgbClr val="002060"/>
                </a:solidFill>
                <a:latin typeface="Montserrat"/>
                <a:ea typeface="Montserrat"/>
                <a:cs typeface="Montserrat"/>
                <a:sym typeface="Montserrat"/>
              </a:rPr>
              <a:t>D</a:t>
            </a:r>
            <a:r>
              <a:rPr lang="en-US" sz="1600" i="1" u="none" strike="noStrike" dirty="0">
                <a:solidFill>
                  <a:srgbClr val="002060"/>
                </a:solidFill>
                <a:latin typeface="Montserrat"/>
                <a:ea typeface="Montserrat"/>
                <a:cs typeface="Montserrat"/>
                <a:sym typeface="Montserrat"/>
              </a:rPr>
              <a:t>evelopment of Alumnae Advisory Board (AAB) subcommittees</a:t>
            </a:r>
          </a:p>
          <a:p>
            <a:r>
              <a:rPr lang="en-US" sz="1600" i="0" u="none" strike="noStrike" dirty="0">
                <a:solidFill>
                  <a:srgbClr val="002060"/>
                </a:solidFill>
                <a:latin typeface="Montserrat"/>
                <a:ea typeface="Montserrat"/>
                <a:cs typeface="Montserrat"/>
                <a:sym typeface="Montserrat"/>
              </a:rPr>
              <a:t>These committees consist of AAB members, and each is assigned an Alumnae Development Consultant liaison and Executive Office staff liaison to support their work. </a:t>
            </a:r>
            <a:endParaRPr sz="1600" i="1" dirty="0">
              <a:solidFill>
                <a:schemeClr val="dk1"/>
              </a:solidFill>
              <a:latin typeface="Calibri"/>
              <a:ea typeface="Calibri"/>
              <a:cs typeface="Calibri"/>
              <a:sym typeface="Calibri"/>
            </a:endParaRPr>
          </a:p>
          <a:p>
            <a:pPr marL="285750" marR="0" lvl="0" indent="-285750" algn="l" rtl="0">
              <a:spcBef>
                <a:spcPts val="0"/>
              </a:spcBef>
              <a:spcAft>
                <a:spcPts val="0"/>
              </a:spcAft>
              <a:buClr>
                <a:srgbClr val="00205B"/>
              </a:buClr>
              <a:buSzPts val="1600"/>
              <a:buFont typeface="Arial" panose="020B0604020202020204" pitchFamily="34" charset="0"/>
              <a:buChar char="•"/>
            </a:pPr>
            <a:r>
              <a:rPr lang="en-US" sz="1600" i="0" u="none" strike="noStrike" dirty="0">
                <a:solidFill>
                  <a:srgbClr val="00205B"/>
                </a:solidFill>
                <a:latin typeface="Montserrat"/>
                <a:ea typeface="Montserrat"/>
                <a:cs typeface="Montserrat"/>
                <a:sym typeface="Montserrat"/>
              </a:rPr>
              <a:t>Affinity Group Accessibility, Platform, Structure</a:t>
            </a:r>
            <a:endParaRPr dirty="0"/>
          </a:p>
          <a:p>
            <a:pPr marL="285750" marR="0" lvl="0" indent="-285750" algn="l" rtl="0">
              <a:spcBef>
                <a:spcPts val="0"/>
              </a:spcBef>
              <a:spcAft>
                <a:spcPts val="0"/>
              </a:spcAft>
              <a:buClr>
                <a:srgbClr val="00205B"/>
              </a:buClr>
              <a:buSzPts val="1600"/>
              <a:buFont typeface="Arial" panose="020B0604020202020204" pitchFamily="34" charset="0"/>
              <a:buChar char="•"/>
            </a:pPr>
            <a:r>
              <a:rPr lang="en-US" sz="1600" i="0" u="none" strike="noStrike" dirty="0">
                <a:solidFill>
                  <a:srgbClr val="00205B"/>
                </a:solidFill>
                <a:latin typeface="Montserrat"/>
                <a:ea typeface="Montserrat"/>
                <a:cs typeface="Montserrat"/>
                <a:sym typeface="Montserrat"/>
              </a:rPr>
              <a:t>Programming for Collegians on Alumnae Life</a:t>
            </a:r>
            <a:endParaRPr dirty="0"/>
          </a:p>
          <a:p>
            <a:pPr marL="285750" marR="0" lvl="0" indent="-285750" algn="l" rtl="0">
              <a:spcBef>
                <a:spcPts val="0"/>
              </a:spcBef>
              <a:spcAft>
                <a:spcPts val="0"/>
              </a:spcAft>
              <a:buClr>
                <a:srgbClr val="00205B"/>
              </a:buClr>
              <a:buSzPts val="1600"/>
              <a:buFont typeface="Arial" panose="020B0604020202020204" pitchFamily="34" charset="0"/>
              <a:buChar char="•"/>
            </a:pPr>
            <a:r>
              <a:rPr lang="en-US" sz="1600" i="0" u="none" strike="noStrike" dirty="0">
                <a:solidFill>
                  <a:srgbClr val="00205B"/>
                </a:solidFill>
                <a:latin typeface="Montserrat"/>
                <a:ea typeface="Montserrat"/>
                <a:cs typeface="Montserrat"/>
                <a:sym typeface="Montserrat"/>
              </a:rPr>
              <a:t>Engagement of Sisters who do not belong to a Group/Virtual Alumnae Group</a:t>
            </a:r>
            <a:endParaRPr dirty="0"/>
          </a:p>
          <a:p>
            <a:pPr marL="285750" marR="0" lvl="0" indent="-285750" algn="l" rtl="0">
              <a:spcBef>
                <a:spcPts val="0"/>
              </a:spcBef>
              <a:spcAft>
                <a:spcPts val="0"/>
              </a:spcAft>
              <a:buClr>
                <a:srgbClr val="00205B"/>
              </a:buClr>
              <a:buSzPts val="1600"/>
              <a:buFont typeface="Arial" panose="020B0604020202020204" pitchFamily="34" charset="0"/>
              <a:buChar char="•"/>
            </a:pPr>
            <a:r>
              <a:rPr lang="en-US" sz="1600" i="0" u="none" strike="noStrike" dirty="0">
                <a:solidFill>
                  <a:srgbClr val="00205B"/>
                </a:solidFill>
                <a:latin typeface="Montserrat"/>
                <a:ea typeface="Montserrat"/>
                <a:cs typeface="Montserrat"/>
                <a:sym typeface="Montserrat"/>
              </a:rPr>
              <a:t>Special Interest Group Best Practices</a:t>
            </a:r>
            <a:endParaRPr dirty="0"/>
          </a:p>
          <a:p>
            <a:pPr marL="0" marR="0" lvl="0" indent="0" algn="l" rtl="0">
              <a:spcBef>
                <a:spcPts val="0"/>
              </a:spcBef>
              <a:spcAft>
                <a:spcPts val="0"/>
              </a:spcAft>
              <a:buNone/>
            </a:pPr>
            <a:br>
              <a:rPr lang="en-US" sz="1600" dirty="0">
                <a:solidFill>
                  <a:schemeClr val="dk1"/>
                </a:solidFill>
                <a:latin typeface="Calibri"/>
                <a:ea typeface="Calibri"/>
                <a:cs typeface="Calibri"/>
                <a:sym typeface="Calibri"/>
              </a:rPr>
            </a:br>
            <a:r>
              <a:rPr lang="en-US" sz="1600" i="1" u="none" strike="noStrike" dirty="0">
                <a:solidFill>
                  <a:srgbClr val="002060"/>
                </a:solidFill>
                <a:latin typeface="Montserrat"/>
                <a:ea typeface="Montserrat"/>
                <a:cs typeface="Montserrat"/>
                <a:sym typeface="Montserrat"/>
              </a:rPr>
              <a:t>Young Alumnae Engagement Campaign</a:t>
            </a:r>
            <a:endParaRPr i="1" dirty="0"/>
          </a:p>
          <a:p>
            <a:pPr marL="285750" marR="0" lvl="0" indent="-285750" algn="l" rtl="0">
              <a:spcBef>
                <a:spcPts val="0"/>
              </a:spcBef>
              <a:spcAft>
                <a:spcPts val="0"/>
              </a:spcAft>
              <a:buClr>
                <a:srgbClr val="002060"/>
              </a:buClr>
              <a:buSzPts val="1600"/>
              <a:buFont typeface="Arial"/>
              <a:buChar char="•"/>
            </a:pPr>
            <a:r>
              <a:rPr lang="en-US" sz="1600" dirty="0">
                <a:solidFill>
                  <a:srgbClr val="002060"/>
                </a:solidFill>
                <a:latin typeface="Montserrat"/>
                <a:ea typeface="Montserrat"/>
                <a:cs typeface="Montserrat"/>
                <a:sym typeface="Montserrat"/>
              </a:rPr>
              <a:t>A multi-pronged approach to meet young alumnae (within 10 years of graduating) where they are. </a:t>
            </a:r>
            <a:endParaRPr dirty="0"/>
          </a:p>
          <a:p>
            <a:pPr marL="285750" marR="0" lvl="0" indent="-285750" algn="l" rtl="0">
              <a:spcBef>
                <a:spcPts val="0"/>
              </a:spcBef>
              <a:spcAft>
                <a:spcPts val="0"/>
              </a:spcAft>
              <a:buClr>
                <a:srgbClr val="002060"/>
              </a:buClr>
              <a:buSzPts val="1600"/>
              <a:buFont typeface="Arial"/>
              <a:buChar char="•"/>
            </a:pPr>
            <a:r>
              <a:rPr lang="en-US" sz="1600" dirty="0">
                <a:solidFill>
                  <a:srgbClr val="002060"/>
                </a:solidFill>
                <a:latin typeface="Montserrat"/>
                <a:ea typeface="Montserrat"/>
                <a:cs typeface="Montserrat"/>
                <a:sym typeface="Montserrat"/>
              </a:rPr>
              <a:t>Education and programming opportunities to show that Delta Gamma membership is for a lifetime.</a:t>
            </a:r>
            <a:br>
              <a:rPr lang="en-US" sz="1600" dirty="0">
                <a:solidFill>
                  <a:schemeClr val="dk1"/>
                </a:solidFill>
                <a:latin typeface="Calibri"/>
                <a:ea typeface="Calibri"/>
                <a:cs typeface="Calibri"/>
                <a:sym typeface="Calibri"/>
              </a:rPr>
            </a:br>
            <a:endParaRPr sz="1600" dirty="0">
              <a:solidFill>
                <a:srgbClr val="000000"/>
              </a:solidFill>
              <a:latin typeface="Calibri"/>
              <a:ea typeface="Calibri"/>
              <a:cs typeface="Calibri"/>
              <a:sym typeface="Calibri"/>
            </a:endParaRPr>
          </a:p>
        </p:txBody>
      </p:sp>
      <p:sp>
        <p:nvSpPr>
          <p:cNvPr id="138" name="Google Shape;138;p8"/>
          <p:cNvSpPr txBox="1"/>
          <p:nvPr/>
        </p:nvSpPr>
        <p:spPr>
          <a:xfrm>
            <a:off x="956280" y="625912"/>
            <a:ext cx="1016655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i="0" u="none" strike="noStrike" cap="none">
                <a:solidFill>
                  <a:srgbClr val="DC948A"/>
                </a:solidFill>
                <a:latin typeface="Tropiline" pitchFamily="2" charset="77"/>
                <a:sym typeface="Arial"/>
              </a:rPr>
              <a:t>Strategic Initiatives</a:t>
            </a:r>
            <a:endParaRPr sz="1600">
              <a:solidFill>
                <a:schemeClr val="dk1"/>
              </a:solidFill>
              <a:latin typeface="Tropiline" pitchFamily="2" charset="77"/>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9"/>
          <p:cNvSpPr txBox="1"/>
          <p:nvPr/>
        </p:nvSpPr>
        <p:spPr>
          <a:xfrm>
            <a:off x="956280" y="625912"/>
            <a:ext cx="1016655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i="0" u="none" strike="noStrike" cap="none" dirty="0">
                <a:solidFill>
                  <a:srgbClr val="DC948A"/>
                </a:solidFill>
                <a:latin typeface="Tropiline" pitchFamily="2" charset="77"/>
                <a:sym typeface="Arial"/>
              </a:rPr>
              <a:t>Strategic Initiatives</a:t>
            </a:r>
            <a:endParaRPr sz="1600" dirty="0">
              <a:solidFill>
                <a:schemeClr val="dk1"/>
              </a:solidFill>
              <a:latin typeface="Tropiline" pitchFamily="2" charset="77"/>
              <a:ea typeface="Calibri"/>
              <a:cs typeface="Calibri"/>
              <a:sym typeface="Calibri"/>
            </a:endParaRPr>
          </a:p>
        </p:txBody>
      </p:sp>
      <p:sp>
        <p:nvSpPr>
          <p:cNvPr id="144" name="Google Shape;144;p9"/>
          <p:cNvSpPr txBox="1"/>
          <p:nvPr/>
        </p:nvSpPr>
        <p:spPr>
          <a:xfrm>
            <a:off x="956280" y="1413063"/>
            <a:ext cx="10166550" cy="532449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dirty="0">
                <a:solidFill>
                  <a:srgbClr val="002060"/>
                </a:solidFill>
                <a:latin typeface="Montserrat"/>
                <a:ea typeface="Montserrat"/>
                <a:cs typeface="Montserrat"/>
                <a:sym typeface="Montserrat"/>
              </a:rPr>
              <a:t>Opportunities that are currently being explored and implemented: </a:t>
            </a:r>
            <a:endParaRPr lang="en-US" sz="16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600" i="1" u="none" strike="noStrike" dirty="0">
                <a:solidFill>
                  <a:srgbClr val="002060"/>
                </a:solidFill>
                <a:latin typeface="Montserrat"/>
                <a:ea typeface="Montserrat"/>
                <a:cs typeface="Montserrat"/>
                <a:sym typeface="Montserrat"/>
              </a:rPr>
              <a:t>Alumnae Group Academy</a:t>
            </a:r>
          </a:p>
          <a:p>
            <a:pPr marL="0" marR="0" lvl="0" indent="0" algn="l" rtl="0">
              <a:spcBef>
                <a:spcPts val="0"/>
              </a:spcBef>
              <a:spcAft>
                <a:spcPts val="0"/>
              </a:spcAft>
              <a:buNone/>
            </a:pPr>
            <a:r>
              <a:rPr lang="en-US" sz="1600" i="0" u="none" strike="noStrike" dirty="0">
                <a:solidFill>
                  <a:srgbClr val="002060"/>
                </a:solidFill>
                <a:latin typeface="Montserrat"/>
                <a:ea typeface="Montserrat"/>
                <a:cs typeface="Montserrat"/>
                <a:sym typeface="Montserrat"/>
              </a:rPr>
              <a:t>The inaugural Alumnae Group Academy (AGA) was held on Sunday, October 8, 2023. </a:t>
            </a:r>
            <a:endParaRPr dirty="0"/>
          </a:p>
          <a:p>
            <a:pPr marL="285750" marR="0" lvl="0" indent="-285750" algn="l" rtl="0">
              <a:spcBef>
                <a:spcPts val="0"/>
              </a:spcBef>
              <a:spcAft>
                <a:spcPts val="0"/>
              </a:spcAft>
              <a:buClr>
                <a:srgbClr val="002060"/>
              </a:buClr>
              <a:buSzPts val="1600"/>
              <a:buFont typeface="Arial"/>
              <a:buChar char="•"/>
            </a:pPr>
            <a:r>
              <a:rPr lang="en-US" sz="1600" i="0" u="none" strike="noStrike" dirty="0">
                <a:solidFill>
                  <a:srgbClr val="002060"/>
                </a:solidFill>
                <a:latin typeface="Montserrat"/>
                <a:ea typeface="Montserrat"/>
                <a:cs typeface="Montserrat"/>
                <a:sym typeface="Montserrat"/>
              </a:rPr>
              <a:t>This training was developed to provide more in-depth training opportunities for alumnae group officers and members interested in group leadership roles. </a:t>
            </a:r>
            <a:endParaRPr dirty="0"/>
          </a:p>
          <a:p>
            <a:pPr marL="285750" marR="0" lvl="0" indent="-285750" algn="l" rtl="0">
              <a:spcBef>
                <a:spcPts val="0"/>
              </a:spcBef>
              <a:spcAft>
                <a:spcPts val="0"/>
              </a:spcAft>
              <a:buClr>
                <a:srgbClr val="002060"/>
              </a:buClr>
              <a:buSzPts val="1600"/>
              <a:buFont typeface="Arial"/>
              <a:buChar char="•"/>
            </a:pPr>
            <a:r>
              <a:rPr lang="en-US" sz="1600" i="0" u="none" strike="noStrike" dirty="0">
                <a:solidFill>
                  <a:srgbClr val="002060"/>
                </a:solidFill>
                <a:latin typeface="Montserrat"/>
                <a:ea typeface="Montserrat"/>
                <a:cs typeface="Montserrat"/>
                <a:sym typeface="Montserrat"/>
              </a:rPr>
              <a:t>Breakout sessions allowed the more than 100 attendees to choose from a variety of topics and offer networking and discussion to share best practices and ideas amongst themselves. </a:t>
            </a:r>
            <a:endParaRPr dirty="0"/>
          </a:p>
          <a:p>
            <a:pPr marL="285750" marR="0" lvl="0" indent="-285750" algn="l" rtl="0">
              <a:spcBef>
                <a:spcPts val="0"/>
              </a:spcBef>
              <a:spcAft>
                <a:spcPts val="0"/>
              </a:spcAft>
              <a:buClr>
                <a:srgbClr val="002060"/>
              </a:buClr>
              <a:buSzPts val="1600"/>
              <a:buFont typeface="Arial"/>
              <a:buChar char="•"/>
            </a:pPr>
            <a:r>
              <a:rPr lang="en-US" sz="1600" i="0" u="none" strike="noStrike" dirty="0">
                <a:solidFill>
                  <a:srgbClr val="002060"/>
                </a:solidFill>
                <a:latin typeface="Montserrat"/>
                <a:ea typeface="Montserrat"/>
                <a:cs typeface="Montserrat"/>
                <a:sym typeface="Montserrat"/>
              </a:rPr>
              <a:t>Based on feedback from the 2023 AGA, we are continuing to refine the curriculum to better serve the needs of the alumnae group officers. The long-term goal of AGA is to provide support and resources to help mitigate the causes of group </a:t>
            </a:r>
            <a:r>
              <a:rPr lang="en-US" sz="1600" i="0" u="none" strike="noStrike" dirty="0" err="1">
                <a:solidFill>
                  <a:srgbClr val="002060"/>
                </a:solidFill>
                <a:latin typeface="Montserrat"/>
                <a:ea typeface="Montserrat"/>
                <a:cs typeface="Montserrat"/>
                <a:sym typeface="Montserrat"/>
              </a:rPr>
              <a:t>disbandments</a:t>
            </a:r>
            <a:r>
              <a:rPr lang="en-US" sz="1600" i="0" u="none" strike="noStrike" dirty="0">
                <a:solidFill>
                  <a:srgbClr val="002060"/>
                </a:solidFill>
                <a:latin typeface="Montserrat"/>
                <a:ea typeface="Montserrat"/>
                <a:cs typeface="Montserrat"/>
                <a:sym typeface="Montserrat"/>
              </a:rPr>
              <a:t>.  </a:t>
            </a:r>
            <a:endParaRPr sz="1600" dirty="0">
              <a:solidFill>
                <a:schemeClr val="dk1"/>
              </a:solidFill>
              <a:latin typeface="Calibri"/>
              <a:ea typeface="Calibri"/>
              <a:cs typeface="Calibri"/>
              <a:sym typeface="Calibri"/>
            </a:endParaRPr>
          </a:p>
          <a:p>
            <a:pPr marL="0" marR="0" lvl="0" indent="0" algn="l" rtl="0">
              <a:spcBef>
                <a:spcPts val="0"/>
              </a:spcBef>
              <a:spcAft>
                <a:spcPts val="0"/>
              </a:spcAft>
              <a:buNone/>
            </a:pPr>
            <a:endParaRPr lang="en-US" sz="16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600" i="1" u="none" strike="noStrike" dirty="0">
                <a:solidFill>
                  <a:srgbClr val="002060"/>
                </a:solidFill>
                <a:latin typeface="Montserrat"/>
                <a:ea typeface="Montserrat"/>
                <a:cs typeface="Montserrat"/>
                <a:sym typeface="Montserrat"/>
              </a:rPr>
              <a:t>Dawson Institute</a:t>
            </a:r>
          </a:p>
          <a:p>
            <a:pPr marL="0" marR="0" lvl="0" indent="0" algn="l" rtl="0">
              <a:spcBef>
                <a:spcPts val="0"/>
              </a:spcBef>
              <a:spcAft>
                <a:spcPts val="0"/>
              </a:spcAft>
              <a:buNone/>
            </a:pPr>
            <a:r>
              <a:rPr lang="en-US" sz="1600" i="0" u="none" strike="noStrike" dirty="0">
                <a:solidFill>
                  <a:srgbClr val="002060"/>
                </a:solidFill>
                <a:latin typeface="Montserrat"/>
                <a:ea typeface="Montserrat"/>
                <a:cs typeface="Montserrat"/>
                <a:sym typeface="Montserrat"/>
              </a:rPr>
              <a:t>The inaugural Dawson Institute was hosted in Columbus, OH April 19-21, 2024. </a:t>
            </a:r>
          </a:p>
          <a:p>
            <a:pPr marL="0" marR="0" lvl="0" indent="0" algn="l" rtl="0">
              <a:spcBef>
                <a:spcPts val="0"/>
              </a:spcBef>
              <a:spcAft>
                <a:spcPts val="0"/>
              </a:spcAft>
              <a:buNone/>
            </a:pPr>
            <a:r>
              <a:rPr lang="en-US" sz="1600" i="0" u="none" strike="noStrike" dirty="0">
                <a:solidFill>
                  <a:srgbClr val="002060"/>
                </a:solidFill>
                <a:latin typeface="Montserrat"/>
                <a:ea typeface="Montserrat"/>
                <a:cs typeface="Montserrat"/>
                <a:sym typeface="Montserrat"/>
              </a:rPr>
              <a:t>With 50 Delta Gamma sisters and more than 15 volunteers and staff in attendance, the event received an overwhelmingly positive response. The program is made possible by a generous gift made from the Delta Gamma Foundation. </a:t>
            </a:r>
            <a:endParaRPr sz="1600" dirty="0">
              <a:solidFill>
                <a:schemeClr val="dk1"/>
              </a:solidFill>
              <a:latin typeface="Calibri"/>
              <a:ea typeface="Calibri"/>
              <a:cs typeface="Calibri"/>
              <a:sym typeface="Calibri"/>
            </a:endParaRPr>
          </a:p>
          <a:p>
            <a:pPr marL="0" marR="0" lvl="0" indent="0" algn="l" rtl="0">
              <a:spcBef>
                <a:spcPts val="0"/>
              </a:spcBef>
              <a:spcAft>
                <a:spcPts val="0"/>
              </a:spcAft>
              <a:buNone/>
            </a:pPr>
            <a:br>
              <a:rPr lang="en-US" sz="1600" dirty="0">
                <a:solidFill>
                  <a:schemeClr val="dk1"/>
                </a:solidFill>
                <a:latin typeface="Calibri"/>
                <a:ea typeface="Calibri"/>
                <a:cs typeface="Calibri"/>
                <a:sym typeface="Calibri"/>
              </a:rPr>
            </a:br>
            <a:r>
              <a:rPr lang="en-US" sz="1600" i="1" u="none" strike="noStrike" dirty="0">
                <a:solidFill>
                  <a:srgbClr val="002060"/>
                </a:solidFill>
                <a:latin typeface="Montserrat"/>
                <a:ea typeface="Montserrat"/>
                <a:cs typeface="Montserrat"/>
                <a:sym typeface="Montserrat"/>
              </a:rPr>
              <a:t>Convention Adventure </a:t>
            </a:r>
          </a:p>
          <a:p>
            <a:pPr marL="0" marR="0" lvl="0" indent="0" algn="l" rtl="0">
              <a:spcBef>
                <a:spcPts val="0"/>
              </a:spcBef>
              <a:spcAft>
                <a:spcPts val="0"/>
              </a:spcAft>
              <a:buNone/>
            </a:pPr>
            <a:r>
              <a:rPr lang="en-US" sz="1600" i="0" u="none" strike="noStrike" dirty="0">
                <a:solidFill>
                  <a:srgbClr val="002060"/>
                </a:solidFill>
                <a:latin typeface="Montserrat"/>
                <a:ea typeface="Montserrat"/>
                <a:cs typeface="Montserrat"/>
                <a:sym typeface="Montserrat"/>
              </a:rPr>
              <a:t>Reintroduced for Convention 2024 </a:t>
            </a:r>
            <a:r>
              <a:rPr lang="en-US" sz="1600" i="0" u="none" strike="noStrike" dirty="0">
                <a:solidFill>
                  <a:srgbClr val="00205B"/>
                </a:solidFill>
                <a:latin typeface="Montserrat"/>
                <a:ea typeface="Montserrat"/>
                <a:cs typeface="Montserrat"/>
                <a:sym typeface="Montserrat"/>
              </a:rPr>
              <a:t>with 181 entries. </a:t>
            </a:r>
            <a:endParaRPr sz="1600" dirty="0">
              <a:solidFill>
                <a:schemeClr val="dk1"/>
              </a:solidFill>
              <a:latin typeface="Calibri"/>
              <a:ea typeface="Calibri"/>
              <a:cs typeface="Calibri"/>
              <a:sym typeface="Calibri"/>
            </a:endParaRPr>
          </a:p>
          <a:p>
            <a:pPr marL="0" marR="0" lvl="0" indent="0" algn="l" rtl="0">
              <a:spcBef>
                <a:spcPts val="0"/>
              </a:spcBef>
              <a:spcAft>
                <a:spcPts val="0"/>
              </a:spcAft>
              <a:buNone/>
            </a:pPr>
            <a:br>
              <a:rPr lang="en-US" sz="1200" dirty="0">
                <a:solidFill>
                  <a:schemeClr val="dk1"/>
                </a:solidFill>
                <a:latin typeface="Calibri"/>
                <a:ea typeface="Calibri"/>
                <a:cs typeface="Calibri"/>
                <a:sym typeface="Calibri"/>
              </a:rPr>
            </a:br>
            <a:br>
              <a:rPr lang="en-US" sz="1200" dirty="0">
                <a:solidFill>
                  <a:schemeClr val="dk1"/>
                </a:solidFill>
                <a:latin typeface="Calibri"/>
                <a:ea typeface="Calibri"/>
                <a:cs typeface="Calibri"/>
                <a:sym typeface="Calibri"/>
              </a:rPr>
            </a:br>
            <a:endParaRPr sz="1200" dirty="0">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1437</Words>
  <Application>Microsoft Macintosh PowerPoint</Application>
  <PresentationFormat>Widescreen</PresentationFormat>
  <Paragraphs>194</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Tropiline</vt:lpstr>
      <vt:lpstr>Calibri</vt:lpstr>
      <vt:lpstr>Montserrat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Kendall Niccum</dc:creator>
  <cp:lastModifiedBy>Morgan Branson</cp:lastModifiedBy>
  <cp:revision>3</cp:revision>
  <dcterms:created xsi:type="dcterms:W3CDTF">2023-09-14T14:43:44Z</dcterms:created>
  <dcterms:modified xsi:type="dcterms:W3CDTF">2024-10-21T17:33:04Z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0x010100B097F663C877C74787A92D7340C8F309</vt:lpwstr>
  </property>
  <property fmtid="{D5CDD505-2E9C-101B-9397-08002B2CF9AE}" pid="3" name="MediaServiceImageTags">
    <vt:lpwstr/>
  </property>
</Properties>
</file>