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2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041"/>
    <p:restoredTop sz="94720"/>
  </p:normalViewPr>
  <p:slideViewPr>
    <p:cSldViewPr snapToGrid="0">
      <p:cViewPr varScale="1">
        <p:scale>
          <a:sx n="136" d="100"/>
          <a:sy n="136" d="100"/>
        </p:scale>
        <p:origin x="1024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 dirty="0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Montserrat" pitchFamily="2" charset="77"/>
        <a:ea typeface="Montserrat" pitchFamily="2" charset="77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2f1ed7b7d3b_0_4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2f1ed7b7d3b_0_4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2f1ed7b7d3b_0_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2f1ed7b7d3b_0_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g2f1ed7b7d3b_0_5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g2f1ed7b7d3b_0_5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2f1ed7b7d3b_0_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2f1ed7b7d3b_0_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2f1ed7b7d3b_0_6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2f1ed7b7d3b_0_6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g2f1ed7b7d3b_0_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Google Shape;137;g2f1ed7b7d3b_0_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2f1ed7b7d3b_0_7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2f1ed7b7d3b_0_7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g2f1ed7b7d3b_0_7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9" name="Google Shape;149;g2f1ed7b7d3b_0_7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2f1ed7b7d3b_0_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2f1ed7b7d3b_0_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f1ed7b7d3b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f1ed7b7d3b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f1ed7b7d3b_0_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f1ed7b7d3b_0_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2f1ed7b7d3b_0_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2f1ed7b7d3b_0_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2f1ed7b7d3b_0_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2f1ed7b7d3b_0_1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2f1ed7b7d3b_0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2f1ed7b7d3b_0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2f1ed7b7d3b_0_2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2f1ed7b7d3b_0_2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2f1ed7b7d3b_0_3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2f1ed7b7d3b_0_3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f1ed7b7d3b_0_3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2f1ed7b7d3b_0_3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 b="0" i="0">
                <a:latin typeface="Montserrat" pitchFamily="2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 dirty="0"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 b="0" i="0">
                <a:latin typeface="Montserrat" pitchFamily="2" charset="77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 dirty="0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521FF5EB-6E39-689B-C439-2D394677ECD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81703C46-FD1F-260B-EAD4-7DEBF9ACA12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 b="0" i="0">
                <a:latin typeface="Montserrat" pitchFamily="2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 dirty="0"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B0E9C451-BBD6-5375-7014-D46A0415914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 dirty="0"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 b="0" i="0">
                <a:latin typeface="Montserrat" pitchFamily="2" charset="77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92C66362-430D-908A-BEC3-E9A8799D3E1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 dirty="0"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 b="0" i="0">
                <a:latin typeface="Montserrat" pitchFamily="2" charset="77"/>
              </a:defRPr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 b="0" i="0">
                <a:latin typeface="Montserrat" pitchFamily="2" charset="77"/>
              </a:defRPr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0654E112-B0EE-A19A-5759-A850BBD7A89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 dirty="0"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EBC12A6A-C919-6094-03D6-18D7D945BDF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 dirty="0"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 b="0" i="0">
                <a:latin typeface="Montserrat" pitchFamily="2" charset="77"/>
              </a:defRPr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131DD812-034D-EAD7-B60B-F0A23F47108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 dirty="0"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D5E8073C-4BED-7653-1D6A-C13C52EA48E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0" i="0">
                <a:latin typeface="Montserrat" pitchFamily="2" charset="77"/>
              </a:defRPr>
            </a:lvl1pPr>
          </a:lstStyle>
          <a:p>
            <a:endParaRPr dirty="0"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03995DCD-8B67-2939-26BA-A2873F0AFEFE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-127524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 b="0" i="0">
                <a:latin typeface="Montserrat" pitchFamily="2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rPr dirty="0"/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 b="0" i="0">
                <a:latin typeface="Montserrat" pitchFamily="2" charset="77"/>
              </a:defRPr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CA1AE4F3-1D4E-8190-F9D1-75511AA241B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 dirty="0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6" r:id="rId8"/>
    <p:sldLayoutId id="2147483657" r:id="rId9"/>
    <p:sldLayoutId id="2147483658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Montserrat" pitchFamily="2" charset="77"/>
          <a:ea typeface="Montserrat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Montserrat" pitchFamily="2" charset="77"/>
          <a:ea typeface="Montserrat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chemeClr val="tx1"/>
                </a:solidFill>
              </a:rPr>
              <a:t>Elections Meeting</a:t>
            </a:r>
            <a:endParaRPr b="1" dirty="0">
              <a:solidFill>
                <a:schemeClr val="tx1"/>
              </a:solidFill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 dirty="0">
                <a:solidFill>
                  <a:schemeClr val="accent5"/>
                </a:solidFill>
              </a:rPr>
              <a:t>Your chapter name (example: Gamma Nu-North Texas)</a:t>
            </a:r>
            <a:endParaRPr sz="2000" dirty="0">
              <a:solidFill>
                <a:schemeClr val="accent5"/>
              </a:solidFill>
            </a:endParaRPr>
          </a:p>
        </p:txBody>
      </p:sp>
      <p:pic>
        <p:nvPicPr>
          <p:cNvPr id="2" name="Picture 1" descr="A pink anchor on a black background&#10;&#10;Description automatically generated">
            <a:extLst>
              <a:ext uri="{FF2B5EF4-FFF2-40B4-BE49-F238E27FC236}">
                <a16:creationId xmlns:a16="http://schemas.microsoft.com/office/drawing/2014/main" id="{A6F59AC6-3BFE-A4C8-1FC3-B966A6799F8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86200" y="758250"/>
            <a:ext cx="1371600" cy="1371600"/>
          </a:xfrm>
          <a:prstGeom prst="rect">
            <a:avLst/>
          </a:prstGeom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MEMBER EDUCATION CANDIDATES </a:t>
            </a:r>
          </a:p>
        </p:txBody>
      </p:sp>
      <p:sp>
        <p:nvSpPr>
          <p:cNvPr id="110" name="Google Shape;110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member education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MEMBERSHIP CANDIDATES </a:t>
            </a:r>
          </a:p>
        </p:txBody>
      </p:sp>
      <p:sp>
        <p:nvSpPr>
          <p:cNvPr id="116" name="Google Shape;116;p2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membership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PANHELLENIC CANDIDATES </a:t>
            </a:r>
          </a:p>
        </p:txBody>
      </p:sp>
      <p:sp>
        <p:nvSpPr>
          <p:cNvPr id="122" name="Google Shape;122;p2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Panhellenic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FOUNDATION CANDIDATES </a:t>
            </a:r>
          </a:p>
        </p:txBody>
      </p:sp>
      <p:sp>
        <p:nvSpPr>
          <p:cNvPr id="128" name="Google Shape;128;p2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Foundation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6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dirty="0">
                <a:solidFill>
                  <a:schemeClr val="accent5"/>
                </a:solidFill>
              </a:rPr>
              <a:t>HONOR BOARD SOPHOMORE MEMBERS CANDIDATES </a:t>
            </a:r>
          </a:p>
        </p:txBody>
      </p:sp>
      <p:sp>
        <p:nvSpPr>
          <p:cNvPr id="134" name="Google Shape;134;p2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Honor Board sophomore member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27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HONOR BOARD JUNIOR MEMBERS CANDIDATES </a:t>
            </a:r>
          </a:p>
        </p:txBody>
      </p:sp>
      <p:sp>
        <p:nvSpPr>
          <p:cNvPr id="140" name="Google Shape;140;p2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Honor Board junior member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28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 dirty="0">
                <a:solidFill>
                  <a:schemeClr val="accent5"/>
                </a:solidFill>
              </a:rPr>
              <a:t>HONOR BOARD MEMBER-AT-LARGE CANDIDATES </a:t>
            </a:r>
          </a:p>
        </p:txBody>
      </p:sp>
      <p:sp>
        <p:nvSpPr>
          <p:cNvPr id="146" name="Google Shape;146;p2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Honor Board member-at-large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p29"/>
          <p:cNvSpPr txBox="1">
            <a:spLocks noGrp="1"/>
          </p:cNvSpPr>
          <p:nvPr>
            <p:ph type="title"/>
          </p:nvPr>
        </p:nvSpPr>
        <p:spPr>
          <a:xfrm>
            <a:off x="928434" y="1910700"/>
            <a:ext cx="7287131" cy="1322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chemeClr val="tx1"/>
                </a:solidFill>
              </a:rPr>
              <a:t>Congratulations to all of our newly elected officers! </a:t>
            </a:r>
            <a:endParaRPr b="1" dirty="0">
              <a:solidFill>
                <a:schemeClr val="tx1"/>
              </a:solidFill>
            </a:endParaRPr>
          </a:p>
        </p:txBody>
      </p:sp>
      <p:pic>
        <p:nvPicPr>
          <p:cNvPr id="3" name="Picture 2" descr="A pink anchor on a black background&#10;&#10;Description automatically generated">
            <a:extLst>
              <a:ext uri="{FF2B5EF4-FFF2-40B4-BE49-F238E27FC236}">
                <a16:creationId xmlns:a16="http://schemas.microsoft.com/office/drawing/2014/main" id="{1A46C92E-50F0-3832-C1CD-D635D86E16A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86199" y="800100"/>
            <a:ext cx="1371600" cy="1371600"/>
          </a:xfrm>
          <a:prstGeom prst="rect">
            <a:avLst/>
          </a:prstGeom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30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DIRECTOR APPOINTMENT PROCESS </a:t>
            </a:r>
          </a:p>
        </p:txBody>
      </p:sp>
      <p:sp>
        <p:nvSpPr>
          <p:cNvPr id="157" name="Google Shape;157;p30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Director Recommendation Form is now live - and is due </a:t>
            </a:r>
            <a:r>
              <a:rPr lang="en" i="1" dirty="0">
                <a:solidFill>
                  <a:schemeClr val="tx1"/>
                </a:solidFill>
              </a:rPr>
              <a:t>XYZ</a:t>
            </a:r>
            <a:r>
              <a:rPr lang="en" dirty="0">
                <a:solidFill>
                  <a:schemeClr val="tx1"/>
                </a:solidFill>
              </a:rPr>
              <a:t>. 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This form is your opportunity to provide feedback to Elections Committee on director candidates. 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Elections Committee will meet </a:t>
            </a:r>
            <a:r>
              <a:rPr lang="en" i="1" dirty="0">
                <a:solidFill>
                  <a:schemeClr val="tx1"/>
                </a:solidFill>
              </a:rPr>
              <a:t>XYZ</a:t>
            </a:r>
            <a:r>
              <a:rPr lang="en" dirty="0">
                <a:solidFill>
                  <a:schemeClr val="tx1"/>
                </a:solidFill>
              </a:rPr>
              <a:t> date to appoint directors. 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If you are a candidate for a director role - please keep your phone on during this timeframe so Elections Committee may call and appoint you.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ELECTIONS PROCESS</a:t>
            </a: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42957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None/>
            </a:pPr>
            <a:r>
              <a:rPr lang="en" sz="1600" dirty="0">
                <a:solidFill>
                  <a:schemeClr val="tx1"/>
                </a:solidFill>
              </a:rPr>
              <a:t>Elect CMT and Honor Board roles in the following order: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President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social standards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finance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communications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programming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member education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membership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Panhellenic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Foundation</a:t>
            </a:r>
            <a:endParaRPr sz="1600" dirty="0">
              <a:solidFill>
                <a:schemeClr val="tx1"/>
              </a:solidFill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body" idx="4294967295"/>
          </p:nvPr>
        </p:nvSpPr>
        <p:spPr>
          <a:xfrm>
            <a:off x="4848225" y="1312863"/>
            <a:ext cx="4295775" cy="3416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Honor Board sophomore member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Honor Board junior member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Honor Board member-at-large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ELECTIONS PROCESS</a:t>
            </a:r>
          </a:p>
        </p:txBody>
      </p:sp>
      <p:sp>
        <p:nvSpPr>
          <p:cNvPr id="68" name="Google Shape;68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 dirty="0">
                <a:solidFill>
                  <a:schemeClr val="tx1"/>
                </a:solidFill>
              </a:rPr>
              <a:t>Process for electing each role: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Slide with names of candidates for that role will be shown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All candidates listed met eligibility requirements including: submitted an Officer Interest Form, are in good standing and received the required amount of ballot nominations from the chapter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Candidates will conduct speeches (if applicable, per chapter’s BLSR)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Voting form will be sent to members via group message after speeches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Only initiated members in good standing may vote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endParaRPr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6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ELECTIONS PROCESS</a:t>
            </a:r>
          </a:p>
        </p:txBody>
      </p:sp>
      <p:sp>
        <p:nvSpPr>
          <p:cNvPr id="74" name="Google Shape;74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None/>
            </a:pPr>
            <a:r>
              <a:rPr lang="en" sz="1600" dirty="0">
                <a:solidFill>
                  <a:schemeClr val="tx1"/>
                </a:solidFill>
              </a:rPr>
              <a:t>Determining the new officer: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If a candidate receives more than 50% of the vote - they will be named the new officer!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If no candidate received more than 50%, there will be a runoff between the top two candidates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A new ballot form will be created and sent to the chapter and the runoff vote will take place immediately </a:t>
            </a:r>
            <a:endParaRPr sz="1600" dirty="0">
              <a:solidFill>
                <a:schemeClr val="tx1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Clr>
                <a:schemeClr val="accent5"/>
              </a:buClr>
              <a:buNone/>
            </a:pPr>
            <a:r>
              <a:rPr lang="en" sz="1600" dirty="0">
                <a:solidFill>
                  <a:schemeClr val="tx1"/>
                </a:solidFill>
              </a:rPr>
              <a:t>Once a new officer is named, the process begins again with the next role in the list prior. </a:t>
            </a:r>
            <a:endParaRPr sz="1600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7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PRESIDENT CANDIDATES </a:t>
            </a:r>
          </a:p>
        </p:txBody>
      </p:sp>
      <p:sp>
        <p:nvSpPr>
          <p:cNvPr id="80" name="Google Shape;80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chapter president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8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SOCIAL STANDARDS CANDIDATES </a:t>
            </a:r>
          </a:p>
        </p:txBody>
      </p:sp>
      <p:sp>
        <p:nvSpPr>
          <p:cNvPr id="86" name="Google Shape;86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social standards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9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FINANCE CANDIDATES </a:t>
            </a:r>
          </a:p>
        </p:txBody>
      </p:sp>
      <p:sp>
        <p:nvSpPr>
          <p:cNvPr id="92" name="Google Shape;92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finance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0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COMMUNICATIONS CANDIDATES </a:t>
            </a:r>
          </a:p>
        </p:txBody>
      </p:sp>
      <p:sp>
        <p:nvSpPr>
          <p:cNvPr id="98" name="Google Shape;98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communications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1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PROGRAMMING CANDIDATES </a:t>
            </a:r>
          </a:p>
        </p:txBody>
      </p:sp>
      <p:sp>
        <p:nvSpPr>
          <p:cNvPr id="104" name="Google Shape;104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programming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Custom 2">
      <a:dk1>
        <a:srgbClr val="00205B"/>
      </a:dk1>
      <a:lt1>
        <a:srgbClr val="FFFFFF"/>
      </a:lt1>
      <a:dk2>
        <a:srgbClr val="E69B93"/>
      </a:dk2>
      <a:lt2>
        <a:srgbClr val="FDE4DF"/>
      </a:lt2>
      <a:accent1>
        <a:srgbClr val="B88F52"/>
      </a:accent1>
      <a:accent2>
        <a:srgbClr val="436E60"/>
      </a:accent2>
      <a:accent3>
        <a:srgbClr val="0A718D"/>
      </a:accent3>
      <a:accent4>
        <a:srgbClr val="954764"/>
      </a:accent4>
      <a:accent5>
        <a:srgbClr val="FABBCB"/>
      </a:accent5>
      <a:accent6>
        <a:srgbClr val="DCB073"/>
      </a:accent6>
      <a:hlink>
        <a:srgbClr val="0056A3"/>
      </a:hlink>
      <a:folHlink>
        <a:srgbClr val="954764"/>
      </a:folHlink>
    </a:clrScheme>
    <a:fontScheme name="Garamond-Trebuchet MS">
      <a:majorFont>
        <a:latin typeface="Garamond" panose="02020404030301010803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477</Words>
  <Application>Microsoft Macintosh PowerPoint</Application>
  <PresentationFormat>On-screen Show (16:9)</PresentationFormat>
  <Paragraphs>60</Paragraphs>
  <Slides>18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1" baseType="lpstr">
      <vt:lpstr>Arial</vt:lpstr>
      <vt:lpstr>Montserrat</vt:lpstr>
      <vt:lpstr>Simple Light</vt:lpstr>
      <vt:lpstr>Elections Meeting</vt:lpstr>
      <vt:lpstr>ELECTIONS PROCESS</vt:lpstr>
      <vt:lpstr>ELECTIONS PROCESS</vt:lpstr>
      <vt:lpstr>ELECTIONS PROCESS</vt:lpstr>
      <vt:lpstr>PRESIDENT CANDIDATES </vt:lpstr>
      <vt:lpstr>VP: SOCIAL STANDARDS CANDIDATES </vt:lpstr>
      <vt:lpstr>VP: FINANCE CANDIDATES </vt:lpstr>
      <vt:lpstr>VP: COMMUNICATIONS CANDIDATES </vt:lpstr>
      <vt:lpstr>VP: PROGRAMMING CANDIDATES </vt:lpstr>
      <vt:lpstr>VP: MEMBER EDUCATION CANDIDATES </vt:lpstr>
      <vt:lpstr>VP: MEMBERSHIP CANDIDATES </vt:lpstr>
      <vt:lpstr>VP: PANHELLENIC CANDIDATES </vt:lpstr>
      <vt:lpstr>VP: FOUNDATION CANDIDATES </vt:lpstr>
      <vt:lpstr>HONOR BOARD SOPHOMORE MEMBERS CANDIDATES </vt:lpstr>
      <vt:lpstr>HONOR BOARD JUNIOR MEMBERS CANDIDATES </vt:lpstr>
      <vt:lpstr>HONOR BOARD MEMBER-AT-LARGE CANDIDATES </vt:lpstr>
      <vt:lpstr>Congratulations to all of our newly elected officers! </vt:lpstr>
      <vt:lpstr>DIRECTOR APPOINTMENT PROCESS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Caitlin Soltesz</cp:lastModifiedBy>
  <cp:revision>1</cp:revision>
  <dcterms:modified xsi:type="dcterms:W3CDTF">2024-08-26T17:17:38Z</dcterms:modified>
</cp:coreProperties>
</file>