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5143500" type="screen16x9"/>
  <p:notesSz cx="6858000" cy="9144000"/>
  <p:embeddedFontLst>
    <p:embeddedFont>
      <p:font typeface="Montserrat" pitchFamily="2" charset="77"/>
      <p:regular r:id="rId14"/>
      <p:bold r:id="rId15"/>
      <p:italic r:id="rId16"/>
      <p:boldItalic r:id="rId17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bby Welch Eitutis" initials="" lastIdx="1" clrIdx="0"/>
  <p:cmAuthor id="1" name="Leslie Pedigo" initials="" lastIdx="5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006"/>
    <p:restoredTop sz="94640"/>
  </p:normalViewPr>
  <p:slideViewPr>
    <p:cSldViewPr snapToGrid="0">
      <p:cViewPr varScale="1">
        <p:scale>
          <a:sx n="125" d="100"/>
          <a:sy n="125" d="100"/>
        </p:scale>
        <p:origin x="-56" y="33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4.fntdata"/><Relationship Id="rId2" Type="http://schemas.openxmlformats.org/officeDocument/2006/relationships/slide" Target="slides/slide1.xml"/><Relationship Id="rId16" Type="http://schemas.openxmlformats.org/officeDocument/2006/relationships/font" Target="fonts/font3.fntdata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font" Target="fonts/font2.fntdata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1.fntdata"/><Relationship Id="rId22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786ae64b40_0_3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786ae64b40_0_3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2786ae64b40_0_2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2786ae64b40_0_2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g2786ae64b40_0_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Google Shape;112;g2786ae64b40_0_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2786ae64b40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2786ae64b40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Note to vp: member education/president: please refer to your Anchorbase calendar for some of these dates!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Note: there are NO challenges in this new process. Once the Elections Chapter Meeting occurs - those candidates are final. </a:t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2786ae64b40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2786ae64b40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2786ae64b40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2786ae64b40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2786ae64b40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2786ae64b40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2effbac11e4_1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2effbac11e4_1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2786ae64b40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2786ae64b40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2f1ecda9be9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2f1ecda9be9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>
                <a:latin typeface="Montserrat" pitchFamily="2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 dirty="0"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>
                <a:latin typeface="Montserrat" pitchFamily="2" charset="77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 dirty="0"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C3BFE4A1-07AC-523F-B656-20313790DA1D}"/>
              </a:ext>
            </a:extLst>
          </p:cNvPr>
          <p:cNvPicPr>
            <a:picLocks noChangeAspect="1"/>
          </p:cNvPicPr>
          <p:nvPr userDrawn="1"/>
        </p:nvPicPr>
        <p:blipFill>
          <a:blip r:embed="rId1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8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Montserrat" pitchFamily="2" charset="77"/>
          <a:ea typeface="Montserrat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Montserrat" pitchFamily="2" charset="77"/>
          <a:ea typeface="Montserrat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title"/>
          </p:nvPr>
        </p:nvSpPr>
        <p:spPr>
          <a:xfrm>
            <a:off x="311700" y="460750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START HERE</a:t>
            </a:r>
            <a:endParaRPr b="1" dirty="0">
              <a:solidFill>
                <a:schemeClr val="accent5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85000" lnSpcReduction="2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Th</a:t>
            </a:r>
            <a:r>
              <a:rPr lang="en-US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e </a:t>
            </a:r>
            <a:r>
              <a:rPr lang="en-US" dirty="0" err="1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vp</a:t>
            </a:r>
            <a:r>
              <a:rPr lang="en-US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: member education is meant to deliver this presentation to the entire chapter. It</a:t>
            </a: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 should be scheduled near the start of the academic year before Elections Committee at-large members are elected.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The facilitator guide associated with this presentation can be found in the Elections Toolkit file in the library.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There are several spaces in this presentation where you should input information specific to your chapter, indicated by a </a:t>
            </a:r>
            <a:r>
              <a:rPr lang="en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highlight</a:t>
            </a: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Take time before the presentation to familiarize yourself with the content</a:t>
            </a:r>
            <a:r>
              <a:rPr lang="en-US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—the more prepared you are, the more confident you will appear</a:t>
            </a: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!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If you have questions or need clarification, utilize your adviser and/or Regional Collegiate Specialist (RCS) as a resource.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OFFICER DESCRIPTIONS</a:t>
            </a:r>
          </a:p>
        </p:txBody>
      </p:sp>
      <p:sp>
        <p:nvSpPr>
          <p:cNvPr id="109" name="Google Shape;109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Make this section your own! Consider having each officer share about their own position and build a slide using the CCOM and quick guides. </a:t>
            </a:r>
            <a:endParaRPr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You may also hold a separate officer interest meeting where members can ask more questions to officers and clear up any confusion about the elections process.</a:t>
            </a:r>
            <a:endParaRPr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Each chapter’s officers’ roles look a little bit different based on your campus and chapter culture - you have the ability to set expectations about what the officer experience looks like in this section! </a:t>
            </a:r>
            <a:endParaRPr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IMPORTANT DATES</a:t>
            </a:r>
          </a:p>
        </p:txBody>
      </p:sp>
      <p:sp>
        <p:nvSpPr>
          <p:cNvPr id="115" name="Google Shape;115;p2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881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 lnSpcReduction="2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Elect Elections Committee at-large members: 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Deadline to submit Officer Interest Form: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Ballot nomination meeting: 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Elections Committee creates the ballot: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Elections: 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Deadline to submit Director Recommendation Form: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Elections Committee appoints directors: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Officer onboarding: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Officer installation: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5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*If you have any other dates like an additional info session for members who are interested in running for office or a fair to learn about officer positions,  add them on this slide!</a:t>
            </a:r>
            <a:endParaRPr sz="1500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latin typeface="Montserrat"/>
                <a:ea typeface="Montserrat"/>
                <a:cs typeface="Montserrat"/>
                <a:sym typeface="Montserrat"/>
              </a:rPr>
              <a:t>Elections Process</a:t>
            </a:r>
            <a:endParaRPr b="1" dirty="0"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61" name="Google Shape;61;p14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accent5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Your Chapter</a:t>
            </a:r>
            <a:endParaRPr dirty="0">
              <a:solidFill>
                <a:schemeClr val="accent5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</p:txBody>
      </p:sp>
      <p:pic>
        <p:nvPicPr>
          <p:cNvPr id="2" name="Picture 1" descr="A pink anchor on a black background&#10;&#10;Description automatically generated">
            <a:extLst>
              <a:ext uri="{FF2B5EF4-FFF2-40B4-BE49-F238E27FC236}">
                <a16:creationId xmlns:a16="http://schemas.microsoft.com/office/drawing/2014/main" id="{53B5854F-F617-30C0-58AF-893AD830614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86200" y="758250"/>
            <a:ext cx="1371600" cy="1371600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OVERVIEW/TIMELINE</a:t>
            </a:r>
          </a:p>
        </p:txBody>
      </p:sp>
      <p:sp>
        <p:nvSpPr>
          <p:cNvPr id="67" name="Google Shape;67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AutoNum type="arabicPeriod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Election of Elections Committee at-large members (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DATE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) 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AutoNum type="arabicPeriod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Members submit Officer Interest Form to identify positions they would like to be considered for (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DATE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)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AutoNum type="arabicPeriod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Chapter members nominate other members for the election ballot via members site (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DATE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)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AutoNum type="arabicPeriod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Elections Committee reviews nominations to create the ballot (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DATE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)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AutoNum type="arabicPeriod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Elections chapter meeting (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DATE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)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AutoNum type="arabicPeriod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Members complete Director Recommendation Form (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DATE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)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AutoNum type="arabicPeriod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Elections Committee appoints directors (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DATE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)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AutoNum type="arabicPeriod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Officer onboarding begins!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>
            <a:spLocks noGrp="1"/>
          </p:cNvSpPr>
          <p:nvPr>
            <p:ph type="title"/>
          </p:nvPr>
        </p:nvSpPr>
        <p:spPr>
          <a:xfrm>
            <a:off x="311700" y="322476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HOW MEMBERS CAN PARTICIPATE IN THE PROCESS</a:t>
            </a:r>
          </a:p>
        </p:txBody>
      </p:sp>
      <p:sp>
        <p:nvSpPr>
          <p:cNvPr id="73" name="Google Shape;73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743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Char char="●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Run for Elections Committee - consists of president, </a:t>
            </a:r>
            <a:r>
              <a:rPr lang="en" sz="1600" dirty="0" err="1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vp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: social standards, </a:t>
            </a:r>
            <a:r>
              <a:rPr lang="en" sz="1600" dirty="0" err="1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vp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: member education, ATC and 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#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 of elected at-large members (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see Elections Handbook for this figure based on your chapter size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)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Char char="●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Submit Officer Interest Form and Candidate Information Slide to be considered for an officer role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Char char="●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Recommend yourself or others for a role by completing the Ballot Nomination Form and Director Recommendation Form 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Char char="●"/>
            </a:pP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You must receive at least 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__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 nominations to appear on the ballot for a position (</a:t>
            </a:r>
            <a:r>
              <a:rPr lang="en" sz="1600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see Elections Handbook for this figure based on your chapter size</a:t>
            </a:r>
            <a:r>
              <a:rPr lang="en" sz="1600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)</a:t>
            </a:r>
            <a:endParaRPr sz="1600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RUNNING FOR ELECTIONS COMMITTEE</a:t>
            </a:r>
          </a:p>
        </p:txBody>
      </p:sp>
      <p:sp>
        <p:nvSpPr>
          <p:cNvPr id="79" name="Google Shape;79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en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Your chapter’s process for electing members-at-large is determined by the BLSR. Utilize this information and, if needed, recommendations from the Elections Handbook to fill in this slide. </a:t>
            </a:r>
            <a:endParaRPr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>
            <a:spLocks noGrp="1"/>
          </p:cNvSpPr>
          <p:nvPr>
            <p:ph type="title"/>
          </p:nvPr>
        </p:nvSpPr>
        <p:spPr>
          <a:xfrm>
            <a:off x="311700" y="28827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RULES / EXPECTATIONS OF RUNNING FOR OFFICE</a:t>
            </a:r>
          </a:p>
        </p:txBody>
      </p:sp>
      <p:sp>
        <p:nvSpPr>
          <p:cNvPr id="85" name="Google Shape;85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Char char="●"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To hold any officer or Elections Committee position, members must be initiated and in good standing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Char char="●"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Those who are eligible will receive an email prompting you to complete an Officer Interest Form.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Char char="●"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New members will also receive this email, if initiation occurs during the process.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Char char="●"/>
            </a:pPr>
            <a:r>
              <a:rPr lang="en" strike="sngStrike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Minimum GPA requirement for officers: </a:t>
            </a:r>
            <a:r>
              <a:rPr lang="en" strike="sngStrike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___</a:t>
            </a:r>
            <a:endParaRPr strike="sngStrike"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1800"/>
              <a:buFont typeface="Montserrat"/>
              <a:buChar char="●"/>
            </a:pPr>
            <a:r>
              <a:rPr lang="en" strike="sngStrike" dirty="0">
                <a:solidFill>
                  <a:schemeClr val="tx1"/>
                </a:solidFill>
                <a:highlight>
                  <a:srgbClr val="C9DAF8"/>
                </a:highlight>
                <a:latin typeface="Montserrat"/>
                <a:ea typeface="Montserrat"/>
                <a:cs typeface="Montserrat"/>
                <a:sym typeface="Montserrat"/>
              </a:rPr>
              <a:t>Add any additional chapter-specific officer requirements per your BLSR!</a:t>
            </a:r>
            <a:endParaRPr strike="sngStrike" dirty="0">
              <a:solidFill>
                <a:schemeClr val="tx1"/>
              </a:solidFill>
              <a:highlight>
                <a:srgbClr val="C9DAF8"/>
              </a:highlight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CAMPAIGNING</a:t>
            </a:r>
          </a:p>
        </p:txBody>
      </p:sp>
      <p:sp>
        <p:nvSpPr>
          <p:cNvPr id="91" name="Google Shape;91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 lnSpcReduction="2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Campaigning for a certain position (for yourself or for someone else) is strictly prohibited.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Every member has the right to make their own voting decisions based on the information available through elections materials!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Campaigning includes advocating for an individual to be elected for a position via written or verbal communication beyond elections guidelines, social media use, creation of buttons, posters, or other favors.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Elections Committee will review any allegations of campaigning violations an assign appropriate penalties, up to and including removal of the individual from the elections ballot.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APPLICATION PROCESS</a:t>
            </a:r>
          </a:p>
        </p:txBody>
      </p:sp>
      <p:sp>
        <p:nvSpPr>
          <p:cNvPr id="97" name="Google Shape;97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Submit Officer Interest Form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Prepare a Candidate Information Slide outlining why you’d make a good leader (template provided)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Save the date! Important upcoming events on the next slide.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dirty="0"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  <a:latin typeface="Montserrat"/>
                <a:ea typeface="Montserrat"/>
                <a:cs typeface="Montserrat"/>
                <a:sym typeface="Montserrat"/>
              </a:rPr>
              <a:t>BALLOT NOMINATION PROCESS </a:t>
            </a:r>
          </a:p>
        </p:txBody>
      </p:sp>
      <p:sp>
        <p:nvSpPr>
          <p:cNvPr id="103" name="Google Shape;103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85000" lnSpcReduction="1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Members who completed the Officer Interest Form are now considered candidates for office.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All chapter members will review candidate’s materials (Officer Interest Form/Candidate Information Slides) and nominate who they believe is best fit for each CMT and HB role.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This nomination process will occur at the chapter meeting prior to chapter elections.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Elections Committee will then take the nominations and create the ballot based on the required amount, as shared previously.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dirty="0">
                <a:solidFill>
                  <a:schemeClr val="tx1"/>
                </a:solidFill>
                <a:latin typeface="Montserrat"/>
                <a:ea typeface="Montserrat"/>
                <a:cs typeface="Montserrat"/>
                <a:sym typeface="Montserrat"/>
              </a:rPr>
              <a:t>The ballot will consist of all candidates who met the eligibility criteria for each role.  </a:t>
            </a:r>
            <a:endParaRPr dirty="0">
              <a:solidFill>
                <a:schemeClr val="tx1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dirty="0">
              <a:latin typeface="Montserrat"/>
              <a:ea typeface="Montserrat"/>
              <a:cs typeface="Montserrat"/>
              <a:sym typeface="Montserra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Custom 1">
      <a:dk1>
        <a:srgbClr val="00205B"/>
      </a:dk1>
      <a:lt1>
        <a:srgbClr val="FFFFFF"/>
      </a:lt1>
      <a:dk2>
        <a:srgbClr val="E69B93"/>
      </a:dk2>
      <a:lt2>
        <a:srgbClr val="FDE4DF"/>
      </a:lt2>
      <a:accent1>
        <a:srgbClr val="B88F52"/>
      </a:accent1>
      <a:accent2>
        <a:srgbClr val="436E60"/>
      </a:accent2>
      <a:accent3>
        <a:srgbClr val="0A718D"/>
      </a:accent3>
      <a:accent4>
        <a:srgbClr val="954764"/>
      </a:accent4>
      <a:accent5>
        <a:srgbClr val="FABBCB"/>
      </a:accent5>
      <a:accent6>
        <a:srgbClr val="DCB073"/>
      </a:accent6>
      <a:hlink>
        <a:srgbClr val="0056A3"/>
      </a:hlink>
      <a:folHlink>
        <a:srgbClr val="95476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876</Words>
  <Application>Microsoft Macintosh PowerPoint</Application>
  <PresentationFormat>On-screen Show (16:9)</PresentationFormat>
  <Paragraphs>62</Paragraphs>
  <Slides>11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Montserrat</vt:lpstr>
      <vt:lpstr>Arial</vt:lpstr>
      <vt:lpstr>Simple Light</vt:lpstr>
      <vt:lpstr>START HERE</vt:lpstr>
      <vt:lpstr>Elections Process</vt:lpstr>
      <vt:lpstr>OVERVIEW/TIMELINE</vt:lpstr>
      <vt:lpstr>HOW MEMBERS CAN PARTICIPATE IN THE PROCESS</vt:lpstr>
      <vt:lpstr>RUNNING FOR ELECTIONS COMMITTEE</vt:lpstr>
      <vt:lpstr>RULES / EXPECTATIONS OF RUNNING FOR OFFICE</vt:lpstr>
      <vt:lpstr>CAMPAIGNING</vt:lpstr>
      <vt:lpstr>APPLICATION PROCESS</vt:lpstr>
      <vt:lpstr>BALLOT NOMINATION PROCESS </vt:lpstr>
      <vt:lpstr>OFFICER DESCRIPTIONS</vt:lpstr>
      <vt:lpstr>IMPORTANT DATES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Caitlin Soltesz</cp:lastModifiedBy>
  <cp:revision>2</cp:revision>
  <dcterms:modified xsi:type="dcterms:W3CDTF">2024-08-29T20:09:50Z</dcterms:modified>
</cp:coreProperties>
</file>