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7"/>
  </p:notesMasterIdLst>
  <p:handoutMasterIdLst>
    <p:handoutMasterId r:id="rId48"/>
  </p:handoutMasterIdLst>
  <p:sldIdLst>
    <p:sldId id="276" r:id="rId5"/>
    <p:sldId id="256" r:id="rId6"/>
    <p:sldId id="303" r:id="rId7"/>
    <p:sldId id="268" r:id="rId8"/>
    <p:sldId id="264" r:id="rId9"/>
    <p:sldId id="266" r:id="rId10"/>
    <p:sldId id="258" r:id="rId11"/>
    <p:sldId id="302" r:id="rId12"/>
    <p:sldId id="259" r:id="rId13"/>
    <p:sldId id="263" r:id="rId14"/>
    <p:sldId id="262" r:id="rId15"/>
    <p:sldId id="265" r:id="rId16"/>
    <p:sldId id="267" r:id="rId17"/>
    <p:sldId id="269" r:id="rId18"/>
    <p:sldId id="271" r:id="rId19"/>
    <p:sldId id="270" r:id="rId20"/>
    <p:sldId id="273" r:id="rId21"/>
    <p:sldId id="272" r:id="rId22"/>
    <p:sldId id="275" r:id="rId23"/>
    <p:sldId id="278" r:id="rId24"/>
    <p:sldId id="257" r:id="rId25"/>
    <p:sldId id="279" r:id="rId26"/>
    <p:sldId id="26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D2C6C"/>
    <a:srgbClr val="B78D4D"/>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6" autoAdjust="0"/>
    <p:restoredTop sz="94491" autoAdjust="0"/>
  </p:normalViewPr>
  <p:slideViewPr>
    <p:cSldViewPr>
      <p:cViewPr varScale="1">
        <p:scale>
          <a:sx n="172" d="100"/>
          <a:sy n="172" d="100"/>
        </p:scale>
        <p:origin x="640" y="96"/>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A7CE7-E3E6-4082-940C-2A7B4EBD135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37FF178-71C7-43C2-8490-C1C8A5E0CAAD}">
      <dgm:prSet phldrT="[Text]" phldr="0"/>
      <dgm:spPr/>
      <dgm:t>
        <a:bodyPr/>
        <a:lstStyle/>
        <a:p>
          <a:pPr rtl="0"/>
          <a:r>
            <a:rPr lang="en-US" dirty="0">
              <a:latin typeface="Tropiline"/>
            </a:rPr>
            <a:t>Create good will</a:t>
          </a:r>
          <a:endParaRPr lang="en-US" dirty="0"/>
        </a:p>
      </dgm:t>
    </dgm:pt>
    <dgm:pt modelId="{A3F3236B-63C6-44B8-8B9A-26D2C95CEE8C}" type="parTrans" cxnId="{112A79B3-A6F0-468F-A6FF-FFB0FD4A8DA8}">
      <dgm:prSet/>
      <dgm:spPr/>
    </dgm:pt>
    <dgm:pt modelId="{1BB0FFEE-0FE1-414C-83FC-C50DC02A9345}" type="sibTrans" cxnId="{112A79B3-A6F0-468F-A6FF-FFB0FD4A8DA8}">
      <dgm:prSet/>
      <dgm:spPr/>
      <dgm:t>
        <a:bodyPr/>
        <a:lstStyle/>
        <a:p>
          <a:endParaRPr lang="en-US" dirty="0"/>
        </a:p>
      </dgm:t>
    </dgm:pt>
    <dgm:pt modelId="{F25EE98F-D39F-498D-81A0-495D456FF031}">
      <dgm:prSet phldrT="[Text]" phldr="0"/>
      <dgm:spPr/>
      <dgm:t>
        <a:bodyPr/>
        <a:lstStyle/>
        <a:p>
          <a:pPr rtl="0"/>
          <a:r>
            <a:rPr lang="en-US" dirty="0">
              <a:latin typeface="Tropiline"/>
            </a:rPr>
            <a:t>Do no harm</a:t>
          </a:r>
          <a:endParaRPr lang="en-US" dirty="0"/>
        </a:p>
      </dgm:t>
    </dgm:pt>
    <dgm:pt modelId="{2AB0A753-C900-4195-91D2-5077A576EF73}" type="parTrans" cxnId="{609D95B1-3547-40F8-A994-AC8FA31A052E}">
      <dgm:prSet/>
      <dgm:spPr/>
    </dgm:pt>
    <dgm:pt modelId="{591B56C9-D703-4B66-9977-1037A59ABCFE}" type="sibTrans" cxnId="{609D95B1-3547-40F8-A994-AC8FA31A052E}">
      <dgm:prSet/>
      <dgm:spPr/>
      <dgm:t>
        <a:bodyPr/>
        <a:lstStyle/>
        <a:p>
          <a:endParaRPr lang="en-US" dirty="0"/>
        </a:p>
      </dgm:t>
    </dgm:pt>
    <dgm:pt modelId="{84FBDD82-62C8-4DD4-899A-FA7A852904EB}">
      <dgm:prSet phldrT="[Text]" phldr="0"/>
      <dgm:spPr/>
      <dgm:t>
        <a:bodyPr/>
        <a:lstStyle/>
        <a:p>
          <a:pPr rtl="0"/>
          <a:r>
            <a:rPr lang="en-US" dirty="0">
              <a:latin typeface="Tropiline"/>
            </a:rPr>
            <a:t>Get the work done</a:t>
          </a:r>
          <a:endParaRPr lang="en-US" dirty="0"/>
        </a:p>
      </dgm:t>
    </dgm:pt>
    <dgm:pt modelId="{48C18F3A-BAC8-4F1D-A30D-3A356C2F8F97}" type="parTrans" cxnId="{A7A614BF-119E-4B70-87B3-2283702A67F6}">
      <dgm:prSet/>
      <dgm:spPr/>
    </dgm:pt>
    <dgm:pt modelId="{ACDDCCE9-FB4F-4959-96F1-D6476A291F62}" type="sibTrans" cxnId="{A7A614BF-119E-4B70-87B3-2283702A67F6}">
      <dgm:prSet/>
      <dgm:spPr/>
    </dgm:pt>
    <dgm:pt modelId="{65C74FA2-DF22-4BBD-B4E3-D1EB961D45E1}" type="pres">
      <dgm:prSet presAssocID="{F8CA7CE7-E3E6-4082-940C-2A7B4EBD1354}" presName="Name0" presStyleCnt="0">
        <dgm:presLayoutVars>
          <dgm:dir/>
          <dgm:resizeHandles val="exact"/>
        </dgm:presLayoutVars>
      </dgm:prSet>
      <dgm:spPr/>
    </dgm:pt>
    <dgm:pt modelId="{7A530DAC-25A0-4F21-B695-4315105F35C2}" type="pres">
      <dgm:prSet presAssocID="{F8CA7CE7-E3E6-4082-940C-2A7B4EBD1354}" presName="vNodes" presStyleCnt="0"/>
      <dgm:spPr/>
    </dgm:pt>
    <dgm:pt modelId="{BD01C9F0-5467-4A55-B740-F286CC41263D}" type="pres">
      <dgm:prSet presAssocID="{E37FF178-71C7-43C2-8490-C1C8A5E0CAAD}" presName="node" presStyleLbl="node1" presStyleIdx="0" presStyleCnt="3">
        <dgm:presLayoutVars>
          <dgm:bulletEnabled val="1"/>
        </dgm:presLayoutVars>
      </dgm:prSet>
      <dgm:spPr/>
    </dgm:pt>
    <dgm:pt modelId="{AA70184C-14D9-4C7A-9AE7-B7588B748087}" type="pres">
      <dgm:prSet presAssocID="{1BB0FFEE-0FE1-414C-83FC-C50DC02A9345}" presName="spacerT" presStyleCnt="0"/>
      <dgm:spPr/>
    </dgm:pt>
    <dgm:pt modelId="{962B4E65-F43B-4199-800D-4329419ABF45}" type="pres">
      <dgm:prSet presAssocID="{1BB0FFEE-0FE1-414C-83FC-C50DC02A9345}" presName="sibTrans" presStyleLbl="sibTrans2D1" presStyleIdx="0" presStyleCnt="2"/>
      <dgm:spPr/>
    </dgm:pt>
    <dgm:pt modelId="{D600874E-67C1-4E7F-A0EE-981F6C9431A0}" type="pres">
      <dgm:prSet presAssocID="{1BB0FFEE-0FE1-414C-83FC-C50DC02A9345}" presName="spacerB" presStyleCnt="0"/>
      <dgm:spPr/>
    </dgm:pt>
    <dgm:pt modelId="{B90FA14B-9F4A-4B05-A88F-8C87E94FC379}" type="pres">
      <dgm:prSet presAssocID="{F25EE98F-D39F-498D-81A0-495D456FF031}" presName="node" presStyleLbl="node1" presStyleIdx="1" presStyleCnt="3">
        <dgm:presLayoutVars>
          <dgm:bulletEnabled val="1"/>
        </dgm:presLayoutVars>
      </dgm:prSet>
      <dgm:spPr/>
    </dgm:pt>
    <dgm:pt modelId="{9FAABC5B-7C66-447F-9B33-1BFEDB5373E2}" type="pres">
      <dgm:prSet presAssocID="{F8CA7CE7-E3E6-4082-940C-2A7B4EBD1354}" presName="sibTransLast" presStyleLbl="sibTrans2D1" presStyleIdx="1" presStyleCnt="2"/>
      <dgm:spPr/>
    </dgm:pt>
    <dgm:pt modelId="{C5C77A8A-49DA-4437-9C25-A1BC4A2B0056}" type="pres">
      <dgm:prSet presAssocID="{F8CA7CE7-E3E6-4082-940C-2A7B4EBD1354}" presName="connectorText" presStyleLbl="sibTrans2D1" presStyleIdx="1" presStyleCnt="2"/>
      <dgm:spPr/>
    </dgm:pt>
    <dgm:pt modelId="{D991FBF7-1785-44D7-800B-D36D93F41328}" type="pres">
      <dgm:prSet presAssocID="{F8CA7CE7-E3E6-4082-940C-2A7B4EBD1354}" presName="lastNode" presStyleLbl="node1" presStyleIdx="2" presStyleCnt="3">
        <dgm:presLayoutVars>
          <dgm:bulletEnabled val="1"/>
        </dgm:presLayoutVars>
      </dgm:prSet>
      <dgm:spPr/>
    </dgm:pt>
  </dgm:ptLst>
  <dgm:cxnLst>
    <dgm:cxn modelId="{C570E908-FFB2-44A9-9572-0E33DA461233}" type="presOf" srcId="{591B56C9-D703-4B66-9977-1037A59ABCFE}" destId="{9FAABC5B-7C66-447F-9B33-1BFEDB5373E2}" srcOrd="0" destOrd="0" presId="urn:microsoft.com/office/officeart/2005/8/layout/equation2"/>
    <dgm:cxn modelId="{D8192614-B7AA-4B21-AE37-937BF5297B92}" type="presOf" srcId="{1BB0FFEE-0FE1-414C-83FC-C50DC02A9345}" destId="{962B4E65-F43B-4199-800D-4329419ABF45}" srcOrd="0" destOrd="0" presId="urn:microsoft.com/office/officeart/2005/8/layout/equation2"/>
    <dgm:cxn modelId="{D88A3A5F-7AA3-4008-98DD-9229F3D8E8F5}" type="presOf" srcId="{591B56C9-D703-4B66-9977-1037A59ABCFE}" destId="{C5C77A8A-49DA-4437-9C25-A1BC4A2B0056}" srcOrd="1" destOrd="0" presId="urn:microsoft.com/office/officeart/2005/8/layout/equation2"/>
    <dgm:cxn modelId="{CB73D567-6C83-4536-B4EA-6DC034E654C4}" type="presOf" srcId="{E37FF178-71C7-43C2-8490-C1C8A5E0CAAD}" destId="{BD01C9F0-5467-4A55-B740-F286CC41263D}" srcOrd="0" destOrd="0" presId="urn:microsoft.com/office/officeart/2005/8/layout/equation2"/>
    <dgm:cxn modelId="{F6D12475-004C-4A23-8D1B-7F662008EC14}" type="presOf" srcId="{F25EE98F-D39F-498D-81A0-495D456FF031}" destId="{B90FA14B-9F4A-4B05-A88F-8C87E94FC379}" srcOrd="0" destOrd="0" presId="urn:microsoft.com/office/officeart/2005/8/layout/equation2"/>
    <dgm:cxn modelId="{96E2638F-CD42-4595-BEF8-B90E106795E9}" type="presOf" srcId="{F8CA7CE7-E3E6-4082-940C-2A7B4EBD1354}" destId="{65C74FA2-DF22-4BBD-B4E3-D1EB961D45E1}" srcOrd="0" destOrd="0" presId="urn:microsoft.com/office/officeart/2005/8/layout/equation2"/>
    <dgm:cxn modelId="{609D95B1-3547-40F8-A994-AC8FA31A052E}" srcId="{F8CA7CE7-E3E6-4082-940C-2A7B4EBD1354}" destId="{F25EE98F-D39F-498D-81A0-495D456FF031}" srcOrd="1" destOrd="0" parTransId="{2AB0A753-C900-4195-91D2-5077A576EF73}" sibTransId="{591B56C9-D703-4B66-9977-1037A59ABCFE}"/>
    <dgm:cxn modelId="{112A79B3-A6F0-468F-A6FF-FFB0FD4A8DA8}" srcId="{F8CA7CE7-E3E6-4082-940C-2A7B4EBD1354}" destId="{E37FF178-71C7-43C2-8490-C1C8A5E0CAAD}" srcOrd="0" destOrd="0" parTransId="{A3F3236B-63C6-44B8-8B9A-26D2C95CEE8C}" sibTransId="{1BB0FFEE-0FE1-414C-83FC-C50DC02A9345}"/>
    <dgm:cxn modelId="{A7A614BF-119E-4B70-87B3-2283702A67F6}" srcId="{F8CA7CE7-E3E6-4082-940C-2A7B4EBD1354}" destId="{84FBDD82-62C8-4DD4-899A-FA7A852904EB}" srcOrd="2" destOrd="0" parTransId="{48C18F3A-BAC8-4F1D-A30D-3A356C2F8F97}" sibTransId="{ACDDCCE9-FB4F-4959-96F1-D6476A291F62}"/>
    <dgm:cxn modelId="{D06247CD-55DE-4725-B9A0-53A5F3B9285C}" type="presOf" srcId="{84FBDD82-62C8-4DD4-899A-FA7A852904EB}" destId="{D991FBF7-1785-44D7-800B-D36D93F41328}" srcOrd="0" destOrd="0" presId="urn:microsoft.com/office/officeart/2005/8/layout/equation2"/>
    <dgm:cxn modelId="{C3DD2739-5B90-4B6F-A23A-1A769C568966}" type="presParOf" srcId="{65C74FA2-DF22-4BBD-B4E3-D1EB961D45E1}" destId="{7A530DAC-25A0-4F21-B695-4315105F35C2}" srcOrd="0" destOrd="0" presId="urn:microsoft.com/office/officeart/2005/8/layout/equation2"/>
    <dgm:cxn modelId="{A12B37A8-8CF5-409E-9D0D-2C48D192AA36}" type="presParOf" srcId="{7A530DAC-25A0-4F21-B695-4315105F35C2}" destId="{BD01C9F0-5467-4A55-B740-F286CC41263D}" srcOrd="0" destOrd="0" presId="urn:microsoft.com/office/officeart/2005/8/layout/equation2"/>
    <dgm:cxn modelId="{E60A123A-40AA-4861-9A3F-079765CFEBB4}" type="presParOf" srcId="{7A530DAC-25A0-4F21-B695-4315105F35C2}" destId="{AA70184C-14D9-4C7A-9AE7-B7588B748087}" srcOrd="1" destOrd="0" presId="urn:microsoft.com/office/officeart/2005/8/layout/equation2"/>
    <dgm:cxn modelId="{05F55D0C-CC6B-45D8-94C7-1307E816CB50}" type="presParOf" srcId="{7A530DAC-25A0-4F21-B695-4315105F35C2}" destId="{962B4E65-F43B-4199-800D-4329419ABF45}" srcOrd="2" destOrd="0" presId="urn:microsoft.com/office/officeart/2005/8/layout/equation2"/>
    <dgm:cxn modelId="{3A692F20-2AFB-4DDA-8B8E-BB0E8A2CEEB6}" type="presParOf" srcId="{7A530DAC-25A0-4F21-B695-4315105F35C2}" destId="{D600874E-67C1-4E7F-A0EE-981F6C9431A0}" srcOrd="3" destOrd="0" presId="urn:microsoft.com/office/officeart/2005/8/layout/equation2"/>
    <dgm:cxn modelId="{1C3507EA-E61E-4FBA-904E-7A093F5D8083}" type="presParOf" srcId="{7A530DAC-25A0-4F21-B695-4315105F35C2}" destId="{B90FA14B-9F4A-4B05-A88F-8C87E94FC379}" srcOrd="4" destOrd="0" presId="urn:microsoft.com/office/officeart/2005/8/layout/equation2"/>
    <dgm:cxn modelId="{64DEE641-C3BB-436D-B353-8EFA29F0C878}" type="presParOf" srcId="{65C74FA2-DF22-4BBD-B4E3-D1EB961D45E1}" destId="{9FAABC5B-7C66-447F-9B33-1BFEDB5373E2}" srcOrd="1" destOrd="0" presId="urn:microsoft.com/office/officeart/2005/8/layout/equation2"/>
    <dgm:cxn modelId="{5B89CABA-7C14-434D-862D-1E4EDF1D2AAD}" type="presParOf" srcId="{9FAABC5B-7C66-447F-9B33-1BFEDB5373E2}" destId="{C5C77A8A-49DA-4437-9C25-A1BC4A2B0056}" srcOrd="0" destOrd="0" presId="urn:microsoft.com/office/officeart/2005/8/layout/equation2"/>
    <dgm:cxn modelId="{55D3BAD8-6ACB-4828-AB8B-B0B5A6F0C5AC}" type="presParOf" srcId="{65C74FA2-DF22-4BBD-B4E3-D1EB961D45E1}" destId="{D991FBF7-1785-44D7-800B-D36D93F4132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1C9F0-5467-4A55-B740-F286CC41263D}">
      <dsp:nvSpPr>
        <dsp:cNvPr id="0" name=""/>
        <dsp:cNvSpPr/>
      </dsp:nvSpPr>
      <dsp:spPr>
        <a:xfrm>
          <a:off x="46045" y="31"/>
          <a:ext cx="610217" cy="6102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Tropiline"/>
            </a:rPr>
            <a:t>Create good will</a:t>
          </a:r>
          <a:endParaRPr lang="en-US" sz="1000" kern="1200" dirty="0"/>
        </a:p>
      </dsp:txBody>
      <dsp:txXfrm>
        <a:off x="135409" y="89395"/>
        <a:ext cx="431489" cy="431489"/>
      </dsp:txXfrm>
    </dsp:sp>
    <dsp:sp modelId="{962B4E65-F43B-4199-800D-4329419ABF45}">
      <dsp:nvSpPr>
        <dsp:cNvPr id="0" name=""/>
        <dsp:cNvSpPr/>
      </dsp:nvSpPr>
      <dsp:spPr>
        <a:xfrm>
          <a:off x="174191" y="659799"/>
          <a:ext cx="353926" cy="35392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1104" y="795140"/>
        <a:ext cx="260100" cy="83244"/>
      </dsp:txXfrm>
    </dsp:sp>
    <dsp:sp modelId="{B90FA14B-9F4A-4B05-A88F-8C87E94FC379}">
      <dsp:nvSpPr>
        <dsp:cNvPr id="0" name=""/>
        <dsp:cNvSpPr/>
      </dsp:nvSpPr>
      <dsp:spPr>
        <a:xfrm>
          <a:off x="46045" y="1063275"/>
          <a:ext cx="610217" cy="6102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Tropiline"/>
            </a:rPr>
            <a:t>Do no harm</a:t>
          </a:r>
          <a:endParaRPr lang="en-US" sz="1000" kern="1200" dirty="0"/>
        </a:p>
      </dsp:txBody>
      <dsp:txXfrm>
        <a:off x="135409" y="1152639"/>
        <a:ext cx="431489" cy="431489"/>
      </dsp:txXfrm>
    </dsp:sp>
    <dsp:sp modelId="{9FAABC5B-7C66-447F-9B33-1BFEDB5373E2}">
      <dsp:nvSpPr>
        <dsp:cNvPr id="0" name=""/>
        <dsp:cNvSpPr/>
      </dsp:nvSpPr>
      <dsp:spPr>
        <a:xfrm>
          <a:off x="747796" y="723261"/>
          <a:ext cx="194049" cy="227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747796" y="768661"/>
        <a:ext cx="135834" cy="136201"/>
      </dsp:txXfrm>
    </dsp:sp>
    <dsp:sp modelId="{D991FBF7-1785-44D7-800B-D36D93F41328}">
      <dsp:nvSpPr>
        <dsp:cNvPr id="0" name=""/>
        <dsp:cNvSpPr/>
      </dsp:nvSpPr>
      <dsp:spPr>
        <a:xfrm>
          <a:off x="1022394" y="226544"/>
          <a:ext cx="1220435" cy="122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ropiline"/>
            </a:rPr>
            <a:t>Get the work done</a:t>
          </a:r>
          <a:endParaRPr lang="en-US" sz="1800" kern="1200" dirty="0"/>
        </a:p>
      </dsp:txBody>
      <dsp:txXfrm>
        <a:off x="1201123" y="405273"/>
        <a:ext cx="862977" cy="86297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7/11/2023</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7/11/2023</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FoundationFinance@deltagamma.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mazon.com/dp/B07Y8QL432/ref=dp-kindle-redirect?_encoding=UTF8&amp;btkr=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be spending the next 90 minutes focused on three topics that are essential to our success as an organization. Staff and volunteer partnerships, finances and coaching and mentoring volunteers. For the next bit of time we would like to discuss the vital relationship between</a:t>
            </a:r>
            <a:r>
              <a:rPr lang="en-US" dirty="0"/>
              <a:t> </a:t>
            </a:r>
            <a:r>
              <a:rPr lang="en-US" dirty="0">
                <a:cs typeface="Calibri"/>
              </a:rPr>
              <a:t>staff members and you all our volunteer core. </a:t>
            </a:r>
          </a:p>
        </p:txBody>
      </p:sp>
      <p:sp>
        <p:nvSpPr>
          <p:cNvPr id="4" name="Slide Number Placeholder 3"/>
          <p:cNvSpPr>
            <a:spLocks noGrp="1"/>
          </p:cNvSpPr>
          <p:nvPr>
            <p:ph type="sldNum" sz="quarter" idx="5"/>
          </p:nvPr>
        </p:nvSpPr>
        <p:spPr/>
        <p:txBody>
          <a:bodyPr/>
          <a:lstStyle/>
          <a:p>
            <a:fld id="{E56D7494-F31E-4597-B942-BF8D4C2650B1}" type="slidenum">
              <a:rPr lang="en-US" smtClean="0"/>
              <a:t>2</a:t>
            </a:fld>
            <a:endParaRPr lang="en-US" dirty="0"/>
          </a:p>
        </p:txBody>
      </p:sp>
    </p:spTree>
    <p:extLst>
      <p:ext uri="{BB962C8B-B14F-4D97-AF65-F5344CB8AC3E}">
        <p14:creationId xmlns:p14="http://schemas.microsoft.com/office/powerpoint/2010/main" val="379042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Plug in DG headlines </a:t>
            </a:r>
          </a:p>
          <a:p>
            <a:r>
              <a:rPr lang="en-US" dirty="0">
                <a:cs typeface="Calibri"/>
              </a:rPr>
              <a:t>Identify your teams priorities</a:t>
            </a:r>
          </a:p>
          <a:p>
            <a:r>
              <a:rPr lang="en-US" dirty="0">
                <a:cs typeface="Calibri"/>
              </a:rPr>
              <a:t>Set realistic timelines </a:t>
            </a:r>
          </a:p>
          <a:p>
            <a:endParaRPr lang="en-US" dirty="0">
              <a:cs typeface="Calibri"/>
            </a:endParaRPr>
          </a:p>
        </p:txBody>
      </p:sp>
      <p:sp>
        <p:nvSpPr>
          <p:cNvPr id="4" name="Slide Number Placeholder 3"/>
          <p:cNvSpPr>
            <a:spLocks noGrp="1"/>
          </p:cNvSpPr>
          <p:nvPr>
            <p:ph type="sldNum" sz="quarter" idx="5"/>
          </p:nvPr>
        </p:nvSpPr>
        <p:spPr/>
        <p:txBody>
          <a:bodyPr/>
          <a:lstStyle/>
          <a:p>
            <a:fld id="{E56D7494-F31E-4597-B942-BF8D4C2650B1}" type="slidenum">
              <a:rPr lang="en-US" smtClean="0"/>
              <a:t>11</a:t>
            </a:fld>
            <a:endParaRPr lang="en-US" dirty="0"/>
          </a:p>
        </p:txBody>
      </p:sp>
    </p:spTree>
    <p:extLst>
      <p:ext uri="{BB962C8B-B14F-4D97-AF65-F5344CB8AC3E}">
        <p14:creationId xmlns:p14="http://schemas.microsoft.com/office/powerpoint/2010/main" val="292039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SLIDE </a:t>
            </a:r>
          </a:p>
        </p:txBody>
      </p:sp>
      <p:sp>
        <p:nvSpPr>
          <p:cNvPr id="4" name="Slide Number Placeholder 3"/>
          <p:cNvSpPr>
            <a:spLocks noGrp="1"/>
          </p:cNvSpPr>
          <p:nvPr>
            <p:ph type="sldNum" sz="quarter" idx="5"/>
          </p:nvPr>
        </p:nvSpPr>
        <p:spPr/>
        <p:txBody>
          <a:bodyPr/>
          <a:lstStyle/>
          <a:p>
            <a:fld id="{E56D7494-F31E-4597-B942-BF8D4C2650B1}" type="slidenum">
              <a:rPr lang="en-US" smtClean="0"/>
              <a:t>12</a:t>
            </a:fld>
            <a:endParaRPr lang="en-US" dirty="0"/>
          </a:p>
        </p:txBody>
      </p:sp>
    </p:spTree>
    <p:extLst>
      <p:ext uri="{BB962C8B-B14F-4D97-AF65-F5344CB8AC3E}">
        <p14:creationId xmlns:p14="http://schemas.microsoft.com/office/powerpoint/2010/main" val="2191421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Hallie to read and ping pong following quotes </a:t>
            </a:r>
          </a:p>
        </p:txBody>
      </p:sp>
      <p:sp>
        <p:nvSpPr>
          <p:cNvPr id="4" name="Slide Number Placeholder 3"/>
          <p:cNvSpPr>
            <a:spLocks noGrp="1"/>
          </p:cNvSpPr>
          <p:nvPr>
            <p:ph type="sldNum" sz="quarter" idx="5"/>
          </p:nvPr>
        </p:nvSpPr>
        <p:spPr/>
        <p:txBody>
          <a:bodyPr/>
          <a:lstStyle/>
          <a:p>
            <a:fld id="{E56D7494-F31E-4597-B942-BF8D4C2650B1}" type="slidenum">
              <a:rPr lang="en-US" smtClean="0"/>
              <a:t>13</a:t>
            </a:fld>
            <a:endParaRPr lang="en-US" dirty="0"/>
          </a:p>
        </p:txBody>
      </p:sp>
    </p:spTree>
    <p:extLst>
      <p:ext uri="{BB962C8B-B14F-4D97-AF65-F5344CB8AC3E}">
        <p14:creationId xmlns:p14="http://schemas.microsoft.com/office/powerpoint/2010/main" val="368299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14</a:t>
            </a:fld>
            <a:endParaRPr lang="en-US" dirty="0"/>
          </a:p>
        </p:txBody>
      </p:sp>
    </p:spTree>
    <p:extLst>
      <p:ext uri="{BB962C8B-B14F-4D97-AF65-F5344CB8AC3E}">
        <p14:creationId xmlns:p14="http://schemas.microsoft.com/office/powerpoint/2010/main" val="143018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15</a:t>
            </a:fld>
            <a:endParaRPr lang="en-US" dirty="0"/>
          </a:p>
        </p:txBody>
      </p:sp>
    </p:spTree>
    <p:extLst>
      <p:ext uri="{BB962C8B-B14F-4D97-AF65-F5344CB8AC3E}">
        <p14:creationId xmlns:p14="http://schemas.microsoft.com/office/powerpoint/2010/main" val="426939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16</a:t>
            </a:fld>
            <a:endParaRPr lang="en-US" dirty="0"/>
          </a:p>
        </p:txBody>
      </p:sp>
    </p:spTree>
    <p:extLst>
      <p:ext uri="{BB962C8B-B14F-4D97-AF65-F5344CB8AC3E}">
        <p14:creationId xmlns:p14="http://schemas.microsoft.com/office/powerpoint/2010/main" val="319073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17</a:t>
            </a:fld>
            <a:endParaRPr lang="en-US" dirty="0"/>
          </a:p>
        </p:txBody>
      </p:sp>
    </p:spTree>
    <p:extLst>
      <p:ext uri="{BB962C8B-B14F-4D97-AF65-F5344CB8AC3E}">
        <p14:creationId xmlns:p14="http://schemas.microsoft.com/office/powerpoint/2010/main" val="3845145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18</a:t>
            </a:fld>
            <a:endParaRPr lang="en-US" dirty="0"/>
          </a:p>
        </p:txBody>
      </p:sp>
    </p:spTree>
    <p:extLst>
      <p:ext uri="{BB962C8B-B14F-4D97-AF65-F5344CB8AC3E}">
        <p14:creationId xmlns:p14="http://schemas.microsoft.com/office/powerpoint/2010/main" val="252190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Dues and fees </a:t>
            </a:r>
          </a:p>
          <a:p>
            <a:r>
              <a:rPr lang="en-US" dirty="0"/>
              <a:t>Training fee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24</a:t>
            </a:fld>
            <a:endParaRPr lang="en-US" dirty="0"/>
          </a:p>
        </p:txBody>
      </p:sp>
    </p:spTree>
    <p:extLst>
      <p:ext uri="{BB962C8B-B14F-4D97-AF65-F5344CB8AC3E}">
        <p14:creationId xmlns:p14="http://schemas.microsoft.com/office/powerpoint/2010/main" val="4314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27</a:t>
            </a:fld>
            <a:endParaRPr lang="en-US" dirty="0"/>
          </a:p>
        </p:txBody>
      </p:sp>
    </p:spTree>
    <p:extLst>
      <p:ext uri="{BB962C8B-B14F-4D97-AF65-F5344CB8AC3E}">
        <p14:creationId xmlns:p14="http://schemas.microsoft.com/office/powerpoint/2010/main" val="30788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be spending the next 90 minutes focused on three topics that are essential to our success as an organization. Staff and volunteer partnerships, finances and coaching and mentoring volunteers. For the next bit of time we would like to discuss the vital relationship between</a:t>
            </a:r>
            <a:r>
              <a:rPr lang="en-US" dirty="0"/>
              <a:t> </a:t>
            </a:r>
            <a:r>
              <a:rPr lang="en-US" dirty="0">
                <a:cs typeface="Calibri"/>
              </a:rPr>
              <a:t>staff members and you all our volunteer core. </a:t>
            </a:r>
          </a:p>
        </p:txBody>
      </p:sp>
      <p:sp>
        <p:nvSpPr>
          <p:cNvPr id="4" name="Slide Number Placeholder 3"/>
          <p:cNvSpPr>
            <a:spLocks noGrp="1"/>
          </p:cNvSpPr>
          <p:nvPr>
            <p:ph type="sldNum" sz="quarter" idx="5"/>
          </p:nvPr>
        </p:nvSpPr>
        <p:spPr/>
        <p:txBody>
          <a:bodyPr/>
          <a:lstStyle/>
          <a:p>
            <a:fld id="{E56D7494-F31E-4597-B942-BF8D4C2650B1}" type="slidenum">
              <a:rPr lang="en-US" smtClean="0"/>
              <a:t>3</a:t>
            </a:fld>
            <a:endParaRPr lang="en-US" dirty="0"/>
          </a:p>
        </p:txBody>
      </p:sp>
    </p:spTree>
    <p:extLst>
      <p:ext uri="{BB962C8B-B14F-4D97-AF65-F5344CB8AC3E}">
        <p14:creationId xmlns:p14="http://schemas.microsoft.com/office/powerpoint/2010/main" val="95270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31</a:t>
            </a:fld>
            <a:endParaRPr lang="en-US" dirty="0"/>
          </a:p>
        </p:txBody>
      </p:sp>
    </p:spTree>
    <p:extLst>
      <p:ext uri="{BB962C8B-B14F-4D97-AF65-F5344CB8AC3E}">
        <p14:creationId xmlns:p14="http://schemas.microsoft.com/office/powerpoint/2010/main" val="407322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leadership, we feel that it’s important for you to understand the proper Venmo usage related to collegiate and alumnae group fundraising, along with knowledge that you can use in your daily lives.</a:t>
            </a:r>
          </a:p>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Foundation fundraising, Venmo is only allowed through a memberplanet donation site or a payment form. The donation site or payment form must be connected to the Foundation. Chapters and groups can reach out to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FoundationFinance@deltagamma.org</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assistance in setting up a donation site or payment form. </a:t>
            </a:r>
          </a:p>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 business, chapter or personal Venmo accounts are allowed for Foundation fundraising purposes. All Venmo payments must go through a memberplanet site or form.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potential consequences with the IRS. Venmo is now sending documents to the IRS regarding user’s transaction history. Any money collected via a Venmo account can be considered income in the eyes of the IRS, causing members or chapters to be audited and/or taxed on the money they collected.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There’s also the potential for fraud since the Foundation cannot regulate the money being collected via a chapter or personal Venmo account. We only know what is submitted to us. </a:t>
            </a:r>
          </a:p>
          <a:p>
            <a:pPr marL="342900" marR="0" lvl="0" indent="-342900">
              <a:lnSpc>
                <a:spcPct val="107000"/>
              </a:lnSpc>
              <a:spcBef>
                <a:spcPts val="0"/>
              </a:spcBef>
              <a:spcAft>
                <a:spcPts val="80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come across a chapter or group that has used Venmo improperly, remind them of these potential issues and encourage them to keep detailed records of money collected, along with transferring the money out of their Venmo balance to the chapter/group’s bank account. Money in a Venmo balance is not insured by the FDIC.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33</a:t>
            </a:fld>
            <a:endParaRPr lang="en-US" dirty="0"/>
          </a:p>
        </p:txBody>
      </p:sp>
    </p:spTree>
    <p:extLst>
      <p:ext uri="{BB962C8B-B14F-4D97-AF65-F5344CB8AC3E}">
        <p14:creationId xmlns:p14="http://schemas.microsoft.com/office/powerpoint/2010/main" val="830469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1E300-0BA7-43FB-8F6D-2F8DB3C4E589}" type="slidenum">
              <a:rPr lang="en-US" smtClean="0"/>
              <a:t>35</a:t>
            </a:fld>
            <a:endParaRPr lang="en-US" dirty="0"/>
          </a:p>
        </p:txBody>
      </p:sp>
    </p:spTree>
    <p:extLst>
      <p:ext uri="{BB962C8B-B14F-4D97-AF65-F5344CB8AC3E}">
        <p14:creationId xmlns:p14="http://schemas.microsoft.com/office/powerpoint/2010/main" val="268064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u="sng" dirty="0">
                <a:effectLst/>
                <a:latin typeface="Montserrat" panose="00000500000000000000" pitchFamily="2" charset="0"/>
                <a:ea typeface="Calibri" panose="020F0502020204030204" pitchFamily="34" charset="0"/>
              </a:rPr>
              <a:t>Why are we prioritizing this conversation?</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arenR"/>
            </a:pPr>
            <a:r>
              <a:rPr lang="en-US" sz="1100" dirty="0">
                <a:effectLst/>
                <a:latin typeface="Montserrat" panose="00000500000000000000" pitchFamily="2" charset="0"/>
                <a:ea typeface="Calibri" panose="020F0502020204030204" pitchFamily="34" charset="0"/>
              </a:rPr>
              <a:t>Our collective efforts ensure our success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arenR"/>
            </a:pPr>
            <a:r>
              <a:rPr lang="en-US" sz="1100" dirty="0">
                <a:effectLst/>
                <a:latin typeface="Montserrat" panose="00000500000000000000" pitchFamily="2" charset="0"/>
                <a:ea typeface="Calibri" panose="020F0502020204030204" pitchFamily="34" charset="0"/>
              </a:rPr>
              <a:t>As a membership driven organization, the financial impact to our individual members is of importance to us as a whole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arenR"/>
            </a:pPr>
            <a:r>
              <a:rPr lang="en-US" sz="1100" dirty="0">
                <a:effectLst/>
                <a:latin typeface="Montserrat" panose="00000500000000000000" pitchFamily="2" charset="0"/>
                <a:ea typeface="Calibri" panose="020F0502020204030204" pitchFamily="34" charset="0"/>
              </a:rPr>
              <a:t>As we are gathered here to celebrate 150 years, this is another example of how we can ensure our relevance and impact for the next 150 years </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36</a:t>
            </a:fld>
            <a:endParaRPr lang="en-US" dirty="0"/>
          </a:p>
        </p:txBody>
      </p:sp>
    </p:spTree>
    <p:extLst>
      <p:ext uri="{BB962C8B-B14F-4D97-AF65-F5344CB8AC3E}">
        <p14:creationId xmlns:p14="http://schemas.microsoft.com/office/powerpoint/2010/main" val="271168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i="1"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6D6D2E-11D3-412E-B52C-BE731007360A}" type="slidenum">
              <a:rPr lang="en-US" smtClean="0"/>
              <a:t>38</a:t>
            </a:fld>
            <a:endParaRPr lang="en-US" dirty="0"/>
          </a:p>
        </p:txBody>
      </p:sp>
    </p:spTree>
    <p:extLst>
      <p:ext uri="{BB962C8B-B14F-4D97-AF65-F5344CB8AC3E}">
        <p14:creationId xmlns:p14="http://schemas.microsoft.com/office/powerpoint/2010/main" val="109937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sz="1900" b="1" dirty="0">
                <a:latin typeface="Montserrat" panose="00000500000000000000" pitchFamily="2" charset="0"/>
                <a:ea typeface="Calibri" panose="020F0502020204030204" pitchFamily="34" charset="0"/>
                <a:cs typeface="Times New Roman" panose="02020603050405020304" pitchFamily="18" charset="0"/>
              </a:rPr>
              <a:t>Coaching &amp; Mentoring (8 minutes)</a:t>
            </a:r>
            <a:endParaRPr lang="en-US" dirty="0"/>
          </a:p>
          <a:p>
            <a:endParaRPr lang="en-US" dirty="0"/>
          </a:p>
          <a:p>
            <a:r>
              <a:rPr lang="en-US" sz="2000" i="1" baseline="0" dirty="0"/>
              <a:t>Here is a graph that might be helpful when distinguishing what it means to coach, mentor, or teach someone. </a:t>
            </a:r>
          </a:p>
          <a:p>
            <a:endParaRPr lang="en-US" sz="2000" i="1" baseline="0" dirty="0"/>
          </a:p>
          <a:p>
            <a:r>
              <a:rPr lang="en-US" sz="2000" i="1" baseline="0" dirty="0"/>
              <a:t>Teaching can sometimes feel as being told what to do, Coaching involves a lot of listening, and Mentoring should be a mix of the both.</a:t>
            </a:r>
          </a:p>
          <a:p>
            <a:r>
              <a:rPr lang="en-US" sz="2000" i="1" baseline="0" dirty="0"/>
              <a:t>We are hopeful as a Leadership volunteer; you are seen most as a mentor or a coach. </a:t>
            </a:r>
          </a:p>
          <a:p>
            <a:endParaRPr lang="en-US" sz="2000" i="1" baseline="0" dirty="0"/>
          </a:p>
          <a:p>
            <a:r>
              <a:rPr lang="en-US" sz="2000" i="1" baseline="0" dirty="0"/>
              <a:t>When is it hard to not “just tell” someone what to do?</a:t>
            </a:r>
          </a:p>
          <a:p>
            <a:r>
              <a:rPr lang="en-US" sz="2000" i="1" baseline="0" dirty="0"/>
              <a:t>When do you find yourselves being more of a coach or a mentor?</a:t>
            </a:r>
          </a:p>
          <a:p>
            <a:endParaRPr lang="en-US" sz="2000" i="1" baseline="0" dirty="0"/>
          </a:p>
          <a:p>
            <a:r>
              <a:rPr lang="en-US" sz="2000" i="1" baseline="0" dirty="0"/>
              <a:t>Without question, there are times you will move across this graph. Ideally, you are aiming to be a mentor or a coach most of the time. </a:t>
            </a:r>
          </a:p>
          <a:p>
            <a:endParaRPr lang="en-US" sz="20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latin typeface="Montserrat" panose="00000500000000000000" pitchFamily="2" charset="0"/>
                <a:ea typeface="Calibri" panose="020F0502020204030204" pitchFamily="34" charset="0"/>
                <a:cs typeface="Times New Roman" panose="02020603050405020304" pitchFamily="18" charset="0"/>
              </a:rPr>
              <a:t>In order to coach and mentor in a positive way, you need to have trust. Let’s have a conversation around trust. </a:t>
            </a:r>
            <a:endParaRPr lang="en-US" sz="2000" dirty="0">
              <a:latin typeface="Montserrat" panose="00000500000000000000" pitchFamily="2" charset="0"/>
              <a:ea typeface="Calibri" panose="020F0502020204030204" pitchFamily="34" charset="0"/>
              <a:cs typeface="Times New Roman" panose="02020603050405020304" pitchFamily="18" charset="0"/>
            </a:endParaRPr>
          </a:p>
          <a:p>
            <a:endParaRPr lang="en-US" sz="2000" i="1" baseline="0" dirty="0"/>
          </a:p>
          <a:p>
            <a:endParaRPr lang="en-US" dirty="0"/>
          </a:p>
        </p:txBody>
      </p:sp>
      <p:sp>
        <p:nvSpPr>
          <p:cNvPr id="4" name="Slide Number Placeholder 3"/>
          <p:cNvSpPr>
            <a:spLocks noGrp="1"/>
          </p:cNvSpPr>
          <p:nvPr>
            <p:ph type="sldNum" sz="quarter" idx="5"/>
          </p:nvPr>
        </p:nvSpPr>
        <p:spPr/>
        <p:txBody>
          <a:bodyPr/>
          <a:lstStyle/>
          <a:p>
            <a:fld id="{586D6D2E-11D3-412E-B52C-BE731007360A}" type="slidenum">
              <a:rPr lang="en-US" smtClean="0"/>
              <a:t>39</a:t>
            </a:fld>
            <a:endParaRPr lang="en-US" dirty="0"/>
          </a:p>
        </p:txBody>
      </p:sp>
    </p:spTree>
    <p:extLst>
      <p:ext uri="{BB962C8B-B14F-4D97-AF65-F5344CB8AC3E}">
        <p14:creationId xmlns:p14="http://schemas.microsoft.com/office/powerpoint/2010/main" val="58387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sz="1900" b="1" dirty="0">
                <a:latin typeface="Montserrat" panose="00000500000000000000" pitchFamily="2" charset="0"/>
                <a:ea typeface="Calibri" panose="020F0502020204030204" pitchFamily="34" charset="0"/>
                <a:cs typeface="Times New Roman" panose="02020603050405020304" pitchFamily="18" charset="0"/>
              </a:rPr>
              <a:t>Trust (10 minutes)</a:t>
            </a:r>
            <a:endParaRPr lang="en-US" sz="2000" dirty="0"/>
          </a:p>
          <a:p>
            <a:endParaRPr lang="en-US" sz="2000" dirty="0"/>
          </a:p>
          <a:p>
            <a:pPr defTabSz="942289"/>
            <a:r>
              <a:rPr lang="en-US" sz="1900" i="1" dirty="0">
                <a:latin typeface="Montserrat" panose="00000500000000000000" pitchFamily="2" charset="0"/>
                <a:ea typeface="Calibri" panose="020F0502020204030204" pitchFamily="34" charset="0"/>
                <a:cs typeface="Times New Roman" panose="02020603050405020304" pitchFamily="18" charset="0"/>
              </a:rPr>
              <a:t>In his book, </a:t>
            </a:r>
            <a:r>
              <a:rPr lang="en-US" sz="1900" i="1" u="sng" dirty="0">
                <a:solidFill>
                  <a:srgbClr val="0563C1"/>
                </a:solidFill>
                <a:latin typeface="Montserrat" panose="00000500000000000000" pitchFamily="2" charset="0"/>
                <a:ea typeface="Calibri" panose="020F0502020204030204" pitchFamily="34" charset="0"/>
                <a:cs typeface="Times New Roman" panose="02020603050405020304" pitchFamily="18" charset="0"/>
                <a:hlinkClick r:id="rId3"/>
              </a:rPr>
              <a:t>Think Like a Monk</a:t>
            </a:r>
            <a:r>
              <a:rPr lang="en-US" sz="1900" i="1" dirty="0">
                <a:latin typeface="Montserrat" panose="00000500000000000000" pitchFamily="2" charset="0"/>
                <a:ea typeface="Calibri" panose="020F0502020204030204" pitchFamily="34" charset="0"/>
                <a:cs typeface="Times New Roman" panose="02020603050405020304" pitchFamily="18" charset="0"/>
              </a:rPr>
              <a:t>, Jay Shetty proposes that there are four types of trust. Those are presented by this chart on the slide. </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endParaRPr lang="en-US" sz="2000" dirty="0"/>
          </a:p>
          <a:p>
            <a:pPr>
              <a:lnSpc>
                <a:spcPct val="107000"/>
              </a:lnSpc>
              <a:spcAft>
                <a:spcPts val="824"/>
              </a:spcAft>
            </a:pPr>
            <a:r>
              <a:rPr lang="en-US" sz="1900" i="1" dirty="0">
                <a:latin typeface="Montserrat" panose="00000500000000000000" pitchFamily="2" charset="0"/>
                <a:ea typeface="Calibri" panose="020F0502020204030204" pitchFamily="34" charset="0"/>
                <a:cs typeface="Times New Roman" panose="02020603050405020304" pitchFamily="18" charset="0"/>
              </a:rPr>
              <a:t>Competence, care, character and consistency. He shares that in order to have a trust that lasts, not all 4 categories need represented, but that we can make an effort in all 4 categories. </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i="1" dirty="0">
                <a:latin typeface="Montserrat" panose="00000500000000000000" pitchFamily="2" charset="0"/>
                <a:ea typeface="Calibri" panose="020F0502020204030204" pitchFamily="34" charset="0"/>
                <a:cs typeface="Times New Roman" panose="02020603050405020304" pitchFamily="18" charset="0"/>
              </a:rPr>
              <a:t> </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b="1" i="1" dirty="0">
                <a:latin typeface="Montserrat" panose="00000500000000000000" pitchFamily="2" charset="0"/>
                <a:ea typeface="Calibri" panose="020F0502020204030204" pitchFamily="34" charset="0"/>
                <a:cs typeface="Times New Roman" panose="02020603050405020304" pitchFamily="18" charset="0"/>
              </a:rPr>
              <a:t>As coaches and mentors, it is important to trust the people you work with so that you can remain at 30,000 ft. If you don’t trust, or are made to not trust, your team, you will feel more inclined to be involved with the details and chapters, rather than coaching the specialists. </a:t>
            </a:r>
            <a:endParaRPr lang="en-US" sz="1900" b="1"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i="1" dirty="0">
                <a:latin typeface="Montserrat" panose="00000500000000000000" pitchFamily="2" charset="0"/>
                <a:ea typeface="Calibri" panose="020F0502020204030204" pitchFamily="34" charset="0"/>
                <a:cs typeface="Times New Roman" panose="02020603050405020304" pitchFamily="18" charset="0"/>
              </a:rPr>
              <a:t> </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Montserrat" panose="00000500000000000000" pitchFamily="2" charset="0"/>
                <a:ea typeface="Calibri" panose="020F0502020204030204" pitchFamily="34" charset="0"/>
                <a:cs typeface="Times New Roman" panose="02020603050405020304" pitchFamily="18" charset="0"/>
              </a:rPr>
              <a:t>Ask: </a:t>
            </a:r>
          </a:p>
          <a:p>
            <a:pPr marL="353358" indent="-353358">
              <a:lnSpc>
                <a:spcPct val="107000"/>
              </a:lnSpc>
              <a:spcAft>
                <a:spcPts val="824"/>
              </a:spcAft>
              <a:buFont typeface="Symbol" panose="05050102010706020507" pitchFamily="18" charset="2"/>
              <a:buChar char=""/>
            </a:pPr>
            <a:r>
              <a:rPr lang="en-US" sz="1900" i="1" dirty="0">
                <a:latin typeface="Montserrat" panose="00000500000000000000" pitchFamily="2" charset="0"/>
                <a:ea typeface="Calibri" panose="020F0502020204030204" pitchFamily="34" charset="0"/>
                <a:cs typeface="Times New Roman" panose="02020603050405020304" pitchFamily="18" charset="0"/>
              </a:rPr>
              <a:t>What do you think you can do to build the competence category of trust?</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marL="353358" indent="-353358">
              <a:lnSpc>
                <a:spcPct val="107000"/>
              </a:lnSpc>
              <a:spcAft>
                <a:spcPts val="824"/>
              </a:spcAft>
              <a:buFont typeface="Symbol" panose="05050102010706020507" pitchFamily="18" charset="2"/>
              <a:buChar char=""/>
            </a:pPr>
            <a:r>
              <a:rPr lang="en-US" sz="1900" i="1" dirty="0">
                <a:latin typeface="Montserrat" panose="00000500000000000000" pitchFamily="2" charset="0"/>
                <a:ea typeface="Calibri" panose="020F0502020204030204" pitchFamily="34" charset="0"/>
                <a:cs typeface="Times New Roman" panose="02020603050405020304" pitchFamily="18" charset="0"/>
              </a:rPr>
              <a:t>Character?</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marL="353358" indent="-353358">
              <a:lnSpc>
                <a:spcPct val="107000"/>
              </a:lnSpc>
              <a:spcAft>
                <a:spcPts val="824"/>
              </a:spcAft>
              <a:buFont typeface="Symbol" panose="05050102010706020507" pitchFamily="18" charset="2"/>
              <a:buChar char=""/>
            </a:pPr>
            <a:r>
              <a:rPr lang="en-US" sz="1900" i="1" dirty="0">
                <a:latin typeface="Montserrat" panose="00000500000000000000" pitchFamily="2" charset="0"/>
                <a:ea typeface="Calibri" panose="020F0502020204030204" pitchFamily="34" charset="0"/>
                <a:cs typeface="Times New Roman" panose="02020603050405020304" pitchFamily="18" charset="0"/>
              </a:rPr>
              <a:t>Care?</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marL="353358" indent="-353358">
              <a:lnSpc>
                <a:spcPct val="107000"/>
              </a:lnSpc>
              <a:spcAft>
                <a:spcPts val="824"/>
              </a:spcAft>
              <a:buFont typeface="Symbol" panose="05050102010706020507" pitchFamily="18" charset="2"/>
              <a:buChar char=""/>
            </a:pPr>
            <a:r>
              <a:rPr lang="en-US" sz="1900" i="1" dirty="0">
                <a:latin typeface="Montserrat" panose="00000500000000000000" pitchFamily="2" charset="0"/>
                <a:ea typeface="Calibri" panose="020F0502020204030204" pitchFamily="34" charset="0"/>
                <a:cs typeface="Times New Roman" panose="02020603050405020304" pitchFamily="18" charset="0"/>
              </a:rPr>
              <a:t>Consistency?</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marL="471145">
              <a:lnSpc>
                <a:spcPct val="107000"/>
              </a:lnSpc>
            </a:pPr>
            <a:r>
              <a:rPr lang="en-US" sz="1900" dirty="0">
                <a:latin typeface="Montserrat" panose="00000500000000000000" pitchFamily="2" charset="0"/>
                <a:ea typeface="Calibri" panose="020F0502020204030204" pitchFamily="34" charset="0"/>
                <a:cs typeface="Times New Roman" panose="02020603050405020304" pitchFamily="18" charset="0"/>
              </a:rPr>
              <a:t> </a:t>
            </a:r>
          </a:p>
          <a:p>
            <a:pPr>
              <a:lnSpc>
                <a:spcPct val="107000"/>
              </a:lnSpc>
              <a:spcAft>
                <a:spcPts val="824"/>
              </a:spcAft>
            </a:pPr>
            <a:r>
              <a:rPr lang="en-US" sz="1900" i="1" dirty="0">
                <a:latin typeface="Montserrat" panose="00000500000000000000" pitchFamily="2" charset="0"/>
                <a:ea typeface="Calibri" panose="020F0502020204030204" pitchFamily="34" charset="0"/>
                <a:cs typeface="Times New Roman" panose="02020603050405020304" pitchFamily="18" charset="0"/>
              </a:rPr>
              <a:t>Remember that the actions of other volunteers or chapters/groups are not indicative of your performance as a volunteer.</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Montserrat" panose="00000500000000000000" pitchFamily="2" charset="0"/>
                <a:ea typeface="Calibri" panose="020F0502020204030204" pitchFamily="34" charset="0"/>
                <a:cs typeface="Times New Roman" panose="02020603050405020304" pitchFamily="18" charset="0"/>
              </a:rPr>
              <a:t> </a:t>
            </a:r>
          </a:p>
          <a:p>
            <a:pPr>
              <a:lnSpc>
                <a:spcPct val="107000"/>
              </a:lnSpc>
              <a:spcAft>
                <a:spcPts val="824"/>
              </a:spcAft>
            </a:pPr>
            <a:r>
              <a:rPr lang="en-US" sz="1900" i="1" dirty="0">
                <a:latin typeface="Montserrat" panose="00000500000000000000" pitchFamily="2" charset="0"/>
                <a:ea typeface="Calibri" panose="020F0502020204030204" pitchFamily="34" charset="0"/>
                <a:cs typeface="Times New Roman" panose="02020603050405020304" pitchFamily="18" charset="0"/>
              </a:rPr>
              <a:t>Trust is a mutually beneficial experience. You believe they will do the work, and they feel connected to you. Trust fuels engagement, engagement fuels trust – it is cyclical. This level of trust also sets the foundation for you to be able to provide your team feedback.</a:t>
            </a:r>
          </a:p>
          <a:p>
            <a:pPr>
              <a:lnSpc>
                <a:spcPct val="107000"/>
              </a:lnSpc>
              <a:spcAft>
                <a:spcPts val="824"/>
              </a:spcAft>
            </a:pPr>
            <a:endParaRPr lang="en-US" sz="1900" i="1" dirty="0">
              <a:latin typeface="Montserrat" panose="00000500000000000000" pitchFamily="2" charset="0"/>
              <a:ea typeface="Calibri" panose="020F0502020204030204" pitchFamily="34" charset="0"/>
              <a:cs typeface="Times New Roman" panose="02020603050405020304" pitchFamily="18" charset="0"/>
            </a:endParaRPr>
          </a:p>
          <a:p>
            <a:pPr defTabSz="942289"/>
            <a:endParaRPr lang="en-US" sz="19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6D6D2E-11D3-412E-B52C-BE731007360A}" type="slidenum">
              <a:rPr lang="en-US" smtClean="0"/>
              <a:t>40</a:t>
            </a:fld>
            <a:endParaRPr lang="en-US" dirty="0"/>
          </a:p>
        </p:txBody>
      </p:sp>
    </p:spTree>
    <p:extLst>
      <p:ext uri="{BB962C8B-B14F-4D97-AF65-F5344CB8AC3E}">
        <p14:creationId xmlns:p14="http://schemas.microsoft.com/office/powerpoint/2010/main" val="428545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b="1" dirty="0">
                <a:latin typeface="Montserrat" panose="00000500000000000000" pitchFamily="2" charset="0"/>
                <a:ea typeface="Calibri" panose="020F0502020204030204" pitchFamily="34" charset="0"/>
                <a:cs typeface="Times New Roman" panose="02020603050405020304" pitchFamily="18" charset="0"/>
              </a:rPr>
              <a:t>Feedback (10 minutes)</a:t>
            </a:r>
          </a:p>
          <a:p>
            <a:pPr defTabSz="942289">
              <a:defRPr/>
            </a:pPr>
            <a:endParaRPr lang="en-US" sz="1900" b="1"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Montserrat" panose="00000500000000000000" pitchFamily="2" charset="0"/>
                <a:ea typeface="Calibri" panose="020F0502020204030204" pitchFamily="34" charset="0"/>
                <a:cs typeface="Times New Roman" panose="02020603050405020304" pitchFamily="18" charset="0"/>
              </a:rPr>
              <a:t>Ask:</a:t>
            </a:r>
            <a:r>
              <a:rPr lang="en-US" sz="1900" i="1" dirty="0">
                <a:latin typeface="Montserrat" panose="00000500000000000000" pitchFamily="2" charset="0"/>
                <a:ea typeface="Calibri" panose="020F0502020204030204" pitchFamily="34" charset="0"/>
                <a:cs typeface="Times New Roman" panose="02020603050405020304" pitchFamily="18" charset="0"/>
              </a:rPr>
              <a:t> </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marL="353358" indent="-353358">
              <a:lnSpc>
                <a:spcPct val="107000"/>
              </a:lnSpc>
              <a:spcAft>
                <a:spcPts val="824"/>
              </a:spcAft>
              <a:buFont typeface="Symbol" panose="05050102010706020507" pitchFamily="18" charset="2"/>
              <a:buChar char=""/>
            </a:pPr>
            <a:r>
              <a:rPr lang="en-US" sz="1900" i="1" dirty="0">
                <a:latin typeface="Montserrat" panose="00000500000000000000" pitchFamily="2" charset="0"/>
                <a:ea typeface="Calibri" panose="020F0502020204030204" pitchFamily="34" charset="0"/>
                <a:cs typeface="Times New Roman" panose="02020603050405020304" pitchFamily="18" charset="0"/>
              </a:rPr>
              <a:t>What are some of your reactions to that video?</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marL="353358" indent="-353358">
              <a:lnSpc>
                <a:spcPct val="107000"/>
              </a:lnSpc>
              <a:spcAft>
                <a:spcPts val="824"/>
              </a:spcAft>
              <a:buFont typeface="Symbol" panose="05050102010706020507" pitchFamily="18" charset="2"/>
              <a:buChar char=""/>
            </a:pPr>
            <a:r>
              <a:rPr lang="en-US" sz="1900" i="1" dirty="0">
                <a:latin typeface="Montserrat" panose="00000500000000000000" pitchFamily="2" charset="0"/>
                <a:ea typeface="Calibri" panose="020F0502020204030204" pitchFamily="34" charset="0"/>
                <a:cs typeface="Times New Roman" panose="02020603050405020304" pitchFamily="18" charset="0"/>
              </a:rPr>
              <a:t>What tips and tricks do you have for providing feedback to your teams?</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i="1" dirty="0">
                <a:latin typeface="Montserrat" panose="00000500000000000000" pitchFamily="2" charset="0"/>
                <a:ea typeface="Calibri" panose="020F0502020204030204" pitchFamily="34" charset="0"/>
                <a:cs typeface="Times New Roman" panose="02020603050405020304" pitchFamily="18" charset="0"/>
              </a:rPr>
              <a:t> </a:t>
            </a:r>
            <a:endParaRPr lang="en-US" sz="19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24"/>
              </a:spcAft>
            </a:pPr>
            <a:r>
              <a:rPr lang="en-US" sz="1900" dirty="0">
                <a:latin typeface="Montserrat" panose="00000500000000000000" pitchFamily="2" charset="0"/>
                <a:ea typeface="Calibri" panose="020F0502020204030204" pitchFamily="34" charset="0"/>
                <a:cs typeface="Times New Roman" panose="02020603050405020304" pitchFamily="18" charset="0"/>
              </a:rPr>
              <a:t>Share if not mentioned: </a:t>
            </a:r>
          </a:p>
          <a:p>
            <a:pPr marL="353358" indent="-353358">
              <a:lnSpc>
                <a:spcPct val="107000"/>
              </a:lnSpc>
              <a:spcAft>
                <a:spcPts val="824"/>
              </a:spcAft>
              <a:buFont typeface="Symbol" panose="05050102010706020507" pitchFamily="18" charset="2"/>
              <a:buChar char=""/>
            </a:pPr>
            <a:r>
              <a:rPr lang="en-US" sz="1900" dirty="0">
                <a:latin typeface="Montserrat" panose="00000500000000000000" pitchFamily="2" charset="0"/>
                <a:ea typeface="Calibri" panose="020F0502020204030204" pitchFamily="34" charset="0"/>
                <a:cs typeface="Times New Roman" panose="02020603050405020304" pitchFamily="18" charset="0"/>
              </a:rPr>
              <a:t>Set a feedback agreement with the team at the very start. This can sound like “we are in this to do good and consistently seek to be better together. Can we agree now to provide each other feedback when it is needed to help us achieve that goal?”</a:t>
            </a:r>
          </a:p>
          <a:p>
            <a:pPr marL="353358" indent="-353358">
              <a:lnSpc>
                <a:spcPct val="107000"/>
              </a:lnSpc>
              <a:spcAft>
                <a:spcPts val="824"/>
              </a:spcAft>
              <a:buFont typeface="Symbol" panose="05050102010706020507" pitchFamily="18" charset="2"/>
              <a:buChar char=""/>
            </a:pPr>
            <a:r>
              <a:rPr lang="en-US" sz="1900" dirty="0">
                <a:latin typeface="Montserrat" panose="00000500000000000000" pitchFamily="2" charset="0"/>
                <a:ea typeface="Calibri" panose="020F0502020204030204" pitchFamily="34" charset="0"/>
                <a:cs typeface="Times New Roman" panose="02020603050405020304" pitchFamily="18" charset="0"/>
              </a:rPr>
              <a:t>Start early and be consistent. </a:t>
            </a:r>
          </a:p>
          <a:p>
            <a:pPr marL="353358" indent="-353358">
              <a:lnSpc>
                <a:spcPct val="107000"/>
              </a:lnSpc>
              <a:spcAft>
                <a:spcPts val="824"/>
              </a:spcAft>
              <a:buFont typeface="Symbol" panose="05050102010706020507" pitchFamily="18" charset="2"/>
              <a:buChar char=""/>
            </a:pPr>
            <a:r>
              <a:rPr lang="en-US" sz="1900" dirty="0">
                <a:latin typeface="Montserrat" panose="00000500000000000000" pitchFamily="2" charset="0"/>
                <a:ea typeface="Calibri" panose="020F0502020204030204" pitchFamily="34" charset="0"/>
                <a:cs typeface="Times New Roman" panose="02020603050405020304" pitchFamily="18" charset="0"/>
              </a:rPr>
              <a:t>Ensure you are looking for things the team is doing well and telling them so!</a:t>
            </a:r>
          </a:p>
          <a:p>
            <a:pPr marL="353358" indent="-353358">
              <a:lnSpc>
                <a:spcPct val="107000"/>
              </a:lnSpc>
              <a:spcAft>
                <a:spcPts val="824"/>
              </a:spcAft>
              <a:buFont typeface="Symbol" panose="05050102010706020507" pitchFamily="18" charset="2"/>
              <a:buChar char=""/>
            </a:pPr>
            <a:r>
              <a:rPr lang="en-US" sz="1900" dirty="0">
                <a:latin typeface="Montserrat" panose="00000500000000000000" pitchFamily="2" charset="0"/>
                <a:ea typeface="Calibri" panose="020F0502020204030204" pitchFamily="34" charset="0"/>
                <a:cs typeface="Times New Roman" panose="02020603050405020304" pitchFamily="18" charset="0"/>
              </a:rPr>
              <a:t>Offer your assistance if there is an area of elevated concern in relation to a team members performance.</a:t>
            </a:r>
          </a:p>
          <a:p>
            <a:pPr marL="353358" indent="-353358">
              <a:lnSpc>
                <a:spcPct val="107000"/>
              </a:lnSpc>
              <a:buFont typeface="Symbol" panose="05050102010706020507" pitchFamily="18" charset="2"/>
              <a:buChar char=""/>
            </a:pPr>
            <a:r>
              <a:rPr lang="en-US" sz="1900" dirty="0">
                <a:latin typeface="Montserrat" panose="00000500000000000000" pitchFamily="2" charset="0"/>
                <a:ea typeface="Calibri" panose="020F0502020204030204" pitchFamily="34" charset="0"/>
                <a:cs typeface="Times New Roman" panose="02020603050405020304" pitchFamily="18" charset="0"/>
              </a:rPr>
              <a:t>Clear is kind. </a:t>
            </a:r>
          </a:p>
          <a:p>
            <a:pPr defTabSz="942289">
              <a:defRPr/>
            </a:pPr>
            <a:endParaRPr lang="en-US" sz="1900" b="1"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6D6D2E-11D3-412E-B52C-BE731007360A}" type="slidenum">
              <a:rPr lang="en-US" smtClean="0"/>
              <a:t>41</a:t>
            </a:fld>
            <a:endParaRPr lang="en-US" dirty="0"/>
          </a:p>
        </p:txBody>
      </p:sp>
    </p:spTree>
    <p:extLst>
      <p:ext uri="{BB962C8B-B14F-4D97-AF65-F5344CB8AC3E}">
        <p14:creationId xmlns:p14="http://schemas.microsoft.com/office/powerpoint/2010/main" val="1896152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latin typeface="Montserrat" panose="00000500000000000000" pitchFamily="2" charset="0"/>
                <a:ea typeface="Calibri" panose="020F0502020204030204" pitchFamily="34" charset="0"/>
                <a:cs typeface="Times New Roman" panose="02020603050405020304" pitchFamily="18" charset="0"/>
              </a:rPr>
              <a:t>Closing and Questions (10 minutes)</a:t>
            </a:r>
            <a:endParaRPr lang="en-US" dirty="0"/>
          </a:p>
        </p:txBody>
      </p:sp>
      <p:sp>
        <p:nvSpPr>
          <p:cNvPr id="4" name="Slide Number Placeholder 3"/>
          <p:cNvSpPr>
            <a:spLocks noGrp="1"/>
          </p:cNvSpPr>
          <p:nvPr>
            <p:ph type="sldNum" sz="quarter" idx="5"/>
          </p:nvPr>
        </p:nvSpPr>
        <p:spPr/>
        <p:txBody>
          <a:bodyPr/>
          <a:lstStyle/>
          <a:p>
            <a:fld id="{586D6D2E-11D3-412E-B52C-BE731007360A}" type="slidenum">
              <a:rPr lang="en-US" smtClean="0"/>
              <a:t>42</a:t>
            </a:fld>
            <a:endParaRPr lang="en-US" dirty="0"/>
          </a:p>
        </p:txBody>
      </p:sp>
    </p:spTree>
    <p:extLst>
      <p:ext uri="{BB962C8B-B14F-4D97-AF65-F5344CB8AC3E}">
        <p14:creationId xmlns:p14="http://schemas.microsoft.com/office/powerpoint/2010/main" val="392893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a:t>
            </a:fld>
            <a:endParaRPr lang="en-US" dirty="0"/>
          </a:p>
        </p:txBody>
      </p:sp>
    </p:spTree>
    <p:extLst>
      <p:ext uri="{BB962C8B-B14F-4D97-AF65-F5344CB8AC3E}">
        <p14:creationId xmlns:p14="http://schemas.microsoft.com/office/powerpoint/2010/main" val="307660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QUOTE. Knowledge philanthropists...  </a:t>
            </a:r>
          </a:p>
        </p:txBody>
      </p:sp>
      <p:sp>
        <p:nvSpPr>
          <p:cNvPr id="4" name="Slide Number Placeholder 3"/>
          <p:cNvSpPr>
            <a:spLocks noGrp="1"/>
          </p:cNvSpPr>
          <p:nvPr>
            <p:ph type="sldNum" sz="quarter" idx="5"/>
          </p:nvPr>
        </p:nvSpPr>
        <p:spPr/>
        <p:txBody>
          <a:bodyPr/>
          <a:lstStyle/>
          <a:p>
            <a:fld id="{E56D7494-F31E-4597-B942-BF8D4C2650B1}" type="slidenum">
              <a:rPr lang="en-US" smtClean="0"/>
              <a:t>5</a:t>
            </a:fld>
            <a:endParaRPr lang="en-US" dirty="0"/>
          </a:p>
        </p:txBody>
      </p:sp>
    </p:spTree>
    <p:extLst>
      <p:ext uri="{BB962C8B-B14F-4D97-AF65-F5344CB8AC3E}">
        <p14:creationId xmlns:p14="http://schemas.microsoft.com/office/powerpoint/2010/main" val="267345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HALLIE </a:t>
            </a:r>
          </a:p>
        </p:txBody>
      </p:sp>
      <p:sp>
        <p:nvSpPr>
          <p:cNvPr id="4" name="Slide Number Placeholder 3"/>
          <p:cNvSpPr>
            <a:spLocks noGrp="1"/>
          </p:cNvSpPr>
          <p:nvPr>
            <p:ph type="sldNum" sz="quarter" idx="5"/>
          </p:nvPr>
        </p:nvSpPr>
        <p:spPr/>
        <p:txBody>
          <a:bodyPr/>
          <a:lstStyle/>
          <a:p>
            <a:fld id="{E56D7494-F31E-4597-B942-BF8D4C2650B1}" type="slidenum">
              <a:rPr lang="en-US" smtClean="0"/>
              <a:t>6</a:t>
            </a:fld>
            <a:endParaRPr lang="en-US" dirty="0"/>
          </a:p>
        </p:txBody>
      </p:sp>
    </p:spTree>
    <p:extLst>
      <p:ext uri="{BB962C8B-B14F-4D97-AF65-F5344CB8AC3E}">
        <p14:creationId xmlns:p14="http://schemas.microsoft.com/office/powerpoint/2010/main" val="61448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Molly would you mind asking our panelists the following question </a:t>
            </a:r>
          </a:p>
        </p:txBody>
      </p:sp>
      <p:sp>
        <p:nvSpPr>
          <p:cNvPr id="4" name="Slide Number Placeholder 3"/>
          <p:cNvSpPr>
            <a:spLocks noGrp="1"/>
          </p:cNvSpPr>
          <p:nvPr>
            <p:ph type="sldNum" sz="quarter" idx="5"/>
          </p:nvPr>
        </p:nvSpPr>
        <p:spPr/>
        <p:txBody>
          <a:bodyPr/>
          <a:lstStyle/>
          <a:p>
            <a:fld id="{E56D7494-F31E-4597-B942-BF8D4C2650B1}" type="slidenum">
              <a:rPr lang="en-US" smtClean="0"/>
              <a:t>7</a:t>
            </a:fld>
            <a:endParaRPr lang="en-US" dirty="0"/>
          </a:p>
        </p:txBody>
      </p:sp>
    </p:spTree>
    <p:extLst>
      <p:ext uri="{BB962C8B-B14F-4D97-AF65-F5344CB8AC3E}">
        <p14:creationId xmlns:p14="http://schemas.microsoft.com/office/powerpoint/2010/main" val="422052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HALLIE </a:t>
            </a:r>
          </a:p>
        </p:txBody>
      </p:sp>
      <p:sp>
        <p:nvSpPr>
          <p:cNvPr id="4" name="Slide Number Placeholder 3"/>
          <p:cNvSpPr>
            <a:spLocks noGrp="1"/>
          </p:cNvSpPr>
          <p:nvPr>
            <p:ph type="sldNum" sz="quarter" idx="5"/>
          </p:nvPr>
        </p:nvSpPr>
        <p:spPr/>
        <p:txBody>
          <a:bodyPr/>
          <a:lstStyle/>
          <a:p>
            <a:fld id="{E56D7494-F31E-4597-B942-BF8D4C2650B1}" type="slidenum">
              <a:rPr lang="en-US" smtClean="0"/>
              <a:t>8</a:t>
            </a:fld>
            <a:endParaRPr lang="en-US" dirty="0"/>
          </a:p>
        </p:txBody>
      </p:sp>
    </p:spTree>
    <p:extLst>
      <p:ext uri="{BB962C8B-B14F-4D97-AF65-F5344CB8AC3E}">
        <p14:creationId xmlns:p14="http://schemas.microsoft.com/office/powerpoint/2010/main" val="402777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we think about how to get the work done successfully...we have found the following 6 items to be the key</a:t>
            </a:r>
          </a:p>
          <a:p>
            <a:pPr marL="171450" indent="-171450">
              <a:buFont typeface="Arial"/>
              <a:buChar char="•"/>
            </a:pPr>
            <a:r>
              <a:rPr lang="en-US" dirty="0">
                <a:cs typeface="Calibri"/>
              </a:rPr>
              <a:t>Create Efficiency- finding ways to work smarter not harder within your subject areas is needed. When meeting collectively, ask yourself is this the most efficient way to achieve our desired outcome? </a:t>
            </a:r>
          </a:p>
          <a:p>
            <a:pPr marL="171450" indent="-171450">
              <a:buFont typeface="Arial"/>
              <a:buChar char="•"/>
            </a:pPr>
            <a:r>
              <a:rPr lang="en-US" dirty="0">
                <a:cs typeface="Calibri"/>
              </a:rPr>
              <a:t>Extend grace, trust and respect- </a:t>
            </a:r>
          </a:p>
          <a:p>
            <a:pPr marL="171450" indent="-171450">
              <a:buFont typeface="Arial"/>
              <a:buChar char="•"/>
            </a:pPr>
            <a:r>
              <a:rPr lang="en-US" dirty="0">
                <a:cs typeface="Calibri"/>
              </a:rPr>
              <a:t>Prepare for pitfalls-</a:t>
            </a:r>
          </a:p>
          <a:p>
            <a:pPr marL="171450" indent="-171450">
              <a:buFont typeface="Arial"/>
              <a:buChar char="•"/>
            </a:pPr>
            <a:r>
              <a:rPr lang="en-US" dirty="0">
                <a:cs typeface="Calibri"/>
              </a:rPr>
              <a:t>Set healthy boundaries </a:t>
            </a:r>
          </a:p>
          <a:p>
            <a:pPr marL="171450" indent="-171450">
              <a:buFont typeface="Arial"/>
              <a:buChar char="•"/>
            </a:pPr>
            <a:r>
              <a:rPr lang="en-US" dirty="0">
                <a:cs typeface="Calibri"/>
              </a:rPr>
              <a:t>Define responsibilities </a:t>
            </a:r>
          </a:p>
          <a:p>
            <a:pPr marL="171450" indent="-171450">
              <a:buFont typeface="Arial"/>
              <a:buChar char="•"/>
            </a:pPr>
            <a:r>
              <a:rPr lang="en-US" dirty="0">
                <a:cs typeface="Calibri"/>
              </a:rPr>
              <a:t>Establish Communication norms </a:t>
            </a:r>
          </a:p>
          <a:p>
            <a:pPr marL="171450" indent="-171450">
              <a:buFont typeface="Arial"/>
              <a:buChar char="•"/>
            </a:pPr>
            <a:endParaRPr lang="en-US" dirty="0">
              <a:cs typeface="Calibri"/>
            </a:endParaRPr>
          </a:p>
          <a:p>
            <a:pPr marL="171450" indent="-171450">
              <a:buFont typeface="Arial"/>
              <a:buChar char="•"/>
            </a:pPr>
            <a:r>
              <a:rPr lang="en-US" dirty="0">
                <a:cs typeface="Calibri"/>
              </a:rPr>
              <a:t>Joanna could you ask our panelists the following question....</a:t>
            </a:r>
          </a:p>
        </p:txBody>
      </p:sp>
      <p:sp>
        <p:nvSpPr>
          <p:cNvPr id="4" name="Slide Number Placeholder 3"/>
          <p:cNvSpPr>
            <a:spLocks noGrp="1"/>
          </p:cNvSpPr>
          <p:nvPr>
            <p:ph type="sldNum" sz="quarter" idx="5"/>
          </p:nvPr>
        </p:nvSpPr>
        <p:spPr/>
        <p:txBody>
          <a:bodyPr/>
          <a:lstStyle/>
          <a:p>
            <a:fld id="{E56D7494-F31E-4597-B942-BF8D4C2650B1}" type="slidenum">
              <a:rPr lang="en-US" smtClean="0"/>
              <a:t>9</a:t>
            </a:fld>
            <a:endParaRPr lang="en-US" dirty="0"/>
          </a:p>
        </p:txBody>
      </p:sp>
    </p:spTree>
    <p:extLst>
      <p:ext uri="{BB962C8B-B14F-4D97-AF65-F5344CB8AC3E}">
        <p14:creationId xmlns:p14="http://schemas.microsoft.com/office/powerpoint/2010/main" val="360417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JOANNA</a:t>
            </a:r>
          </a:p>
        </p:txBody>
      </p:sp>
      <p:sp>
        <p:nvSpPr>
          <p:cNvPr id="4" name="Slide Number Placeholder 3"/>
          <p:cNvSpPr>
            <a:spLocks noGrp="1"/>
          </p:cNvSpPr>
          <p:nvPr>
            <p:ph type="sldNum" sz="quarter" idx="5"/>
          </p:nvPr>
        </p:nvSpPr>
        <p:spPr/>
        <p:txBody>
          <a:bodyPr/>
          <a:lstStyle/>
          <a:p>
            <a:fld id="{E56D7494-F31E-4597-B942-BF8D4C2650B1}" type="slidenum">
              <a:rPr lang="en-US" smtClean="0"/>
              <a:t>10</a:t>
            </a:fld>
            <a:endParaRPr lang="en-US" dirty="0"/>
          </a:p>
        </p:txBody>
      </p:sp>
    </p:spTree>
    <p:extLst>
      <p:ext uri="{BB962C8B-B14F-4D97-AF65-F5344CB8AC3E}">
        <p14:creationId xmlns:p14="http://schemas.microsoft.com/office/powerpoint/2010/main" val="4292659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1270000" y="1066800"/>
            <a:ext cx="2336800" cy="609600"/>
          </a:xfrm>
          <a:prstGeom prst="rect">
            <a:avLst/>
          </a:prstGeom>
        </p:spPr>
        <p:txBody>
          <a:bodyPr/>
          <a:lstStyle>
            <a:lvl1pPr algn="ctr">
              <a:defRPr sz="2200" b="1" i="0" cap="none" baseline="0">
                <a:solidFill>
                  <a:srgbClr val="0D2C6C"/>
                </a:solidFill>
                <a:latin typeface="TROPILINE-EXTRABOLD" pitchFamily="2" charset="77"/>
              </a:defRPr>
            </a:lvl1pPr>
            <a:lvl2pPr marL="0" algn="ctr">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rgbClr val="0D2C6C"/>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870E-A6A0-4C52-8A4A-B239C747552D}"/>
              </a:ext>
            </a:extLst>
          </p:cNvPr>
          <p:cNvSpPr>
            <a:spLocks noGrp="1"/>
          </p:cNvSpPr>
          <p:nvPr>
            <p:ph type="ctrTitle"/>
          </p:nvPr>
        </p:nvSpPr>
        <p:spPr>
          <a:xfrm>
            <a:off x="609600" y="448945"/>
            <a:ext cx="3657600" cy="955040"/>
          </a:xfrm>
        </p:spPr>
        <p:txBody>
          <a:bodyPr anchor="b"/>
          <a:lstStyle>
            <a:lvl1pPr algn="ctr">
              <a:defRPr sz="2400"/>
            </a:lvl1pPr>
          </a:lstStyle>
          <a:p>
            <a:r>
              <a:rPr lang="en-US"/>
              <a:t>Click to edit Master title style</a:t>
            </a:r>
          </a:p>
        </p:txBody>
      </p:sp>
      <p:sp>
        <p:nvSpPr>
          <p:cNvPr id="3" name="Subtitle 2">
            <a:extLst>
              <a:ext uri="{FF2B5EF4-FFF2-40B4-BE49-F238E27FC236}">
                <a16:creationId xmlns:a16="http://schemas.microsoft.com/office/drawing/2014/main" id="{318B655C-0F31-4D43-8A2C-FE0764ED76CB}"/>
              </a:ext>
            </a:extLst>
          </p:cNvPr>
          <p:cNvSpPr>
            <a:spLocks noGrp="1"/>
          </p:cNvSpPr>
          <p:nvPr>
            <p:ph type="subTitle" idx="1"/>
          </p:nvPr>
        </p:nvSpPr>
        <p:spPr>
          <a:xfrm>
            <a:off x="609600" y="1440815"/>
            <a:ext cx="3657600" cy="662305"/>
          </a:xfrm>
        </p:spPr>
        <p:txBody>
          <a:bodyPr/>
          <a:lstStyle>
            <a:lvl1pPr marL="0" indent="0" algn="ctr">
              <a:buNone/>
              <a:defRPr sz="960"/>
            </a:lvl1pPr>
            <a:lvl2pPr marL="182880" indent="0" algn="ctr">
              <a:buNone/>
              <a:defRPr sz="800"/>
            </a:lvl2pPr>
            <a:lvl3pPr marL="365760" indent="0" algn="ctr">
              <a:buNone/>
              <a:defRPr sz="720"/>
            </a:lvl3pPr>
            <a:lvl4pPr marL="548640" indent="0" algn="ctr">
              <a:buNone/>
              <a:defRPr sz="640"/>
            </a:lvl4pPr>
            <a:lvl5pPr marL="731520" indent="0" algn="ctr">
              <a:buNone/>
              <a:defRPr sz="640"/>
            </a:lvl5pPr>
            <a:lvl6pPr marL="914400" indent="0" algn="ctr">
              <a:buNone/>
              <a:defRPr sz="640"/>
            </a:lvl6pPr>
            <a:lvl7pPr marL="1097280" indent="0" algn="ctr">
              <a:buNone/>
              <a:defRPr sz="640"/>
            </a:lvl7pPr>
            <a:lvl8pPr marL="1280160" indent="0" algn="ctr">
              <a:buNone/>
              <a:defRPr sz="640"/>
            </a:lvl8pPr>
            <a:lvl9pPr marL="1463040" indent="0" algn="ctr">
              <a:buNone/>
              <a:defRPr sz="640"/>
            </a:lvl9pPr>
          </a:lstStyle>
          <a:p>
            <a:r>
              <a:rPr lang="en-US"/>
              <a:t>Click to edit Master subtitle style</a:t>
            </a:r>
          </a:p>
        </p:txBody>
      </p:sp>
      <p:sp>
        <p:nvSpPr>
          <p:cNvPr id="4" name="Date Placeholder 3">
            <a:extLst>
              <a:ext uri="{FF2B5EF4-FFF2-40B4-BE49-F238E27FC236}">
                <a16:creationId xmlns:a16="http://schemas.microsoft.com/office/drawing/2014/main" id="{D7C8FDB3-9CB1-4EB4-B824-CF72F97CDD53}"/>
              </a:ext>
            </a:extLst>
          </p:cNvPr>
          <p:cNvSpPr>
            <a:spLocks noGrp="1"/>
          </p:cNvSpPr>
          <p:nvPr>
            <p:ph type="dt" sz="half" idx="10"/>
          </p:nvPr>
        </p:nvSpPr>
        <p:spPr/>
        <p:txBody>
          <a:bodyPr/>
          <a:lstStyle/>
          <a:p>
            <a:fld id="{D8FE478A-651B-4F86-8D12-D3FBDB70A12B}" type="datetimeFigureOut">
              <a:rPr lang="en-US" smtClean="0"/>
              <a:t>7/11/2023</a:t>
            </a:fld>
            <a:endParaRPr lang="en-US" dirty="0"/>
          </a:p>
        </p:txBody>
      </p:sp>
      <p:sp>
        <p:nvSpPr>
          <p:cNvPr id="5" name="Footer Placeholder 4">
            <a:extLst>
              <a:ext uri="{FF2B5EF4-FFF2-40B4-BE49-F238E27FC236}">
                <a16:creationId xmlns:a16="http://schemas.microsoft.com/office/drawing/2014/main" id="{8F2011D9-E4DE-4760-A5B8-39EEA39A74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22D2A-EBE6-4794-AC39-319400A3D2DE}"/>
              </a:ext>
            </a:extLst>
          </p:cNvPr>
          <p:cNvSpPr>
            <a:spLocks noGrp="1"/>
          </p:cNvSpPr>
          <p:nvPr>
            <p:ph type="sldNum" sz="quarter" idx="12"/>
          </p:nvPr>
        </p:nvSpPr>
        <p:spPr/>
        <p:txBody>
          <a:bodyPr/>
          <a:lstStyle/>
          <a:p>
            <a:fld id="{ADE19675-0960-4F7A-8C77-2843B36E1366}" type="slidenum">
              <a:rPr lang="en-US" smtClean="0"/>
              <a:t>‹#›</a:t>
            </a:fld>
            <a:endParaRPr lang="en-US" dirty="0"/>
          </a:p>
        </p:txBody>
      </p:sp>
    </p:spTree>
    <p:extLst>
      <p:ext uri="{BB962C8B-B14F-4D97-AF65-F5344CB8AC3E}">
        <p14:creationId xmlns:p14="http://schemas.microsoft.com/office/powerpoint/2010/main" val="314451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3B9BE-0BBE-45B0-A501-6E54890FA64A}"/>
              </a:ext>
            </a:extLst>
          </p:cNvPr>
          <p:cNvSpPr>
            <a:spLocks noGrp="1"/>
          </p:cNvSpPr>
          <p:nvPr>
            <p:ph type="dt" sz="half" idx="10"/>
          </p:nvPr>
        </p:nvSpPr>
        <p:spPr/>
        <p:txBody>
          <a:bodyPr/>
          <a:lstStyle/>
          <a:p>
            <a:fld id="{D8FE478A-651B-4F86-8D12-D3FBDB70A12B}" type="datetimeFigureOut">
              <a:rPr lang="en-US" smtClean="0"/>
              <a:t>7/11/2023</a:t>
            </a:fld>
            <a:endParaRPr lang="en-US" dirty="0"/>
          </a:p>
        </p:txBody>
      </p:sp>
      <p:sp>
        <p:nvSpPr>
          <p:cNvPr id="3" name="Footer Placeholder 2">
            <a:extLst>
              <a:ext uri="{FF2B5EF4-FFF2-40B4-BE49-F238E27FC236}">
                <a16:creationId xmlns:a16="http://schemas.microsoft.com/office/drawing/2014/main" id="{D4357812-C395-4917-B935-782A316294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B06DA-F484-41CE-B932-9049A98B484B}"/>
              </a:ext>
            </a:extLst>
          </p:cNvPr>
          <p:cNvSpPr>
            <a:spLocks noGrp="1"/>
          </p:cNvSpPr>
          <p:nvPr>
            <p:ph type="sldNum" sz="quarter" idx="12"/>
          </p:nvPr>
        </p:nvSpPr>
        <p:spPr/>
        <p:txBody>
          <a:bodyPr/>
          <a:lstStyle/>
          <a:p>
            <a:fld id="{ADE19675-0960-4F7A-8C77-2843B36E1366}" type="slidenum">
              <a:rPr lang="en-US" smtClean="0"/>
              <a:t>‹#›</a:t>
            </a:fld>
            <a:endParaRPr lang="en-US" dirty="0"/>
          </a:p>
        </p:txBody>
      </p:sp>
    </p:spTree>
    <p:extLst>
      <p:ext uri="{BB962C8B-B14F-4D97-AF65-F5344CB8AC3E}">
        <p14:creationId xmlns:p14="http://schemas.microsoft.com/office/powerpoint/2010/main" val="188595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FoundaitonFinance@deltagamm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youtube.com/watch?v=udCqSrTzHSU" TargetMode="Externa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057" b="44732"/>
          <a:stretch/>
        </p:blipFill>
        <p:spPr>
          <a:xfrm>
            <a:off x="999242" y="0"/>
            <a:ext cx="3877558" cy="2743200"/>
          </a:xfrm>
          <a:prstGeom prst="rect">
            <a:avLst/>
          </a:prstGeom>
        </p:spPr>
      </p:pic>
      <p:pic>
        <p:nvPicPr>
          <p:cNvPr id="7" name="Picture 6" descr="Text&#10;&#10;Description automatically generated">
            <a:extLst>
              <a:ext uri="{FF2B5EF4-FFF2-40B4-BE49-F238E27FC236}">
                <a16:creationId xmlns:a16="http://schemas.microsoft.com/office/drawing/2014/main" id="{37D15030-0F5B-4403-A231-7C89870C1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1" y="1225486"/>
            <a:ext cx="2497029" cy="1102513"/>
          </a:xfrm>
          <a:prstGeom prst="rect">
            <a:avLst/>
          </a:prstGeom>
        </p:spPr>
      </p:pic>
    </p:spTree>
    <p:extLst>
      <p:ext uri="{BB962C8B-B14F-4D97-AF65-F5344CB8AC3E}">
        <p14:creationId xmlns:p14="http://schemas.microsoft.com/office/powerpoint/2010/main" val="348998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6AEA9-1A57-D32D-F248-FE400B0F576F}"/>
              </a:ext>
            </a:extLst>
          </p:cNvPr>
          <p:cNvSpPr>
            <a:spLocks noGrp="1"/>
          </p:cNvSpPr>
          <p:nvPr>
            <p:ph type="body" sz="quarter" idx="12"/>
          </p:nvPr>
        </p:nvSpPr>
        <p:spPr/>
        <p:txBody>
          <a:bodyPr lIns="91440" tIns="45720" rIns="91440" bIns="45720" anchor="t"/>
          <a:lstStyle/>
          <a:p>
            <a:r>
              <a:rPr lang="en-US" b="1" dirty="0"/>
              <a:t>What is your vision for what this partnership should look like in the future? </a:t>
            </a:r>
          </a:p>
          <a:p>
            <a:endParaRPr lang="en-US" b="1" dirty="0"/>
          </a:p>
        </p:txBody>
      </p:sp>
      <p:sp>
        <p:nvSpPr>
          <p:cNvPr id="3" name="Content Placeholder 2">
            <a:extLst>
              <a:ext uri="{FF2B5EF4-FFF2-40B4-BE49-F238E27FC236}">
                <a16:creationId xmlns:a16="http://schemas.microsoft.com/office/drawing/2014/main" id="{FFFDF762-A6B1-D51C-784B-84CCB5ED209F}"/>
              </a:ext>
            </a:extLst>
          </p:cNvPr>
          <p:cNvSpPr>
            <a:spLocks noGrp="1"/>
          </p:cNvSpPr>
          <p:nvPr>
            <p:ph sz="quarter" idx="10"/>
          </p:nvPr>
        </p:nvSpPr>
        <p:spPr/>
        <p:txBody>
          <a:bodyPr/>
          <a:lstStyle/>
          <a:p>
            <a:r>
              <a:rPr lang="en-US" dirty="0"/>
              <a:t>Create Good Will</a:t>
            </a:r>
          </a:p>
        </p:txBody>
      </p:sp>
    </p:spTree>
    <p:extLst>
      <p:ext uri="{BB962C8B-B14F-4D97-AF65-F5344CB8AC3E}">
        <p14:creationId xmlns:p14="http://schemas.microsoft.com/office/powerpoint/2010/main" val="133088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17323FA-7A17-37E9-DE56-190DBE22BE7A}"/>
              </a:ext>
            </a:extLst>
          </p:cNvPr>
          <p:cNvPicPr>
            <a:picLocks noGrp="1" noChangeAspect="1"/>
          </p:cNvPicPr>
          <p:nvPr>
            <p:ph sz="quarter" idx="10"/>
          </p:nvPr>
        </p:nvPicPr>
        <p:blipFill rotWithShape="1">
          <a:blip r:embed="rId3"/>
          <a:srcRect/>
          <a:stretch/>
        </p:blipFill>
        <p:spPr>
          <a:xfrm>
            <a:off x="20" y="10"/>
            <a:ext cx="4876780" cy="2743190"/>
          </a:xfrm>
          <a:noFill/>
        </p:spPr>
      </p:pic>
    </p:spTree>
    <p:extLst>
      <p:ext uri="{BB962C8B-B14F-4D97-AF65-F5344CB8AC3E}">
        <p14:creationId xmlns:p14="http://schemas.microsoft.com/office/powerpoint/2010/main" val="38039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0B868A-8AED-3C59-09C0-47C99FFD2DC8}"/>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Up-to-date position descriptions that all on the team are made aware of </a:t>
            </a:r>
          </a:p>
          <a:p>
            <a:pPr marL="171450" indent="-171450">
              <a:buFont typeface="Arial" panose="020B0604020202020204" pitchFamily="34" charset="0"/>
              <a:buChar char="•"/>
            </a:pPr>
            <a:r>
              <a:rPr lang="en-US" dirty="0"/>
              <a:t>Task descriptions for committees</a:t>
            </a:r>
          </a:p>
          <a:p>
            <a:pPr marL="171450" indent="-171450">
              <a:buFont typeface="Arial" panose="020B0604020202020204" pitchFamily="34" charset="0"/>
              <a:buChar char="•"/>
            </a:pPr>
            <a:r>
              <a:rPr lang="en-US" dirty="0"/>
              <a:t>Clear description of expected results and time frames</a:t>
            </a:r>
          </a:p>
          <a:p>
            <a:pPr marL="171450" indent="-171450">
              <a:buFont typeface="Arial" panose="020B0604020202020204" pitchFamily="34" charset="0"/>
              <a:buChar char="•"/>
            </a:pPr>
            <a:r>
              <a:rPr lang="en-US" dirty="0"/>
              <a:t>Single person responsible </a:t>
            </a:r>
          </a:p>
          <a:p>
            <a:pPr marL="171450" indent="-171450">
              <a:buFont typeface="Arial" panose="020B0604020202020204" pitchFamily="34" charset="0"/>
              <a:buChar char="•"/>
            </a:pPr>
            <a:r>
              <a:rPr lang="en-US" dirty="0"/>
              <a:t>Action items at the end of every meeting</a:t>
            </a:r>
          </a:p>
          <a:p>
            <a:pPr marL="171450" indent="-171450">
              <a:buFont typeface="Arial" panose="020B0604020202020204" pitchFamily="34" charset="0"/>
              <a:buChar char="•"/>
            </a:pPr>
            <a:r>
              <a:rPr lang="en-US" dirty="0"/>
              <a:t>Responsibility flow chart </a:t>
            </a:r>
          </a:p>
          <a:p>
            <a:pPr marL="171450" indent="-171450">
              <a:buFont typeface="Arial" panose="020B0604020202020204" pitchFamily="34" charset="0"/>
              <a:buChar char="•"/>
            </a:pPr>
            <a:r>
              <a:rPr lang="en-US" dirty="0"/>
              <a:t>Inform and follow up </a:t>
            </a:r>
          </a:p>
        </p:txBody>
      </p:sp>
      <p:sp>
        <p:nvSpPr>
          <p:cNvPr id="3" name="Content Placeholder 2">
            <a:extLst>
              <a:ext uri="{FF2B5EF4-FFF2-40B4-BE49-F238E27FC236}">
                <a16:creationId xmlns:a16="http://schemas.microsoft.com/office/drawing/2014/main" id="{B4302E77-DAA0-C221-F1F9-DEACFFE49947}"/>
              </a:ext>
            </a:extLst>
          </p:cNvPr>
          <p:cNvSpPr>
            <a:spLocks noGrp="1"/>
          </p:cNvSpPr>
          <p:nvPr>
            <p:ph sz="quarter" idx="10"/>
          </p:nvPr>
        </p:nvSpPr>
        <p:spPr/>
        <p:txBody>
          <a:bodyPr/>
          <a:lstStyle/>
          <a:p>
            <a:r>
              <a:rPr lang="en-US" dirty="0"/>
              <a:t>Define Responsibilities </a:t>
            </a:r>
          </a:p>
        </p:txBody>
      </p:sp>
    </p:spTree>
    <p:extLst>
      <p:ext uri="{BB962C8B-B14F-4D97-AF65-F5344CB8AC3E}">
        <p14:creationId xmlns:p14="http://schemas.microsoft.com/office/powerpoint/2010/main" val="132559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828200-6F98-2540-963C-6349870F1789}"/>
              </a:ext>
            </a:extLst>
          </p:cNvPr>
          <p:cNvSpPr>
            <a:spLocks noGrp="1"/>
          </p:cNvSpPr>
          <p:nvPr>
            <p:ph type="body" sz="quarter" idx="10"/>
          </p:nvPr>
        </p:nvSpPr>
        <p:spPr/>
        <p:txBody>
          <a:bodyPr/>
          <a:lstStyle/>
          <a:p>
            <a:r>
              <a:rPr lang="en-US" sz="900" dirty="0">
                <a:latin typeface="+mn-lt"/>
              </a:rPr>
              <a:t>“It’s crucial that volunteers and staff have a mutual respect for one another and see themselves as part of a team- working together for the benefit of the organization.”</a:t>
            </a:r>
          </a:p>
        </p:txBody>
      </p:sp>
    </p:spTree>
    <p:extLst>
      <p:ext uri="{BB962C8B-B14F-4D97-AF65-F5344CB8AC3E}">
        <p14:creationId xmlns:p14="http://schemas.microsoft.com/office/powerpoint/2010/main" val="315718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2D91A3-3AD9-B015-B1E9-211E354CB899}"/>
              </a:ext>
            </a:extLst>
          </p:cNvPr>
          <p:cNvSpPr>
            <a:spLocks noGrp="1"/>
          </p:cNvSpPr>
          <p:nvPr>
            <p:ph type="body" sz="quarter" idx="12"/>
          </p:nvPr>
        </p:nvSpPr>
        <p:spPr>
          <a:xfrm>
            <a:off x="381000" y="762000"/>
            <a:ext cx="4114800" cy="1371600"/>
          </a:xfrm>
        </p:spPr>
        <p:txBody>
          <a:bodyPr/>
          <a:lstStyle/>
          <a:p>
            <a:r>
              <a:rPr lang="en-US" b="1" i="0" dirty="0">
                <a:solidFill>
                  <a:srgbClr val="0D2C6C"/>
                </a:solidFill>
                <a:effectLst/>
                <a:latin typeface="Montserrat" panose="00000500000000000000" pitchFamily="2" charset="0"/>
              </a:rPr>
              <a:t>“This past year, with so many special projects related to our sesquicentennial, it was such a relief to have so many dedicated and caring volunteers devoting so much of their time to the important plans. Working with volunteers connects us to our membership on a deeper level, and that is always a good thing!”</a:t>
            </a:r>
            <a:endParaRPr lang="en-US" b="1" dirty="0">
              <a:solidFill>
                <a:srgbClr val="0D2C6C"/>
              </a:solidFill>
            </a:endParaRPr>
          </a:p>
        </p:txBody>
      </p:sp>
      <p:sp>
        <p:nvSpPr>
          <p:cNvPr id="9" name="Content Placeholder 8">
            <a:extLst>
              <a:ext uri="{FF2B5EF4-FFF2-40B4-BE49-F238E27FC236}">
                <a16:creationId xmlns:a16="http://schemas.microsoft.com/office/drawing/2014/main" id="{FCA7BF53-14F9-8DA9-8CB4-BEE6401AAF9B}"/>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32051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2D91A3-3AD9-B015-B1E9-211E354CB899}"/>
              </a:ext>
            </a:extLst>
          </p:cNvPr>
          <p:cNvSpPr>
            <a:spLocks noGrp="1"/>
          </p:cNvSpPr>
          <p:nvPr>
            <p:ph type="body" sz="quarter" idx="12"/>
          </p:nvPr>
        </p:nvSpPr>
        <p:spPr>
          <a:xfrm>
            <a:off x="381000" y="762000"/>
            <a:ext cx="4114800" cy="1371600"/>
          </a:xfrm>
        </p:spPr>
        <p:txBody>
          <a:bodyPr/>
          <a:lstStyle/>
          <a:p>
            <a:r>
              <a:rPr lang="en-US" sz="1050" b="1" dirty="0">
                <a:solidFill>
                  <a:srgbClr val="0D2C6C"/>
                </a:solidFill>
              </a:rPr>
              <a:t>“</a:t>
            </a:r>
            <a:r>
              <a:rPr lang="en-US" sz="1050" b="1" i="0" dirty="0">
                <a:solidFill>
                  <a:srgbClr val="0D2C6C"/>
                </a:solidFill>
                <a:effectLst/>
              </a:rPr>
              <a:t>Collaboration with passionate volunteers continues to make me feel invigorated in my role. Our volunteers are not only our colleagues but also our friends and we are so appreciative of their willingness to work alongside us.”</a:t>
            </a:r>
            <a:endParaRPr lang="en-US" sz="1050" b="1" dirty="0">
              <a:solidFill>
                <a:srgbClr val="0D2C6C"/>
              </a:solidFill>
            </a:endParaRPr>
          </a:p>
          <a:p>
            <a:endParaRPr lang="en-US" b="1" dirty="0">
              <a:solidFill>
                <a:srgbClr val="0D2C6C"/>
              </a:solidFill>
            </a:endParaRPr>
          </a:p>
        </p:txBody>
      </p:sp>
      <p:sp>
        <p:nvSpPr>
          <p:cNvPr id="9" name="Content Placeholder 8">
            <a:extLst>
              <a:ext uri="{FF2B5EF4-FFF2-40B4-BE49-F238E27FC236}">
                <a16:creationId xmlns:a16="http://schemas.microsoft.com/office/drawing/2014/main" id="{FCA7BF53-14F9-8DA9-8CB4-BEE6401AAF9B}"/>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39002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4D06B-54B6-A728-1801-4BAEACC3C71E}"/>
              </a:ext>
            </a:extLst>
          </p:cNvPr>
          <p:cNvSpPr>
            <a:spLocks noGrp="1"/>
          </p:cNvSpPr>
          <p:nvPr>
            <p:ph type="body" sz="quarter" idx="12"/>
          </p:nvPr>
        </p:nvSpPr>
        <p:spPr/>
        <p:txBody>
          <a:bodyPr/>
          <a:lstStyle/>
          <a:p>
            <a:r>
              <a:rPr lang="en-US" b="1" i="0" dirty="0">
                <a:solidFill>
                  <a:srgbClr val="002060"/>
                </a:solidFill>
                <a:effectLst/>
                <a:latin typeface="Montserrat" panose="00000500000000000000" pitchFamily="2" charset="0"/>
              </a:rPr>
              <a:t>“Simply stated, we could not do what we do without our volunteers. They are so many things all at once: time dedicated, knowledge imparted, and generosity personified. Our volunteers make doing good easier and more accessible for our collegians, alumnae, communities, and organizations that share our mission. Thank you will never be enough!”</a:t>
            </a:r>
            <a:endParaRPr lang="en-US" b="1" dirty="0"/>
          </a:p>
          <a:p>
            <a:endParaRPr lang="en-US" dirty="0"/>
          </a:p>
        </p:txBody>
      </p:sp>
      <p:sp>
        <p:nvSpPr>
          <p:cNvPr id="3" name="Content Placeholder 2">
            <a:extLst>
              <a:ext uri="{FF2B5EF4-FFF2-40B4-BE49-F238E27FC236}">
                <a16:creationId xmlns:a16="http://schemas.microsoft.com/office/drawing/2014/main" id="{1F8D13B3-536A-C3E4-1A9E-A09518CE84B5}"/>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61196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C1F45-FB20-1762-E7A1-490490902D5E}"/>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F32F188D-CBE5-BA6E-3CB0-102D863B01E8}"/>
              </a:ext>
            </a:extLst>
          </p:cNvPr>
          <p:cNvSpPr>
            <a:spLocks noGrp="1"/>
          </p:cNvSpPr>
          <p:nvPr>
            <p:ph sz="quarter" idx="10"/>
          </p:nvPr>
        </p:nvSpPr>
        <p:spPr/>
        <p:txBody>
          <a:bodyPr/>
          <a:lstStyle/>
          <a:p>
            <a:r>
              <a:rPr lang="en-US" dirty="0"/>
              <a:t>Volunteer Focus Groups </a:t>
            </a:r>
          </a:p>
        </p:txBody>
      </p:sp>
      <p:graphicFrame>
        <p:nvGraphicFramePr>
          <p:cNvPr id="4" name="Table 3">
            <a:extLst>
              <a:ext uri="{FF2B5EF4-FFF2-40B4-BE49-F238E27FC236}">
                <a16:creationId xmlns:a16="http://schemas.microsoft.com/office/drawing/2014/main" id="{745BC775-9B7A-06C4-601D-1AAD4E1D3FCB}"/>
              </a:ext>
            </a:extLst>
          </p:cNvPr>
          <p:cNvGraphicFramePr>
            <a:graphicFrameLocks noGrp="1"/>
          </p:cNvGraphicFramePr>
          <p:nvPr>
            <p:extLst>
              <p:ext uri="{D42A27DB-BD31-4B8C-83A1-F6EECF244321}">
                <p14:modId xmlns:p14="http://schemas.microsoft.com/office/powerpoint/2010/main" val="635580843"/>
              </p:ext>
            </p:extLst>
          </p:nvPr>
        </p:nvGraphicFramePr>
        <p:xfrm>
          <a:off x="457200" y="762000"/>
          <a:ext cx="8583613" cy="1652270"/>
        </p:xfrm>
        <a:graphic>
          <a:graphicData uri="http://schemas.openxmlformats.org/drawingml/2006/table">
            <a:tbl>
              <a:tblPr/>
              <a:tblGrid>
                <a:gridCol w="8583613">
                  <a:extLst>
                    <a:ext uri="{9D8B030D-6E8A-4147-A177-3AD203B41FA5}">
                      <a16:colId xmlns:a16="http://schemas.microsoft.com/office/drawing/2014/main" val="3432549806"/>
                    </a:ext>
                  </a:extLst>
                </a:gridCol>
              </a:tblGrid>
              <a:tr h="304800">
                <a:tc>
                  <a:txBody>
                    <a:bodyPr/>
                    <a:lstStyle/>
                    <a:p>
                      <a:pPr algn="l" fontAlgn="b"/>
                      <a:r>
                        <a:rPr lang="en-US" sz="900" b="1" i="0" u="none" strike="noStrike" dirty="0">
                          <a:solidFill>
                            <a:srgbClr val="000000"/>
                          </a:solidFill>
                          <a:effectLst/>
                          <a:latin typeface="+mn-lt"/>
                        </a:rPr>
                        <a:t>By June 2026, Leadership and staff roles have been assessed and </a:t>
                      </a:r>
                    </a:p>
                    <a:p>
                      <a:pPr algn="l" fontAlgn="b"/>
                      <a:r>
                        <a:rPr lang="en-US" sz="900" b="1" i="0" u="none" strike="noStrike" dirty="0">
                          <a:solidFill>
                            <a:srgbClr val="000000"/>
                          </a:solidFill>
                          <a:effectLst/>
                          <a:latin typeface="+mn-lt"/>
                        </a:rPr>
                        <a:t>adjusted for maximum participation, productivity, efficiency, </a:t>
                      </a:r>
                    </a:p>
                    <a:p>
                      <a:pPr algn="l" fontAlgn="b"/>
                      <a:r>
                        <a:rPr lang="en-US" sz="900" b="1" i="0" u="none" strike="noStrike" dirty="0">
                          <a:solidFill>
                            <a:srgbClr val="000000"/>
                          </a:solidFill>
                          <a:effectLst/>
                          <a:latin typeface="+mn-lt"/>
                        </a:rPr>
                        <a:t>and fulfillment. </a:t>
                      </a:r>
                    </a:p>
                    <a:p>
                      <a:pPr algn="l" fontAlgn="b"/>
                      <a:endParaRPr lang="en-US" sz="900" b="1" i="0" u="none" strike="noStrike" dirty="0">
                        <a:solidFill>
                          <a:srgbClr val="000000"/>
                        </a:solidFill>
                        <a:effectLst/>
                        <a:latin typeface="+mn-lt"/>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dirty="0">
                          <a:solidFill>
                            <a:schemeClr val="tx1"/>
                          </a:solidFill>
                          <a:effectLst/>
                          <a:latin typeface="+mn-lt"/>
                          <a:ea typeface="+mn-ea"/>
                          <a:cs typeface="+mn-cs"/>
                        </a:rPr>
                        <a:t>Thursday, July 13 at 5 p.m. PT | 8 p.m. ET </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dirty="0">
                          <a:solidFill>
                            <a:schemeClr val="tx1"/>
                          </a:solidFill>
                          <a:effectLst/>
                          <a:latin typeface="+mn-lt"/>
                          <a:ea typeface="+mn-ea"/>
                          <a:cs typeface="+mn-cs"/>
                        </a:rPr>
                        <a:t>Tuesday, July 25 at 8 a.m. PT | 11 a.m. ET</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dirty="0">
                          <a:solidFill>
                            <a:schemeClr val="tx1"/>
                          </a:solidFill>
                          <a:effectLst/>
                          <a:latin typeface="+mn-lt"/>
                          <a:ea typeface="+mn-ea"/>
                          <a:cs typeface="+mn-cs"/>
                        </a:rPr>
                        <a:t>Wednesday, July 26 at 11 a.m. PT | 2 p.m. ET</a:t>
                      </a:r>
                    </a:p>
                    <a:p>
                      <a:pPr marL="171450" indent="-171450" algn="l" fontAlgn="b">
                        <a:buFont typeface="Arial" panose="020B0604020202020204" pitchFamily="34" charset="0"/>
                        <a:buChar char="•"/>
                      </a:pPr>
                      <a:r>
                        <a:rPr lang="en-US" sz="800" b="0" i="0" u="none" strike="noStrike" dirty="0">
                          <a:solidFill>
                            <a:schemeClr val="tx1"/>
                          </a:solidFill>
                          <a:effectLst/>
                          <a:latin typeface="+mn-lt"/>
                          <a:ea typeface="+mn-ea"/>
                          <a:cs typeface="+mn-cs"/>
                        </a:rPr>
                        <a:t>Wednesday, August 9 at 6 p.m. PT| 9 p.m. ET</a:t>
                      </a:r>
                    </a:p>
                    <a:p>
                      <a:pPr rtl="0" fontAlgn="base"/>
                      <a:endParaRPr lang="en-US" sz="800" b="0" i="0" u="none" strike="noStrike" dirty="0">
                        <a:solidFill>
                          <a:schemeClr val="tx1"/>
                        </a:solidFill>
                        <a:effectLst/>
                        <a:latin typeface="+mn-lt"/>
                        <a:ea typeface="+mn-ea"/>
                        <a:cs typeface="+mn-cs"/>
                      </a:endParaRPr>
                    </a:p>
                    <a:p>
                      <a:pPr algn="l" fontAlgn="b"/>
                      <a:endParaRPr lang="en-US" sz="900" b="1" i="0" u="none" strike="noStrike" dirty="0">
                        <a:solidFill>
                          <a:srgbClr val="000000"/>
                        </a:solidFill>
                        <a:effectLst/>
                        <a:latin typeface="+mn-lt"/>
                      </a:endParaRPr>
                    </a:p>
                  </a:txBody>
                  <a:tcPr marL="6350" marR="6350" marT="6350" anchor="b">
                    <a:lnL>
                      <a:noFill/>
                    </a:lnL>
                    <a:lnR>
                      <a:noFill/>
                    </a:lnR>
                    <a:lnT>
                      <a:noFill/>
                    </a:lnT>
                    <a:lnB>
                      <a:noFill/>
                    </a:lnB>
                  </a:tcPr>
                </a:tc>
                <a:extLst>
                  <a:ext uri="{0D108BD9-81ED-4DB2-BD59-A6C34878D82A}">
                    <a16:rowId xmlns:a16="http://schemas.microsoft.com/office/drawing/2014/main" val="3857699051"/>
                  </a:ext>
                </a:extLst>
              </a:tr>
              <a:tr h="304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900" b="1" i="0" u="none" strike="noStrike" dirty="0">
                        <a:solidFill>
                          <a:srgbClr val="000000"/>
                        </a:solidFill>
                        <a:effectLst/>
                        <a:latin typeface="+mn-lt"/>
                      </a:endParaRPr>
                    </a:p>
                  </a:txBody>
                  <a:tcPr marL="6350" marR="6350" marT="6350" anchor="b">
                    <a:lnL>
                      <a:noFill/>
                    </a:lnL>
                    <a:lnR>
                      <a:noFill/>
                    </a:lnR>
                    <a:lnT>
                      <a:noFill/>
                    </a:lnT>
                    <a:lnB>
                      <a:noFill/>
                    </a:lnB>
                  </a:tcPr>
                </a:tc>
                <a:extLst>
                  <a:ext uri="{0D108BD9-81ED-4DB2-BD59-A6C34878D82A}">
                    <a16:rowId xmlns:a16="http://schemas.microsoft.com/office/drawing/2014/main" val="795969839"/>
                  </a:ext>
                </a:extLst>
              </a:tr>
            </a:tbl>
          </a:graphicData>
        </a:graphic>
      </p:graphicFrame>
    </p:spTree>
    <p:extLst>
      <p:ext uri="{BB962C8B-B14F-4D97-AF65-F5344CB8AC3E}">
        <p14:creationId xmlns:p14="http://schemas.microsoft.com/office/powerpoint/2010/main" val="428048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828200-6F98-2540-963C-6349870F1789}"/>
              </a:ext>
            </a:extLst>
          </p:cNvPr>
          <p:cNvSpPr>
            <a:spLocks noGrp="1"/>
          </p:cNvSpPr>
          <p:nvPr>
            <p:ph type="body" sz="quarter" idx="10"/>
          </p:nvPr>
        </p:nvSpPr>
        <p:spPr/>
        <p:txBody>
          <a:bodyPr/>
          <a:lstStyle/>
          <a:p>
            <a:r>
              <a:rPr lang="en-US" sz="2000" dirty="0">
                <a:latin typeface="+mn-lt"/>
              </a:rPr>
              <a:t>THANK YOU!</a:t>
            </a:r>
          </a:p>
        </p:txBody>
      </p:sp>
    </p:spTree>
    <p:extLst>
      <p:ext uri="{BB962C8B-B14F-4D97-AF65-F5344CB8AC3E}">
        <p14:creationId xmlns:p14="http://schemas.microsoft.com/office/powerpoint/2010/main" val="92430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057" b="44732"/>
          <a:stretch/>
        </p:blipFill>
        <p:spPr>
          <a:xfrm>
            <a:off x="999242" y="0"/>
            <a:ext cx="3877558" cy="2743200"/>
          </a:xfrm>
          <a:prstGeom prst="rect">
            <a:avLst/>
          </a:prstGeom>
        </p:spPr>
      </p:pic>
      <p:pic>
        <p:nvPicPr>
          <p:cNvPr id="7" name="Picture 6" descr="Text&#10;&#10;Description automatically generated">
            <a:extLst>
              <a:ext uri="{FF2B5EF4-FFF2-40B4-BE49-F238E27FC236}">
                <a16:creationId xmlns:a16="http://schemas.microsoft.com/office/drawing/2014/main" id="{37D15030-0F5B-4403-A231-7C89870C1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1" y="1225486"/>
            <a:ext cx="2497029" cy="1102513"/>
          </a:xfrm>
          <a:prstGeom prst="rect">
            <a:avLst/>
          </a:prstGeom>
        </p:spPr>
      </p:pic>
    </p:spTree>
    <p:extLst>
      <p:ext uri="{BB962C8B-B14F-4D97-AF65-F5344CB8AC3E}">
        <p14:creationId xmlns:p14="http://schemas.microsoft.com/office/powerpoint/2010/main" val="26250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a:xfrm>
            <a:off x="1270000" y="990600"/>
            <a:ext cx="2336800" cy="609600"/>
          </a:xfrm>
        </p:spPr>
        <p:txBody>
          <a:bodyPr lIns="91440" tIns="45720" rIns="91440" bIns="45720" anchor="t"/>
          <a:lstStyle/>
          <a:p>
            <a:r>
              <a:rPr lang="en-US" sz="2000" dirty="0">
                <a:latin typeface="TROPILINE-EXTRABOLD"/>
              </a:rPr>
              <a:t>Staff &amp; Volunteer Partnerships </a:t>
            </a:r>
            <a:endParaRPr lang="en-US" sz="2000" dirty="0"/>
          </a:p>
        </p:txBody>
      </p:sp>
    </p:spTree>
    <p:extLst>
      <p:ext uri="{BB962C8B-B14F-4D97-AF65-F5344CB8AC3E}">
        <p14:creationId xmlns:p14="http://schemas.microsoft.com/office/powerpoint/2010/main" val="3462858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a:xfrm>
            <a:off x="1219200" y="914400"/>
            <a:ext cx="2540000" cy="609600"/>
          </a:xfrm>
        </p:spPr>
        <p:txBody>
          <a:bodyPr/>
          <a:lstStyle/>
          <a:p>
            <a:r>
              <a:rPr lang="en-US" dirty="0"/>
              <a:t>Top Five </a:t>
            </a:r>
          </a:p>
          <a:p>
            <a:r>
              <a:rPr lang="en-US" dirty="0"/>
              <a:t>Finance Facts</a:t>
            </a:r>
          </a:p>
          <a:p>
            <a:r>
              <a:rPr lang="en-US" sz="800" b="0" dirty="0">
                <a:solidFill>
                  <a:srgbClr val="080808"/>
                </a:solidFill>
                <a:latin typeface="Montserrat" panose="00000500000000000000" pitchFamily="2" charset="0"/>
              </a:rPr>
              <a:t>Lexie Kiernan</a:t>
            </a:r>
          </a:p>
          <a:p>
            <a:r>
              <a:rPr lang="en-US" sz="800" b="0" dirty="0">
                <a:solidFill>
                  <a:srgbClr val="080808"/>
                </a:solidFill>
                <a:latin typeface="Montserrat"/>
              </a:rPr>
              <a:t>assistant director for leadership &amp; learning </a:t>
            </a:r>
            <a:endParaRPr lang="en-US" sz="800" b="0" dirty="0">
              <a:solidFill>
                <a:srgbClr val="080808"/>
              </a:solidFill>
              <a:latin typeface="Montserrat" panose="00000500000000000000" pitchFamily="2" charset="0"/>
            </a:endParaRPr>
          </a:p>
          <a:p>
            <a:r>
              <a:rPr lang="en-US" dirty="0"/>
              <a:t> </a:t>
            </a:r>
          </a:p>
        </p:txBody>
      </p:sp>
    </p:spTree>
    <p:extLst>
      <p:ext uri="{BB962C8B-B14F-4D97-AF65-F5344CB8AC3E}">
        <p14:creationId xmlns:p14="http://schemas.microsoft.com/office/powerpoint/2010/main" val="88227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e's the unexpected origin of the &quot;confused math lady&quot; meme | Boing Boing">
            <a:extLst>
              <a:ext uri="{FF2B5EF4-FFF2-40B4-BE49-F238E27FC236}">
                <a16:creationId xmlns:a16="http://schemas.microsoft.com/office/drawing/2014/main" id="{69A4B1B7-4E69-48D5-8F74-6C9D4EC98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2" r="4" b="11056"/>
          <a:stretch/>
        </p:blipFill>
        <p:spPr bwMode="auto">
          <a:xfrm>
            <a:off x="20" y="10"/>
            <a:ext cx="4876780" cy="2743190"/>
          </a:xfrm>
          <a:prstGeom prst="rect">
            <a:avLst/>
          </a:prstGeom>
          <a:solidFill>
            <a:srgbClr val="FFFFFF"/>
          </a:solidFill>
        </p:spPr>
      </p:pic>
    </p:spTree>
    <p:extLst>
      <p:ext uri="{BB962C8B-B14F-4D97-AF65-F5344CB8AC3E}">
        <p14:creationId xmlns:p14="http://schemas.microsoft.com/office/powerpoint/2010/main" val="351903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BB559-CE92-61E9-6FF7-BF184E8FEFBF}"/>
              </a:ext>
            </a:extLst>
          </p:cNvPr>
          <p:cNvSpPr>
            <a:spLocks noGrp="1"/>
          </p:cNvSpPr>
          <p:nvPr>
            <p:ph type="body" sz="quarter" idx="12"/>
          </p:nvPr>
        </p:nvSpPr>
        <p:spPr/>
        <p:txBody>
          <a:bodyPr/>
          <a:lstStyle/>
          <a:p>
            <a:pPr marL="228600" indent="-228600">
              <a:buFont typeface="+mj-lt"/>
              <a:buAutoNum type="arabicPeriod"/>
            </a:pPr>
            <a:r>
              <a:rPr lang="en-US" dirty="0"/>
              <a:t>Budgeting process </a:t>
            </a:r>
          </a:p>
          <a:p>
            <a:pPr marL="228600" indent="-228600">
              <a:buFont typeface="+mj-lt"/>
              <a:buAutoNum type="arabicPeriod"/>
            </a:pPr>
            <a:r>
              <a:rPr lang="en-US" dirty="0"/>
              <a:t>Funding sources </a:t>
            </a:r>
          </a:p>
          <a:p>
            <a:pPr marL="228600" indent="-228600">
              <a:buFont typeface="+mj-lt"/>
              <a:buAutoNum type="arabicPeriod"/>
            </a:pPr>
            <a:r>
              <a:rPr lang="en-US" dirty="0"/>
              <a:t>Concerns &amp; collegiate chapters of note </a:t>
            </a:r>
          </a:p>
          <a:p>
            <a:pPr marL="228600" indent="-228600">
              <a:buFont typeface="+mj-lt"/>
              <a:buAutoNum type="arabicPeriod"/>
            </a:pPr>
            <a:r>
              <a:rPr lang="en-US" dirty="0"/>
              <a:t>Use of Venmo </a:t>
            </a:r>
          </a:p>
          <a:p>
            <a:pPr marL="228600" indent="-228600">
              <a:buFont typeface="+mj-lt"/>
              <a:buAutoNum type="arabicPeriod"/>
            </a:pPr>
            <a:r>
              <a:rPr lang="en-US" dirty="0"/>
              <a:t>Application to your role </a:t>
            </a:r>
          </a:p>
        </p:txBody>
      </p:sp>
      <p:sp>
        <p:nvSpPr>
          <p:cNvPr id="3" name="Content Placeholder 2">
            <a:extLst>
              <a:ext uri="{FF2B5EF4-FFF2-40B4-BE49-F238E27FC236}">
                <a16:creationId xmlns:a16="http://schemas.microsoft.com/office/drawing/2014/main" id="{17DB896F-40B3-C78A-AE86-E946FA8C5604}"/>
              </a:ext>
            </a:extLst>
          </p:cNvPr>
          <p:cNvSpPr>
            <a:spLocks noGrp="1"/>
          </p:cNvSpPr>
          <p:nvPr>
            <p:ph sz="quarter" idx="10"/>
          </p:nvPr>
        </p:nvSpPr>
        <p:spPr/>
        <p:txBody>
          <a:bodyPr/>
          <a:lstStyle/>
          <a:p>
            <a:r>
              <a:rPr lang="en-US" dirty="0"/>
              <a:t>Top Five Finance Facts  </a:t>
            </a:r>
          </a:p>
        </p:txBody>
      </p:sp>
    </p:spTree>
    <p:extLst>
      <p:ext uri="{BB962C8B-B14F-4D97-AF65-F5344CB8AC3E}">
        <p14:creationId xmlns:p14="http://schemas.microsoft.com/office/powerpoint/2010/main" val="365373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FD9927-CA8F-069D-6519-74430479275B}"/>
              </a:ext>
            </a:extLst>
          </p:cNvPr>
          <p:cNvSpPr>
            <a:spLocks noGrp="1"/>
          </p:cNvSpPr>
          <p:nvPr>
            <p:ph type="body" sz="quarter" idx="10"/>
          </p:nvPr>
        </p:nvSpPr>
        <p:spPr/>
        <p:txBody>
          <a:bodyPr/>
          <a:lstStyle/>
          <a:p>
            <a:r>
              <a:rPr lang="en-US" dirty="0"/>
              <a:t>Budgeting Process </a:t>
            </a:r>
          </a:p>
        </p:txBody>
      </p:sp>
    </p:spTree>
    <p:extLst>
      <p:ext uri="{BB962C8B-B14F-4D97-AF65-F5344CB8AC3E}">
        <p14:creationId xmlns:p14="http://schemas.microsoft.com/office/powerpoint/2010/main" val="175997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E95E6-512D-AA76-7BB2-EC3729F46661}"/>
              </a:ext>
            </a:extLst>
          </p:cNvPr>
          <p:cNvSpPr>
            <a:spLocks noGrp="1"/>
          </p:cNvSpPr>
          <p:nvPr>
            <p:ph type="body" sz="quarter" idx="12"/>
          </p:nvPr>
        </p:nvSpPr>
        <p:spPr>
          <a:xfrm>
            <a:off x="228600" y="533400"/>
            <a:ext cx="4419600" cy="1371600"/>
          </a:xfrm>
        </p:spPr>
        <p:txBody>
          <a:bodyPr/>
          <a:lstStyle/>
          <a:p>
            <a:pPr marL="171450" indent="-171450">
              <a:buFont typeface="Arial" panose="020B0604020202020204" pitchFamily="34" charset="0"/>
              <a:buChar char="•"/>
            </a:pPr>
            <a:r>
              <a:rPr lang="en-US" sz="950" b="1" dirty="0"/>
              <a:t>Fraternity</a:t>
            </a:r>
            <a:r>
              <a:rPr lang="en-US" sz="950" dirty="0"/>
              <a:t> </a:t>
            </a:r>
          </a:p>
          <a:p>
            <a:pPr marL="781035" lvl="1" indent="-171450">
              <a:buFont typeface="Arial" panose="020B0604020202020204" pitchFamily="34" charset="0"/>
              <a:buChar char="•"/>
            </a:pPr>
            <a:r>
              <a:rPr lang="en-US" sz="950" dirty="0"/>
              <a:t>2-year business cycle, Biennium </a:t>
            </a:r>
          </a:p>
          <a:p>
            <a:pPr marL="781035" lvl="1" indent="-171450">
              <a:buFont typeface="Arial" panose="020B0604020202020204" pitchFamily="34" charset="0"/>
              <a:buChar char="•"/>
            </a:pPr>
            <a:r>
              <a:rPr lang="en-US" sz="950" dirty="0"/>
              <a:t>Fraternity Constitution </a:t>
            </a:r>
          </a:p>
          <a:p>
            <a:pPr marL="171450" indent="-171450">
              <a:buFont typeface="Arial" panose="020B0604020202020204" pitchFamily="34" charset="0"/>
              <a:buChar char="•"/>
            </a:pPr>
            <a:r>
              <a:rPr lang="en-US" sz="950" b="1" dirty="0"/>
              <a:t>Foundation</a:t>
            </a:r>
            <a:r>
              <a:rPr lang="en-US" sz="950" dirty="0"/>
              <a:t> </a:t>
            </a:r>
          </a:p>
          <a:p>
            <a:pPr marL="781035" lvl="1" indent="-171450">
              <a:buFont typeface="Arial" panose="020B0604020202020204" pitchFamily="34" charset="0"/>
              <a:buChar char="•"/>
            </a:pPr>
            <a:r>
              <a:rPr lang="en-US" sz="950" dirty="0"/>
              <a:t>Annual basis </a:t>
            </a:r>
          </a:p>
          <a:p>
            <a:pPr marL="781035" lvl="1" indent="-171450">
              <a:buFont typeface="Arial" panose="020B0604020202020204" pitchFamily="34" charset="0"/>
              <a:buChar char="•"/>
            </a:pPr>
            <a:r>
              <a:rPr lang="en-US" sz="950" dirty="0"/>
              <a:t>Provides funds to fraternity programming via Gift Grant </a:t>
            </a:r>
          </a:p>
          <a:p>
            <a:pPr marL="171450" indent="-171450">
              <a:buFont typeface="Arial" panose="020B0604020202020204" pitchFamily="34" charset="0"/>
              <a:buChar char="•"/>
            </a:pPr>
            <a:r>
              <a:rPr lang="en-US" sz="950" b="1" dirty="0"/>
              <a:t>Collegiate Chapters </a:t>
            </a:r>
          </a:p>
          <a:p>
            <a:pPr marL="781035" lvl="1" indent="-171450">
              <a:buFont typeface="Arial" panose="020B0604020202020204" pitchFamily="34" charset="0"/>
              <a:buChar char="•"/>
            </a:pPr>
            <a:r>
              <a:rPr lang="en-US" sz="950" dirty="0"/>
              <a:t>Annual basis </a:t>
            </a:r>
          </a:p>
          <a:p>
            <a:pPr marL="781035" lvl="1" indent="-171450">
              <a:buFont typeface="Arial" panose="020B0604020202020204" pitchFamily="34" charset="0"/>
              <a:buChar char="•"/>
            </a:pPr>
            <a:r>
              <a:rPr lang="en-US" sz="950" dirty="0"/>
              <a:t>Driven by chapter size and programming needs</a:t>
            </a:r>
          </a:p>
          <a:p>
            <a:pPr marL="171450" indent="-171450">
              <a:buFont typeface="Arial" panose="020B0604020202020204" pitchFamily="34" charset="0"/>
              <a:buChar char="•"/>
            </a:pPr>
            <a:r>
              <a:rPr lang="en-US" sz="950" b="1" dirty="0"/>
              <a:t>Alumnae Groups </a:t>
            </a:r>
          </a:p>
          <a:p>
            <a:pPr marL="781035" lvl="1" indent="-171450">
              <a:buFont typeface="Arial" panose="020B0604020202020204" pitchFamily="34" charset="0"/>
              <a:buChar char="•"/>
            </a:pPr>
            <a:r>
              <a:rPr lang="en-US" sz="950" dirty="0"/>
              <a:t>Annual basis </a:t>
            </a:r>
          </a:p>
          <a:p>
            <a:pPr marL="781035" lvl="1" indent="-171450">
              <a:buFont typeface="Arial" panose="020B0604020202020204" pitchFamily="34" charset="0"/>
              <a:buChar char="•"/>
            </a:pPr>
            <a:r>
              <a:rPr lang="en-US" sz="950" dirty="0"/>
              <a:t>Driven by year of biennium </a:t>
            </a:r>
          </a:p>
        </p:txBody>
      </p:sp>
      <p:sp>
        <p:nvSpPr>
          <p:cNvPr id="3" name="Content Placeholder 2">
            <a:extLst>
              <a:ext uri="{FF2B5EF4-FFF2-40B4-BE49-F238E27FC236}">
                <a16:creationId xmlns:a16="http://schemas.microsoft.com/office/drawing/2014/main" id="{2B363514-1A06-EBA8-8FB0-3CC16018855A}"/>
              </a:ext>
            </a:extLst>
          </p:cNvPr>
          <p:cNvSpPr>
            <a:spLocks noGrp="1"/>
          </p:cNvSpPr>
          <p:nvPr>
            <p:ph sz="quarter" idx="10"/>
          </p:nvPr>
        </p:nvSpPr>
        <p:spPr>
          <a:xfrm>
            <a:off x="381000" y="237067"/>
            <a:ext cx="4114800" cy="304800"/>
          </a:xfrm>
        </p:spPr>
        <p:txBody>
          <a:bodyPr/>
          <a:lstStyle/>
          <a:p>
            <a:r>
              <a:rPr lang="en-US" dirty="0"/>
              <a:t>Budgeting Process </a:t>
            </a:r>
          </a:p>
        </p:txBody>
      </p:sp>
    </p:spTree>
    <p:extLst>
      <p:ext uri="{BB962C8B-B14F-4D97-AF65-F5344CB8AC3E}">
        <p14:creationId xmlns:p14="http://schemas.microsoft.com/office/powerpoint/2010/main" val="1088430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FE980-1395-93D4-859D-10F368D661D9}"/>
              </a:ext>
            </a:extLst>
          </p:cNvPr>
          <p:cNvSpPr>
            <a:spLocks noGrp="1"/>
          </p:cNvSpPr>
          <p:nvPr>
            <p:ph type="body" sz="quarter" idx="10"/>
          </p:nvPr>
        </p:nvSpPr>
        <p:spPr/>
        <p:txBody>
          <a:bodyPr/>
          <a:lstStyle/>
          <a:p>
            <a:r>
              <a:rPr lang="en-US" dirty="0"/>
              <a:t>Funding Sources </a:t>
            </a:r>
          </a:p>
        </p:txBody>
      </p:sp>
    </p:spTree>
    <p:extLst>
      <p:ext uri="{BB962C8B-B14F-4D97-AF65-F5344CB8AC3E}">
        <p14:creationId xmlns:p14="http://schemas.microsoft.com/office/powerpoint/2010/main" val="2267478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6E81BA-E539-DB62-80C0-77430FD0C145}"/>
              </a:ext>
            </a:extLst>
          </p:cNvPr>
          <p:cNvSpPr>
            <a:spLocks noGrp="1"/>
          </p:cNvSpPr>
          <p:nvPr>
            <p:ph type="body" sz="quarter" idx="12"/>
          </p:nvPr>
        </p:nvSpPr>
        <p:spPr/>
        <p:txBody>
          <a:bodyPr/>
          <a:lstStyle/>
          <a:p>
            <a:pPr marL="171450" indent="-171450">
              <a:buFont typeface="Arial" panose="020B0604020202020204" pitchFamily="34" charset="0"/>
              <a:buChar char="•"/>
            </a:pPr>
            <a:r>
              <a:rPr lang="en-US" b="1" dirty="0"/>
              <a:t>Fraternity: 501(c)(7) </a:t>
            </a:r>
            <a:r>
              <a:rPr lang="en-US" dirty="0"/>
              <a:t>(nonprofit social and recreational clubs, donations not tax deductible)</a:t>
            </a:r>
            <a:endParaRPr lang="en-US" b="1" dirty="0"/>
          </a:p>
          <a:p>
            <a:pPr marL="781035" lvl="1" indent="-171450">
              <a:buFont typeface="Arial" panose="020B0604020202020204" pitchFamily="34" charset="0"/>
              <a:buChar char="•"/>
            </a:pPr>
            <a:r>
              <a:rPr lang="en-US" dirty="0"/>
              <a:t>Collegiate chapters </a:t>
            </a:r>
          </a:p>
          <a:p>
            <a:pPr marL="781035" lvl="1" indent="-171450">
              <a:buFont typeface="Arial" panose="020B0604020202020204" pitchFamily="34" charset="0"/>
              <a:buChar char="•"/>
            </a:pPr>
            <a:r>
              <a:rPr lang="en-US" dirty="0"/>
              <a:t>Alumnae groups </a:t>
            </a:r>
          </a:p>
          <a:p>
            <a:pPr marL="171450" indent="-171450">
              <a:buFont typeface="Arial" panose="020B0604020202020204" pitchFamily="34" charset="0"/>
              <a:buChar char="•"/>
            </a:pPr>
            <a:r>
              <a:rPr lang="en-US" b="1" dirty="0"/>
              <a:t>Foundation: 501(c)(3) </a:t>
            </a:r>
            <a:r>
              <a:rPr lang="en-US" dirty="0"/>
              <a:t>(nonprofit status, donations are tax deductible)</a:t>
            </a:r>
            <a:endParaRPr lang="en-US" b="1" dirty="0"/>
          </a:p>
        </p:txBody>
      </p:sp>
      <p:sp>
        <p:nvSpPr>
          <p:cNvPr id="3" name="Content Placeholder 2">
            <a:extLst>
              <a:ext uri="{FF2B5EF4-FFF2-40B4-BE49-F238E27FC236}">
                <a16:creationId xmlns:a16="http://schemas.microsoft.com/office/drawing/2014/main" id="{9D55915F-9841-4CF5-7D79-2FBA311482E7}"/>
              </a:ext>
            </a:extLst>
          </p:cNvPr>
          <p:cNvSpPr>
            <a:spLocks noGrp="1"/>
          </p:cNvSpPr>
          <p:nvPr>
            <p:ph sz="quarter" idx="10"/>
          </p:nvPr>
        </p:nvSpPr>
        <p:spPr/>
        <p:txBody>
          <a:bodyPr/>
          <a:lstStyle/>
          <a:p>
            <a:r>
              <a:rPr lang="en-US" dirty="0"/>
              <a:t>Tax Status </a:t>
            </a:r>
          </a:p>
        </p:txBody>
      </p:sp>
    </p:spTree>
    <p:extLst>
      <p:ext uri="{BB962C8B-B14F-4D97-AF65-F5344CB8AC3E}">
        <p14:creationId xmlns:p14="http://schemas.microsoft.com/office/powerpoint/2010/main" val="211158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BA3FA-F435-E37E-AA5A-1946DA06D739}"/>
              </a:ext>
            </a:extLst>
          </p:cNvPr>
          <p:cNvSpPr>
            <a:spLocks noGrp="1"/>
          </p:cNvSpPr>
          <p:nvPr>
            <p:ph type="body" sz="quarter" idx="12"/>
          </p:nvPr>
        </p:nvSpPr>
        <p:spPr>
          <a:xfrm>
            <a:off x="381000" y="533400"/>
            <a:ext cx="4114800" cy="1371600"/>
          </a:xfrm>
        </p:spPr>
        <p:txBody>
          <a:bodyPr/>
          <a:lstStyle/>
          <a:p>
            <a:r>
              <a:rPr lang="en-US" sz="1000" dirty="0"/>
              <a:t>Through income generated by collegiate members, alumnae dues, specific gifts, and unrelated business income. </a:t>
            </a:r>
          </a:p>
          <a:p>
            <a:endParaRPr lang="en-US" sz="1000" b="1" dirty="0"/>
          </a:p>
          <a:p>
            <a:r>
              <a:rPr lang="en-US" sz="1000" b="1" dirty="0"/>
              <a:t>Business Operating Expense Examples: </a:t>
            </a:r>
          </a:p>
          <a:p>
            <a:pPr marL="171450" indent="-171450">
              <a:buFont typeface="Arial" panose="020B0604020202020204" pitchFamily="34" charset="0"/>
              <a:buChar char="•"/>
            </a:pPr>
            <a:r>
              <a:rPr lang="en-US" sz="1000" i="1" dirty="0"/>
              <a:t>2-year biennium budgeting: </a:t>
            </a:r>
          </a:p>
          <a:p>
            <a:pPr marL="781035" lvl="1" indent="-171450">
              <a:buFont typeface="Arial" panose="020B0604020202020204" pitchFamily="34" charset="0"/>
              <a:buChar char="•"/>
            </a:pPr>
            <a:r>
              <a:rPr lang="en-US" sz="1000" dirty="0"/>
              <a:t>Marketing and branding </a:t>
            </a:r>
          </a:p>
          <a:p>
            <a:pPr marL="781035" lvl="1" indent="-171450">
              <a:buFont typeface="Arial" panose="020B0604020202020204" pitchFamily="34" charset="0"/>
              <a:buChar char="•"/>
            </a:pPr>
            <a:r>
              <a:rPr lang="en-US" sz="1000" dirty="0"/>
              <a:t>Volunteers, Leadership, and EO Staff </a:t>
            </a:r>
          </a:p>
          <a:p>
            <a:pPr marL="781035" lvl="1" indent="-171450">
              <a:buFont typeface="Arial" panose="020B0604020202020204" pitchFamily="34" charset="0"/>
              <a:buChar char="•"/>
            </a:pPr>
            <a:r>
              <a:rPr lang="en-US" sz="1000" dirty="0"/>
              <a:t>Executive Offices Building </a:t>
            </a:r>
          </a:p>
          <a:p>
            <a:pPr marL="781035" lvl="1" indent="-171450">
              <a:buFont typeface="Arial" panose="020B0604020202020204" pitchFamily="34" charset="0"/>
              <a:buChar char="•"/>
            </a:pPr>
            <a:r>
              <a:rPr lang="en-US" sz="1000" dirty="0"/>
              <a:t>Business events like Convention, OTS, etc.</a:t>
            </a:r>
          </a:p>
          <a:p>
            <a:pPr marL="171450" indent="-171450">
              <a:buFont typeface="Arial" panose="020B0604020202020204" pitchFamily="34" charset="0"/>
              <a:buChar char="•"/>
            </a:pPr>
            <a:r>
              <a:rPr lang="en-US" sz="1000" i="1" dirty="0"/>
              <a:t>Other </a:t>
            </a:r>
          </a:p>
          <a:p>
            <a:pPr marL="781035" lvl="1" indent="-171450">
              <a:buFont typeface="Arial" panose="020B0604020202020204" pitchFamily="34" charset="0"/>
              <a:buChar char="•"/>
            </a:pPr>
            <a:r>
              <a:rPr lang="en-US" sz="1000" dirty="0"/>
              <a:t>Functional training initiatives (training fee)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C23AFCF2-CA5F-2C84-CDDB-F25A26715118}"/>
              </a:ext>
            </a:extLst>
          </p:cNvPr>
          <p:cNvSpPr>
            <a:spLocks noGrp="1"/>
          </p:cNvSpPr>
          <p:nvPr>
            <p:ph sz="quarter" idx="10"/>
          </p:nvPr>
        </p:nvSpPr>
        <p:spPr/>
        <p:txBody>
          <a:bodyPr/>
          <a:lstStyle/>
          <a:p>
            <a:r>
              <a:rPr lang="en-US" dirty="0"/>
              <a:t>Fraternity Funded </a:t>
            </a:r>
          </a:p>
        </p:txBody>
      </p:sp>
    </p:spTree>
    <p:extLst>
      <p:ext uri="{BB962C8B-B14F-4D97-AF65-F5344CB8AC3E}">
        <p14:creationId xmlns:p14="http://schemas.microsoft.com/office/powerpoint/2010/main" val="113293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ABBA9-D635-2301-A6BF-8EE204F31A63}"/>
              </a:ext>
            </a:extLst>
          </p:cNvPr>
          <p:cNvSpPr>
            <a:spLocks noGrp="1"/>
          </p:cNvSpPr>
          <p:nvPr>
            <p:ph type="body" sz="quarter" idx="12"/>
          </p:nvPr>
        </p:nvSpPr>
        <p:spPr>
          <a:xfrm>
            <a:off x="381000" y="685800"/>
            <a:ext cx="4114800" cy="1371600"/>
          </a:xfrm>
        </p:spPr>
        <p:txBody>
          <a:bodyPr/>
          <a:lstStyle/>
          <a:p>
            <a:r>
              <a:rPr lang="en-US" dirty="0"/>
              <a:t>Leftover funds that Council votes to identify as retained assets for future spending. Non-taxable based on IRS guidelines. </a:t>
            </a:r>
          </a:p>
          <a:p>
            <a:endParaRPr lang="en-US" b="1" dirty="0"/>
          </a:p>
          <a:p>
            <a:r>
              <a:rPr lang="en-US" b="1" dirty="0"/>
              <a:t>Non-fraternity business expenses. Educational and professional development purposes. Examples: </a:t>
            </a:r>
          </a:p>
          <a:p>
            <a:pPr marL="171450" indent="-171450">
              <a:buFont typeface="Arial" panose="020B0604020202020204" pitchFamily="34" charset="0"/>
              <a:buChar char="•"/>
            </a:pPr>
            <a:r>
              <a:rPr lang="en-US" dirty="0"/>
              <a:t>Anchor Academy </a:t>
            </a:r>
          </a:p>
          <a:p>
            <a:pPr marL="171450" indent="-171450">
              <a:buFont typeface="Arial" panose="020B0604020202020204" pitchFamily="34" charset="0"/>
              <a:buChar char="•"/>
            </a:pPr>
            <a:r>
              <a:rPr lang="en-US" dirty="0"/>
              <a:t>Keynote speakers</a:t>
            </a:r>
          </a:p>
          <a:p>
            <a:pPr marL="171450" indent="-171450">
              <a:buFont typeface="Arial" panose="020B0604020202020204" pitchFamily="34" charset="0"/>
              <a:buChar char="•"/>
            </a:pPr>
            <a:r>
              <a:rPr lang="en-US" dirty="0"/>
              <a:t>Leadership development initiatives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EF0E5CAF-0B8B-7772-5A79-4954CD7874BA}"/>
              </a:ext>
            </a:extLst>
          </p:cNvPr>
          <p:cNvSpPr>
            <a:spLocks noGrp="1"/>
          </p:cNvSpPr>
          <p:nvPr>
            <p:ph sz="quarter" idx="10"/>
          </p:nvPr>
        </p:nvSpPr>
        <p:spPr/>
        <p:txBody>
          <a:bodyPr/>
          <a:lstStyle/>
          <a:p>
            <a:r>
              <a:rPr lang="en-US" dirty="0"/>
              <a:t>Fraternity Set-Aside Funds </a:t>
            </a:r>
          </a:p>
        </p:txBody>
      </p:sp>
    </p:spTree>
    <p:extLst>
      <p:ext uri="{BB962C8B-B14F-4D97-AF65-F5344CB8AC3E}">
        <p14:creationId xmlns:p14="http://schemas.microsoft.com/office/powerpoint/2010/main" val="211986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13D32-59B8-046F-3FC8-4E7DD52F0A0F}"/>
              </a:ext>
            </a:extLst>
          </p:cNvPr>
          <p:cNvSpPr>
            <a:spLocks noGrp="1"/>
          </p:cNvSpPr>
          <p:nvPr>
            <p:ph type="body" sz="quarter" idx="12"/>
          </p:nvPr>
        </p:nvSpPr>
        <p:spPr>
          <a:xfrm>
            <a:off x="381000" y="685800"/>
            <a:ext cx="4114800" cy="1371600"/>
          </a:xfrm>
        </p:spPr>
        <p:txBody>
          <a:bodyPr/>
          <a:lstStyle/>
          <a:p>
            <a:r>
              <a:rPr lang="en-US" dirty="0"/>
              <a:t>Funds raised for training and programming initiatives through the Foundation Gift Grant and gifts. </a:t>
            </a:r>
          </a:p>
          <a:p>
            <a:endParaRPr lang="en-US" b="1" dirty="0"/>
          </a:p>
          <a:p>
            <a:r>
              <a:rPr lang="en-US" b="1" dirty="0"/>
              <a:t>Foundation Funded Program Examples: </a:t>
            </a:r>
          </a:p>
          <a:p>
            <a:pPr marL="171450" indent="-171450">
              <a:buFont typeface="Arial" panose="020B0604020202020204" pitchFamily="34" charset="0"/>
              <a:buChar char="•"/>
            </a:pPr>
            <a:r>
              <a:rPr lang="en-US" dirty="0"/>
              <a:t>Act with Intention series </a:t>
            </a:r>
          </a:p>
          <a:p>
            <a:pPr marL="171450" indent="-171450">
              <a:buFont typeface="Arial" panose="020B0604020202020204" pitchFamily="34" charset="0"/>
              <a:buChar char="•"/>
            </a:pPr>
            <a:r>
              <a:rPr lang="en-US" dirty="0"/>
              <a:t>Lewis Institute </a:t>
            </a:r>
          </a:p>
          <a:p>
            <a:pPr marL="171450" indent="-171450">
              <a:buFont typeface="Arial" panose="020B0604020202020204" pitchFamily="34" charset="0"/>
              <a:buChar char="•"/>
            </a:pPr>
            <a:r>
              <a:rPr lang="en-US" dirty="0"/>
              <a:t>CDC program </a:t>
            </a:r>
          </a:p>
          <a:p>
            <a:pPr marL="171450" indent="-171450">
              <a:buFont typeface="Arial" panose="020B0604020202020204" pitchFamily="34" charset="0"/>
              <a:buChar char="•"/>
            </a:pPr>
            <a:r>
              <a:rPr lang="en-US" dirty="0"/>
              <a:t>Anchor Academy </a:t>
            </a:r>
          </a:p>
        </p:txBody>
      </p:sp>
      <p:sp>
        <p:nvSpPr>
          <p:cNvPr id="3" name="Content Placeholder 2">
            <a:extLst>
              <a:ext uri="{FF2B5EF4-FFF2-40B4-BE49-F238E27FC236}">
                <a16:creationId xmlns:a16="http://schemas.microsoft.com/office/drawing/2014/main" id="{1B427670-02CA-06D9-FA4A-3AC697E6886A}"/>
              </a:ext>
            </a:extLst>
          </p:cNvPr>
          <p:cNvSpPr>
            <a:spLocks noGrp="1"/>
          </p:cNvSpPr>
          <p:nvPr>
            <p:ph sz="quarter" idx="10"/>
          </p:nvPr>
        </p:nvSpPr>
        <p:spPr/>
        <p:txBody>
          <a:bodyPr/>
          <a:lstStyle/>
          <a:p>
            <a:r>
              <a:rPr lang="en-US" dirty="0"/>
              <a:t>Foundation Funded Programs </a:t>
            </a:r>
          </a:p>
        </p:txBody>
      </p:sp>
    </p:spTree>
    <p:extLst>
      <p:ext uri="{BB962C8B-B14F-4D97-AF65-F5344CB8AC3E}">
        <p14:creationId xmlns:p14="http://schemas.microsoft.com/office/powerpoint/2010/main" val="1677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p:txBody>
          <a:bodyPr lIns="91440" tIns="45720" rIns="91440" bIns="45720" anchor="t"/>
          <a:lstStyle/>
          <a:p>
            <a:r>
              <a:rPr lang="en-US" sz="2000" dirty="0"/>
              <a:t>Introductions</a:t>
            </a:r>
          </a:p>
          <a:p>
            <a:endParaRPr lang="en-US" sz="2000" dirty="0"/>
          </a:p>
        </p:txBody>
      </p:sp>
    </p:spTree>
    <p:extLst>
      <p:ext uri="{BB962C8B-B14F-4D97-AF65-F5344CB8AC3E}">
        <p14:creationId xmlns:p14="http://schemas.microsoft.com/office/powerpoint/2010/main" val="3370337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9574C-9C97-4645-E802-D2444FB6A2E7}"/>
              </a:ext>
            </a:extLst>
          </p:cNvPr>
          <p:cNvSpPr>
            <a:spLocks noGrp="1"/>
          </p:cNvSpPr>
          <p:nvPr>
            <p:ph type="body" sz="quarter" idx="10"/>
          </p:nvPr>
        </p:nvSpPr>
        <p:spPr>
          <a:xfrm>
            <a:off x="1066800" y="838200"/>
            <a:ext cx="2768600" cy="609600"/>
          </a:xfrm>
        </p:spPr>
        <p:txBody>
          <a:bodyPr/>
          <a:lstStyle/>
          <a:p>
            <a:r>
              <a:rPr lang="en-US" dirty="0"/>
              <a:t>Concerns &amp; Collegiate Chapters of Note </a:t>
            </a:r>
          </a:p>
        </p:txBody>
      </p:sp>
    </p:spTree>
    <p:extLst>
      <p:ext uri="{BB962C8B-B14F-4D97-AF65-F5344CB8AC3E}">
        <p14:creationId xmlns:p14="http://schemas.microsoft.com/office/powerpoint/2010/main" val="684604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882975-4A6B-005A-4696-0641E4C79A9C}"/>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Declining enrollment on college campuses </a:t>
            </a:r>
          </a:p>
          <a:p>
            <a:pPr marL="171450" indent="-171450">
              <a:buFont typeface="Arial" panose="020B0604020202020204" pitchFamily="34" charset="0"/>
              <a:buChar char="•"/>
            </a:pPr>
            <a:r>
              <a:rPr lang="en-US" dirty="0"/>
              <a:t>Declining recruitment numbers </a:t>
            </a:r>
          </a:p>
          <a:p>
            <a:pPr marL="171450" indent="-171450">
              <a:buFont typeface="Arial" panose="020B0604020202020204" pitchFamily="34" charset="0"/>
              <a:buChar char="•"/>
            </a:pPr>
            <a:r>
              <a:rPr lang="en-US" dirty="0"/>
              <a:t>Declining interest in living in chapter facilities on some campuses </a:t>
            </a:r>
          </a:p>
          <a:p>
            <a:pPr marL="171450" indent="-171450">
              <a:buFont typeface="Arial" panose="020B0604020202020204" pitchFamily="34" charset="0"/>
              <a:buChar char="•"/>
            </a:pPr>
            <a:r>
              <a:rPr lang="en-US" dirty="0"/>
              <a:t>Difference in expectations of what collegiate membership should cost </a:t>
            </a:r>
          </a:p>
        </p:txBody>
      </p:sp>
      <p:sp>
        <p:nvSpPr>
          <p:cNvPr id="3" name="Content Placeholder 2">
            <a:extLst>
              <a:ext uri="{FF2B5EF4-FFF2-40B4-BE49-F238E27FC236}">
                <a16:creationId xmlns:a16="http://schemas.microsoft.com/office/drawing/2014/main" id="{BBD3A73C-99C1-8955-CB72-367F1990059D}"/>
              </a:ext>
            </a:extLst>
          </p:cNvPr>
          <p:cNvSpPr>
            <a:spLocks noGrp="1"/>
          </p:cNvSpPr>
          <p:nvPr>
            <p:ph sz="quarter" idx="10"/>
          </p:nvPr>
        </p:nvSpPr>
        <p:spPr/>
        <p:txBody>
          <a:bodyPr/>
          <a:lstStyle/>
          <a:p>
            <a:r>
              <a:rPr lang="en-US" dirty="0"/>
              <a:t>Financial Concerns &amp; Threats </a:t>
            </a:r>
          </a:p>
        </p:txBody>
      </p:sp>
    </p:spTree>
    <p:extLst>
      <p:ext uri="{BB962C8B-B14F-4D97-AF65-F5344CB8AC3E}">
        <p14:creationId xmlns:p14="http://schemas.microsoft.com/office/powerpoint/2010/main" val="229461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22B85-A882-B59A-1EE8-A7C11DA9F139}"/>
              </a:ext>
            </a:extLst>
          </p:cNvPr>
          <p:cNvSpPr>
            <a:spLocks noGrp="1"/>
          </p:cNvSpPr>
          <p:nvPr>
            <p:ph type="body" sz="quarter" idx="10"/>
          </p:nvPr>
        </p:nvSpPr>
        <p:spPr>
          <a:xfrm>
            <a:off x="1270000" y="1143000"/>
            <a:ext cx="2336800" cy="609600"/>
          </a:xfrm>
        </p:spPr>
        <p:txBody>
          <a:bodyPr/>
          <a:lstStyle/>
          <a:p>
            <a:r>
              <a:rPr lang="en-US" dirty="0"/>
              <a:t>Use of Venmo </a:t>
            </a:r>
          </a:p>
        </p:txBody>
      </p:sp>
    </p:spTree>
    <p:extLst>
      <p:ext uri="{BB962C8B-B14F-4D97-AF65-F5344CB8AC3E}">
        <p14:creationId xmlns:p14="http://schemas.microsoft.com/office/powerpoint/2010/main" val="1891460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1C78C-BE65-AA94-FDC7-BCCA2B509E79}"/>
              </a:ext>
            </a:extLst>
          </p:cNvPr>
          <p:cNvSpPr>
            <a:spLocks noGrp="1"/>
          </p:cNvSpPr>
          <p:nvPr>
            <p:ph type="body" sz="quarter" idx="12"/>
          </p:nvPr>
        </p:nvSpPr>
        <p:spPr>
          <a:xfrm>
            <a:off x="374561" y="914400"/>
            <a:ext cx="4114800" cy="1371600"/>
          </a:xfrm>
        </p:spPr>
        <p:txBody>
          <a:bodyPr/>
          <a:lstStyle/>
          <a:p>
            <a:pPr marL="171450" indent="-171450">
              <a:buFont typeface="Arial" panose="020B0604020202020204" pitchFamily="34" charset="0"/>
              <a:buChar char="•"/>
            </a:pPr>
            <a:r>
              <a:rPr lang="en-US" dirty="0"/>
              <a:t>Venmo is </a:t>
            </a:r>
            <a:r>
              <a:rPr lang="en-US" b="1" dirty="0"/>
              <a:t>only</a:t>
            </a:r>
            <a:r>
              <a:rPr lang="en-US" dirty="0"/>
              <a:t> allowed through a member planet donation site or payment form. </a:t>
            </a:r>
          </a:p>
          <a:p>
            <a:pPr marL="171450" indent="-171450">
              <a:buFont typeface="Arial" panose="020B0604020202020204" pitchFamily="34" charset="0"/>
              <a:buChar char="•"/>
            </a:pPr>
            <a:r>
              <a:rPr lang="en-US" dirty="0"/>
              <a:t>No business, chapter or personal Venmo accounts are allowed for </a:t>
            </a:r>
          </a:p>
          <a:p>
            <a:pPr marL="171450" indent="-171450">
              <a:buFont typeface="Arial" panose="020B0604020202020204" pitchFamily="34" charset="0"/>
              <a:buChar char="•"/>
            </a:pPr>
            <a:r>
              <a:rPr lang="en-US">
                <a:hlinkClick r:id="rId3"/>
              </a:rPr>
              <a:t>FoundationFinance</a:t>
            </a:r>
            <a:r>
              <a:rPr lang="en-US" dirty="0">
                <a:hlinkClick r:id="rId3"/>
              </a:rPr>
              <a:t>@deltagamma.org</a:t>
            </a:r>
            <a:r>
              <a:rPr lang="en-US" dirty="0"/>
              <a:t> </a:t>
            </a:r>
          </a:p>
        </p:txBody>
      </p:sp>
      <p:sp>
        <p:nvSpPr>
          <p:cNvPr id="3" name="Content Placeholder 2">
            <a:extLst>
              <a:ext uri="{FF2B5EF4-FFF2-40B4-BE49-F238E27FC236}">
                <a16:creationId xmlns:a16="http://schemas.microsoft.com/office/drawing/2014/main" id="{766FD1BB-15B1-41E3-C73C-19DC9B0987D1}"/>
              </a:ext>
            </a:extLst>
          </p:cNvPr>
          <p:cNvSpPr>
            <a:spLocks noGrp="1"/>
          </p:cNvSpPr>
          <p:nvPr>
            <p:ph sz="quarter" idx="10"/>
          </p:nvPr>
        </p:nvSpPr>
        <p:spPr/>
        <p:txBody>
          <a:bodyPr/>
          <a:lstStyle/>
          <a:p>
            <a:r>
              <a:rPr lang="en-US" dirty="0"/>
              <a:t>Proper Venmo Use for Foundation Fundraising </a:t>
            </a:r>
          </a:p>
        </p:txBody>
      </p:sp>
    </p:spTree>
    <p:extLst>
      <p:ext uri="{BB962C8B-B14F-4D97-AF65-F5344CB8AC3E}">
        <p14:creationId xmlns:p14="http://schemas.microsoft.com/office/powerpoint/2010/main" val="89245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CA018-0055-BC8F-8C7C-136216CF24A5}"/>
              </a:ext>
            </a:extLst>
          </p:cNvPr>
          <p:cNvSpPr>
            <a:spLocks noGrp="1"/>
          </p:cNvSpPr>
          <p:nvPr>
            <p:ph type="body" sz="quarter" idx="10"/>
          </p:nvPr>
        </p:nvSpPr>
        <p:spPr/>
        <p:txBody>
          <a:bodyPr/>
          <a:lstStyle/>
          <a:p>
            <a:r>
              <a:rPr lang="en-US" dirty="0"/>
              <a:t>Application to Your Role </a:t>
            </a:r>
          </a:p>
        </p:txBody>
      </p:sp>
    </p:spTree>
    <p:extLst>
      <p:ext uri="{BB962C8B-B14F-4D97-AF65-F5344CB8AC3E}">
        <p14:creationId xmlns:p14="http://schemas.microsoft.com/office/powerpoint/2010/main" val="273390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9E571-6883-4C06-8A65-2ACD3E173EFC}"/>
              </a:ext>
            </a:extLst>
          </p:cNvPr>
          <p:cNvSpPr txBox="1"/>
          <p:nvPr/>
        </p:nvSpPr>
        <p:spPr>
          <a:xfrm>
            <a:off x="408860" y="735227"/>
            <a:ext cx="1947107" cy="486095"/>
          </a:xfrm>
          <a:prstGeom prst="rect">
            <a:avLst/>
          </a:prstGeom>
          <a:noFill/>
        </p:spPr>
        <p:txBody>
          <a:bodyPr wrap="square" rtlCol="0">
            <a:spAutoFit/>
          </a:bodyPr>
          <a:lstStyle/>
          <a:p>
            <a:r>
              <a:rPr lang="en-US" sz="853" dirty="0"/>
              <a:t>If you work with </a:t>
            </a:r>
            <a:r>
              <a:rPr lang="en-US" sz="853" dirty="0">
                <a:solidFill>
                  <a:srgbClr val="B78D4D"/>
                </a:solidFill>
              </a:rPr>
              <a:t>house corporations</a:t>
            </a:r>
            <a:r>
              <a:rPr lang="en-US" sz="853" dirty="0"/>
              <a:t>… </a:t>
            </a:r>
          </a:p>
          <a:p>
            <a:pPr marL="152390" indent="-152390">
              <a:buFont typeface="Arial" panose="020B0604020202020204" pitchFamily="34" charset="0"/>
              <a:buChar char="•"/>
            </a:pPr>
            <a:r>
              <a:rPr lang="en-US" sz="853" dirty="0"/>
              <a:t>How can the AA be reduced? </a:t>
            </a:r>
          </a:p>
        </p:txBody>
      </p:sp>
      <p:sp>
        <p:nvSpPr>
          <p:cNvPr id="4" name="TextBox 3">
            <a:extLst>
              <a:ext uri="{FF2B5EF4-FFF2-40B4-BE49-F238E27FC236}">
                <a16:creationId xmlns:a16="http://schemas.microsoft.com/office/drawing/2014/main" id="{E92B6704-7AE9-490D-A14E-65E4631285C5}"/>
              </a:ext>
            </a:extLst>
          </p:cNvPr>
          <p:cNvSpPr txBox="1"/>
          <p:nvPr/>
        </p:nvSpPr>
        <p:spPr>
          <a:xfrm>
            <a:off x="380699" y="1221322"/>
            <a:ext cx="1840540" cy="486095"/>
          </a:xfrm>
          <a:prstGeom prst="rect">
            <a:avLst/>
          </a:prstGeom>
          <a:noFill/>
        </p:spPr>
        <p:txBody>
          <a:bodyPr wrap="square" rtlCol="0">
            <a:spAutoFit/>
          </a:bodyPr>
          <a:lstStyle/>
          <a:p>
            <a:r>
              <a:rPr lang="en-US" sz="853" dirty="0"/>
              <a:t>If you work with </a:t>
            </a:r>
            <a:r>
              <a:rPr lang="en-US" sz="853" dirty="0">
                <a:solidFill>
                  <a:srgbClr val="B78D4D"/>
                </a:solidFill>
              </a:rPr>
              <a:t>alumnae</a:t>
            </a:r>
            <a:r>
              <a:rPr lang="en-US" sz="853" dirty="0"/>
              <a:t>… </a:t>
            </a:r>
          </a:p>
          <a:p>
            <a:pPr marL="152390" indent="-152390">
              <a:buFont typeface="Arial" panose="020B0604020202020204" pitchFamily="34" charset="0"/>
              <a:buChar char="•"/>
            </a:pPr>
            <a:r>
              <a:rPr lang="en-US" sz="853" dirty="0"/>
              <a:t>How can Founders Day costs be reduced? </a:t>
            </a:r>
          </a:p>
        </p:txBody>
      </p:sp>
      <p:sp>
        <p:nvSpPr>
          <p:cNvPr id="5" name="TextBox 4">
            <a:extLst>
              <a:ext uri="{FF2B5EF4-FFF2-40B4-BE49-F238E27FC236}">
                <a16:creationId xmlns:a16="http://schemas.microsoft.com/office/drawing/2014/main" id="{844AAB4C-2D3F-4429-B8B0-E926B38B993C}"/>
              </a:ext>
            </a:extLst>
          </p:cNvPr>
          <p:cNvSpPr txBox="1"/>
          <p:nvPr/>
        </p:nvSpPr>
        <p:spPr>
          <a:xfrm>
            <a:off x="380699" y="1707417"/>
            <a:ext cx="1836927" cy="617348"/>
          </a:xfrm>
          <a:prstGeom prst="rect">
            <a:avLst/>
          </a:prstGeom>
          <a:noFill/>
        </p:spPr>
        <p:txBody>
          <a:bodyPr wrap="square" rtlCol="0">
            <a:spAutoFit/>
          </a:bodyPr>
          <a:lstStyle/>
          <a:p>
            <a:r>
              <a:rPr lang="en-US" sz="853" dirty="0"/>
              <a:t>If you work with </a:t>
            </a:r>
            <a:r>
              <a:rPr lang="en-US" sz="853" dirty="0">
                <a:solidFill>
                  <a:srgbClr val="B78D4D"/>
                </a:solidFill>
              </a:rPr>
              <a:t>fundraising events</a:t>
            </a:r>
            <a:r>
              <a:rPr lang="en-US" sz="853" dirty="0"/>
              <a:t>…  </a:t>
            </a:r>
          </a:p>
          <a:p>
            <a:pPr marL="152390" indent="-152390">
              <a:buFont typeface="Arial" panose="020B0604020202020204" pitchFamily="34" charset="0"/>
              <a:buChar char="•"/>
            </a:pPr>
            <a:r>
              <a:rPr lang="en-US" sz="853" dirty="0"/>
              <a:t>Do chapters need t-shirts for each event? </a:t>
            </a:r>
          </a:p>
        </p:txBody>
      </p:sp>
      <p:sp>
        <p:nvSpPr>
          <p:cNvPr id="6" name="TextBox 5">
            <a:extLst>
              <a:ext uri="{FF2B5EF4-FFF2-40B4-BE49-F238E27FC236}">
                <a16:creationId xmlns:a16="http://schemas.microsoft.com/office/drawing/2014/main" id="{6669FBCD-C54C-43C9-BA31-983D9CF8EC22}"/>
              </a:ext>
            </a:extLst>
          </p:cNvPr>
          <p:cNvSpPr txBox="1"/>
          <p:nvPr/>
        </p:nvSpPr>
        <p:spPr>
          <a:xfrm>
            <a:off x="2615648" y="735226"/>
            <a:ext cx="2068915" cy="486095"/>
          </a:xfrm>
          <a:prstGeom prst="rect">
            <a:avLst/>
          </a:prstGeom>
          <a:noFill/>
        </p:spPr>
        <p:txBody>
          <a:bodyPr wrap="square" rtlCol="0">
            <a:spAutoFit/>
          </a:bodyPr>
          <a:lstStyle/>
          <a:p>
            <a:r>
              <a:rPr lang="en-US" sz="853" dirty="0"/>
              <a:t>If you work with </a:t>
            </a:r>
            <a:r>
              <a:rPr lang="en-US" sz="853" dirty="0">
                <a:solidFill>
                  <a:srgbClr val="B78D4D"/>
                </a:solidFill>
              </a:rPr>
              <a:t>programming</a:t>
            </a:r>
            <a:r>
              <a:rPr lang="en-US" sz="853" dirty="0"/>
              <a:t>… </a:t>
            </a:r>
          </a:p>
          <a:p>
            <a:pPr marL="152390" indent="-152390">
              <a:buFont typeface="Arial" panose="020B0604020202020204" pitchFamily="34" charset="0"/>
              <a:buChar char="•"/>
            </a:pPr>
            <a:r>
              <a:rPr lang="en-US" sz="853" dirty="0"/>
              <a:t>Can events be held at less expensive venues? </a:t>
            </a:r>
          </a:p>
        </p:txBody>
      </p:sp>
      <p:sp>
        <p:nvSpPr>
          <p:cNvPr id="7" name="TextBox 6">
            <a:extLst>
              <a:ext uri="{FF2B5EF4-FFF2-40B4-BE49-F238E27FC236}">
                <a16:creationId xmlns:a16="http://schemas.microsoft.com/office/drawing/2014/main" id="{52D7B458-E236-43C2-A567-EB24EAA313BF}"/>
              </a:ext>
            </a:extLst>
          </p:cNvPr>
          <p:cNvSpPr txBox="1"/>
          <p:nvPr/>
        </p:nvSpPr>
        <p:spPr>
          <a:xfrm>
            <a:off x="2626359" y="1216387"/>
            <a:ext cx="1869441" cy="617348"/>
          </a:xfrm>
          <a:prstGeom prst="rect">
            <a:avLst/>
          </a:prstGeom>
          <a:noFill/>
        </p:spPr>
        <p:txBody>
          <a:bodyPr wrap="square" rtlCol="0">
            <a:spAutoFit/>
          </a:bodyPr>
          <a:lstStyle/>
          <a:p>
            <a:r>
              <a:rPr lang="en-US" sz="853" dirty="0"/>
              <a:t>If you work with </a:t>
            </a:r>
            <a:r>
              <a:rPr lang="en-US" sz="853" dirty="0">
                <a:solidFill>
                  <a:srgbClr val="B78D4D"/>
                </a:solidFill>
              </a:rPr>
              <a:t>membership</a:t>
            </a:r>
            <a:r>
              <a:rPr lang="en-US" sz="853" dirty="0"/>
              <a:t>… </a:t>
            </a:r>
          </a:p>
          <a:p>
            <a:pPr marL="152390" indent="-152390">
              <a:buFont typeface="Arial" panose="020B0604020202020204" pitchFamily="34" charset="0"/>
              <a:buChar char="•"/>
            </a:pPr>
            <a:r>
              <a:rPr lang="en-US" sz="853" dirty="0"/>
              <a:t>Are new decorations for each round of recruitment critical? </a:t>
            </a:r>
          </a:p>
        </p:txBody>
      </p:sp>
      <p:sp>
        <p:nvSpPr>
          <p:cNvPr id="8" name="TextBox 7">
            <a:extLst>
              <a:ext uri="{FF2B5EF4-FFF2-40B4-BE49-F238E27FC236}">
                <a16:creationId xmlns:a16="http://schemas.microsoft.com/office/drawing/2014/main" id="{647A18DA-BEAB-45A4-88E3-19E357E7C58E}"/>
              </a:ext>
            </a:extLst>
          </p:cNvPr>
          <p:cNvSpPr txBox="1"/>
          <p:nvPr/>
        </p:nvSpPr>
        <p:spPr>
          <a:xfrm>
            <a:off x="2579565" y="1776455"/>
            <a:ext cx="2141080" cy="617348"/>
          </a:xfrm>
          <a:prstGeom prst="rect">
            <a:avLst/>
          </a:prstGeom>
          <a:noFill/>
        </p:spPr>
        <p:txBody>
          <a:bodyPr wrap="square" rtlCol="0">
            <a:spAutoFit/>
          </a:bodyPr>
          <a:lstStyle/>
          <a:p>
            <a:r>
              <a:rPr lang="en-US" sz="853" dirty="0"/>
              <a:t>If you work with </a:t>
            </a:r>
            <a:r>
              <a:rPr lang="en-US" sz="853" dirty="0">
                <a:solidFill>
                  <a:srgbClr val="B78D4D"/>
                </a:solidFill>
              </a:rPr>
              <a:t>chapter goal setting</a:t>
            </a:r>
            <a:r>
              <a:rPr lang="en-US" sz="853" dirty="0"/>
              <a:t>… </a:t>
            </a:r>
          </a:p>
          <a:p>
            <a:pPr marL="152390" indent="-152390">
              <a:buFont typeface="Arial" panose="020B0604020202020204" pitchFamily="34" charset="0"/>
              <a:buChar char="•"/>
            </a:pPr>
            <a:r>
              <a:rPr lang="en-US" sz="853" dirty="0"/>
              <a:t>How does the budget embody chapter values and goals? </a:t>
            </a:r>
          </a:p>
        </p:txBody>
      </p:sp>
      <p:sp>
        <p:nvSpPr>
          <p:cNvPr id="9" name="Content Placeholder 8">
            <a:extLst>
              <a:ext uri="{FF2B5EF4-FFF2-40B4-BE49-F238E27FC236}">
                <a16:creationId xmlns:a16="http://schemas.microsoft.com/office/drawing/2014/main" id="{E53D3FC8-B313-DE6F-7808-A4A7449458D7}"/>
              </a:ext>
            </a:extLst>
          </p:cNvPr>
          <p:cNvSpPr>
            <a:spLocks noGrp="1"/>
          </p:cNvSpPr>
          <p:nvPr>
            <p:ph sz="quarter" idx="10"/>
          </p:nvPr>
        </p:nvSpPr>
        <p:spPr>
          <a:xfrm>
            <a:off x="381000" y="349362"/>
            <a:ext cx="4114800" cy="304800"/>
          </a:xfrm>
        </p:spPr>
        <p:txBody>
          <a:bodyPr/>
          <a:lstStyle/>
          <a:p>
            <a:r>
              <a:rPr lang="en-US" dirty="0"/>
              <a:t>What does this mean for you?</a:t>
            </a:r>
          </a:p>
        </p:txBody>
      </p:sp>
    </p:spTree>
    <p:extLst>
      <p:ext uri="{BB962C8B-B14F-4D97-AF65-F5344CB8AC3E}">
        <p14:creationId xmlns:p14="http://schemas.microsoft.com/office/powerpoint/2010/main" val="162610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braska hosts math leaders to spur women earning doctorates | Nebraska  Today | University of Nebraska–Lincoln">
            <a:extLst>
              <a:ext uri="{FF2B5EF4-FFF2-40B4-BE49-F238E27FC236}">
                <a16:creationId xmlns:a16="http://schemas.microsoft.com/office/drawing/2014/main" id="{AB179C29-D588-C0AB-08BE-A2220341C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4876800" cy="2743200"/>
          </a:xfrm>
          <a:prstGeom prst="rect">
            <a:avLst/>
          </a:prstGeom>
          <a:solidFill>
            <a:srgbClr val="FFFFFF"/>
          </a:solidFill>
        </p:spPr>
      </p:pic>
    </p:spTree>
    <p:extLst>
      <p:ext uri="{BB962C8B-B14F-4D97-AF65-F5344CB8AC3E}">
        <p14:creationId xmlns:p14="http://schemas.microsoft.com/office/powerpoint/2010/main" val="1768586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057" b="44732"/>
          <a:stretch/>
        </p:blipFill>
        <p:spPr>
          <a:xfrm>
            <a:off x="999242" y="0"/>
            <a:ext cx="3877558" cy="2743200"/>
          </a:xfrm>
          <a:prstGeom prst="rect">
            <a:avLst/>
          </a:prstGeom>
        </p:spPr>
      </p:pic>
      <p:pic>
        <p:nvPicPr>
          <p:cNvPr id="7" name="Picture 6" descr="Text&#10;&#10;Description automatically generated">
            <a:extLst>
              <a:ext uri="{FF2B5EF4-FFF2-40B4-BE49-F238E27FC236}">
                <a16:creationId xmlns:a16="http://schemas.microsoft.com/office/drawing/2014/main" id="{37D15030-0F5B-4403-A231-7C89870C1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01" y="1225486"/>
            <a:ext cx="2497029" cy="1102513"/>
          </a:xfrm>
          <a:prstGeom prst="rect">
            <a:avLst/>
          </a:prstGeom>
        </p:spPr>
      </p:pic>
    </p:spTree>
    <p:extLst>
      <p:ext uri="{BB962C8B-B14F-4D97-AF65-F5344CB8AC3E}">
        <p14:creationId xmlns:p14="http://schemas.microsoft.com/office/powerpoint/2010/main" val="344699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57" b="38557"/>
          <a:stretch/>
        </p:blipFill>
        <p:spPr>
          <a:xfrm>
            <a:off x="2733773" y="0"/>
            <a:ext cx="2143027" cy="1685512"/>
          </a:xfrm>
          <a:prstGeom prst="rect">
            <a:avLst/>
          </a:prstGeom>
        </p:spPr>
      </p:pic>
      <p:sp>
        <p:nvSpPr>
          <p:cNvPr id="2" name="Title 1">
            <a:extLst>
              <a:ext uri="{FF2B5EF4-FFF2-40B4-BE49-F238E27FC236}">
                <a16:creationId xmlns:a16="http://schemas.microsoft.com/office/drawing/2014/main" id="{599A540C-97C1-47D5-8947-65058B853D51}"/>
              </a:ext>
            </a:extLst>
          </p:cNvPr>
          <p:cNvSpPr>
            <a:spLocks noGrp="1"/>
          </p:cNvSpPr>
          <p:nvPr>
            <p:ph type="ctrTitle"/>
          </p:nvPr>
        </p:nvSpPr>
        <p:spPr/>
        <p:txBody>
          <a:bodyPr>
            <a:normAutofit/>
          </a:bodyPr>
          <a:lstStyle/>
          <a:p>
            <a:r>
              <a:rPr lang="en-US" sz="2160" b="1" dirty="0">
                <a:solidFill>
                  <a:srgbClr val="1E3B77"/>
                </a:solidFill>
                <a:latin typeface="Tropiline"/>
              </a:rPr>
              <a:t>Mentoring &amp; Coaching</a:t>
            </a:r>
          </a:p>
        </p:txBody>
      </p:sp>
      <p:sp>
        <p:nvSpPr>
          <p:cNvPr id="4" name="Subtitle 3">
            <a:extLst>
              <a:ext uri="{FF2B5EF4-FFF2-40B4-BE49-F238E27FC236}">
                <a16:creationId xmlns:a16="http://schemas.microsoft.com/office/drawing/2014/main" id="{E485763E-A511-45C2-97C7-8DDB886F662E}"/>
              </a:ext>
            </a:extLst>
          </p:cNvPr>
          <p:cNvSpPr>
            <a:spLocks noGrp="1"/>
          </p:cNvSpPr>
          <p:nvPr>
            <p:ph type="subTitle" idx="1"/>
          </p:nvPr>
        </p:nvSpPr>
        <p:spPr/>
        <p:txBody>
          <a:bodyPr vert="horz" lIns="36576" tIns="18288" rIns="36576" bIns="18288" rtlCol="0" anchor="t">
            <a:normAutofit/>
          </a:bodyPr>
          <a:lstStyle/>
          <a:p>
            <a:r>
              <a:rPr lang="en-US" sz="800" dirty="0">
                <a:latin typeface="Montserrat" panose="00000500000000000000" pitchFamily="2" charset="0"/>
              </a:rPr>
              <a:t>Lauren Utley</a:t>
            </a:r>
          </a:p>
          <a:p>
            <a:r>
              <a:rPr lang="en-US" sz="800" dirty="0">
                <a:latin typeface="Montserrat"/>
              </a:rPr>
              <a:t>associate director for training &amp; volunteer management</a:t>
            </a:r>
            <a:endParaRPr lang="en-US" sz="800" dirty="0">
              <a:latin typeface="Montserrat" panose="00000500000000000000" pitchFamily="2" charset="0"/>
            </a:endParaRPr>
          </a:p>
          <a:p>
            <a:endParaRPr lang="en-US" dirty="0"/>
          </a:p>
        </p:txBody>
      </p:sp>
    </p:spTree>
    <p:extLst>
      <p:ext uri="{BB962C8B-B14F-4D97-AF65-F5344CB8AC3E}">
        <p14:creationId xmlns:p14="http://schemas.microsoft.com/office/powerpoint/2010/main" val="3349621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57" b="38557"/>
          <a:stretch/>
        </p:blipFill>
        <p:spPr>
          <a:xfrm>
            <a:off x="2733773" y="0"/>
            <a:ext cx="2143027" cy="168551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A53C7013-E796-424E-9C1E-F1878EF712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90" t="10296" r="19410" b="7044"/>
          <a:stretch/>
        </p:blipFill>
        <p:spPr>
          <a:xfrm>
            <a:off x="3849385" y="2190789"/>
            <a:ext cx="943202" cy="471340"/>
          </a:xfrm>
          <a:prstGeom prst="rect">
            <a:avLst/>
          </a:prstGeom>
        </p:spPr>
      </p:pic>
      <p:pic>
        <p:nvPicPr>
          <p:cNvPr id="10" name="Picture 10" descr="Table&#10;&#10;Description automatically generated">
            <a:extLst>
              <a:ext uri="{FF2B5EF4-FFF2-40B4-BE49-F238E27FC236}">
                <a16:creationId xmlns:a16="http://schemas.microsoft.com/office/drawing/2014/main" id="{E4C85839-9C7F-CFDD-0049-3DF502CA0115}"/>
              </a:ext>
            </a:extLst>
          </p:cNvPr>
          <p:cNvPicPr>
            <a:picLocks noChangeAspect="1"/>
          </p:cNvPicPr>
          <p:nvPr/>
        </p:nvPicPr>
        <p:blipFill>
          <a:blip r:embed="rId5"/>
          <a:stretch>
            <a:fillRect/>
          </a:stretch>
        </p:blipFill>
        <p:spPr>
          <a:xfrm>
            <a:off x="116378" y="86286"/>
            <a:ext cx="3551514" cy="2570628"/>
          </a:xfrm>
          <a:prstGeom prst="rect">
            <a:avLst/>
          </a:prstGeom>
        </p:spPr>
      </p:pic>
    </p:spTree>
    <p:extLst>
      <p:ext uri="{BB962C8B-B14F-4D97-AF65-F5344CB8AC3E}">
        <p14:creationId xmlns:p14="http://schemas.microsoft.com/office/powerpoint/2010/main" val="8666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A7AEE-E01D-0838-0280-FDF6B3B3B589}"/>
              </a:ext>
            </a:extLst>
          </p:cNvPr>
          <p:cNvSpPr>
            <a:spLocks noGrp="1"/>
          </p:cNvSpPr>
          <p:nvPr>
            <p:ph sz="quarter" idx="10"/>
          </p:nvPr>
        </p:nvSpPr>
        <p:spPr/>
        <p:txBody>
          <a:bodyPr/>
          <a:lstStyle/>
          <a:p>
            <a:r>
              <a:rPr lang="en-US" dirty="0"/>
              <a:t>Organizational Partnership</a:t>
            </a:r>
          </a:p>
        </p:txBody>
      </p:sp>
      <p:sp>
        <p:nvSpPr>
          <p:cNvPr id="6" name="Text Placeholder 5">
            <a:extLst>
              <a:ext uri="{FF2B5EF4-FFF2-40B4-BE49-F238E27FC236}">
                <a16:creationId xmlns:a16="http://schemas.microsoft.com/office/drawing/2014/main" id="{35C3FA61-EB9B-2712-B14F-3B04DF909770}"/>
              </a:ext>
            </a:extLst>
          </p:cNvPr>
          <p:cNvSpPr>
            <a:spLocks noGrp="1"/>
          </p:cNvSpPr>
          <p:nvPr>
            <p:ph type="body" sz="quarter" idx="12"/>
          </p:nvPr>
        </p:nvSpPr>
        <p:spPr>
          <a:xfrm>
            <a:off x="381000" y="685800"/>
            <a:ext cx="4114800" cy="1447800"/>
          </a:xfrm>
        </p:spPr>
        <p:txBody>
          <a:bodyPr/>
          <a:lstStyle/>
          <a:p>
            <a:r>
              <a:rPr lang="en-US" sz="1600" b="1" dirty="0"/>
              <a:t>What are the key characteristics necessary for a staff and volunteer partnership? </a:t>
            </a:r>
          </a:p>
        </p:txBody>
      </p:sp>
    </p:spTree>
    <p:extLst>
      <p:ext uri="{BB962C8B-B14F-4D97-AF65-F5344CB8AC3E}">
        <p14:creationId xmlns:p14="http://schemas.microsoft.com/office/powerpoint/2010/main" val="49743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57" b="38557"/>
          <a:stretch/>
        </p:blipFill>
        <p:spPr>
          <a:xfrm>
            <a:off x="2733773" y="0"/>
            <a:ext cx="2143027" cy="168551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A53C7013-E796-424E-9C1E-F1878EF712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90" t="10296" r="19410" b="7044"/>
          <a:stretch/>
        </p:blipFill>
        <p:spPr>
          <a:xfrm>
            <a:off x="3849385" y="2190789"/>
            <a:ext cx="943202" cy="471340"/>
          </a:xfrm>
          <a:prstGeom prst="rect">
            <a:avLst/>
          </a:prstGeom>
        </p:spPr>
      </p:pic>
      <p:pic>
        <p:nvPicPr>
          <p:cNvPr id="1026" name="Picture 2" descr="A picture containing text, receipt&#10;&#10;Description automatically generated">
            <a:extLst>
              <a:ext uri="{FF2B5EF4-FFF2-40B4-BE49-F238E27FC236}">
                <a16:creationId xmlns:a16="http://schemas.microsoft.com/office/drawing/2014/main" id="{DDF6F69E-ED5D-0B2E-B148-1B559F63CA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23729"/>
            <a:ext cx="225933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312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4F2C2D8-9A06-4373-8A3B-42160A8B4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57" b="38557"/>
          <a:stretch/>
        </p:blipFill>
        <p:spPr>
          <a:xfrm>
            <a:off x="2733773" y="0"/>
            <a:ext cx="2143027" cy="168551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A53C7013-E796-424E-9C1E-F1878EF712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90" t="10296" r="19410" b="7044"/>
          <a:stretch/>
        </p:blipFill>
        <p:spPr>
          <a:xfrm>
            <a:off x="3849385" y="2190789"/>
            <a:ext cx="943202" cy="471340"/>
          </a:xfrm>
          <a:prstGeom prst="rect">
            <a:avLst/>
          </a:prstGeom>
        </p:spPr>
      </p:pic>
      <p:sp>
        <p:nvSpPr>
          <p:cNvPr id="5" name="Title 4">
            <a:extLst>
              <a:ext uri="{FF2B5EF4-FFF2-40B4-BE49-F238E27FC236}">
                <a16:creationId xmlns:a16="http://schemas.microsoft.com/office/drawing/2014/main" id="{AE4AB698-E28B-46A0-BDCB-D49403490A33}"/>
              </a:ext>
            </a:extLst>
          </p:cNvPr>
          <p:cNvSpPr>
            <a:spLocks noGrp="1"/>
          </p:cNvSpPr>
          <p:nvPr>
            <p:ph type="ctrTitle"/>
          </p:nvPr>
        </p:nvSpPr>
        <p:spPr>
          <a:xfrm>
            <a:off x="663386" y="983111"/>
            <a:ext cx="3657600" cy="955040"/>
          </a:xfrm>
        </p:spPr>
        <p:txBody>
          <a:bodyPr>
            <a:normAutofit fontScale="90000"/>
          </a:bodyPr>
          <a:lstStyle/>
          <a:p>
            <a:r>
              <a:rPr lang="en-US" u="sng" dirty="0">
                <a:solidFill>
                  <a:srgbClr val="0563C1"/>
                </a:solidFill>
                <a:latin typeface="Montserrat" panose="00000500000000000000" pitchFamily="2" charset="0"/>
                <a:ea typeface="Calibri" panose="020F0502020204030204" pitchFamily="34" charset="0"/>
                <a:cs typeface="Times New Roman" panose="02020603050405020304" pitchFamily="18" charset="0"/>
                <a:hlinkClick r:id="rId5"/>
              </a:rPr>
              <a:t>Why is Feedback Important?</a:t>
            </a:r>
            <a:br>
              <a:rPr lang="en-US" dirty="0">
                <a:latin typeface="Montserrat" panose="00000500000000000000" pitchFamily="2"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871194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543AAB7-030C-4934-A3D1-69298D31D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876800" cy="2743200"/>
          </a:xfrm>
          <a:prstGeom prst="rect">
            <a:avLst/>
          </a:prstGeom>
        </p:spPr>
      </p:pic>
      <p:sp>
        <p:nvSpPr>
          <p:cNvPr id="4" name="Title 1">
            <a:extLst>
              <a:ext uri="{FF2B5EF4-FFF2-40B4-BE49-F238E27FC236}">
                <a16:creationId xmlns:a16="http://schemas.microsoft.com/office/drawing/2014/main" id="{AEE70629-1A40-495C-9A3C-0A9AC87AEAB0}"/>
              </a:ext>
            </a:extLst>
          </p:cNvPr>
          <p:cNvSpPr txBox="1">
            <a:spLocks/>
          </p:cNvSpPr>
          <p:nvPr/>
        </p:nvSpPr>
        <p:spPr>
          <a:xfrm>
            <a:off x="609600" y="1073978"/>
            <a:ext cx="3657600" cy="955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60" b="1" dirty="0">
                <a:solidFill>
                  <a:srgbClr val="1E3B77"/>
                </a:solidFill>
                <a:latin typeface="Tropiline" pitchFamily="50" charset="0"/>
              </a:rPr>
              <a:t>Questions?</a:t>
            </a:r>
          </a:p>
        </p:txBody>
      </p:sp>
    </p:spTree>
    <p:extLst>
      <p:ext uri="{BB962C8B-B14F-4D97-AF65-F5344CB8AC3E}">
        <p14:creationId xmlns:p14="http://schemas.microsoft.com/office/powerpoint/2010/main" val="420952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BA0F96-563E-F935-5717-5541D173EBE4}"/>
              </a:ext>
            </a:extLst>
          </p:cNvPr>
          <p:cNvSpPr>
            <a:spLocks noGrp="1"/>
          </p:cNvSpPr>
          <p:nvPr>
            <p:ph type="body" sz="quarter" idx="10"/>
          </p:nvPr>
        </p:nvSpPr>
        <p:spPr>
          <a:xfrm>
            <a:off x="990600" y="914400"/>
            <a:ext cx="2895600" cy="762000"/>
          </a:xfrm>
        </p:spPr>
        <p:txBody>
          <a:bodyPr lIns="91440" tIns="45720" rIns="91440" bIns="45720" anchor="t"/>
          <a:lstStyle/>
          <a:p>
            <a:r>
              <a:rPr lang="en-US" sz="1050" i="1" dirty="0">
                <a:effectLst/>
                <a:latin typeface="+mn-lt"/>
              </a:rPr>
              <a:t>“Paid staff and external </a:t>
            </a:r>
            <a:r>
              <a:rPr lang="en-US" sz="1050" i="1" dirty="0">
                <a:latin typeface="+mn-lt"/>
              </a:rPr>
              <a:t>volunteer talent</a:t>
            </a:r>
            <a:r>
              <a:rPr lang="en-US" sz="1050" i="1" dirty="0">
                <a:effectLst/>
                <a:latin typeface="+mn-lt"/>
              </a:rPr>
              <a:t>, our knowledge philanthropists, work side-by-side as equal yet different contributors to the organization.”</a:t>
            </a:r>
            <a:r>
              <a:rPr lang="en-US" sz="1050" i="1" dirty="0">
                <a:latin typeface="+mn-lt"/>
              </a:rPr>
              <a:t> </a:t>
            </a:r>
            <a:endParaRPr lang="en-US" sz="1050" i="1" dirty="0">
              <a:effectLst/>
              <a:latin typeface="+mn-lt"/>
            </a:endParaRPr>
          </a:p>
          <a:p>
            <a:endParaRPr lang="en-US" sz="400" b="1" i="0" dirty="0">
              <a:solidFill>
                <a:srgbClr val="333333"/>
              </a:solidFill>
              <a:effectLst/>
              <a:latin typeface="Lato" panose="020F0502020204030203" pitchFamily="34" charset="0"/>
            </a:endParaRPr>
          </a:p>
          <a:p>
            <a:r>
              <a:rPr lang="en-US" sz="400" b="1" i="0" dirty="0">
                <a:solidFill>
                  <a:srgbClr val="333333"/>
                </a:solidFill>
                <a:effectLst/>
                <a:latin typeface="Lato" panose="020F0502020204030203" pitchFamily="34" charset="0"/>
              </a:rPr>
              <a:t>Annastasia Palubiski, Director, People Engagement, Vantage Point, Vancouver, BC, Canada</a:t>
            </a:r>
            <a:endParaRPr lang="en-US" sz="400" b="0" i="1" dirty="0">
              <a:latin typeface="+mn-lt"/>
            </a:endParaRPr>
          </a:p>
        </p:txBody>
      </p:sp>
    </p:spTree>
    <p:extLst>
      <p:ext uri="{BB962C8B-B14F-4D97-AF65-F5344CB8AC3E}">
        <p14:creationId xmlns:p14="http://schemas.microsoft.com/office/powerpoint/2010/main" val="121763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25C6B-C1AC-CC21-57DE-F5A3B4A7C1E7}"/>
              </a:ext>
            </a:extLst>
          </p:cNvPr>
          <p:cNvSpPr>
            <a:spLocks noGrp="1"/>
          </p:cNvSpPr>
          <p:nvPr>
            <p:ph sz="quarter" idx="10"/>
          </p:nvPr>
        </p:nvSpPr>
        <p:spPr/>
        <p:txBody>
          <a:bodyPr/>
          <a:lstStyle/>
          <a:p>
            <a:r>
              <a:rPr lang="en-US" dirty="0"/>
              <a:t>Defining Roles and Responsibilities  </a:t>
            </a:r>
          </a:p>
        </p:txBody>
      </p:sp>
      <p:sp>
        <p:nvSpPr>
          <p:cNvPr id="5" name="Text Placeholder 4">
            <a:extLst>
              <a:ext uri="{FF2B5EF4-FFF2-40B4-BE49-F238E27FC236}">
                <a16:creationId xmlns:a16="http://schemas.microsoft.com/office/drawing/2014/main" id="{98E53C2A-C3EB-84BE-3D8A-B0F1F9EEAEA4}"/>
              </a:ext>
            </a:extLst>
          </p:cNvPr>
          <p:cNvSpPr>
            <a:spLocks noGrp="1"/>
          </p:cNvSpPr>
          <p:nvPr>
            <p:ph type="body" sz="quarter" idx="12"/>
          </p:nvPr>
        </p:nvSpPr>
        <p:spPr/>
        <p:txBody>
          <a:bodyPr/>
          <a:lstStyle/>
          <a:p>
            <a:r>
              <a:rPr lang="en-US" dirty="0"/>
              <a:t>Volunteers- Ideas, Strategies, Knowledge</a:t>
            </a:r>
          </a:p>
          <a:p>
            <a:endParaRPr lang="en-US" dirty="0"/>
          </a:p>
          <a:p>
            <a:r>
              <a:rPr lang="en-US" dirty="0"/>
              <a:t>Staff- Implementers, Consistency of Operations </a:t>
            </a:r>
          </a:p>
        </p:txBody>
      </p:sp>
    </p:spTree>
    <p:extLst>
      <p:ext uri="{BB962C8B-B14F-4D97-AF65-F5344CB8AC3E}">
        <p14:creationId xmlns:p14="http://schemas.microsoft.com/office/powerpoint/2010/main" val="390690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B53888-19EA-D81A-76BD-0E46E83C3512}"/>
              </a:ext>
            </a:extLst>
          </p:cNvPr>
          <p:cNvSpPr>
            <a:spLocks noGrp="1"/>
          </p:cNvSpPr>
          <p:nvPr>
            <p:ph type="body" sz="quarter" idx="12"/>
          </p:nvPr>
        </p:nvSpPr>
        <p:spPr/>
        <p:txBody>
          <a:bodyPr lIns="91440" tIns="45720" rIns="91440" bIns="45720" anchor="t"/>
          <a:lstStyle/>
          <a:p>
            <a:r>
              <a:rPr lang="en-US" sz="1600" b="1" dirty="0"/>
              <a:t>What are some examples of how you and staff have worked together?</a:t>
            </a:r>
          </a:p>
          <a:p>
            <a:endParaRPr lang="en-US" sz="1600" b="1" dirty="0"/>
          </a:p>
          <a:p>
            <a:endParaRPr lang="en-US" sz="1600" b="1" dirty="0"/>
          </a:p>
          <a:p>
            <a:endParaRPr lang="en-US" dirty="0"/>
          </a:p>
          <a:p>
            <a:endParaRPr lang="en-US" dirty="0"/>
          </a:p>
        </p:txBody>
      </p:sp>
      <p:sp>
        <p:nvSpPr>
          <p:cNvPr id="3" name="Content Placeholder 2">
            <a:extLst>
              <a:ext uri="{FF2B5EF4-FFF2-40B4-BE49-F238E27FC236}">
                <a16:creationId xmlns:a16="http://schemas.microsoft.com/office/drawing/2014/main" id="{05B0E3C7-4F4C-E1C4-5B0C-79104A5107C0}"/>
              </a:ext>
            </a:extLst>
          </p:cNvPr>
          <p:cNvSpPr>
            <a:spLocks noGrp="1"/>
          </p:cNvSpPr>
          <p:nvPr>
            <p:ph sz="quarter" idx="10"/>
          </p:nvPr>
        </p:nvSpPr>
        <p:spPr/>
        <p:txBody>
          <a:bodyPr/>
          <a:lstStyle/>
          <a:p>
            <a:r>
              <a:rPr lang="en-US" dirty="0"/>
              <a:t>Organizational Partnership</a:t>
            </a:r>
          </a:p>
        </p:txBody>
      </p:sp>
    </p:spTree>
    <p:extLst>
      <p:ext uri="{BB962C8B-B14F-4D97-AF65-F5344CB8AC3E}">
        <p14:creationId xmlns:p14="http://schemas.microsoft.com/office/powerpoint/2010/main" val="345303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17AFD-DE9C-3056-CDFD-09858F8EE2A1}"/>
              </a:ext>
            </a:extLst>
          </p:cNvPr>
          <p:cNvSpPr>
            <a:spLocks noGrp="1"/>
          </p:cNvSpPr>
          <p:nvPr>
            <p:ph type="body" sz="quarter" idx="12"/>
          </p:nvPr>
        </p:nvSpPr>
        <p:spPr/>
        <p:txBody>
          <a:bodyPr lIns="91440" tIns="45720" rIns="91440" bIns="45720" anchor="t"/>
          <a:lstStyle/>
          <a:p>
            <a:pPr marL="171450" indent="-17145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D24E2364-D952-1738-EC73-7A2CFE1ED8C4}"/>
              </a:ext>
            </a:extLst>
          </p:cNvPr>
          <p:cNvSpPr>
            <a:spLocks noGrp="1"/>
          </p:cNvSpPr>
          <p:nvPr>
            <p:ph sz="quarter" idx="10"/>
          </p:nvPr>
        </p:nvSpPr>
        <p:spPr/>
        <p:txBody>
          <a:bodyPr/>
          <a:lstStyle/>
          <a:p>
            <a:r>
              <a:rPr lang="en-US" dirty="0"/>
              <a:t>Organizational Partnerships 	</a:t>
            </a:r>
          </a:p>
        </p:txBody>
      </p:sp>
      <p:graphicFrame>
        <p:nvGraphicFramePr>
          <p:cNvPr id="4" name="Diagram 4">
            <a:extLst>
              <a:ext uri="{FF2B5EF4-FFF2-40B4-BE49-F238E27FC236}">
                <a16:creationId xmlns:a16="http://schemas.microsoft.com/office/drawing/2014/main" id="{34D66212-CECD-FF61-C432-932103F50345}"/>
              </a:ext>
            </a:extLst>
          </p:cNvPr>
          <p:cNvGraphicFramePr/>
          <p:nvPr/>
        </p:nvGraphicFramePr>
        <p:xfrm>
          <a:off x="1291087" y="687237"/>
          <a:ext cx="2288876" cy="167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06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61B8D-C937-6902-8669-4F2ECE11FEC5}"/>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Create efficiency </a:t>
            </a:r>
          </a:p>
          <a:p>
            <a:pPr marL="171450" indent="-171450">
              <a:buFont typeface="Arial" panose="020B0604020202020204" pitchFamily="34" charset="0"/>
              <a:buChar char="•"/>
            </a:pPr>
            <a:r>
              <a:rPr lang="en-US" dirty="0"/>
              <a:t>Extend grace, trust and respect </a:t>
            </a:r>
          </a:p>
          <a:p>
            <a:pPr marL="171450" indent="-171450">
              <a:buFont typeface="Arial" panose="020B0604020202020204" pitchFamily="34" charset="0"/>
              <a:buChar char="•"/>
            </a:pPr>
            <a:r>
              <a:rPr lang="en-US" dirty="0"/>
              <a:t>Prepare for pitfalls </a:t>
            </a:r>
          </a:p>
          <a:p>
            <a:pPr marL="171450" indent="-171450">
              <a:buFont typeface="Arial" panose="020B0604020202020204" pitchFamily="34" charset="0"/>
              <a:buChar char="•"/>
            </a:pPr>
            <a:r>
              <a:rPr lang="en-US" dirty="0"/>
              <a:t>Set healthy boundaries</a:t>
            </a:r>
          </a:p>
          <a:p>
            <a:pPr marL="171450" indent="-171450">
              <a:buFont typeface="Arial" panose="020B0604020202020204" pitchFamily="34" charset="0"/>
              <a:buChar char="•"/>
            </a:pPr>
            <a:r>
              <a:rPr lang="en-US" dirty="0"/>
              <a:t>Define responsibilities </a:t>
            </a:r>
          </a:p>
          <a:p>
            <a:pPr marL="171450" indent="-171450">
              <a:buFont typeface="Arial" panose="020B0604020202020204" pitchFamily="34" charset="0"/>
              <a:buChar char="•"/>
            </a:pPr>
            <a:r>
              <a:rPr lang="en-US" dirty="0"/>
              <a:t>Establish communication norms </a:t>
            </a:r>
          </a:p>
        </p:txBody>
      </p:sp>
      <p:sp>
        <p:nvSpPr>
          <p:cNvPr id="3" name="Content Placeholder 2">
            <a:extLst>
              <a:ext uri="{FF2B5EF4-FFF2-40B4-BE49-F238E27FC236}">
                <a16:creationId xmlns:a16="http://schemas.microsoft.com/office/drawing/2014/main" id="{EE7E43BE-B9A6-A655-D016-690293770AB4}"/>
              </a:ext>
            </a:extLst>
          </p:cNvPr>
          <p:cNvSpPr>
            <a:spLocks noGrp="1"/>
          </p:cNvSpPr>
          <p:nvPr>
            <p:ph sz="quarter" idx="10"/>
          </p:nvPr>
        </p:nvSpPr>
        <p:spPr/>
        <p:txBody>
          <a:bodyPr/>
          <a:lstStyle/>
          <a:p>
            <a:r>
              <a:rPr lang="en-US" dirty="0"/>
              <a:t>Getting the Work Done	</a:t>
            </a:r>
          </a:p>
        </p:txBody>
      </p:sp>
    </p:spTree>
    <p:extLst>
      <p:ext uri="{BB962C8B-B14F-4D97-AF65-F5344CB8AC3E}">
        <p14:creationId xmlns:p14="http://schemas.microsoft.com/office/powerpoint/2010/main" val="4249927374"/>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31cb0a-e3a3-4884-b911-7886f12e30e1">
      <Terms xmlns="http://schemas.microsoft.com/office/infopath/2007/PartnerControls"/>
    </lcf76f155ced4ddcb4097134ff3c332f>
    <TaxCatchAll xmlns="6820a06f-b4b5-4a67-a116-65bc478631fe" xsi:nil="true"/>
    <SharedWithUsers xmlns="6820a06f-b4b5-4a67-a116-65bc478631fe">
      <UserInfo>
        <DisplayName>Hallie Rutt</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46CF5F7DA76141AECECEDEB5CEDB5D" ma:contentTypeVersion="12" ma:contentTypeDescription="Create a new document." ma:contentTypeScope="" ma:versionID="ce5ecba7370e4b45b406c0dce0d80e7e">
  <xsd:schema xmlns:xsd="http://www.w3.org/2001/XMLSchema" xmlns:xs="http://www.w3.org/2001/XMLSchema" xmlns:p="http://schemas.microsoft.com/office/2006/metadata/properties" xmlns:ns2="5d31cb0a-e3a3-4884-b911-7886f12e30e1" xmlns:ns3="6820a06f-b4b5-4a67-a116-65bc478631fe" targetNamespace="http://schemas.microsoft.com/office/2006/metadata/properties" ma:root="true" ma:fieldsID="9a36ecf0ff48c254d4364c27ba4f80db" ns2:_="" ns3:_="">
    <xsd:import namespace="5d31cb0a-e3a3-4884-b911-7886f12e30e1"/>
    <xsd:import namespace="6820a06f-b4b5-4a67-a116-65bc478631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1cb0a-e3a3-4884-b911-7886f12e3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0a06f-b4b5-4a67-a116-65bc478631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121c51a-1928-4b93-bfbd-ce6d17273233}" ma:internalName="TaxCatchAll" ma:showField="CatchAllData" ma:web="6820a06f-b4b5-4a67-a116-65bc478631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B67A7-F5B8-48A6-BCA9-9C0A65E77B9E}">
  <ds:schemaRef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f8cfff51-41f8-44bb-9a31-3bb5f3bb65fe"/>
    <ds:schemaRef ds:uri="ba9bb8f4-80f1-43b6-81c9-10a438e5ec08"/>
    <ds:schemaRef ds:uri="http://purl.org/dc/terms/"/>
    <ds:schemaRef ds:uri="5d31cb0a-e3a3-4884-b911-7886f12e30e1"/>
    <ds:schemaRef ds:uri="6820a06f-b4b5-4a67-a116-65bc478631fe"/>
  </ds:schemaRefs>
</ds:datastoreItem>
</file>

<file path=customXml/itemProps2.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3.xml><?xml version="1.0" encoding="utf-8"?>
<ds:datastoreItem xmlns:ds="http://schemas.openxmlformats.org/officeDocument/2006/customXml" ds:itemID="{BA0410C2-36E7-4756-A316-B732BFE01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31cb0a-e3a3-4884-b911-7886f12e30e1"/>
    <ds:schemaRef ds:uri="6820a06f-b4b5-4a67-a116-65bc47863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2155</TotalTime>
  <Words>2077</Words>
  <Application>Microsoft Office PowerPoint</Application>
  <PresentationFormat>Custom</PresentationFormat>
  <Paragraphs>244</Paragraphs>
  <Slides>42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Courier New</vt:lpstr>
      <vt:lpstr>Lato</vt:lpstr>
      <vt:lpstr>Montserrat</vt:lpstr>
      <vt:lpstr>Symbol</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Mentoring &amp; Coaching</vt:lpstr>
      <vt:lpstr>PowerPoint Presentation</vt:lpstr>
      <vt:lpstr>PowerPoint Presentation</vt:lpstr>
      <vt:lpstr>Why is Feedback Important?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Kendall Niccum</cp:lastModifiedBy>
  <cp:revision>222</cp:revision>
  <dcterms:created xsi:type="dcterms:W3CDTF">2021-10-18T19:40:09Z</dcterms:created>
  <dcterms:modified xsi:type="dcterms:W3CDTF">2023-07-11T18:37:59Z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0x0101001146CF5F7DA76141AECECEDEB5CEDB5D</vt:lpwstr>
  </property>
  <property fmtid="{D5CDD505-2E9C-101B-9397-08002B2CF9AE}" pid="6" name="MediaServiceImageTags">
    <vt:lpwstr/>
  </property>
</Properties>
</file>