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6"/>
  </p:notesMasterIdLst>
  <p:handoutMasterIdLst>
    <p:handoutMasterId r:id="rId47"/>
  </p:handoutMasterIdLst>
  <p:sldIdLst>
    <p:sldId id="256" r:id="rId5"/>
    <p:sldId id="257" r:id="rId6"/>
    <p:sldId id="259"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3" r:id="rId41"/>
    <p:sldId id="294" r:id="rId42"/>
    <p:sldId id="295" r:id="rId43"/>
    <p:sldId id="296" r:id="rId44"/>
    <p:sldId id="297" r:id="rId45"/>
  </p:sldIdLst>
  <p:sldSz cx="4876800" cy="2743200"/>
  <p:notesSz cx="3657600" cy="2743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78D4D"/>
    <a:srgbClr val="0D2C6C"/>
    <a:srgbClr val="DC9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74497" autoAdjust="0"/>
  </p:normalViewPr>
  <p:slideViewPr>
    <p:cSldViewPr>
      <p:cViewPr varScale="1">
        <p:scale>
          <a:sx n="203" d="100"/>
          <a:sy n="203" d="100"/>
        </p:scale>
        <p:origin x="1836" y="156"/>
      </p:cViewPr>
      <p:guideLst>
        <p:guide orient="horz" pos="288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208" d="100"/>
          <a:sy n="208" d="100"/>
        </p:scale>
        <p:origin x="2170"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19A26D-C455-4966-BEF9-1DDC67CA0CC5}"/>
              </a:ext>
            </a:extLst>
          </p:cNvPr>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264656-C61D-46B6-B888-B9FDAB5A32FA}"/>
              </a:ext>
            </a:extLst>
          </p:cNvPr>
          <p:cNvSpPr>
            <a:spLocks noGrp="1"/>
          </p:cNvSpPr>
          <p:nvPr>
            <p:ph type="dt" sz="quarter" idx="1"/>
          </p:nvPr>
        </p:nvSpPr>
        <p:spPr>
          <a:xfrm>
            <a:off x="2071688" y="0"/>
            <a:ext cx="1584325" cy="138113"/>
          </a:xfrm>
          <a:prstGeom prst="rect">
            <a:avLst/>
          </a:prstGeom>
        </p:spPr>
        <p:txBody>
          <a:bodyPr vert="horz" lIns="91440" tIns="45720" rIns="91440" bIns="45720" rtlCol="0"/>
          <a:lstStyle>
            <a:lvl1pPr algn="r">
              <a:defRPr sz="1200"/>
            </a:lvl1pPr>
          </a:lstStyle>
          <a:p>
            <a:fld id="{253A1AC7-257B-40AF-9C72-818D2817B486}" type="datetimeFigureOut">
              <a:rPr lang="en-US" smtClean="0"/>
              <a:t>8/29/2022</a:t>
            </a:fld>
            <a:endParaRPr lang="en-US" dirty="0"/>
          </a:p>
        </p:txBody>
      </p:sp>
      <p:sp>
        <p:nvSpPr>
          <p:cNvPr id="4" name="Footer Placeholder 3">
            <a:extLst>
              <a:ext uri="{FF2B5EF4-FFF2-40B4-BE49-F238E27FC236}">
                <a16:creationId xmlns:a16="http://schemas.microsoft.com/office/drawing/2014/main" id="{5B49CDEA-EAF1-4853-BF96-BC21B2BBA370}"/>
              </a:ext>
            </a:extLst>
          </p:cNvPr>
          <p:cNvSpPr>
            <a:spLocks noGrp="1"/>
          </p:cNvSpPr>
          <p:nvPr>
            <p:ph type="ftr" sz="quarter" idx="2"/>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031FFBF-663D-4B32-AA5D-87E76A0E93E0}"/>
              </a:ext>
            </a:extLst>
          </p:cNvPr>
          <p:cNvSpPr>
            <a:spLocks noGrp="1"/>
          </p:cNvSpPr>
          <p:nvPr>
            <p:ph type="sldNum" sz="quarter" idx="3"/>
          </p:nvPr>
        </p:nvSpPr>
        <p:spPr>
          <a:xfrm>
            <a:off x="2071688" y="2605088"/>
            <a:ext cx="1584325" cy="138112"/>
          </a:xfrm>
          <a:prstGeom prst="rect">
            <a:avLst/>
          </a:prstGeom>
        </p:spPr>
        <p:txBody>
          <a:bodyPr vert="horz" lIns="91440" tIns="45720" rIns="91440" bIns="45720" rtlCol="0" anchor="b"/>
          <a:lstStyle>
            <a:lvl1pPr algn="r">
              <a:defRPr sz="1200"/>
            </a:lvl1pPr>
          </a:lstStyle>
          <a:p>
            <a:fld id="{0F1AED7C-84ED-4A89-BBF4-A3218A91D520}" type="slidenum">
              <a:rPr lang="en-US" smtClean="0"/>
              <a:t>‹#›</a:t>
            </a:fld>
            <a:endParaRPr lang="en-US" dirty="0"/>
          </a:p>
        </p:txBody>
      </p:sp>
    </p:spTree>
    <p:extLst>
      <p:ext uri="{BB962C8B-B14F-4D97-AF65-F5344CB8AC3E}">
        <p14:creationId xmlns:p14="http://schemas.microsoft.com/office/powerpoint/2010/main" val="64879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071688" y="0"/>
            <a:ext cx="1584325" cy="138113"/>
          </a:xfrm>
          <a:prstGeom prst="rect">
            <a:avLst/>
          </a:prstGeom>
        </p:spPr>
        <p:txBody>
          <a:bodyPr vert="horz" lIns="91440" tIns="45720" rIns="91440" bIns="45720" rtlCol="0"/>
          <a:lstStyle>
            <a:lvl1pPr algn="r">
              <a:defRPr sz="1200"/>
            </a:lvl1pPr>
          </a:lstStyle>
          <a:p>
            <a:fld id="{0DFB8D65-F931-4D44-92D2-8C0AB7F01B90}" type="datetimeFigureOut">
              <a:rPr lang="en-US" smtClean="0"/>
              <a:t>8/29/2022</a:t>
            </a:fld>
            <a:endParaRPr lang="en-US" dirty="0"/>
          </a:p>
        </p:txBody>
      </p:sp>
      <p:sp>
        <p:nvSpPr>
          <p:cNvPr id="4" name="Slide Image Placeholder 3"/>
          <p:cNvSpPr>
            <a:spLocks noGrp="1" noRot="1" noChangeAspect="1"/>
          </p:cNvSpPr>
          <p:nvPr>
            <p:ph type="sldImg" idx="2"/>
          </p:nvPr>
        </p:nvSpPr>
        <p:spPr>
          <a:xfrm>
            <a:off x="1006475" y="342900"/>
            <a:ext cx="1644650" cy="9255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5125" y="1320800"/>
            <a:ext cx="2927350" cy="1079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071688" y="2605088"/>
            <a:ext cx="1584325" cy="138112"/>
          </a:xfrm>
          <a:prstGeom prst="rect">
            <a:avLst/>
          </a:prstGeom>
        </p:spPr>
        <p:txBody>
          <a:bodyPr vert="horz" lIns="91440" tIns="45720" rIns="91440" bIns="45720" rtlCol="0" anchor="b"/>
          <a:lstStyle>
            <a:lvl1pPr algn="r">
              <a:defRPr sz="1200"/>
            </a:lvl1pPr>
          </a:lstStyle>
          <a:p>
            <a:fld id="{E56D7494-F31E-4597-B942-BF8D4C2650B1}" type="slidenum">
              <a:rPr lang="en-US" smtClean="0"/>
              <a:t>‹#›</a:t>
            </a:fld>
            <a:endParaRPr lang="en-US" dirty="0"/>
          </a:p>
        </p:txBody>
      </p:sp>
    </p:spTree>
    <p:extLst>
      <p:ext uri="{BB962C8B-B14F-4D97-AF65-F5344CB8AC3E}">
        <p14:creationId xmlns:p14="http://schemas.microsoft.com/office/powerpoint/2010/main" val="116372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cap="none" dirty="0">
                <a:solidFill>
                  <a:schemeClr val="dk1"/>
                </a:solidFill>
                <a:latin typeface="+mn-lt"/>
                <a:ea typeface="Calibri"/>
                <a:cs typeface="Calibri"/>
                <a:sym typeface="Calibri"/>
              </a:rPr>
              <a:t>Total Training Time: </a:t>
            </a:r>
            <a:r>
              <a:rPr lang="en-US" sz="1200" b="0" i="0" u="none" strike="noStrike" cap="none" dirty="0">
                <a:solidFill>
                  <a:schemeClr val="dk1"/>
                </a:solidFill>
                <a:latin typeface="+mn-lt"/>
                <a:ea typeface="Calibri"/>
                <a:cs typeface="Calibri"/>
                <a:sym typeface="Calibri"/>
              </a:rPr>
              <a:t>2 hours </a:t>
            </a:r>
          </a:p>
          <a:p>
            <a:endParaRPr lang="en-US" b="1" u="sng" dirty="0"/>
          </a:p>
          <a:p>
            <a:pPr marL="0" indent="0">
              <a:buFont typeface="Arial" panose="020B0604020202020204" pitchFamily="34" charset="0"/>
              <a:buNone/>
            </a:pPr>
            <a:r>
              <a:rPr lang="en-US" sz="1200" b="1" kern="1200" dirty="0">
                <a:solidFill>
                  <a:schemeClr val="tx1"/>
                </a:solidFill>
                <a:effectLst/>
                <a:latin typeface="+mn-lt"/>
                <a:ea typeface="+mn-ea"/>
                <a:cs typeface="+mn-cs"/>
              </a:rPr>
              <a:t>Facilitation Key:</a:t>
            </a:r>
            <a:endParaRPr lang="en-US" sz="11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(X minutes) - Denotes how long the section takes.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WS - Indicates worksheet/handout needed.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Italics - </a:t>
            </a:r>
            <a:r>
              <a:rPr lang="en-US" sz="1200" kern="1200" dirty="0">
                <a:solidFill>
                  <a:schemeClr val="tx1"/>
                </a:solidFill>
                <a:effectLst/>
                <a:latin typeface="+mn-lt"/>
                <a:ea typeface="+mn-ea"/>
                <a:cs typeface="+mn-cs"/>
              </a:rPr>
              <a:t>Marks curriculum you should tell/ask the participants.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Plain text - Indicates instructions for you as the facilitator.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Fac.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Note: - Highlights special instructions for the facilitator</a:t>
            </a:r>
            <a:endParaRPr lang="en-US" sz="1100" kern="1200" dirty="0">
              <a:solidFill>
                <a:schemeClr val="tx1"/>
              </a:solidFill>
              <a:effectLst/>
              <a:latin typeface="+mn-lt"/>
              <a:ea typeface="+mn-ea"/>
              <a:cs typeface="+mn-cs"/>
            </a:endParaRPr>
          </a:p>
          <a:p>
            <a:endParaRPr lang="en-US" b="1" u="sng" dirty="0"/>
          </a:p>
          <a:p>
            <a:r>
              <a:rPr lang="en-US" baseline="0" dirty="0"/>
              <a:t>Begin by introducing yourself and your role.</a:t>
            </a:r>
          </a:p>
          <a:p>
            <a:endParaRPr lang="en-US" baseline="0" dirty="0"/>
          </a:p>
          <a:p>
            <a:endParaRPr lang="en-US" altLang="en-US" dirty="0">
              <a:solidFill>
                <a:srgbClr val="FF0000"/>
              </a:solidFill>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a:t>
            </a:fld>
            <a:endParaRPr lang="en-US" dirty="0"/>
          </a:p>
        </p:txBody>
      </p:sp>
    </p:spTree>
    <p:extLst>
      <p:ext uri="{BB962C8B-B14F-4D97-AF65-F5344CB8AC3E}">
        <p14:creationId xmlns:p14="http://schemas.microsoft.com/office/powerpoint/2010/main" val="1688938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i="0" baseline="0" dirty="0"/>
              <a:t>(1 minute)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i="1"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i="1" baseline="0" dirty="0"/>
              <a:t>The vp: programming is responsible for this program and its outcomes. Participants should utilize the Article II Assessment and Chapter Goals resource located in the Delta Gamma Library to set yearly goals that feed into calendar planning. The Article II Assessment has good potential to help launch conversations about choosing meaningful programming for the chapter. However, sometimes it is done as “checklist item” by collegiate chapters. We encourage you to ask questions about the Article II Assessment with the officers you work with and explore ways that it can be connected to the events they plan.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i="1"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i="0" baseline="0" dirty="0"/>
              <a:t>Review the slide.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10</a:t>
            </a:fld>
            <a:endParaRPr lang="en-US" dirty="0"/>
          </a:p>
        </p:txBody>
      </p:sp>
    </p:spTree>
    <p:extLst>
      <p:ext uri="{BB962C8B-B14F-4D97-AF65-F5344CB8AC3E}">
        <p14:creationId xmlns:p14="http://schemas.microsoft.com/office/powerpoint/2010/main" val="3244646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spcBef>
                <a:spcPct val="0"/>
              </a:spcBef>
              <a:defRPr/>
            </a:pPr>
            <a:r>
              <a:rPr lang="en-US" i="1" dirty="0"/>
              <a:t>3 minutes </a:t>
            </a:r>
          </a:p>
          <a:p>
            <a:pPr defTabSz="933237">
              <a:spcBef>
                <a:spcPct val="0"/>
              </a:spcBef>
              <a:defRPr/>
            </a:pPr>
            <a:endParaRPr lang="en-US" i="1" dirty="0"/>
          </a:p>
          <a:p>
            <a:pPr defTabSz="933237">
              <a:spcBef>
                <a:spcPct val="0"/>
              </a:spcBef>
              <a:defRPr/>
            </a:pPr>
            <a:r>
              <a:rPr lang="en-US" i="1" dirty="0"/>
              <a:t>This slide includes some helpful questions and prompts to ask the officers you work with to help them consider how to select meaningful programming. </a:t>
            </a:r>
          </a:p>
          <a:p>
            <a:pPr defTabSz="933237">
              <a:spcBef>
                <a:spcPct val="0"/>
              </a:spcBef>
              <a:defRPr/>
            </a:pPr>
            <a:endParaRPr lang="en-US" i="1" dirty="0"/>
          </a:p>
          <a:p>
            <a:pPr defTabSz="933237">
              <a:spcBef>
                <a:spcPct val="0"/>
              </a:spcBef>
              <a:defRPr/>
            </a:pPr>
            <a:r>
              <a:rPr lang="en-US" i="0" dirty="0"/>
              <a:t>Review questions on the slide. </a:t>
            </a:r>
          </a:p>
          <a:p>
            <a:pPr defTabSz="933237">
              <a:spcBef>
                <a:spcPct val="0"/>
              </a:spcBef>
              <a:defRPr/>
            </a:pPr>
            <a:endParaRPr lang="en-US" i="1" dirty="0"/>
          </a:p>
          <a:p>
            <a:pPr defTabSz="933237">
              <a:spcBef>
                <a:spcPct val="0"/>
              </a:spcBef>
              <a:defRPr/>
            </a:pPr>
            <a:r>
              <a:rPr lang="en-US" i="1" dirty="0"/>
              <a:t>What strategies might the programming team use to ensure they are choosing relevant program topics or activities for the chapter? </a:t>
            </a:r>
            <a:r>
              <a:rPr lang="en-US" i="0" dirty="0"/>
              <a:t>Ask for answers in chat or for participants to unmute themselves. </a:t>
            </a:r>
            <a:endParaRPr lang="en-US" i="1" dirty="0"/>
          </a:p>
          <a:p>
            <a:pPr defTabSz="933237">
              <a:spcBef>
                <a:spcPct val="0"/>
              </a:spcBef>
              <a:defRPr/>
            </a:pPr>
            <a:endParaRPr lang="en-US" dirty="0"/>
          </a:p>
          <a:p>
            <a:pPr lvl="1" defTabSz="933237">
              <a:spcBef>
                <a:spcPct val="0"/>
              </a:spcBef>
              <a:defRPr/>
            </a:pPr>
            <a:r>
              <a:rPr lang="en-US" i="0" dirty="0"/>
              <a:t>Potential responses include:</a:t>
            </a:r>
          </a:p>
          <a:p>
            <a:pPr marL="632182" lvl="1" indent="-174982" defTabSz="933237">
              <a:spcBef>
                <a:spcPct val="0"/>
              </a:spcBef>
              <a:buFont typeface="Arial" panose="020B0604020202020204" pitchFamily="34" charset="0"/>
              <a:buChar char="•"/>
              <a:defRPr/>
            </a:pPr>
            <a:r>
              <a:rPr lang="en-US" i="0" dirty="0"/>
              <a:t>Ask for input from Honor Board</a:t>
            </a:r>
          </a:p>
          <a:p>
            <a:pPr marL="632182" lvl="1" indent="-174982" defTabSz="933237">
              <a:spcBef>
                <a:spcPct val="0"/>
              </a:spcBef>
              <a:buFont typeface="Arial" panose="020B0604020202020204" pitchFamily="34" charset="0"/>
              <a:buChar char="•"/>
              <a:defRPr/>
            </a:pPr>
            <a:r>
              <a:rPr lang="en-US" i="0" dirty="0"/>
              <a:t>Survey the chapter</a:t>
            </a:r>
          </a:p>
          <a:p>
            <a:pPr marL="632182" lvl="1" indent="-174982" defTabSz="933237">
              <a:spcBef>
                <a:spcPct val="0"/>
              </a:spcBef>
              <a:buFont typeface="Arial" panose="020B0604020202020204" pitchFamily="34" charset="0"/>
              <a:buChar char="•"/>
              <a:defRPr/>
            </a:pPr>
            <a:r>
              <a:rPr lang="en-US" i="0" dirty="0"/>
              <a:t>Look at the chapter calendar as a whole – are there any subject gaps?</a:t>
            </a:r>
          </a:p>
          <a:p>
            <a:pPr marL="632182" lvl="1" indent="-174982" defTabSz="933237">
              <a:spcBef>
                <a:spcPct val="0"/>
              </a:spcBef>
              <a:buFont typeface="Arial" panose="020B0604020202020204" pitchFamily="34" charset="0"/>
              <a:buChar char="•"/>
              <a:defRPr/>
            </a:pPr>
            <a:r>
              <a:rPr lang="en-US" i="0" dirty="0"/>
              <a:t>Review chapter goals for the year. Can any of the DG Dialogue programs help to address them? </a:t>
            </a:r>
          </a:p>
          <a:p>
            <a:pPr marL="632182" lvl="1" indent="-174982" defTabSz="933237">
              <a:spcBef>
                <a:spcPct val="0"/>
              </a:spcBef>
              <a:buFont typeface="Arial" panose="020B0604020202020204" pitchFamily="34" charset="0"/>
              <a:buChar char="•"/>
              <a:defRPr/>
            </a:pPr>
            <a:r>
              <a:rPr lang="en-US" i="0" dirty="0"/>
              <a:t>Explore the virtual programs offered by Delta Gamma and included on the Connected for Good webpage</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11</a:t>
            </a:fld>
            <a:endParaRPr lang="en-US" dirty="0"/>
          </a:p>
        </p:txBody>
      </p:sp>
    </p:spTree>
    <p:extLst>
      <p:ext uri="{BB962C8B-B14F-4D97-AF65-F5344CB8AC3E}">
        <p14:creationId xmlns:p14="http://schemas.microsoft.com/office/powerpoint/2010/main" val="3268249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Brief Intro </a:t>
            </a:r>
          </a:p>
          <a:p>
            <a:endParaRPr lang="en-US" i="1" dirty="0"/>
          </a:p>
          <a:p>
            <a:r>
              <a:rPr lang="en-US" i="1" dirty="0"/>
              <a:t>The next few slides will discuss the programming elements that are required on your chapter calendar.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12</a:t>
            </a:fld>
            <a:endParaRPr lang="en-US" dirty="0"/>
          </a:p>
        </p:txBody>
      </p:sp>
    </p:spTree>
    <p:extLst>
      <p:ext uri="{BB962C8B-B14F-4D97-AF65-F5344CB8AC3E}">
        <p14:creationId xmlns:p14="http://schemas.microsoft.com/office/powerpoint/2010/main" val="3574101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t>1 minute</a:t>
            </a:r>
          </a:p>
          <a:p>
            <a:pPr eaLnBrk="1" hangingPunct="1">
              <a:spcBef>
                <a:spcPct val="0"/>
              </a:spcBef>
            </a:pPr>
            <a:endParaRPr lang="en-US" altLang="en-US" i="1" dirty="0"/>
          </a:p>
          <a:p>
            <a:pPr eaLnBrk="1" hangingPunct="1">
              <a:spcBef>
                <a:spcPct val="0"/>
              </a:spcBef>
            </a:pPr>
            <a:r>
              <a:rPr lang="en-US" altLang="en-US" i="1" dirty="0"/>
              <a:t>The first programming element we will discuss is DG Dialogues. </a:t>
            </a:r>
          </a:p>
          <a:p>
            <a:pPr eaLnBrk="1" hangingPunct="1">
              <a:spcBef>
                <a:spcPct val="0"/>
              </a:spcBef>
            </a:pPr>
            <a:endParaRPr lang="en-US" altLang="en-US" dirty="0"/>
          </a:p>
          <a:p>
            <a:r>
              <a:rPr lang="en-US" altLang="en-US" i="1" dirty="0"/>
              <a:t>The DG Dialogues Program Guide is available in the Library. Search DG Dialogues and you will find it. Go ahead and do that now! </a:t>
            </a:r>
          </a:p>
          <a:p>
            <a:endParaRPr lang="en-US" altLang="en-US" i="1" dirty="0"/>
          </a:p>
          <a:p>
            <a:r>
              <a:rPr lang="en-US" altLang="en-US" i="1" dirty="0"/>
              <a:t>Note that new DG Dialogues program have been added to the guide and will be added throughout the academic year. </a:t>
            </a:r>
          </a:p>
          <a:p>
            <a:endParaRPr lang="en-US" altLang="en-US" i="1" dirty="0"/>
          </a:p>
          <a:p>
            <a:r>
              <a:rPr lang="en-US" altLang="en-US" i="0" dirty="0"/>
              <a:t>Review the slide.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13</a:t>
            </a:fld>
            <a:endParaRPr lang="en-US" dirty="0"/>
          </a:p>
        </p:txBody>
      </p:sp>
    </p:spTree>
    <p:extLst>
      <p:ext uri="{BB962C8B-B14F-4D97-AF65-F5344CB8AC3E}">
        <p14:creationId xmlns:p14="http://schemas.microsoft.com/office/powerpoint/2010/main" val="1729201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2 minutes</a:t>
            </a:r>
          </a:p>
          <a:p>
            <a:endParaRPr lang="en-US" i="1" dirty="0"/>
          </a:p>
          <a:p>
            <a:r>
              <a:rPr lang="en-US" i="1" dirty="0"/>
              <a:t>In most weeks, the chapter should not have more than 1 anchored event per week. This means that they may have to get creative and efficient when using a chapter meeting to host a DG Dialogue program. Also, the DG Dialogue program should be the focus of the meeting. If chapter business must be done during a DG Dialogue, it should be done after the DG Dialogue program to help give priority and focus to the DG Dialogue program.</a:t>
            </a:r>
          </a:p>
          <a:p>
            <a:endParaRPr lang="en-US" i="1" dirty="0"/>
          </a:p>
          <a:p>
            <a:r>
              <a:rPr lang="en-US" i="0" dirty="0"/>
              <a:t>Review bullet points on this slide.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14</a:t>
            </a:fld>
            <a:endParaRPr lang="en-US" dirty="0"/>
          </a:p>
        </p:txBody>
      </p:sp>
    </p:spTree>
    <p:extLst>
      <p:ext uri="{BB962C8B-B14F-4D97-AF65-F5344CB8AC3E}">
        <p14:creationId xmlns:p14="http://schemas.microsoft.com/office/powerpoint/2010/main" val="232519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(1 minute)</a:t>
            </a:r>
          </a:p>
          <a:p>
            <a:endParaRPr lang="en-US" altLang="en-US" dirty="0"/>
          </a:p>
          <a:p>
            <a:r>
              <a:rPr lang="en-US" altLang="en-US" i="1" dirty="0"/>
              <a:t>In order to allow for more intimate conversations and dialogue, the four educational programs will be completed in small groups of 10-15.</a:t>
            </a:r>
          </a:p>
          <a:p>
            <a:endParaRPr lang="en-US" altLang="en-US" i="1" dirty="0"/>
          </a:p>
          <a:p>
            <a:r>
              <a:rPr lang="en-US" altLang="en-US" i="1" dirty="0"/>
              <a:t>Small groups should be intentionally assigned and should be made up of a cross-section of individuals in the chapter – a mix of class years, hometowns, majors, interests, beliefs, ethnicities, races and other identities. All small groups will be led by DG Dialogues small group facilitators who must participate in a 45-minute training. </a:t>
            </a:r>
          </a:p>
          <a:p>
            <a:endParaRPr lang="en-US" altLang="en-US" i="1" dirty="0"/>
          </a:p>
          <a:p>
            <a:r>
              <a:rPr lang="en-US" altLang="en-US" i="0" dirty="0"/>
              <a:t>Review the slide.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15</a:t>
            </a:fld>
            <a:endParaRPr lang="en-US" dirty="0"/>
          </a:p>
        </p:txBody>
      </p:sp>
    </p:spTree>
    <p:extLst>
      <p:ext uri="{BB962C8B-B14F-4D97-AF65-F5344CB8AC3E}">
        <p14:creationId xmlns:p14="http://schemas.microsoft.com/office/powerpoint/2010/main" val="4001734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t>3 minutes</a:t>
            </a:r>
          </a:p>
          <a:p>
            <a:pPr eaLnBrk="1" hangingPunct="1">
              <a:spcBef>
                <a:spcPct val="0"/>
              </a:spcBef>
            </a:pPr>
            <a:endParaRPr lang="en-US" altLang="en-US" i="0" dirty="0"/>
          </a:p>
          <a:p>
            <a:pPr eaLnBrk="1" hangingPunct="1">
              <a:spcBef>
                <a:spcPct val="0"/>
              </a:spcBef>
            </a:pPr>
            <a:r>
              <a:rPr lang="en-US" altLang="en-US" i="1" dirty="0"/>
              <a:t>One of the most unique elements of DG Dialogues is that all programs are peer-facilitated. Each small group will have a small group facilitator and the chapter should think critically about who they select for this role. They should be members who can be trusted to prepare prior to the program, who can listen and encourage conversation and who are trusted and well-respected in the chapter. The success of these programs and the connection that chapter members make within them is up to these facilitators! They do not need to be a chapter officer and in fact, this is a great way to get non-officers involved. </a:t>
            </a:r>
          </a:p>
          <a:p>
            <a:pPr eaLnBrk="1" hangingPunct="1">
              <a:spcBef>
                <a:spcPct val="0"/>
              </a:spcBef>
            </a:pPr>
            <a:endParaRPr lang="en-US" altLang="en-US" i="1" dirty="0"/>
          </a:p>
          <a:p>
            <a:pPr eaLnBrk="1" hangingPunct="1">
              <a:spcBef>
                <a:spcPct val="0"/>
              </a:spcBef>
            </a:pPr>
            <a:r>
              <a:rPr lang="en-US" altLang="en-US" i="1" dirty="0"/>
              <a:t>Each small group facilitator will attend a 45-minute training after they are selected to learn facilitation tips and tricks that will help them lead their small groups. </a:t>
            </a:r>
          </a:p>
          <a:p>
            <a:pPr eaLnBrk="1" hangingPunct="1">
              <a:spcBef>
                <a:spcPct val="0"/>
              </a:spcBef>
            </a:pPr>
            <a:endParaRPr lang="en-US" altLang="en-US" i="1" dirty="0"/>
          </a:p>
          <a:p>
            <a:pPr eaLnBrk="1" hangingPunct="1">
              <a:spcBef>
                <a:spcPct val="0"/>
              </a:spcBef>
            </a:pPr>
            <a:r>
              <a:rPr lang="en-US" altLang="en-US" i="1" dirty="0"/>
              <a:t>The vp: programming is responsible for leading this workshop using the curriculum provided. </a:t>
            </a:r>
          </a:p>
          <a:p>
            <a:pPr eaLnBrk="1" hangingPunct="1">
              <a:spcBef>
                <a:spcPct val="0"/>
              </a:spcBef>
            </a:pPr>
            <a:endParaRPr lang="en-US" altLang="en-US" i="1" dirty="0"/>
          </a:p>
          <a:p>
            <a:pPr eaLnBrk="1" hangingPunct="1">
              <a:spcBef>
                <a:spcPct val="0"/>
              </a:spcBef>
            </a:pPr>
            <a:r>
              <a:rPr lang="en-US" altLang="en-US" i="1" dirty="0"/>
              <a:t>How has the chapter you worked with previously selected DG Dialogues facilitators? </a:t>
            </a:r>
          </a:p>
          <a:p>
            <a:pPr eaLnBrk="1" hangingPunct="1">
              <a:spcBef>
                <a:spcPct val="0"/>
              </a:spcBef>
            </a:pPr>
            <a:endParaRPr lang="en-US" altLang="en-US" i="1" dirty="0"/>
          </a:p>
          <a:p>
            <a:pPr eaLnBrk="1" hangingPunct="1">
              <a:spcBef>
                <a:spcPct val="0"/>
              </a:spcBef>
            </a:pPr>
            <a:r>
              <a:rPr lang="en-US" altLang="en-US" i="0" dirty="0"/>
              <a:t>Facilitators can choose to request the answer to this question via chat or allowing participants to unmute themselves.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16</a:t>
            </a:fld>
            <a:endParaRPr lang="en-US" dirty="0"/>
          </a:p>
        </p:txBody>
      </p:sp>
    </p:spTree>
    <p:extLst>
      <p:ext uri="{BB962C8B-B14F-4D97-AF65-F5344CB8AC3E}">
        <p14:creationId xmlns:p14="http://schemas.microsoft.com/office/powerpoint/2010/main" val="3129189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i="0" dirty="0"/>
              <a:t>10 minutes</a:t>
            </a:r>
          </a:p>
          <a:p>
            <a:pPr eaLnBrk="1" hangingPunct="1">
              <a:spcBef>
                <a:spcPct val="0"/>
              </a:spcBef>
              <a:defRPr/>
            </a:pPr>
            <a:endParaRPr lang="en-US" altLang="en-US" i="1" dirty="0"/>
          </a:p>
          <a:p>
            <a:pPr eaLnBrk="1" hangingPunct="1">
              <a:spcBef>
                <a:spcPct val="0"/>
              </a:spcBef>
              <a:defRPr/>
            </a:pPr>
            <a:r>
              <a:rPr lang="en-US" altLang="en-US" i="1" dirty="0"/>
              <a:t>If you haven’t already, please go ahead and find the DG Dialogues Program Guide in the Delta Gamma Library. You will use it for this breakout session to answer the questions on the screen. </a:t>
            </a:r>
          </a:p>
          <a:p>
            <a:pPr eaLnBrk="1" hangingPunct="1">
              <a:spcBef>
                <a:spcPct val="0"/>
              </a:spcBef>
              <a:defRPr/>
            </a:pPr>
            <a:endParaRPr lang="en-US" altLang="en-US" dirty="0"/>
          </a:p>
          <a:p>
            <a:r>
              <a:rPr lang="en-US" i="1" dirty="0"/>
              <a:t>We are going to send you into breakout rooms to have some time to share best practices with one another. There are three questions here on this slide to guide your conversation – go ahead and take a picture of this slide so that you can take the questions into the breakout rooms with you. </a:t>
            </a:r>
          </a:p>
          <a:p>
            <a:endParaRPr lang="en-US" i="1" dirty="0"/>
          </a:p>
          <a:p>
            <a:r>
              <a:rPr lang="en-US" i="1" dirty="0"/>
              <a:t>Consider together ways in which your chapters ensure (or could ensure) that the programs chosen for your chapter are relevant. Which programs have been successful, and which do you have planned for this upcoming term? </a:t>
            </a:r>
          </a:p>
          <a:p>
            <a:r>
              <a:rPr lang="en-US" i="1" dirty="0"/>
              <a:t>Lastly, talk together about the biggest barrier you have with DG Dialogues in your chapter. Use this time to problem solve and share best practices to help solve each others challenges! Remember to consider both virtual and socially distanced programs! </a:t>
            </a:r>
          </a:p>
          <a:p>
            <a:endParaRPr lang="en-US" i="1" dirty="0"/>
          </a:p>
          <a:p>
            <a:r>
              <a:rPr lang="en-US" i="0" dirty="0"/>
              <a:t>(ZOOM feature: send participants into breakout rooms for 8 minutes. It is recommended there be about 2-3 attendees per breakout room)</a:t>
            </a:r>
          </a:p>
          <a:p>
            <a:endParaRPr lang="en-US" i="1" dirty="0"/>
          </a:p>
          <a:p>
            <a:r>
              <a:rPr lang="en-US" i="0" dirty="0"/>
              <a:t>When breakout rooms close, ask for takeaways and questions.  Open a discussion for any suggestions based on barriers that are shared.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17</a:t>
            </a:fld>
            <a:endParaRPr lang="en-US" dirty="0"/>
          </a:p>
        </p:txBody>
      </p:sp>
    </p:spTree>
    <p:extLst>
      <p:ext uri="{BB962C8B-B14F-4D97-AF65-F5344CB8AC3E}">
        <p14:creationId xmlns:p14="http://schemas.microsoft.com/office/powerpoint/2010/main" val="2986699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(2 minutes)</a:t>
            </a:r>
          </a:p>
          <a:p>
            <a:endParaRPr lang="en-US" altLang="en-US" dirty="0"/>
          </a:p>
          <a:p>
            <a:r>
              <a:rPr lang="en-US" altLang="en-US" i="1" dirty="0"/>
              <a:t>The collumnae</a:t>
            </a:r>
            <a:r>
              <a:rPr lang="en-US" altLang="en-US" i="1" baseline="0" dirty="0"/>
              <a:t> event should be jo</a:t>
            </a:r>
            <a:r>
              <a:rPr lang="en-US" altLang="en-US" i="1" dirty="0"/>
              <a:t>intly scheduled and planned with local alumnae group(s) by contacting the alumnae group’s vp: programming. As an alumna member, programming advisers can be helpful in facilitating this outreach or initial communication. Work with the officer to ensure they work collaboratively with the alumnae group and ensure they understand that the outreach should occur with plenty of notice and be a collaborative effort. A collumnae event is considered an anchored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baseline="0" dirty="0"/>
          </a:p>
          <a:p>
            <a:r>
              <a:rPr lang="en-US" i="0" dirty="0"/>
              <a:t>Review the slide </a:t>
            </a:r>
          </a:p>
          <a:p>
            <a:endParaRPr lang="en-US" i="0" dirty="0"/>
          </a:p>
          <a:p>
            <a:r>
              <a:rPr lang="en-US" i="0" dirty="0"/>
              <a:t>Fac Note: Share the Collumnae Event Planning Guide resource in the chat: https://www.deltagamma.org/library/ttdtdm/collumnae-event-planning-guidelines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18</a:t>
            </a:fld>
            <a:endParaRPr lang="en-US" dirty="0"/>
          </a:p>
        </p:txBody>
      </p:sp>
    </p:spTree>
    <p:extLst>
      <p:ext uri="{BB962C8B-B14F-4D97-AF65-F5344CB8AC3E}">
        <p14:creationId xmlns:p14="http://schemas.microsoft.com/office/powerpoint/2010/main" val="51580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(2 minutes)</a:t>
            </a:r>
          </a:p>
          <a:p>
            <a:endParaRPr lang="en-US" altLang="en-US" dirty="0"/>
          </a:p>
          <a:p>
            <a:r>
              <a:rPr lang="en-US" altLang="en-US" i="1" dirty="0"/>
              <a:t>Here are some ideas of collumnae events you could include on your calendar other than Founders Day. Note that these events all fit to be a multi-purpose programming item and be held during a chapter meeting or at an already scheduled chapter event. </a:t>
            </a:r>
          </a:p>
          <a:p>
            <a:endParaRPr lang="en-US" altLang="en-US" i="1" dirty="0"/>
          </a:p>
          <a:p>
            <a:r>
              <a:rPr lang="en-US" altLang="en-US" i="1" dirty="0"/>
              <a:t>Do you have other ideas on effective collumnae events your you or the chapter you have worked with have participated in? Drop those ideas in the chat!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19</a:t>
            </a:fld>
            <a:endParaRPr lang="en-US" dirty="0"/>
          </a:p>
        </p:txBody>
      </p:sp>
    </p:spTree>
    <p:extLst>
      <p:ext uri="{BB962C8B-B14F-4D97-AF65-F5344CB8AC3E}">
        <p14:creationId xmlns:p14="http://schemas.microsoft.com/office/powerpoint/2010/main" val="149817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a:t>
            </a:r>
          </a:p>
          <a:p>
            <a:endParaRPr lang="en-US" dirty="0"/>
          </a:p>
          <a:p>
            <a:r>
              <a:rPr lang="en-US" i="1" dirty="0"/>
              <a:t>Here is a snapshot of what our time together will cover. We will share important information and resources with you and provide time for you to learn and brainstorm with each other in smaller group break out sessions.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a:t>
            </a:fld>
            <a:endParaRPr lang="en-US" dirty="0"/>
          </a:p>
        </p:txBody>
      </p:sp>
    </p:spTree>
    <p:extLst>
      <p:ext uri="{BB962C8B-B14F-4D97-AF65-F5344CB8AC3E}">
        <p14:creationId xmlns:p14="http://schemas.microsoft.com/office/powerpoint/2010/main" val="2060545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t>(3 minutes)</a:t>
            </a:r>
          </a:p>
          <a:p>
            <a:pPr eaLnBrk="1" hangingPunct="1">
              <a:spcBef>
                <a:spcPct val="0"/>
              </a:spcBef>
            </a:pPr>
            <a:endParaRPr lang="en-US" altLang="en-US" i="1" dirty="0"/>
          </a:p>
          <a:p>
            <a:pPr eaLnBrk="1" hangingPunct="1">
              <a:spcBef>
                <a:spcPct val="0"/>
              </a:spcBef>
            </a:pPr>
            <a:r>
              <a:rPr lang="en-US" altLang="en-US" i="1" dirty="0"/>
              <a:t>Advisers and many</a:t>
            </a:r>
            <a:r>
              <a:rPr lang="en-US" altLang="en-US" i="1" baseline="0" dirty="0"/>
              <a:t> other Delta Gamma volunteers (i.e., house corporation board members, if applicable)</a:t>
            </a:r>
            <a:r>
              <a:rPr lang="en-US" altLang="en-US" i="1" dirty="0"/>
              <a:t> give a collegiate chapter the support they need to accomplish their goals, reach their potential, live their values and see their vision fulfilled.</a:t>
            </a:r>
            <a:r>
              <a:rPr lang="en-US" altLang="en-US" i="1" baseline="0" dirty="0"/>
              <a:t> </a:t>
            </a:r>
            <a:r>
              <a:rPr lang="en-US" altLang="en-US" i="1" dirty="0"/>
              <a:t>No amount of adviser recognition can thank you and these</a:t>
            </a:r>
            <a:r>
              <a:rPr lang="en-US" altLang="en-US" i="1" baseline="0" dirty="0"/>
              <a:t> members</a:t>
            </a:r>
            <a:r>
              <a:rPr lang="en-US" altLang="en-US" i="1" dirty="0"/>
              <a:t> enough for</a:t>
            </a:r>
            <a:r>
              <a:rPr lang="en-US" altLang="en-US" i="1" baseline="0" dirty="0"/>
              <a:t> their </a:t>
            </a:r>
            <a:r>
              <a:rPr lang="en-US" altLang="en-US" i="1" dirty="0"/>
              <a:t>time, talent, and treasure donated to our chapters and the Fraternity. </a:t>
            </a:r>
          </a:p>
          <a:p>
            <a:pPr eaLnBrk="1" hangingPunct="1">
              <a:spcBef>
                <a:spcPct val="0"/>
              </a:spcBef>
            </a:pPr>
            <a:endParaRPr lang="en-US" altLang="en-US" i="1" dirty="0"/>
          </a:p>
          <a:p>
            <a:pPr eaLnBrk="1" hangingPunct="1">
              <a:spcBef>
                <a:spcPct val="0"/>
              </a:spcBef>
            </a:pPr>
            <a:r>
              <a:rPr lang="en-US" altLang="en-US" i="1" dirty="0"/>
              <a:t>Have you been recognized as an adviser in a meaningful way? Drop any ideas you have in the chat. </a:t>
            </a:r>
          </a:p>
          <a:p>
            <a:pPr eaLnBrk="1" hangingPunct="1">
              <a:spcBef>
                <a:spcPct val="0"/>
              </a:spcBef>
            </a:pPr>
            <a:endParaRPr lang="en-US" altLang="en-US" dirty="0"/>
          </a:p>
          <a:p>
            <a:pPr marL="0" indent="0" algn="l">
              <a:buFont typeface="Arial" panose="020B0604020202020204" pitchFamily="34" charset="0"/>
              <a:buNone/>
            </a:pPr>
            <a:r>
              <a:rPr lang="en-US" sz="1200" dirty="0"/>
              <a:t>Remind participants that adviser recognition</a:t>
            </a:r>
            <a:r>
              <a:rPr lang="en-US" sz="1200" baseline="0" dirty="0"/>
              <a:t> m</a:t>
            </a:r>
            <a:r>
              <a:rPr lang="en-US" sz="1200" dirty="0"/>
              <a:t>ust happen one time per year. Encourage participants to refer to the Adviser</a:t>
            </a:r>
            <a:r>
              <a:rPr lang="en-US" sz="1200" baseline="0" dirty="0"/>
              <a:t> Recognition Ideas document in the Delta Gamma Library. </a:t>
            </a:r>
          </a:p>
          <a:p>
            <a:pPr marL="0" indent="0" algn="l">
              <a:buFont typeface="Arial" panose="020B0604020202020204" pitchFamily="34" charset="0"/>
              <a:buNone/>
            </a:pPr>
            <a:r>
              <a:rPr lang="en-US" sz="1200" baseline="0" dirty="0"/>
              <a:t>Link to document: https://www.deltagamma.org/library/ttdtdm/adviser-recognition-ideas </a:t>
            </a:r>
            <a:endParaRPr lang="en-US" sz="1200" dirty="0"/>
          </a:p>
          <a:p>
            <a:pPr eaLnBrk="1" hangingPunct="1">
              <a:spcBef>
                <a:spcPct val="0"/>
              </a:spcBef>
            </a:pPr>
            <a:endParaRPr lang="en-US" altLang="en-US" dirty="0"/>
          </a:p>
          <a:p>
            <a:pPr eaLnBrk="1" hangingPunct="1">
              <a:spcBef>
                <a:spcPct val="0"/>
              </a:spcBef>
            </a:pPr>
            <a:r>
              <a:rPr lang="en-US" altLang="en-US" i="1" dirty="0"/>
              <a:t>Sometimes, our collegiate members don’t realize that advisers, house corporations officers, or regional members are not paid for the work that they do. Encourage them to remember that a word of thanks or a thoughtful note go a long way! </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20</a:t>
            </a:fld>
            <a:endParaRPr lang="en-US" dirty="0"/>
          </a:p>
        </p:txBody>
      </p:sp>
    </p:spTree>
    <p:extLst>
      <p:ext uri="{BB962C8B-B14F-4D97-AF65-F5344CB8AC3E}">
        <p14:creationId xmlns:p14="http://schemas.microsoft.com/office/powerpoint/2010/main" val="1103879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i="0" dirty="0"/>
              <a:t>(2 minutes)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i="1"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i="1" dirty="0"/>
              <a:t>Many chapters often report a sense of disengagement from seniors in their chapter. Does this ring true for anyone here? </a:t>
            </a:r>
            <a:r>
              <a:rPr lang="en-US" altLang="en-US" i="0" dirty="0"/>
              <a:t>Ask for show of hands.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i="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i="1" dirty="0"/>
              <a:t>Thoughtful and intentional senior programming can ensure these members stay engaged and continue to be active alumnae after graduation.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i="1"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i="1" baseline="0" dirty="0"/>
              <a:t>Think about the questions on the slide. Effective senior programming allows chapters to celebrate their senior members and ensure they feel connected to their Delta Gamma experience for their final year and beyond. Often times, our officers don’t pause to think about these questions. Asking these things at the start of the year and using intentional planning can go a long way when graduation comes around.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21</a:t>
            </a:fld>
            <a:endParaRPr lang="en-US" dirty="0"/>
          </a:p>
        </p:txBody>
      </p:sp>
    </p:spTree>
    <p:extLst>
      <p:ext uri="{BB962C8B-B14F-4D97-AF65-F5344CB8AC3E}">
        <p14:creationId xmlns:p14="http://schemas.microsoft.com/office/powerpoint/2010/main" val="2353766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0" i="0" dirty="0"/>
              <a:t>(3 minutes) </a:t>
            </a:r>
          </a:p>
          <a:p>
            <a:pPr eaLnBrk="1" hangingPunct="1">
              <a:spcBef>
                <a:spcPct val="0"/>
              </a:spcBef>
            </a:pPr>
            <a:endParaRPr lang="en-US" b="0" i="0" dirty="0"/>
          </a:p>
          <a:p>
            <a:pPr eaLnBrk="1" hangingPunct="1">
              <a:spcBef>
                <a:spcPct val="0"/>
              </a:spcBef>
            </a:pPr>
            <a:r>
              <a:rPr lang="en-US" b="0" i="1" dirty="0"/>
              <a:t>Effective programming for seniors may mean finding opportunities to both recognize seniors of the chapter and plan relevant activities/programs for them. This slide includes of these ideas. There is a Senior Programming and Recognition document in the DG Library – be sure to check it out for other ideas. </a:t>
            </a:r>
          </a:p>
          <a:p>
            <a:pPr eaLnBrk="1" hangingPunct="1">
              <a:spcBef>
                <a:spcPct val="0"/>
              </a:spcBef>
            </a:pPr>
            <a:endParaRPr lang="en-US" b="0" i="1" dirty="0"/>
          </a:p>
          <a:p>
            <a:pPr eaLnBrk="1" hangingPunct="1">
              <a:spcBef>
                <a:spcPct val="0"/>
              </a:spcBef>
            </a:pPr>
            <a:r>
              <a:rPr lang="en-US" b="0" i="1" dirty="0"/>
              <a:t>Does your chapter do anything else special for your seniors? </a:t>
            </a:r>
            <a:r>
              <a:rPr lang="en-US" b="0" i="0" dirty="0"/>
              <a:t>Ask for volunteers to share ideas in the chat or unmute themselves to share. </a:t>
            </a:r>
            <a:endParaRPr lang="en-US" b="0" i="1" dirty="0"/>
          </a:p>
          <a:p>
            <a:pPr eaLnBrk="1" hangingPunct="1">
              <a:spcBef>
                <a:spcPct val="0"/>
              </a:spcBef>
            </a:pPr>
            <a:endParaRPr lang="en-US" b="0" i="1" dirty="0"/>
          </a:p>
          <a:p>
            <a:pPr eaLnBrk="1" hangingPunct="1">
              <a:spcBef>
                <a:spcPct val="0"/>
              </a:spcBef>
            </a:pPr>
            <a:r>
              <a:rPr lang="en-US" b="0" i="0" dirty="0"/>
              <a:t>Share link in chat: https://www.deltagamma.org/library/ttdtdm/senior-programming-recognition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22</a:t>
            </a:fld>
            <a:endParaRPr lang="en-US" dirty="0"/>
          </a:p>
        </p:txBody>
      </p:sp>
    </p:spTree>
    <p:extLst>
      <p:ext uri="{BB962C8B-B14F-4D97-AF65-F5344CB8AC3E}">
        <p14:creationId xmlns:p14="http://schemas.microsoft.com/office/powerpoint/2010/main" val="481689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t>(5 minutes)</a:t>
            </a:r>
          </a:p>
          <a:p>
            <a:pPr eaLnBrk="1" hangingPunct="1">
              <a:spcBef>
                <a:spcPct val="0"/>
              </a:spcBef>
            </a:pPr>
            <a:endParaRPr lang="en-US" altLang="en-US" i="0" dirty="0"/>
          </a:p>
          <a:p>
            <a:pPr eaLnBrk="1" hangingPunct="1">
              <a:spcBef>
                <a:spcPct val="0"/>
              </a:spcBef>
            </a:pPr>
            <a:r>
              <a:rPr lang="en-US" altLang="en-US" i="1" dirty="0"/>
              <a:t>Let’s talk about a chapter retreat. The chapter retreat is not an anchored event. However, chapters may still choose to hold it if it is useful and beneficial for the chapter. The retreat can be sisterhood focused, can work on chapter goals or be used a way to complete chapter programming. Note that there is no one required way a chapter retreat should look. </a:t>
            </a:r>
          </a:p>
          <a:p>
            <a:pPr eaLnBrk="1" hangingPunct="1">
              <a:spcBef>
                <a:spcPct val="0"/>
              </a:spcBef>
            </a:pPr>
            <a:endParaRPr lang="en-US" altLang="en-US" i="1" dirty="0"/>
          </a:p>
          <a:p>
            <a:pPr eaLnBrk="1" hangingPunct="1">
              <a:spcBef>
                <a:spcPct val="0"/>
              </a:spcBef>
            </a:pPr>
            <a:r>
              <a:rPr lang="en-US" altLang="en-US" i="1" dirty="0"/>
              <a:t>However, the Chapter Retreat should not be a drive-thru of getting everything done. </a:t>
            </a:r>
            <a:r>
              <a:rPr lang="en-US" altLang="en-US" b="0" i="1" dirty="0"/>
              <a:t>If the retreat is a day to  create opportunities that allow for organized mixing and getting to know one another. I</a:t>
            </a:r>
            <a:r>
              <a:rPr lang="en-US" altLang="en-US" b="0" i="1" baseline="0" dirty="0"/>
              <a:t>t can be overnight but does not have to.</a:t>
            </a:r>
            <a:endParaRPr lang="en-US" altLang="en-US" b="0" i="1" dirty="0"/>
          </a:p>
          <a:p>
            <a:pPr eaLnBrk="1" hangingPunct="1">
              <a:spcBef>
                <a:spcPct val="0"/>
              </a:spcBef>
            </a:pPr>
            <a:endParaRPr lang="en-US" altLang="en-US" i="1" baseline="0" dirty="0"/>
          </a:p>
          <a:p>
            <a:pPr eaLnBrk="1" hangingPunct="1">
              <a:spcBef>
                <a:spcPct val="0"/>
              </a:spcBef>
            </a:pPr>
            <a:r>
              <a:rPr lang="en-US" altLang="en-US" i="1" baseline="0" dirty="0"/>
              <a:t>How many of your chapters host a retreat? In your experience, what are elements of a successful retreat? Unmute yourself or drop ideas in the chat. </a:t>
            </a:r>
          </a:p>
          <a:p>
            <a:pPr eaLnBrk="1" hangingPunct="1">
              <a:spcBef>
                <a:spcPct val="0"/>
              </a:spcBef>
            </a:pPr>
            <a:r>
              <a:rPr lang="en-US" altLang="en-US" i="1" baseline="0" dirty="0"/>
              <a:t>Take a few responses and thank participants for their thoughts. </a:t>
            </a:r>
          </a:p>
          <a:p>
            <a:pPr eaLnBrk="1" hangingPunct="1">
              <a:spcBef>
                <a:spcPct val="0"/>
              </a:spcBef>
            </a:pPr>
            <a:endParaRPr lang="en-US" altLang="en-US" i="1" baseline="0" dirty="0"/>
          </a:p>
          <a:p>
            <a:pPr eaLnBrk="1" hangingPunct="1">
              <a:spcBef>
                <a:spcPct val="0"/>
              </a:spcBef>
            </a:pPr>
            <a:r>
              <a:rPr lang="en-US" altLang="en-US" i="1" baseline="0" dirty="0"/>
              <a:t>The vp: programming should work with </a:t>
            </a:r>
            <a:r>
              <a:rPr lang="en-US" altLang="en-US" i="1" dirty="0"/>
              <a:t>CMT, advisers and RCS/CAC/NCC to find what is needed each year for their respective chapter and remind them that the Retreat Planning Guide can</a:t>
            </a:r>
            <a:r>
              <a:rPr lang="en-US" altLang="en-US" i="1" baseline="0" dirty="0"/>
              <a:t> be found in the Delta Gamma Library. </a:t>
            </a:r>
            <a:endParaRPr lang="en-US" altLang="en-US" i="1"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23</a:t>
            </a:fld>
            <a:endParaRPr lang="en-US" dirty="0"/>
          </a:p>
        </p:txBody>
      </p:sp>
    </p:spTree>
    <p:extLst>
      <p:ext uri="{BB962C8B-B14F-4D97-AF65-F5344CB8AC3E}">
        <p14:creationId xmlns:p14="http://schemas.microsoft.com/office/powerpoint/2010/main" val="849315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(2 minutes)</a:t>
            </a:r>
          </a:p>
          <a:p>
            <a:pPr eaLnBrk="1" hangingPunct="1">
              <a:spcBef>
                <a:spcPct val="0"/>
              </a:spcBef>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i="1" dirty="0"/>
              <a:t>Next is sisterhood events. </a:t>
            </a:r>
            <a:r>
              <a:rPr lang="en-US" altLang="en-US" b="0" i="1" dirty="0"/>
              <a:t>Sisterhood events are opportunities to develop the bonds of sisterhood and friendship.  Sisterhood events should be well planned and communicated to the chapter to ensure participation.</a:t>
            </a:r>
          </a:p>
          <a:p>
            <a:pPr eaLnBrk="1" hangingPunct="1">
              <a:spcBef>
                <a:spcPct val="0"/>
              </a:spcBef>
            </a:pPr>
            <a:endParaRPr lang="en-US" altLang="en-US" i="1" dirty="0"/>
          </a:p>
          <a:p>
            <a:pPr eaLnBrk="1" hangingPunct="1">
              <a:spcBef>
                <a:spcPct val="0"/>
              </a:spcBef>
            </a:pPr>
            <a:r>
              <a:rPr lang="en-US" altLang="en-US" i="1" dirty="0"/>
              <a:t>These events are more important now than ever! We know that our members stay members because of the sisterhood and that friendship is the number 1 reason why members join.  Planning sisterhood events, or events that give members the opportunity to connect, is so important. These don’t need to be large group activities. Encourage sisters to meet for coffee or to go on a walk in socially distanced small groups. Consider affinity groups within the chapter (ex: fitness, STEM, book club, etc.) and utilize a sisterhood event for the affinity groups to meet-up. Consider utilizing campus events (sports, theater – when they return) for sisterhood events. These don’t need to be elaborate or expensive – just create an opportunity for sisters to connect. </a:t>
            </a:r>
          </a:p>
          <a:p>
            <a:pPr eaLnBrk="1" hangingPunct="1">
              <a:spcBef>
                <a:spcPct val="0"/>
              </a:spcBef>
            </a:pPr>
            <a:endParaRPr lang="en-US" altLang="en-US" i="1" dirty="0"/>
          </a:p>
          <a:p>
            <a:pPr eaLnBrk="1" hangingPunct="1">
              <a:spcBef>
                <a:spcPct val="0"/>
              </a:spcBef>
            </a:pPr>
            <a:r>
              <a:rPr lang="en-US" altLang="en-US" i="1" dirty="0"/>
              <a:t>There are monthly meet-ups being held for collegiate members by Delta Gamma, which are casual opportunities to come together for connection or around a specific topic – encourage attendance to these to celebrate sisterhood across North America! The schedule can be found on the Connected for Good page. </a:t>
            </a:r>
          </a:p>
          <a:p>
            <a:pPr eaLnBrk="1" hangingPunct="1">
              <a:spcBef>
                <a:spcPct val="0"/>
              </a:spcBef>
            </a:pPr>
            <a:endParaRPr lang="en-US" altLang="en-US" dirty="0"/>
          </a:p>
          <a:p>
            <a:pPr eaLnBrk="1" hangingPunct="1">
              <a:spcBef>
                <a:spcPct val="0"/>
              </a:spcBef>
            </a:pPr>
            <a:r>
              <a:rPr lang="en-US" altLang="en-US" dirty="0"/>
              <a:t>Ask participants:</a:t>
            </a:r>
            <a:r>
              <a:rPr lang="en-US" altLang="en-US" baseline="0" dirty="0"/>
              <a:t> </a:t>
            </a:r>
            <a:r>
              <a:rPr lang="en-US" altLang="en-US" i="1" baseline="0" dirty="0"/>
              <a:t>What </a:t>
            </a:r>
            <a:r>
              <a:rPr lang="en-US" altLang="en-US" i="1" dirty="0"/>
              <a:t>elements</a:t>
            </a:r>
            <a:r>
              <a:rPr lang="en-US" altLang="en-US" i="1" baseline="0" dirty="0"/>
              <a:t> create a successful sisterhood event?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24</a:t>
            </a:fld>
            <a:endParaRPr lang="en-US" dirty="0"/>
          </a:p>
        </p:txBody>
      </p:sp>
    </p:spTree>
    <p:extLst>
      <p:ext uri="{BB962C8B-B14F-4D97-AF65-F5344CB8AC3E}">
        <p14:creationId xmlns:p14="http://schemas.microsoft.com/office/powerpoint/2010/main" val="3547184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(2 minutes)</a:t>
            </a:r>
          </a:p>
          <a:p>
            <a:endParaRPr lang="en-US" i="1" dirty="0"/>
          </a:p>
          <a:p>
            <a:r>
              <a:rPr lang="en-US" i="1" dirty="0"/>
              <a:t>Here are a few tips regarding sisterhood events that are good reminders to share with officers. It’s easy to feel “stuck” in doing what has always been done or get frustrated when events are not well attended. This list can be shared with officers in those times. </a:t>
            </a:r>
          </a:p>
          <a:p>
            <a:endParaRPr lang="en-US" i="1" dirty="0"/>
          </a:p>
          <a:p>
            <a:r>
              <a:rPr lang="en-US" i="0" dirty="0"/>
              <a:t>Review the slide.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25</a:t>
            </a:fld>
            <a:endParaRPr lang="en-US" dirty="0"/>
          </a:p>
        </p:txBody>
      </p:sp>
    </p:spTree>
    <p:extLst>
      <p:ext uri="{BB962C8B-B14F-4D97-AF65-F5344CB8AC3E}">
        <p14:creationId xmlns:p14="http://schemas.microsoft.com/office/powerpoint/2010/main" val="4186419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0" i="0" dirty="0"/>
              <a:t>(10 minutes)</a:t>
            </a:r>
          </a:p>
          <a:p>
            <a:pPr eaLnBrk="1" hangingPunct="1">
              <a:spcBef>
                <a:spcPct val="0"/>
              </a:spcBef>
            </a:pPr>
            <a:endParaRPr lang="en-US" altLang="en-US" b="0" i="0" dirty="0"/>
          </a:p>
          <a:p>
            <a:pPr eaLnBrk="1" hangingPunct="1">
              <a:spcBef>
                <a:spcPct val="0"/>
              </a:spcBef>
            </a:pPr>
            <a:r>
              <a:rPr lang="en-US" altLang="en-US" b="1" i="0" dirty="0"/>
              <a:t>(Paste these questions into the chat box!)</a:t>
            </a:r>
          </a:p>
          <a:p>
            <a:pPr marL="171450" indent="-171450" eaLnBrk="1" hangingPunct="1">
              <a:spcBef>
                <a:spcPct val="0"/>
              </a:spcBef>
              <a:buFont typeface="Arial" panose="020B0604020202020204" pitchFamily="34" charset="0"/>
              <a:buChar char="•"/>
            </a:pPr>
            <a:r>
              <a:rPr lang="en-US" altLang="en-US" b="0" i="1" dirty="0"/>
              <a:t>What are some ideas of programming events that have been successful for the chapters you work with?</a:t>
            </a:r>
          </a:p>
          <a:p>
            <a:pPr marL="171450" indent="-171450" eaLnBrk="1" hangingPunct="1">
              <a:spcBef>
                <a:spcPct val="0"/>
              </a:spcBef>
              <a:buFont typeface="Arial" panose="020B0604020202020204" pitchFamily="34" charset="0"/>
              <a:buChar char="•"/>
            </a:pPr>
            <a:r>
              <a:rPr lang="en-US" altLang="en-US" b="0" i="1" dirty="0"/>
              <a:t>What are your current challenges around programming events?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i="0" dirty="0"/>
              <a:t>Remember that even though we are talking about current challenges, we are here to help each other find solutions! Think creatively together. </a:t>
            </a:r>
          </a:p>
          <a:p>
            <a:endParaRPr lang="en-US" dirty="0"/>
          </a:p>
          <a:p>
            <a:r>
              <a:rPr lang="en-US" dirty="0"/>
              <a:t>(Zoom feature: send participants into breakout rooms for 8 minutes. There should be about 2-3 members in each breakout room)</a:t>
            </a:r>
          </a:p>
          <a:p>
            <a:endParaRPr lang="en-US" dirty="0"/>
          </a:p>
          <a:p>
            <a:r>
              <a:rPr lang="en-US" dirty="0"/>
              <a:t>When breakout rooms close, ask participants to place their favorite new idea in the chat box. Encourage suggestion sharing for any challenges that are shared.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26</a:t>
            </a:fld>
            <a:endParaRPr lang="en-US" dirty="0"/>
          </a:p>
        </p:txBody>
      </p:sp>
    </p:spTree>
    <p:extLst>
      <p:ext uri="{BB962C8B-B14F-4D97-AF65-F5344CB8AC3E}">
        <p14:creationId xmlns:p14="http://schemas.microsoft.com/office/powerpoint/2010/main" val="2962427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t>(1 minutes)</a:t>
            </a:r>
          </a:p>
          <a:p>
            <a:pPr eaLnBrk="1" hangingPunct="1">
              <a:spcBef>
                <a:spcPct val="0"/>
              </a:spcBef>
            </a:pPr>
            <a:endParaRPr lang="en-US" altLang="en-US" i="1" dirty="0"/>
          </a:p>
          <a:p>
            <a:pPr eaLnBrk="1" hangingPunct="1">
              <a:spcBef>
                <a:spcPct val="0"/>
              </a:spcBef>
            </a:pPr>
            <a:r>
              <a:rPr lang="en-US" altLang="en-US" i="1" dirty="0"/>
              <a:t>Another avenue to consider as you create your calendar is utilizing programming that is Fraternity-wide. Members of Delta Gamma Leadership and EO Staff have worked to provide opportunities for connection for collegiate and alumnae members. Feel free to keep members up-to-speed on these offerings and to encourage attendance as a chapter function! </a:t>
            </a:r>
          </a:p>
          <a:p>
            <a:pPr eaLnBrk="1" hangingPunct="1"/>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this link in the chat: https://www.deltagamma.org/news-resources/connected-for-good</a:t>
            </a:r>
          </a:p>
          <a:p>
            <a:endParaRPr lang="en-US" dirty="0"/>
          </a:p>
          <a:p>
            <a:r>
              <a:rPr lang="en-US" i="1" dirty="0"/>
              <a:t>The Connected for Good webpage is where you can go to know what has been planned. In addition, watch for social media posts that promote upcoming webinars, panel discussions, meet-ups, podcast episodes and more!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27</a:t>
            </a:fld>
            <a:endParaRPr lang="en-US" dirty="0"/>
          </a:p>
        </p:txBody>
      </p:sp>
    </p:spTree>
    <p:extLst>
      <p:ext uri="{BB962C8B-B14F-4D97-AF65-F5344CB8AC3E}">
        <p14:creationId xmlns:p14="http://schemas.microsoft.com/office/powerpoint/2010/main" val="335021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 </a:t>
            </a:r>
          </a:p>
          <a:p>
            <a:endParaRPr lang="en-US" dirty="0"/>
          </a:p>
          <a:p>
            <a:r>
              <a:rPr lang="en-US" b="0" i="1" dirty="0"/>
              <a:t>We’ve talked a lot about the different programming elements that make up the chapter calendar. Now let’s talk about another important logistics responsibility of the programming team – leading the calendar planning process!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28</a:t>
            </a:fld>
            <a:endParaRPr lang="en-US" dirty="0"/>
          </a:p>
        </p:txBody>
      </p:sp>
    </p:spTree>
    <p:extLst>
      <p:ext uri="{BB962C8B-B14F-4D97-AF65-F5344CB8AC3E}">
        <p14:creationId xmlns:p14="http://schemas.microsoft.com/office/powerpoint/2010/main" val="4032454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(1 minute)</a:t>
            </a:r>
          </a:p>
          <a:p>
            <a:pPr eaLnBrk="1" hangingPunct="1"/>
            <a:endParaRPr lang="en-US" dirty="0"/>
          </a:p>
          <a:p>
            <a:pPr eaLnBrk="1" hangingPunct="1"/>
            <a:r>
              <a:rPr lang="en-US" i="1" dirty="0"/>
              <a:t>Calendar</a:t>
            </a:r>
            <a:r>
              <a:rPr lang="en-US" i="1" baseline="0" dirty="0"/>
              <a:t> Planning is a multi-stepped process. This process has many steps, requires coordination, and can be a thank-less job for the vps: programming who lead it. As programming advisers, it’s important that we help to encourage and remind officers that the calendar is the core of what our chapters do! Calendars will be submitted twice a year or three times a year depending on the campus calendar. </a:t>
            </a:r>
          </a:p>
          <a:p>
            <a:pPr eaLnBrk="1" hangingPunct="1"/>
            <a:endParaRPr lang="en-US" i="1" baseline="0" dirty="0"/>
          </a:p>
          <a:p>
            <a:pPr eaLnBrk="1" hangingPunct="1"/>
            <a:r>
              <a:rPr lang="en-US" i="0" baseline="0" dirty="0"/>
              <a:t>Review the slide. </a:t>
            </a:r>
            <a:endParaRPr lang="en-US" altLang="en-US" i="0"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29</a:t>
            </a:fld>
            <a:endParaRPr lang="en-US" dirty="0"/>
          </a:p>
        </p:txBody>
      </p:sp>
    </p:spTree>
    <p:extLst>
      <p:ext uri="{BB962C8B-B14F-4D97-AF65-F5344CB8AC3E}">
        <p14:creationId xmlns:p14="http://schemas.microsoft.com/office/powerpoint/2010/main" val="387127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(4 minutes)</a:t>
            </a:r>
          </a:p>
          <a:p>
            <a:pPr eaLnBrk="1" hangingPunct="1">
              <a:spcBef>
                <a:spcPct val="0"/>
              </a:spcBef>
            </a:pPr>
            <a:endParaRPr lang="en-US" altLang="en-US" dirty="0"/>
          </a:p>
          <a:p>
            <a:pPr eaLnBrk="1" hangingPunct="1">
              <a:spcBef>
                <a:spcPct val="0"/>
              </a:spcBef>
            </a:pPr>
            <a:r>
              <a:rPr lang="en-US" altLang="en-US" i="1" dirty="0"/>
              <a:t>Let’s start with some introductions! </a:t>
            </a:r>
          </a:p>
          <a:p>
            <a:pPr eaLnBrk="1" hangingPunct="1">
              <a:spcBef>
                <a:spcPct val="0"/>
              </a:spcBef>
            </a:pPr>
            <a:endParaRPr lang="en-US" altLang="en-US" i="1" dirty="0"/>
          </a:p>
          <a:p>
            <a:pPr eaLnBrk="1" hangingPunct="1">
              <a:spcBef>
                <a:spcPct val="0"/>
              </a:spcBef>
            </a:pPr>
            <a:r>
              <a:rPr lang="en-US" altLang="en-US" i="0" dirty="0"/>
              <a:t>Fac note: If your group has more than 15 people, we encourage you to do introductions in the chat box. If less than 15, ask attendees to introduce themselves by unmuting and sharing what’s on the screen. </a:t>
            </a:r>
          </a:p>
          <a:p>
            <a:pPr eaLnBrk="1" hangingPunct="1">
              <a:spcBef>
                <a:spcPct val="0"/>
              </a:spcBef>
            </a:pPr>
            <a:endParaRPr lang="en-US" altLang="en-US" i="1" dirty="0"/>
          </a:p>
          <a:p>
            <a:pPr eaLnBrk="1" hangingPunct="1">
              <a:spcBef>
                <a:spcPct val="0"/>
              </a:spcBef>
            </a:pPr>
            <a:endParaRPr lang="en-US" altLang="en-US" i="1"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a:t>
            </a:fld>
            <a:endParaRPr lang="en-US" dirty="0"/>
          </a:p>
        </p:txBody>
      </p:sp>
    </p:spTree>
    <p:extLst>
      <p:ext uri="{BB962C8B-B14F-4D97-AF65-F5344CB8AC3E}">
        <p14:creationId xmlns:p14="http://schemas.microsoft.com/office/powerpoint/2010/main" val="3315867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(1 minute)</a:t>
            </a:r>
          </a:p>
          <a:p>
            <a:pPr eaLnBrk="1" hangingPunct="1">
              <a:spcBef>
                <a:spcPct val="0"/>
              </a:spcBef>
            </a:pPr>
            <a:endParaRPr lang="en-US" altLang="en-US" dirty="0"/>
          </a:p>
          <a:p>
            <a:pPr eaLnBrk="1" hangingPunct="1">
              <a:spcBef>
                <a:spcPct val="0"/>
              </a:spcBef>
            </a:pPr>
            <a:r>
              <a:rPr lang="en-US" altLang="en-US" dirty="0"/>
              <a:t>Ask</a:t>
            </a:r>
            <a:r>
              <a:rPr lang="en-US" altLang="en-US" baseline="0" dirty="0"/>
              <a:t> participants to locate the Calendar Planning Guide in the Library: https://www.deltagamma.org/library/ttdtdm/calendar-planning-guide</a:t>
            </a:r>
            <a:endParaRPr lang="en-US" altLang="en-US" dirty="0"/>
          </a:p>
          <a:p>
            <a:pPr eaLnBrk="1" hangingPunct="1">
              <a:spcBef>
                <a:spcPct val="0"/>
              </a:spcBef>
            </a:pPr>
            <a:endParaRPr lang="en-US" altLang="en-US" dirty="0"/>
          </a:p>
          <a:p>
            <a:pPr eaLnBrk="1" hangingPunct="1">
              <a:spcBef>
                <a:spcPct val="0"/>
              </a:spcBef>
            </a:pPr>
            <a:r>
              <a:rPr lang="en-US" altLang="en-US" i="1" dirty="0"/>
              <a:t>A Calendar Planning Guide document can be found in the DG Library and is a one stop shop resource to support the programming team in executing calendar planning. </a:t>
            </a:r>
            <a:r>
              <a:rPr lang="en-US" altLang="en-US" i="1" baseline="0" dirty="0"/>
              <a:t>In this document you wil</a:t>
            </a:r>
            <a:r>
              <a:rPr lang="en-US" altLang="en-US" i="1" dirty="0"/>
              <a:t>l find pages of information – including details about the process. By completing this document, chapter officers will have all of the information needed to complete the chapter calendar in Anchorbase. </a:t>
            </a:r>
          </a:p>
          <a:p>
            <a:pPr eaLnBrk="1" hangingPunct="1">
              <a:spcBef>
                <a:spcPct val="0"/>
              </a:spcBef>
            </a:pPr>
            <a:endParaRPr lang="en-US" altLang="en-US" dirty="0"/>
          </a:p>
          <a:p>
            <a:pPr eaLnBrk="1" hangingPunct="1">
              <a:spcBef>
                <a:spcPct val="0"/>
              </a:spcBef>
            </a:pPr>
            <a:r>
              <a:rPr lang="en-US" altLang="en-US" dirty="0"/>
              <a:t>Explain that as it is outlined on page one</a:t>
            </a:r>
            <a:r>
              <a:rPr lang="en-US" altLang="en-US" baseline="0" dirty="0"/>
              <a:t> </a:t>
            </a:r>
            <a:r>
              <a:rPr lang="en-US" altLang="en-US" dirty="0"/>
              <a:t>of the Calendar</a:t>
            </a:r>
            <a:r>
              <a:rPr lang="en-US" altLang="en-US" baseline="0" dirty="0"/>
              <a:t> Planning guide, i</a:t>
            </a:r>
            <a:r>
              <a:rPr lang="en-US" altLang="en-US" dirty="0"/>
              <a:t>t’s important to note each CMT officer has a role in the calendar. The vp: programming’s role is to share the information and hold officers accountable for securing dates and planning chapter functions that align with Article II and the Fraternity Standards. </a:t>
            </a:r>
          </a:p>
          <a:p>
            <a:pPr eaLnBrk="1" hangingPunct="1">
              <a:spcBef>
                <a:spcPct val="0"/>
              </a:spcBef>
            </a:pPr>
            <a:endParaRPr lang="en-US" altLang="en-US" i="1" dirty="0"/>
          </a:p>
          <a:p>
            <a:pPr eaLnBrk="1" hangingPunct="1">
              <a:spcBef>
                <a:spcPct val="0"/>
              </a:spcBef>
            </a:pPr>
            <a:r>
              <a:rPr lang="en-US" altLang="en-US" i="1" dirty="0"/>
              <a:t>As programming adviser, you should plan to review the final calendar with the vp: programming prior to submission to the RCS/CAC/NCC.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30</a:t>
            </a:fld>
            <a:endParaRPr lang="en-US" dirty="0"/>
          </a:p>
        </p:txBody>
      </p:sp>
    </p:spTree>
    <p:extLst>
      <p:ext uri="{BB962C8B-B14F-4D97-AF65-F5344CB8AC3E}">
        <p14:creationId xmlns:p14="http://schemas.microsoft.com/office/powerpoint/2010/main" val="2777872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baseline="0" dirty="0"/>
              <a:t>(1 minute)</a:t>
            </a:r>
          </a:p>
          <a:p>
            <a:pPr eaLnBrk="1" hangingPunct="1">
              <a:spcBef>
                <a:spcPct val="0"/>
              </a:spcBef>
            </a:pPr>
            <a:endParaRPr lang="en-US" altLang="en-US" dirty="0"/>
          </a:p>
          <a:p>
            <a:pPr eaLnBrk="1" hangingPunct="1">
              <a:spcBef>
                <a:spcPct val="0"/>
              </a:spcBef>
            </a:pPr>
            <a:r>
              <a:rPr lang="en-US" altLang="en-US" dirty="0"/>
              <a:t>Share</a:t>
            </a:r>
            <a:r>
              <a:rPr lang="en-US" altLang="en-US" baseline="0" dirty="0"/>
              <a:t> that prior to the calendar planning meeting it will be helpful to remind the officers you work with of the following things:</a:t>
            </a:r>
          </a:p>
          <a:p>
            <a:pPr marL="171450" indent="-171450" eaLnBrk="1" hangingPunct="1">
              <a:spcBef>
                <a:spcPct val="0"/>
              </a:spcBef>
              <a:buFont typeface="Arial" panose="020B0604020202020204" pitchFamily="34" charset="0"/>
              <a:buChar char="•"/>
            </a:pPr>
            <a:r>
              <a:rPr lang="en-US" altLang="en-US" baseline="0" dirty="0"/>
              <a:t>Utilize chapter committees and focus groups to discuss programming ideas. Explain that although it is the responsibility of the vp: programming to create the calendar with input from CMT,  your chapter will benefit by having input from many constituent groups.</a:t>
            </a:r>
          </a:p>
          <a:p>
            <a:pPr marL="171450" indent="-171450" eaLnBrk="1" hangingPunct="1">
              <a:spcBef>
                <a:spcPct val="0"/>
              </a:spcBef>
              <a:buFont typeface="Arial" panose="020B0604020202020204" pitchFamily="34" charset="0"/>
              <a:buChar char="•"/>
            </a:pPr>
            <a:r>
              <a:rPr lang="en-US" altLang="en-US" baseline="0" dirty="0"/>
              <a:t>Keep in mind other important Panhellenic, university and sports schedules, academic, and alumnae and house corporation (if applicable) dates. Encourage participants to gather these calendars prior to the calendar planning meeting in order to avoid conflicting events or over programming.</a:t>
            </a:r>
          </a:p>
          <a:p>
            <a:pPr marL="171450" indent="-171450" eaLnBrk="1" hangingPunct="1">
              <a:spcBef>
                <a:spcPct val="0"/>
              </a:spcBef>
              <a:buFont typeface="Arial" panose="020B0604020202020204" pitchFamily="34" charset="0"/>
              <a:buChar char="•"/>
            </a:pPr>
            <a:r>
              <a:rPr lang="en-US" altLang="en-US" baseline="0" dirty="0"/>
              <a:t>When possible, avoid/minimize planning events on weekends to allow members time to work/balance other commitments with Delta Gamma. </a:t>
            </a:r>
          </a:p>
          <a:p>
            <a:endParaRPr lang="en-US" altLang="en-US" i="1" dirty="0"/>
          </a:p>
          <a:p>
            <a:r>
              <a:rPr lang="en-US" altLang="en-US" i="1" dirty="0"/>
              <a:t>We are working very hard in Delta Gamma to be inclusive and respectful of all our members. Please work to look at religious dates before events are placed on the calendar. Be mindful of those holidays that will keep members from attending and/or be a challenge for your chapter/campus culture. Of course, some events will take place on some holidays – we simply ask you are aware of these events and show consideration to the many beliefs represented within our sisterhood.</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31</a:t>
            </a:fld>
            <a:endParaRPr lang="en-US" dirty="0"/>
          </a:p>
        </p:txBody>
      </p:sp>
    </p:spTree>
    <p:extLst>
      <p:ext uri="{BB962C8B-B14F-4D97-AF65-F5344CB8AC3E}">
        <p14:creationId xmlns:p14="http://schemas.microsoft.com/office/powerpoint/2010/main" val="1939154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 </a:t>
            </a:r>
          </a:p>
          <a:p>
            <a:endParaRPr lang="en-US" dirty="0"/>
          </a:p>
          <a:p>
            <a:r>
              <a:rPr lang="en-US" dirty="0"/>
              <a:t>Review the slide for some logistics of the calendar planning meeting itself. </a:t>
            </a:r>
          </a:p>
          <a:p>
            <a:endParaRPr lang="en-US" dirty="0"/>
          </a:p>
          <a:p>
            <a:r>
              <a:rPr lang="en-US" i="1" dirty="0"/>
              <a:t>What processes have worked well for calendar planning meetings you have attended in the past? What has been a challenge? </a:t>
            </a:r>
            <a:r>
              <a:rPr lang="en-US" i="0" dirty="0"/>
              <a:t>Allow participants to share ideas in the chat or unmute themselves to have a conversation. </a:t>
            </a:r>
            <a:endParaRPr lang="en-US" i="1"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32</a:t>
            </a:fld>
            <a:endParaRPr lang="en-US" dirty="0"/>
          </a:p>
        </p:txBody>
      </p:sp>
    </p:spTree>
    <p:extLst>
      <p:ext uri="{BB962C8B-B14F-4D97-AF65-F5344CB8AC3E}">
        <p14:creationId xmlns:p14="http://schemas.microsoft.com/office/powerpoint/2010/main" val="173844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a:t>(5 minutes)</a:t>
            </a:r>
          </a:p>
          <a:p>
            <a:pPr eaLnBrk="1" hangingPunct="1"/>
            <a:endParaRPr lang="en-US" baseline="0" dirty="0"/>
          </a:p>
          <a:p>
            <a:pPr eaLnBrk="1" hangingPunct="1"/>
            <a:r>
              <a:rPr lang="en-US" baseline="0" dirty="0"/>
              <a:t>Share: </a:t>
            </a:r>
            <a:r>
              <a:rPr lang="en-US" i="1" baseline="0" dirty="0"/>
              <a:t>You may have heard the term “multi-purpose programming” before. The definition of multi-purpose says: designed or used for several reasons. </a:t>
            </a:r>
          </a:p>
          <a:p>
            <a:pPr eaLnBrk="1" hangingPunct="1"/>
            <a:endParaRPr lang="en-US" baseline="0" dirty="0"/>
          </a:p>
          <a:p>
            <a:pPr eaLnBrk="1" hangingPunct="1"/>
            <a:r>
              <a:rPr lang="en-US" i="1" baseline="0" dirty="0"/>
              <a:t>Multi-purpose programming is an important piece of calendar planning. All of our members carry multiple roles and strive for a balanced college experience. Between academic responsibilities, work schedules, and campus life activities, our members need their Delta Gamma time to not only fulfill them, but help them become the best version of themselves.</a:t>
            </a:r>
          </a:p>
          <a:p>
            <a:pPr eaLnBrk="1" hangingPunct="1"/>
            <a:endParaRPr lang="en-US" baseline="0" dirty="0"/>
          </a:p>
          <a:p>
            <a:pPr defTabSz="931774"/>
            <a:r>
              <a:rPr lang="en-US" i="1" dirty="0"/>
              <a:t>Think of it like this: You make a list for the store. Do you go to Target or Wal-Mart for your entire list OR do you go each day of the week for one item? Of course you go with your list in hand or your list app on your mobile device to knock out your list in one trip. Think of multi-purpose programming the same way. Most of you do not have schedules that allow for daily Delta Gamma meetings. Can you imagine your retention, chapter culture and scholarship rankings if each of your gatherings were impactful and intentional. </a:t>
            </a:r>
            <a:endParaRPr lang="en-US" b="1" i="1" dirty="0"/>
          </a:p>
          <a:p>
            <a:pPr defTabSz="931774"/>
            <a:endParaRPr lang="en-US" baseline="0" dirty="0"/>
          </a:p>
          <a:p>
            <a:pPr marL="13544"/>
            <a:r>
              <a:rPr lang="en-US" sz="1400" i="1" dirty="0"/>
              <a:t>Think about a way you could use multi-purpose programming in your chapter. What programs could be planned together? </a:t>
            </a:r>
            <a:r>
              <a:rPr lang="en-US" sz="1400" i="0" dirty="0"/>
              <a:t>Ask for volunteers to unmute themselves and share ideas that they have seen work well in the past.  </a:t>
            </a:r>
            <a:endParaRPr lang="en-US" sz="1400" i="1" dirty="0"/>
          </a:p>
          <a:p>
            <a:pPr marL="13544"/>
            <a:endParaRPr lang="en-US" sz="1300" dirty="0"/>
          </a:p>
          <a:p>
            <a:pPr marL="13544"/>
            <a:r>
              <a:rPr lang="en-US" sz="1300" dirty="0"/>
              <a:t>If time allows, facilitator can offer the following additional ideas for multi-purpose programming:</a:t>
            </a:r>
          </a:p>
          <a:p>
            <a:pPr marL="424582" indent="-291179">
              <a:buSzPct val="70000"/>
              <a:buFont typeface="Arial" panose="020B0604020202020204" pitchFamily="34" charset="0"/>
              <a:buChar char="•"/>
            </a:pPr>
            <a:r>
              <a:rPr lang="en-US" sz="1300" dirty="0"/>
              <a:t>Use a single chapter meeting to conduct all votes.</a:t>
            </a:r>
          </a:p>
          <a:p>
            <a:pPr marL="424582" indent="-291179">
              <a:buSzPct val="70000"/>
              <a:buFont typeface="Arial" panose="020B0604020202020204" pitchFamily="34" charset="0"/>
              <a:buChar char="•"/>
            </a:pPr>
            <a:r>
              <a:rPr lang="en-US" sz="1300" dirty="0"/>
              <a:t>Invite alumnae to a DG Dialogue as a collumnae event.</a:t>
            </a:r>
          </a:p>
          <a:p>
            <a:pPr marL="424582" indent="-291179">
              <a:buSzPct val="70000"/>
              <a:buFont typeface="Arial" panose="020B0604020202020204" pitchFamily="34" charset="0"/>
              <a:buChar char="•"/>
            </a:pPr>
            <a:r>
              <a:rPr lang="en-US" sz="1300" dirty="0"/>
              <a:t>Recognize advisers at Founders Day.</a:t>
            </a:r>
          </a:p>
          <a:p>
            <a:pPr marL="424582" indent="-291179">
              <a:buSzPct val="70000"/>
              <a:buFont typeface="Arial" panose="020B0604020202020204" pitchFamily="34" charset="0"/>
              <a:buChar char="•"/>
            </a:pPr>
            <a:r>
              <a:rPr lang="en-US" sz="1300" dirty="0"/>
              <a:t>Recognize scholarship at Founders Day.</a:t>
            </a:r>
          </a:p>
          <a:p>
            <a:pPr marL="424582" indent="-291179">
              <a:buSzPct val="70000"/>
              <a:buFont typeface="Arial" panose="020B0604020202020204" pitchFamily="34" charset="0"/>
              <a:buChar char="•"/>
            </a:pPr>
            <a:r>
              <a:rPr lang="en-US" sz="1300" dirty="0"/>
              <a:t>Schedule a service event and a sisterhood event for the same day (ex: volunteer and grab ice cream afterwards)</a:t>
            </a:r>
          </a:p>
          <a:p>
            <a:pPr marL="424582" indent="-291179">
              <a:buSzPct val="70000"/>
              <a:buFont typeface="Arial" panose="020B0604020202020204" pitchFamily="34" charset="0"/>
              <a:buChar char="•"/>
            </a:pPr>
            <a:r>
              <a:rPr lang="en-US" sz="1300" dirty="0"/>
              <a:t>Hosting a speaker or completing an activity during a regular scheduled time such as chapter meeting.</a:t>
            </a:r>
          </a:p>
          <a:p>
            <a:pPr marL="424582" indent="-291179">
              <a:buSzPct val="70000"/>
              <a:buFont typeface="Arial" panose="020B0604020202020204" pitchFamily="34" charset="0"/>
              <a:buChar char="•"/>
            </a:pPr>
            <a:r>
              <a:rPr lang="en-US" sz="1300" dirty="0"/>
              <a:t>A chapter retreat that includes sundaes for senior programming, a service project and of course completing chapter retreat initiatives. </a:t>
            </a:r>
          </a:p>
          <a:p>
            <a:pPr marL="424582" indent="-291179">
              <a:buSzPct val="70000"/>
              <a:buFont typeface="Arial" panose="020B0604020202020204" pitchFamily="34" charset="0"/>
              <a:buChar char="•"/>
            </a:pPr>
            <a:r>
              <a:rPr lang="en-US" sz="1300" dirty="0"/>
              <a:t>Use a meal for an etiquette dinner. </a:t>
            </a:r>
          </a:p>
          <a:p>
            <a:pPr marL="424582" indent="-291179">
              <a:buSzPct val="70000"/>
              <a:buFont typeface="Arial" panose="020B0604020202020204" pitchFamily="34" charset="0"/>
              <a:buChar char="•"/>
            </a:pPr>
            <a:r>
              <a:rPr lang="en-US" sz="1300" dirty="0"/>
              <a:t>Following Founders Day, coordinate a panel for career networking and internship advice with area alumnae. </a:t>
            </a:r>
          </a:p>
          <a:p>
            <a:pPr marL="424582" indent="-291179">
              <a:buSzPct val="70000"/>
              <a:buFont typeface="Arial" panose="020B0604020202020204" pitchFamily="34" charset="0"/>
              <a:buChar char="•"/>
            </a:pPr>
            <a:r>
              <a:rPr lang="en-US" sz="1300" dirty="0"/>
              <a:t>Utilize email and paper announcements for what can be read – turn meetings into activities. </a:t>
            </a:r>
          </a:p>
          <a:p>
            <a:endParaRPr lang="en-US" dirty="0"/>
          </a:p>
          <a:p>
            <a:r>
              <a:rPr lang="en-US" dirty="0"/>
              <a:t>Thank all participants for sharing. Acknowledge</a:t>
            </a:r>
            <a:r>
              <a:rPr lang="en-US" baseline="0" dirty="0"/>
              <a:t> that there are many ways to incorporate multi-purpose programming within the chapter calendar. Encourage participants to work with other chapter officers to create the most successful pairings of programs and events for their chapter. </a:t>
            </a:r>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33</a:t>
            </a:fld>
            <a:endParaRPr lang="en-US" dirty="0"/>
          </a:p>
        </p:txBody>
      </p:sp>
    </p:spTree>
    <p:extLst>
      <p:ext uri="{BB962C8B-B14F-4D97-AF65-F5344CB8AC3E}">
        <p14:creationId xmlns:p14="http://schemas.microsoft.com/office/powerpoint/2010/main" val="2809045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This screen shot is from a resource that you can find on the Library called the “Multi-Purpose Programming Guide.” You can see that it gives ideas for how you can be effective with chapter time. </a:t>
            </a:r>
          </a:p>
          <a:p>
            <a:endParaRPr lang="en-US" i="1" dirty="0"/>
          </a:p>
          <a:p>
            <a:r>
              <a:rPr lang="en-US" i="0" dirty="0"/>
              <a:t>Give the group a few minutes to review this information after finding it in the Library.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34</a:t>
            </a:fld>
            <a:endParaRPr lang="en-US" dirty="0"/>
          </a:p>
        </p:txBody>
      </p:sp>
    </p:spTree>
    <p:extLst>
      <p:ext uri="{BB962C8B-B14F-4D97-AF65-F5344CB8AC3E}">
        <p14:creationId xmlns:p14="http://schemas.microsoft.com/office/powerpoint/2010/main" val="2999513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0" dirty="0"/>
              <a:t>(4 minutes)</a:t>
            </a:r>
          </a:p>
          <a:p>
            <a:endParaRPr lang="en-US" altLang="en-US" i="1" dirty="0"/>
          </a:p>
          <a:p>
            <a:r>
              <a:rPr lang="en-US" altLang="en-US" i="1" dirty="0"/>
              <a:t>The programming team has the unique opportunity to ensure that everything that ends up on the calendar is purposeful and aligns with chapter goals. In the thick of calendar planning, however, it can be difficult to remember that you should keep the 30,000 ft view of what the chapter is learning and experiencing. </a:t>
            </a:r>
          </a:p>
          <a:p>
            <a:endParaRPr lang="en-US" altLang="en-US" i="1" dirty="0"/>
          </a:p>
          <a:p>
            <a:r>
              <a:rPr lang="en-US" altLang="en-US" i="1" dirty="0"/>
              <a:t>What are some ways you can think of to remain intentional about the chapter calendar? Let’s hear some of your ideas in the chat box.</a:t>
            </a:r>
          </a:p>
          <a:p>
            <a:endParaRPr lang="en-US" altLang="en-US" i="1" dirty="0"/>
          </a:p>
          <a:p>
            <a:r>
              <a:rPr lang="en-US" altLang="en-US" i="0" dirty="0"/>
              <a:t>Call out responses from the chat. </a:t>
            </a:r>
          </a:p>
          <a:p>
            <a:endParaRPr lang="en-US" altLang="en-US" i="0" dirty="0"/>
          </a:p>
          <a:p>
            <a:r>
              <a:rPr lang="en-US" altLang="en-US" i="0" dirty="0"/>
              <a:t>Possible answers:</a:t>
            </a:r>
          </a:p>
          <a:p>
            <a:pPr marL="171450" indent="-171450">
              <a:buFontTx/>
              <a:buChar char="-"/>
            </a:pPr>
            <a:r>
              <a:rPr lang="en-US" altLang="en-US" i="0" dirty="0"/>
              <a:t>Look at last years calendar and think about what changes would be impactful on the chapter experience</a:t>
            </a:r>
          </a:p>
          <a:p>
            <a:pPr marL="171450" indent="-171450">
              <a:buFontTx/>
              <a:buChar char="-"/>
            </a:pPr>
            <a:r>
              <a:rPr lang="en-US" altLang="en-US" i="0" dirty="0"/>
              <a:t>Ask chapter members casually how they feel about chapter programming</a:t>
            </a:r>
          </a:p>
          <a:p>
            <a:pPr marL="171450" indent="-171450">
              <a:buFontTx/>
              <a:buChar char="-"/>
            </a:pPr>
            <a:r>
              <a:rPr lang="en-US" altLang="en-US" i="0" dirty="0"/>
              <a:t>Work with each CMT officer to help her understand how her events fit in with the rest</a:t>
            </a:r>
          </a:p>
          <a:p>
            <a:endParaRPr lang="en-US" dirty="0"/>
          </a:p>
          <a:p>
            <a:r>
              <a:rPr lang="en-US" dirty="0"/>
              <a:t>Ask the following question: </a:t>
            </a:r>
            <a:r>
              <a:rPr lang="en-US" i="1" dirty="0"/>
              <a:t>What questions should you ask yourself about all the work you’ve done?</a:t>
            </a:r>
          </a:p>
          <a:p>
            <a:endParaRPr lang="en-US" dirty="0"/>
          </a:p>
          <a:p>
            <a:r>
              <a:rPr lang="en-US" dirty="0"/>
              <a:t>Supplement with the following if not answered by the participants:</a:t>
            </a:r>
          </a:p>
          <a:p>
            <a:pPr marL="171450" indent="-171450">
              <a:buFont typeface="Arial" panose="020B0604020202020204" pitchFamily="34" charset="0"/>
              <a:buChar char="•"/>
            </a:pPr>
            <a:r>
              <a:rPr lang="en-US" dirty="0"/>
              <a:t>Does the calendar align with the chapter goals?</a:t>
            </a:r>
          </a:p>
          <a:p>
            <a:pPr marL="171450" indent="-171450">
              <a:buFont typeface="Arial" panose="020B0604020202020204" pitchFamily="34" charset="0"/>
              <a:buChar char="•"/>
            </a:pPr>
            <a:r>
              <a:rPr lang="en-US" dirty="0"/>
              <a:t>Do any of the events not align with Article II?</a:t>
            </a:r>
          </a:p>
          <a:p>
            <a:pPr marL="171450" indent="-171450">
              <a:buFont typeface="Arial" panose="020B0604020202020204" pitchFamily="34" charset="0"/>
              <a:buChar char="•"/>
            </a:pPr>
            <a:r>
              <a:rPr lang="en-US" dirty="0"/>
              <a:t>Are there any weeks outside of recruitment and Initiation where there are two anchored events? [If so, try to readjust the calendar to eliminate an anchored event.]</a:t>
            </a:r>
          </a:p>
          <a:p>
            <a:pPr marL="171450" indent="-171450">
              <a:buFont typeface="Arial" panose="020B0604020202020204" pitchFamily="34" charset="0"/>
              <a:buChar char="•"/>
            </a:pPr>
            <a:r>
              <a:rPr lang="en-US" dirty="0"/>
              <a:t>Do all programming events or DG Dialogues have chapter business associated with them? If so, chapter business needs to keep to 15 minutes and done after the programming event so they focus of the event is on the programming, not chapter business. If not possible, move the chapter business to another meeting or the programming event.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35</a:t>
            </a:fld>
            <a:endParaRPr lang="en-US" dirty="0"/>
          </a:p>
        </p:txBody>
      </p:sp>
    </p:spTree>
    <p:extLst>
      <p:ext uri="{BB962C8B-B14F-4D97-AF65-F5344CB8AC3E}">
        <p14:creationId xmlns:p14="http://schemas.microsoft.com/office/powerpoint/2010/main" val="3153968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(1 minute)</a:t>
            </a:r>
          </a:p>
          <a:p>
            <a:endParaRPr lang="en-US" i="0" baseline="0" dirty="0"/>
          </a:p>
          <a:p>
            <a:r>
              <a:rPr lang="en-US" i="0" baseline="0" dirty="0"/>
              <a:t>When the calendar planning meeting has conclude, all officers should complete their calendar entry tasks in Anchorbase. Before submitting to the RCS/CAC/NCC, you as programming adviser should review the calendar. Your RCS/NCC/CAC will be looking to ensure that all items in the calendar planning guide are reflected in the proposed calendar. </a:t>
            </a:r>
          </a:p>
          <a:p>
            <a:endParaRPr lang="en-US" i="0" baseline="0" dirty="0"/>
          </a:p>
          <a:p>
            <a:r>
              <a:rPr lang="en-US" i="0" baseline="0" dirty="0"/>
              <a:t>After you have approved, the vp: programming will complete the </a:t>
            </a:r>
            <a:r>
              <a:rPr lang="en-US" i="1" baseline="0" dirty="0"/>
              <a:t>“vp: programming Calendar Certification” Anchorbase task. This task will the officer to certify that the chapter calendar aligns with chapter goals, that it exemplifies Article II, that it follows all policy and procedure and that it is balanced. It will then ask for you as the programming advisers approval certifying the same.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36</a:t>
            </a:fld>
            <a:endParaRPr lang="en-US" dirty="0"/>
          </a:p>
        </p:txBody>
      </p:sp>
    </p:spTree>
    <p:extLst>
      <p:ext uri="{BB962C8B-B14F-4D97-AF65-F5344CB8AC3E}">
        <p14:creationId xmlns:p14="http://schemas.microsoft.com/office/powerpoint/2010/main" val="1163901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Once your RCS/CAC/NCC has reviewed the calendar, she will deny it in Anchorbase if there are any changes she wants you to make. Your RCS will give you feedback based on information in the Calendar Planning Guide. For example, if you have a fundraising event scheduled too close to a social event with alcohol, she would ask for this to be changed. If you have planned multiple anchored events in one week, your RCS would ask you to change this to avoid overprogramming members. Once she denies the calendar, you will receive an email letting you know that information is available from her about her feedback. Once you see that email, the vp: programming will need to login to Anchorbase and view the “Calendar Updates and Approvals” report, which will show the RCS feedback.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37</a:t>
            </a:fld>
            <a:endParaRPr lang="en-US" dirty="0"/>
          </a:p>
        </p:txBody>
      </p:sp>
    </p:spTree>
    <p:extLst>
      <p:ext uri="{BB962C8B-B14F-4D97-AF65-F5344CB8AC3E}">
        <p14:creationId xmlns:p14="http://schemas.microsoft.com/office/powerpoint/2010/main" val="2809124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We have reached the final step- the chapter vote!</a:t>
            </a:r>
            <a:r>
              <a:rPr lang="en-US" i="1" baseline="0" dirty="0"/>
              <a:t> The chapter should vote to approve the calendar at the first chapter meeting following RCS/CAC/NCC approval. The vote must be recorded in the business meeting minutes.</a:t>
            </a:r>
            <a:endParaRPr lang="en-US" i="1" dirty="0"/>
          </a:p>
          <a:p>
            <a:endParaRPr lang="en-US" dirty="0"/>
          </a:p>
          <a:p>
            <a:r>
              <a:rPr lang="en-US" i="1" dirty="0"/>
              <a:t>The chapter should also vote if it is ever proposed that the date of an Anchored event is changed. Anchored events cannot be moved unless voted on by the chapter.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38</a:t>
            </a:fld>
            <a:endParaRPr lang="en-US" dirty="0"/>
          </a:p>
        </p:txBody>
      </p:sp>
    </p:spTree>
    <p:extLst>
      <p:ext uri="{BB962C8B-B14F-4D97-AF65-F5344CB8AC3E}">
        <p14:creationId xmlns:p14="http://schemas.microsoft.com/office/powerpoint/2010/main" val="3808510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Once the calendar is approved and finalize, you will want to ensure that it is distributed to the chapter and advisory team. Through Anchorbase, there is a report under “Calendar” called “Spreadsheet Style.” The output of this report is in the screen shot on the right hand side of the screen. On this screen, you can see that there is a “download” feature that gives you the options to download the calendar into many different formats. The vp: programming can download the calendar and then send it to all chapter members. </a:t>
            </a:r>
          </a:p>
          <a:p>
            <a:endParaRPr lang="en-US" i="1" dirty="0"/>
          </a:p>
          <a:p>
            <a:r>
              <a:rPr lang="en-US" i="1" dirty="0"/>
              <a:t>Many chapters will use a Google calendar or another format to share calendar info – whatever works best for the students is great! Don’t forget to ask for advisory team access to that version of the calendar as well and remind officers that all updates made to that version of the calendar must also be made in Anchorbase.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39</a:t>
            </a:fld>
            <a:endParaRPr lang="en-US" dirty="0"/>
          </a:p>
        </p:txBody>
      </p:sp>
    </p:spTree>
    <p:extLst>
      <p:ext uri="{BB962C8B-B14F-4D97-AF65-F5344CB8AC3E}">
        <p14:creationId xmlns:p14="http://schemas.microsoft.com/office/powerpoint/2010/main" val="141256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(2 minutes)</a:t>
            </a:r>
          </a:p>
          <a:p>
            <a:pPr eaLnBrk="1" hangingPunct="1">
              <a:spcBef>
                <a:spcPct val="0"/>
              </a:spcBef>
            </a:pPr>
            <a:endParaRPr lang="en-US" altLang="en-US" dirty="0"/>
          </a:p>
          <a:p>
            <a:pPr eaLnBrk="1" hangingPunct="1">
              <a:spcBef>
                <a:spcPct val="0"/>
              </a:spcBef>
            </a:pPr>
            <a:r>
              <a:rPr lang="en-US" altLang="en-US" dirty="0"/>
              <a:t>Share that we will start training by exploring how the programming team fits into CMT and JCMT.</a:t>
            </a:r>
          </a:p>
          <a:p>
            <a:pPr eaLnBrk="1" hangingPunct="1">
              <a:spcBef>
                <a:spcPct val="0"/>
              </a:spcBef>
            </a:pPr>
            <a:endParaRPr lang="en-US" altLang="en-US" dirty="0"/>
          </a:p>
          <a:p>
            <a:pPr eaLnBrk="1" hangingPunct="1">
              <a:spcBef>
                <a:spcPct val="0"/>
              </a:spcBef>
            </a:pPr>
            <a:r>
              <a:rPr lang="en-US" altLang="en-US" i="1" dirty="0"/>
              <a:t>The vp: programming has up to 3 directors to work with.</a:t>
            </a:r>
            <a:r>
              <a:rPr lang="en-US" altLang="en-US" i="1" baseline="0" dirty="0"/>
              <a:t> </a:t>
            </a:r>
            <a:r>
              <a:rPr lang="en-US" altLang="en-US" i="1" dirty="0"/>
              <a:t>We are going to review some of the responsibilities for each director. Due to chapter size, some chapters might not have all of these directors.</a:t>
            </a:r>
            <a:r>
              <a:rPr lang="en-US" altLang="en-US" i="1" baseline="0" dirty="0"/>
              <a:t> </a:t>
            </a:r>
            <a:r>
              <a:rPr lang="en-US" altLang="en-US" i="1" dirty="0"/>
              <a:t>As the leader of the team, the vp: programming is ultimately responsible for the management and operation of the team, and their responsibilities if you are without one of these directors. </a:t>
            </a:r>
          </a:p>
          <a:p>
            <a:pPr defTabSz="931774">
              <a:defRPr/>
            </a:pPr>
            <a:endParaRPr lang="en-US" altLang="en-US" dirty="0"/>
          </a:p>
          <a:p>
            <a:pPr defTabSz="931774">
              <a:defRPr/>
            </a:pPr>
            <a:r>
              <a:rPr lang="en-US" altLang="en-US" i="1" dirty="0"/>
              <a:t>Although the vp:</a:t>
            </a:r>
            <a:r>
              <a:rPr lang="en-US" altLang="en-US" i="1" baseline="0" dirty="0"/>
              <a:t> programming has a few well-known areas of responsibility, the position is responsible for many aspects of the chapter. As programming adviser, you may be asked to support the chapter on a variety of different types of events or programming initiatives.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4</a:t>
            </a:fld>
            <a:endParaRPr lang="en-US" dirty="0"/>
          </a:p>
        </p:txBody>
      </p:sp>
    </p:spTree>
    <p:extLst>
      <p:ext uri="{BB962C8B-B14F-4D97-AF65-F5344CB8AC3E}">
        <p14:creationId xmlns:p14="http://schemas.microsoft.com/office/powerpoint/2010/main" val="3787031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0" dirty="0"/>
              <a:t>(1 minute)</a:t>
            </a:r>
          </a:p>
          <a:p>
            <a:endParaRPr lang="en-US" altLang="en-US" b="0" i="0" dirty="0"/>
          </a:p>
          <a:p>
            <a:r>
              <a:rPr lang="en-US" altLang="en-US" b="0" i="0" dirty="0"/>
              <a:t>Review the slide.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40</a:t>
            </a:fld>
            <a:endParaRPr lang="en-US" dirty="0"/>
          </a:p>
        </p:txBody>
      </p:sp>
    </p:spTree>
    <p:extLst>
      <p:ext uri="{BB962C8B-B14F-4D97-AF65-F5344CB8AC3E}">
        <p14:creationId xmlns:p14="http://schemas.microsoft.com/office/powerpoint/2010/main" val="959491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any remaining questions as needed. </a:t>
            </a:r>
          </a:p>
          <a:p>
            <a:endParaRPr lang="en-US" baseline="0" dirty="0"/>
          </a:p>
          <a:p>
            <a:r>
              <a:rPr lang="en-US" baseline="0" dirty="0"/>
              <a:t>If no questions, but time remains prompt further reflection and discussion with these prompts: </a:t>
            </a:r>
          </a:p>
          <a:p>
            <a:endParaRPr lang="en-US" baseline="0" dirty="0"/>
          </a:p>
          <a:p>
            <a:pPr marL="0" indent="0">
              <a:buFontTx/>
              <a:buNone/>
            </a:pPr>
            <a:r>
              <a:rPr lang="en-US" sz="1200" dirty="0"/>
              <a:t>Questions:</a:t>
            </a:r>
          </a:p>
          <a:p>
            <a:pPr marL="228600" indent="-228600">
              <a:buFontTx/>
              <a:buAutoNum type="arabicPeriod"/>
            </a:pPr>
            <a:r>
              <a:rPr lang="en-US" sz="1200" dirty="0"/>
              <a:t>What are your biggest takeaways from training today?</a:t>
            </a:r>
          </a:p>
          <a:p>
            <a:pPr marL="228600" indent="-228600">
              <a:buFontTx/>
              <a:buAutoNum type="arabicPeriod"/>
            </a:pPr>
            <a:r>
              <a:rPr lang="en-US" sz="1200" dirty="0"/>
              <a:t>What are the things you still feel unclear about or on which you still need more information?</a:t>
            </a:r>
          </a:p>
          <a:p>
            <a:pPr marL="228600" indent="-228600">
              <a:buFontTx/>
              <a:buAutoNum type="arabicPeriod"/>
            </a:pPr>
            <a:r>
              <a:rPr lang="en-US" sz="1200" dirty="0"/>
              <a:t>What strengths and experiences are you bringing to this role that have set you up for success?</a:t>
            </a:r>
          </a:p>
          <a:p>
            <a:pPr marL="228600" indent="-228600">
              <a:buFontTx/>
              <a:buAutoNum type="arabicPeriod"/>
            </a:pPr>
            <a:r>
              <a:rPr lang="en-US" sz="1200" dirty="0"/>
              <a:t>What will your very first step be with the information you learned today?</a:t>
            </a:r>
          </a:p>
          <a:p>
            <a:pPr marL="228600" indent="-228600">
              <a:buFontTx/>
              <a:buAutoNum type="arabicPeriod"/>
            </a:pPr>
            <a:r>
              <a:rPr lang="en-US" sz="1200" dirty="0"/>
              <a:t>Who are your allies and partners as an adviser? Who and what are your best resources?</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41</a:t>
            </a:fld>
            <a:endParaRPr lang="en-US" dirty="0"/>
          </a:p>
        </p:txBody>
      </p:sp>
    </p:spTree>
    <p:extLst>
      <p:ext uri="{BB962C8B-B14F-4D97-AF65-F5344CB8AC3E}">
        <p14:creationId xmlns:p14="http://schemas.microsoft.com/office/powerpoint/2010/main" val="294252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(1 minute)</a:t>
            </a:r>
          </a:p>
          <a:p>
            <a:pPr eaLnBrk="1" hangingPunct="1">
              <a:spcBef>
                <a:spcPct val="0"/>
              </a:spcBef>
            </a:pPr>
            <a:endParaRPr lang="en-US" altLang="en-US" dirty="0"/>
          </a:p>
          <a:p>
            <a:pPr eaLnBrk="1" hangingPunct="1">
              <a:spcBef>
                <a:spcPct val="0"/>
              </a:spcBef>
            </a:pPr>
            <a:r>
              <a:rPr lang="en-US" altLang="en-US" dirty="0"/>
              <a:t>Review the list on the slide, acknowledging it is not a complete list and that the attendees likely mentioned more than this list. </a:t>
            </a:r>
            <a:endParaRPr lang="en-US" altLang="en-US" baseline="0" dirty="0"/>
          </a:p>
          <a:p>
            <a:pPr eaLnBrk="1" hangingPunct="1">
              <a:spcBef>
                <a:spcPct val="0"/>
              </a:spcBef>
            </a:pPr>
            <a:endParaRPr lang="en-US" altLang="en-US" dirty="0"/>
          </a:p>
          <a:p>
            <a:pPr eaLnBrk="1" hangingPunct="1">
              <a:spcBef>
                <a:spcPct val="0"/>
              </a:spcBef>
            </a:pPr>
            <a:r>
              <a:rPr lang="en-US" altLang="en-US" i="1" baseline="0" dirty="0"/>
              <a:t>I</a:t>
            </a:r>
            <a:r>
              <a:rPr lang="en-US" altLang="en-US" i="1" dirty="0"/>
              <a:t>t is the responsibility of the programming team to create and maintain within the chapter an atmosphere of trust, understanding and congeniality. The officers you support have an opportunity to create a meaningful membership experience for chapter members. This can require creativity and imagination as well as event management skills. Supporting student leaders in balancing these two things is where you can come in! As programming adviser, you can serve as a valued resource to stay on track and think outside of the box.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5</a:t>
            </a:fld>
            <a:endParaRPr lang="en-US" dirty="0"/>
          </a:p>
        </p:txBody>
      </p:sp>
    </p:spTree>
    <p:extLst>
      <p:ext uri="{BB962C8B-B14F-4D97-AF65-F5344CB8AC3E}">
        <p14:creationId xmlns:p14="http://schemas.microsoft.com/office/powerpoint/2010/main" val="322137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1 minute</a:t>
            </a:r>
          </a:p>
          <a:p>
            <a:pPr eaLnBrk="1" hangingPunct="1">
              <a:spcBef>
                <a:spcPct val="0"/>
              </a:spcBef>
            </a:pPr>
            <a:endParaRPr lang="en-US" altLang="en-US" dirty="0"/>
          </a:p>
          <a:p>
            <a:pPr eaLnBrk="1" hangingPunct="1">
              <a:spcBef>
                <a:spcPct val="0"/>
              </a:spcBef>
            </a:pPr>
            <a:r>
              <a:rPr lang="en-US" altLang="en-US" i="1" dirty="0"/>
              <a:t>If the chapter you support has these directors in place, here’s some ways that you can encourage delegation of tasks between the programming team officers: </a:t>
            </a:r>
          </a:p>
          <a:p>
            <a:pPr marL="171450" indent="-171450" eaLnBrk="1" hangingPunct="1">
              <a:spcBef>
                <a:spcPct val="0"/>
              </a:spcBef>
              <a:buFont typeface="Arial" panose="020B0604020202020204" pitchFamily="34" charset="0"/>
              <a:buChar char="•"/>
            </a:pPr>
            <a:r>
              <a:rPr lang="en-US" altLang="en-US" b="0" i="1" dirty="0"/>
              <a:t>The director: senior programming helps seniors connect with an alumnae group, plan senior recognition and senior recommitment ceremony.  She plans/executes senior-specific programming to recognize and celebrate senior members. </a:t>
            </a:r>
            <a:endParaRPr lang="en-US" altLang="en-US" i="1" dirty="0"/>
          </a:p>
          <a:p>
            <a:pPr marL="171450" indent="-171450" eaLnBrk="1" hangingPunct="1">
              <a:spcBef>
                <a:spcPct val="0"/>
              </a:spcBef>
              <a:buFont typeface="Arial" panose="020B0604020202020204" pitchFamily="34" charset="0"/>
              <a:buChar char="•"/>
            </a:pPr>
            <a:r>
              <a:rPr lang="en-US" altLang="en-US" b="0" i="1" dirty="0"/>
              <a:t>The director: alumnae relations works</a:t>
            </a:r>
            <a:r>
              <a:rPr lang="en-US" altLang="en-US" b="0" i="1" baseline="0" dirty="0"/>
              <a:t> to </a:t>
            </a:r>
            <a:r>
              <a:rPr lang="en-US" altLang="en-US" i="1" dirty="0"/>
              <a:t>contact local alumnae/invite to major chapter events, helps plan events with alumnae, maintains list of chapter alumnae, and promotes lifetime membership within the chapter</a:t>
            </a:r>
            <a:r>
              <a:rPr lang="en-US" altLang="en-US" dirty="0"/>
              <a:t>.</a:t>
            </a:r>
          </a:p>
          <a:p>
            <a:pPr marL="171450" indent="-171450" eaLnBrk="1" hangingPunct="1">
              <a:spcBef>
                <a:spcPct val="0"/>
              </a:spcBef>
              <a:buFont typeface="Arial" panose="020B0604020202020204" pitchFamily="34" charset="0"/>
              <a:buChar char="•"/>
            </a:pPr>
            <a:r>
              <a:rPr lang="en-US" altLang="en-US" i="1" dirty="0"/>
              <a:t>The director of DG Dialogues manages the DG Dialogues program through intentional program selection and selecting and training small group facilitators. </a:t>
            </a:r>
          </a:p>
          <a:p>
            <a:endParaRPr lang="en-US" dirty="0"/>
          </a:p>
          <a:p>
            <a:r>
              <a:rPr lang="en-US" dirty="0"/>
              <a:t>Let participants know that the list above is a partial</a:t>
            </a:r>
            <a:r>
              <a:rPr lang="en-US" baseline="0" dirty="0"/>
              <a:t> list and could include other responsibilities as outlined by the chapter. </a:t>
            </a:r>
            <a:r>
              <a:rPr lang="en-US" dirty="0"/>
              <a:t>Explain that if a</a:t>
            </a:r>
            <a:r>
              <a:rPr lang="en-US" baseline="0" dirty="0"/>
              <a:t> chapter does not have the roles listed above these responsibilities fall to the vp: programming.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6</a:t>
            </a:fld>
            <a:endParaRPr lang="en-US" dirty="0"/>
          </a:p>
        </p:txBody>
      </p:sp>
    </p:spTree>
    <p:extLst>
      <p:ext uri="{BB962C8B-B14F-4D97-AF65-F5344CB8AC3E}">
        <p14:creationId xmlns:p14="http://schemas.microsoft.com/office/powerpoint/2010/main" val="143228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spcBef>
                <a:spcPct val="0"/>
              </a:spcBef>
              <a:defRPr/>
            </a:pPr>
            <a:r>
              <a:rPr lang="en-US" dirty="0"/>
              <a:t>1 minute </a:t>
            </a:r>
          </a:p>
          <a:p>
            <a:pPr defTabSz="933237">
              <a:spcBef>
                <a:spcPct val="0"/>
              </a:spcBef>
              <a:defRPr/>
            </a:pPr>
            <a:endParaRPr lang="en-US" dirty="0"/>
          </a:p>
          <a:p>
            <a:pPr defTabSz="933237">
              <a:spcBef>
                <a:spcPct val="0"/>
              </a:spcBef>
              <a:defRPr/>
            </a:pPr>
            <a:r>
              <a:rPr lang="en-US" i="1" dirty="0"/>
              <a:t>We are going to discuss a variety of responsibilities of the programming team today. However, perhaps one of the most impactful things you can do as a programming adviser is this concept: challenging and encouraging our chapters to be intentional about the programming they develop for their chapters. </a:t>
            </a:r>
          </a:p>
          <a:p>
            <a:pPr defTabSz="933237">
              <a:spcBef>
                <a:spcPct val="0"/>
              </a:spcBef>
              <a:defRPr/>
            </a:pPr>
            <a:endParaRPr lang="en-US" i="1" dirty="0"/>
          </a:p>
          <a:p>
            <a:pPr defTabSz="933237">
              <a:spcBef>
                <a:spcPct val="0"/>
              </a:spcBef>
              <a:defRPr/>
            </a:pPr>
            <a:r>
              <a:rPr lang="en-US" i="1" dirty="0"/>
              <a:t>In the next section we are going to review the programming elements that are required to be on a chapter’s calendar. These will include things like DG Dialogue programs, sisterhoods, collumnae events, etc. </a:t>
            </a:r>
          </a:p>
          <a:p>
            <a:pPr defTabSz="933237">
              <a:spcBef>
                <a:spcPct val="0"/>
              </a:spcBef>
              <a:defRPr/>
            </a:pPr>
            <a:endParaRPr lang="en-US" i="1" dirty="0"/>
          </a:p>
          <a:p>
            <a:pPr defTabSz="933237">
              <a:spcBef>
                <a:spcPct val="0"/>
              </a:spcBef>
              <a:defRPr/>
            </a:pPr>
            <a:r>
              <a:rPr lang="en-US" i="1" dirty="0"/>
              <a:t>As an adviser you can be uniquely positioned to  help officers take a step back and ask why. Why are these items on the calendar and how can we ensure that the programming we provide members is meaningful?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7</a:t>
            </a:fld>
            <a:endParaRPr lang="en-US" dirty="0"/>
          </a:p>
        </p:txBody>
      </p:sp>
    </p:spTree>
    <p:extLst>
      <p:ext uri="{BB962C8B-B14F-4D97-AF65-F5344CB8AC3E}">
        <p14:creationId xmlns:p14="http://schemas.microsoft.com/office/powerpoint/2010/main" val="152535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endParaRPr lang="en-US" dirty="0"/>
          </a:p>
          <a:p>
            <a:r>
              <a:rPr lang="en-US" i="1" dirty="0"/>
              <a:t>No single chapter is alike. Because of that – it is important to consider programming that resonates with members of your chapter. As vp: programming, we want to empower you to select programs that you your members are excited about and that will add value to your membership experience. This slide demonstrates additional reasons it is important to choose relevant programs instead of focusing on checking off a box when creating your calendar. </a:t>
            </a:r>
          </a:p>
          <a:p>
            <a:endParaRPr lang="en-US" i="1" dirty="0"/>
          </a:p>
          <a:p>
            <a:r>
              <a:rPr lang="en-US" i="0" dirty="0"/>
              <a:t>Review slide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8</a:t>
            </a:fld>
            <a:endParaRPr lang="en-US" dirty="0"/>
          </a:p>
        </p:txBody>
      </p:sp>
    </p:spTree>
    <p:extLst>
      <p:ext uri="{BB962C8B-B14F-4D97-AF65-F5344CB8AC3E}">
        <p14:creationId xmlns:p14="http://schemas.microsoft.com/office/powerpoint/2010/main" val="2252471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a:t>3 minutes)</a:t>
            </a:r>
          </a:p>
          <a:p>
            <a:pPr eaLnBrk="1" hangingPunct="1"/>
            <a:endParaRPr lang="en-US" altLang="en-US" baseline="0" dirty="0"/>
          </a:p>
          <a:p>
            <a:pPr eaLnBrk="1" hangingPunct="1"/>
            <a:r>
              <a:rPr lang="en-US" altLang="en-US" i="1" baseline="0" dirty="0"/>
              <a:t>Perhaps the most important thing that should be informing our chapter programming is Article II of the Delta Gamma Constitution. </a:t>
            </a:r>
          </a:p>
          <a:p>
            <a:pPr eaLnBrk="1" hangingPunct="1"/>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Read Article II from the slide: </a:t>
            </a:r>
            <a:r>
              <a:rPr lang="en-US" sz="1200" i="1" dirty="0"/>
              <a:t>The objects of this Fraternity shall be to foster high ideals of friendship among women, to promote their educational and cultural interest, to create in them a true sense of social responsibility, and to develop in them the best qualities of character. </a:t>
            </a:r>
            <a:endParaRPr lang="en-US" altLang="en-US" baseline="0" dirty="0"/>
          </a:p>
          <a:p>
            <a:pPr eaLnBrk="1" hangingPunct="1"/>
            <a:endParaRPr lang="en-US" altLang="en-US" baseline="0" dirty="0"/>
          </a:p>
          <a:p>
            <a:pPr eaLnBrk="1" hangingPunct="1"/>
            <a:r>
              <a:rPr lang="en-US" altLang="en-US" baseline="0" dirty="0"/>
              <a:t>Ask for a few volunteers to answer the following question: </a:t>
            </a:r>
            <a:r>
              <a:rPr lang="en-US" altLang="en-US" i="1" baseline="0" dirty="0"/>
              <a:t>How do you think Article II relates to the roles of the programming team?</a:t>
            </a:r>
          </a:p>
          <a:p>
            <a:pPr eaLnBrk="1" hangingPunct="1"/>
            <a:endParaRPr lang="en-US" altLang="en-US" baseline="0" dirty="0"/>
          </a:p>
          <a:p>
            <a:pPr eaLnBrk="1" hangingPunct="1"/>
            <a:r>
              <a:rPr lang="en-US" altLang="en-US" baseline="0" dirty="0"/>
              <a:t>If not touched upon, share the following sentiment: </a:t>
            </a:r>
            <a:r>
              <a:rPr lang="en-US" altLang="en-US" i="1" baseline="0" dirty="0"/>
              <a:t>Article II for Delta Gamma is our mission. It is the statement that guides us and hopefully guides you as you make decisions on programming and events. All programming should connect to Article II. If an event does not align with Article II, then the event should not be held. </a:t>
            </a:r>
            <a:endParaRPr lang="en-US" altLang="en-US" i="1"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9</a:t>
            </a:fld>
            <a:endParaRPr lang="en-US" dirty="0"/>
          </a:p>
        </p:txBody>
      </p:sp>
    </p:spTree>
    <p:extLst>
      <p:ext uri="{BB962C8B-B14F-4D97-AF65-F5344CB8AC3E}">
        <p14:creationId xmlns:p14="http://schemas.microsoft.com/office/powerpoint/2010/main" val="3238199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46ABC3-579F-48EC-A83A-B70061331252}"/>
              </a:ext>
            </a:extLst>
          </p:cNvPr>
          <p:cNvSpPr>
            <a:spLocks noGrp="1"/>
          </p:cNvSpPr>
          <p:nvPr>
            <p:ph type="body" sz="quarter" idx="10" hasCustomPrompt="1"/>
          </p:nvPr>
        </p:nvSpPr>
        <p:spPr>
          <a:xfrm>
            <a:off x="304800" y="609600"/>
            <a:ext cx="2336800" cy="381000"/>
          </a:xfrm>
          <a:prstGeom prst="rect">
            <a:avLst/>
          </a:prstGeom>
        </p:spPr>
        <p:txBody>
          <a:bodyPr/>
          <a:lstStyle>
            <a:lvl1pPr algn="l">
              <a:defRPr sz="2200" b="1" i="0" cap="none" baseline="0">
                <a:solidFill>
                  <a:srgbClr val="0D2C6C"/>
                </a:solidFill>
                <a:latin typeface="TROPILINE-EXTRABOLD" pitchFamily="2" charset="77"/>
              </a:defRPr>
            </a:lvl1pPr>
            <a:lvl2pPr marL="0" algn="l">
              <a:defRPr sz="1200" b="0">
                <a:solidFill>
                  <a:srgbClr val="B78D4D"/>
                </a:solidFill>
              </a:defRPr>
            </a:lvl2pPr>
          </a:lstStyle>
          <a:p>
            <a:pPr lvl="0"/>
            <a:r>
              <a:rPr lang="en-US" dirty="0"/>
              <a:t>Heading</a:t>
            </a:r>
          </a:p>
          <a:p>
            <a:pPr lvl="1"/>
            <a:r>
              <a:rPr lang="en-US" dirty="0"/>
              <a:t>Subheading</a:t>
            </a:r>
          </a:p>
        </p:txBody>
      </p:sp>
    </p:spTree>
    <p:extLst>
      <p:ext uri="{BB962C8B-B14F-4D97-AF65-F5344CB8AC3E}">
        <p14:creationId xmlns:p14="http://schemas.microsoft.com/office/powerpoint/2010/main" val="170244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0139DE-8F41-34EF-77E2-2125051FB84A}"/>
              </a:ext>
            </a:extLst>
          </p:cNvPr>
          <p:cNvSpPr>
            <a:spLocks noGrp="1"/>
          </p:cNvSpPr>
          <p:nvPr>
            <p:ph type="body" sz="quarter" idx="12"/>
          </p:nvPr>
        </p:nvSpPr>
        <p:spPr>
          <a:xfrm>
            <a:off x="381000" y="762000"/>
            <a:ext cx="4114800" cy="1371600"/>
          </a:xfrm>
          <a:prstGeom prst="rect">
            <a:avLst/>
          </a:prstGeom>
        </p:spPr>
        <p:txBody>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90D9CCCC-9142-4D32-A6E8-79853A51A716}"/>
              </a:ext>
            </a:extLst>
          </p:cNvPr>
          <p:cNvSpPr>
            <a:spLocks noGrp="1"/>
          </p:cNvSpPr>
          <p:nvPr>
            <p:ph sz="quarter" idx="10" hasCustomPrompt="1"/>
          </p:nvPr>
        </p:nvSpPr>
        <p:spPr>
          <a:xfrm>
            <a:off x="381000" y="304801"/>
            <a:ext cx="4114800" cy="304800"/>
          </a:xfrm>
          <a:prstGeom prst="rect">
            <a:avLst/>
          </a:prstGeom>
        </p:spPr>
        <p:txBody>
          <a:bodyPr/>
          <a:lstStyle>
            <a:lvl1pPr>
              <a:defRPr sz="1600" b="1">
                <a:solidFill>
                  <a:schemeClr val="bg1"/>
                </a:solidFill>
                <a:latin typeface="+mj-lt"/>
              </a:defRPr>
            </a:lvl1pPr>
            <a:lvl2pPr marL="0" algn="l">
              <a:defRPr sz="1400" b="1">
                <a:solidFill>
                  <a:srgbClr val="B78D4D"/>
                </a:solidFill>
              </a:defRPr>
            </a:lvl2pPr>
            <a:lvl3pPr>
              <a:defRPr sz="1333">
                <a:latin typeface="+mn-lt"/>
              </a:defRPr>
            </a:lvl3pPr>
          </a:lstStyle>
          <a:p>
            <a:pPr lvl="0"/>
            <a:r>
              <a:rPr lang="en-US" dirty="0"/>
              <a:t>Heading</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4" r:id="rId2"/>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bodyStyle>
    <p:other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mpnforum.com/button-tes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DE144C-8AB0-4343-A0B3-F5326BD27C34}"/>
              </a:ext>
            </a:extLst>
          </p:cNvPr>
          <p:cNvSpPr>
            <a:spLocks noGrp="1"/>
          </p:cNvSpPr>
          <p:nvPr>
            <p:ph type="body" sz="quarter" idx="10"/>
          </p:nvPr>
        </p:nvSpPr>
        <p:spPr>
          <a:xfrm>
            <a:off x="304800" y="990600"/>
            <a:ext cx="2667000" cy="381000"/>
          </a:xfrm>
        </p:spPr>
        <p:txBody>
          <a:bodyPr/>
          <a:lstStyle/>
          <a:p>
            <a:r>
              <a:rPr lang="en-US" dirty="0"/>
              <a:t>PROGRAMMING ADVISER</a:t>
            </a:r>
          </a:p>
        </p:txBody>
      </p:sp>
    </p:spTree>
    <p:extLst>
      <p:ext uri="{BB962C8B-B14F-4D97-AF65-F5344CB8AC3E}">
        <p14:creationId xmlns:p14="http://schemas.microsoft.com/office/powerpoint/2010/main" val="3462858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F76866-B6F2-A782-2EDF-9575E31BDF02}"/>
              </a:ext>
            </a:extLst>
          </p:cNvPr>
          <p:cNvSpPr>
            <a:spLocks noGrp="1"/>
          </p:cNvSpPr>
          <p:nvPr>
            <p:ph type="body" sz="quarter" idx="12"/>
          </p:nvPr>
        </p:nvSpPr>
        <p:spPr/>
        <p:txBody>
          <a:bodyPr/>
          <a:lstStyle/>
          <a:p>
            <a:pPr marL="91440" indent="-91440" defTabSz="365760">
              <a:spcBef>
                <a:spcPct val="0"/>
              </a:spcBef>
              <a:buFont typeface="+mj-lt"/>
              <a:buAutoNum type="arabicPeriod"/>
              <a:defRPr/>
            </a:pPr>
            <a:r>
              <a:rPr lang="en-US" sz="1100" dirty="0"/>
              <a:t> Article II Confidential Personal Assessment Step   (optional – this step is no longer required)</a:t>
            </a:r>
          </a:p>
          <a:p>
            <a:pPr marL="91440" indent="-91440" defTabSz="365760">
              <a:spcBef>
                <a:spcPct val="0"/>
              </a:spcBef>
              <a:buFont typeface="+mj-lt"/>
              <a:buAutoNum type="arabicPeriod"/>
              <a:defRPr/>
            </a:pPr>
            <a:r>
              <a:rPr lang="en-US" sz="1100" dirty="0"/>
              <a:t> Article II Chapter Assessment Step </a:t>
            </a:r>
          </a:p>
          <a:p>
            <a:pPr marL="91440" indent="-91440" defTabSz="365760">
              <a:spcBef>
                <a:spcPct val="0"/>
              </a:spcBef>
              <a:buFont typeface="+mj-lt"/>
              <a:buAutoNum type="arabicPeriod"/>
              <a:defRPr/>
            </a:pPr>
            <a:r>
              <a:rPr lang="en-US" sz="1100" dirty="0"/>
              <a:t> Chapter Goals and Watchword Development Step </a:t>
            </a:r>
          </a:p>
          <a:p>
            <a:pPr marL="91440" indent="-91440" defTabSz="365760">
              <a:spcBef>
                <a:spcPct val="0"/>
              </a:spcBef>
              <a:buFont typeface="+mj-lt"/>
              <a:buAutoNum type="arabicPeriod"/>
              <a:defRPr/>
            </a:pPr>
            <a:r>
              <a:rPr lang="en-US" sz="1100" dirty="0"/>
              <a:t> Chapter Goals and Watchword Presentation</a:t>
            </a:r>
          </a:p>
          <a:p>
            <a:endParaRPr lang="en-US" dirty="0"/>
          </a:p>
        </p:txBody>
      </p:sp>
      <p:sp>
        <p:nvSpPr>
          <p:cNvPr id="3" name="Content Placeholder 2">
            <a:extLst>
              <a:ext uri="{FF2B5EF4-FFF2-40B4-BE49-F238E27FC236}">
                <a16:creationId xmlns:a16="http://schemas.microsoft.com/office/drawing/2014/main" id="{A350E90C-33DB-187A-D1F2-E8D1ADEC3F51}"/>
              </a:ext>
            </a:extLst>
          </p:cNvPr>
          <p:cNvSpPr>
            <a:spLocks noGrp="1"/>
          </p:cNvSpPr>
          <p:nvPr>
            <p:ph sz="quarter" idx="10"/>
          </p:nvPr>
        </p:nvSpPr>
        <p:spPr/>
        <p:txBody>
          <a:bodyPr/>
          <a:lstStyle/>
          <a:p>
            <a:r>
              <a:rPr lang="en-US" dirty="0"/>
              <a:t>Article II Assessment </a:t>
            </a:r>
          </a:p>
          <a:p>
            <a:endParaRPr lang="en-US" dirty="0"/>
          </a:p>
        </p:txBody>
      </p:sp>
    </p:spTree>
    <p:extLst>
      <p:ext uri="{BB962C8B-B14F-4D97-AF65-F5344CB8AC3E}">
        <p14:creationId xmlns:p14="http://schemas.microsoft.com/office/powerpoint/2010/main" val="350053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DAF4FF-272F-36CF-B6D6-F3CA565B5EA2}"/>
              </a:ext>
            </a:extLst>
          </p:cNvPr>
          <p:cNvSpPr>
            <a:spLocks noGrp="1"/>
          </p:cNvSpPr>
          <p:nvPr>
            <p:ph type="body" sz="quarter" idx="12"/>
          </p:nvPr>
        </p:nvSpPr>
        <p:spPr>
          <a:xfrm>
            <a:off x="381000" y="685800"/>
            <a:ext cx="4114800" cy="1371600"/>
          </a:xfrm>
        </p:spPr>
        <p:txBody>
          <a:bodyPr/>
          <a:lstStyle/>
          <a:p>
            <a:pPr marL="137160" indent="-137160">
              <a:buFont typeface="Arial" panose="020B0604020202020204" pitchFamily="34" charset="0"/>
              <a:buChar char="•"/>
            </a:pPr>
            <a:r>
              <a:rPr lang="en-US" sz="900" dirty="0">
                <a:solidFill>
                  <a:srgbClr val="000000"/>
                </a:solidFill>
              </a:rPr>
              <a:t>What does your chapter most </a:t>
            </a:r>
            <a:r>
              <a:rPr lang="en-US" sz="900" b="1" dirty="0">
                <a:solidFill>
                  <a:srgbClr val="000000"/>
                </a:solidFill>
              </a:rPr>
              <a:t>need</a:t>
            </a:r>
            <a:r>
              <a:rPr lang="en-US" sz="900" dirty="0">
                <a:solidFill>
                  <a:srgbClr val="000000"/>
                </a:solidFill>
              </a:rPr>
              <a:t>?</a:t>
            </a:r>
          </a:p>
          <a:p>
            <a:pPr marL="137160" indent="-137160">
              <a:buFont typeface="Arial" panose="020B0604020202020204" pitchFamily="34" charset="0"/>
              <a:buChar char="•"/>
            </a:pPr>
            <a:r>
              <a:rPr lang="en-US" sz="900" dirty="0">
                <a:solidFill>
                  <a:srgbClr val="000000"/>
                </a:solidFill>
              </a:rPr>
              <a:t>Is the </a:t>
            </a:r>
            <a:r>
              <a:rPr lang="en-US" sz="900" b="1" dirty="0">
                <a:solidFill>
                  <a:srgbClr val="000000"/>
                </a:solidFill>
              </a:rPr>
              <a:t>topic relevant </a:t>
            </a:r>
            <a:r>
              <a:rPr lang="en-US" sz="900" dirty="0">
                <a:solidFill>
                  <a:srgbClr val="000000"/>
                </a:solidFill>
              </a:rPr>
              <a:t>to your chapter? </a:t>
            </a:r>
          </a:p>
          <a:p>
            <a:pPr marL="137160" indent="-137160">
              <a:buFont typeface="Arial" panose="020B0604020202020204" pitchFamily="34" charset="0"/>
              <a:buChar char="•"/>
            </a:pPr>
            <a:r>
              <a:rPr lang="en-US" sz="900" dirty="0">
                <a:solidFill>
                  <a:srgbClr val="000000"/>
                </a:solidFill>
              </a:rPr>
              <a:t>Would the majority of members or new members find it </a:t>
            </a:r>
            <a:r>
              <a:rPr lang="en-US" sz="900" b="1" dirty="0">
                <a:solidFill>
                  <a:srgbClr val="000000"/>
                </a:solidFill>
              </a:rPr>
              <a:t>interesting</a:t>
            </a:r>
            <a:r>
              <a:rPr lang="en-US" sz="900" dirty="0">
                <a:solidFill>
                  <a:srgbClr val="000000"/>
                </a:solidFill>
              </a:rPr>
              <a:t>?</a:t>
            </a:r>
          </a:p>
          <a:p>
            <a:pPr marL="137160" indent="-137160">
              <a:buFont typeface="Arial" panose="020B0604020202020204" pitchFamily="34" charset="0"/>
              <a:buChar char="•"/>
            </a:pPr>
            <a:r>
              <a:rPr lang="en-US" sz="900" dirty="0">
                <a:solidFill>
                  <a:srgbClr val="000000"/>
                </a:solidFill>
              </a:rPr>
              <a:t>Review your </a:t>
            </a:r>
            <a:r>
              <a:rPr lang="en-US" sz="900" b="1" dirty="0">
                <a:solidFill>
                  <a:srgbClr val="000000"/>
                </a:solidFill>
              </a:rPr>
              <a:t>chapter goals</a:t>
            </a:r>
            <a:r>
              <a:rPr lang="en-US" sz="900" dirty="0">
                <a:solidFill>
                  <a:srgbClr val="000000"/>
                </a:solidFill>
              </a:rPr>
              <a:t>. </a:t>
            </a:r>
          </a:p>
          <a:p>
            <a:pPr marL="137160" indent="-137160">
              <a:buFont typeface="Arial" panose="020B0604020202020204" pitchFamily="34" charset="0"/>
              <a:buChar char="•"/>
            </a:pPr>
            <a:r>
              <a:rPr lang="en-US" sz="900" dirty="0">
                <a:solidFill>
                  <a:srgbClr val="000000"/>
                </a:solidFill>
              </a:rPr>
              <a:t>Review your </a:t>
            </a:r>
            <a:r>
              <a:rPr lang="en-US" sz="900" b="1" dirty="0">
                <a:solidFill>
                  <a:srgbClr val="000000"/>
                </a:solidFill>
              </a:rPr>
              <a:t>chapter’s watchword</a:t>
            </a:r>
            <a:r>
              <a:rPr lang="en-US" sz="900" dirty="0">
                <a:solidFill>
                  <a:srgbClr val="000000"/>
                </a:solidFill>
              </a:rPr>
              <a:t>. </a:t>
            </a:r>
          </a:p>
          <a:p>
            <a:pPr marL="137160" indent="-137160">
              <a:buFont typeface="Arial" panose="020B0604020202020204" pitchFamily="34" charset="0"/>
              <a:buChar char="•"/>
            </a:pPr>
            <a:r>
              <a:rPr lang="en-US" sz="900" dirty="0">
                <a:solidFill>
                  <a:srgbClr val="000000"/>
                </a:solidFill>
              </a:rPr>
              <a:t>What </a:t>
            </a:r>
            <a:r>
              <a:rPr lang="en-US" sz="900" b="1" dirty="0">
                <a:solidFill>
                  <a:srgbClr val="000000"/>
                </a:solidFill>
              </a:rPr>
              <a:t>campus requirements </a:t>
            </a:r>
            <a:r>
              <a:rPr lang="en-US" sz="900" dirty="0">
                <a:solidFill>
                  <a:srgbClr val="000000"/>
                </a:solidFill>
              </a:rPr>
              <a:t>or trends may align with one of the four values? </a:t>
            </a:r>
          </a:p>
          <a:p>
            <a:pPr marL="137160" indent="-137160">
              <a:buFont typeface="Arial" panose="020B0604020202020204" pitchFamily="34" charset="0"/>
              <a:buChar char="•"/>
            </a:pPr>
            <a:r>
              <a:rPr lang="en-US" sz="900" dirty="0">
                <a:solidFill>
                  <a:srgbClr val="000000"/>
                </a:solidFill>
              </a:rPr>
              <a:t>Are there any </a:t>
            </a:r>
            <a:r>
              <a:rPr lang="en-US" sz="900" b="1" dirty="0">
                <a:solidFill>
                  <a:srgbClr val="000000"/>
                </a:solidFill>
              </a:rPr>
              <a:t>impactful campus programs </a:t>
            </a:r>
            <a:r>
              <a:rPr lang="en-US" sz="900" dirty="0">
                <a:solidFill>
                  <a:srgbClr val="000000"/>
                </a:solidFill>
              </a:rPr>
              <a:t>your chapter has been wanting to explore? Consider using it to fulfill one of the requirements under campus programs. </a:t>
            </a:r>
          </a:p>
          <a:p>
            <a:endParaRPr lang="en-US" dirty="0"/>
          </a:p>
        </p:txBody>
      </p:sp>
      <p:sp>
        <p:nvSpPr>
          <p:cNvPr id="3" name="Content Placeholder 2">
            <a:extLst>
              <a:ext uri="{FF2B5EF4-FFF2-40B4-BE49-F238E27FC236}">
                <a16:creationId xmlns:a16="http://schemas.microsoft.com/office/drawing/2014/main" id="{8C859D6C-C10C-0019-826A-7E7DC521FB9A}"/>
              </a:ext>
            </a:extLst>
          </p:cNvPr>
          <p:cNvSpPr>
            <a:spLocks noGrp="1"/>
          </p:cNvSpPr>
          <p:nvPr>
            <p:ph sz="quarter" idx="10"/>
          </p:nvPr>
        </p:nvSpPr>
        <p:spPr/>
        <p:txBody>
          <a:bodyPr/>
          <a:lstStyle/>
          <a:p>
            <a:r>
              <a:rPr lang="en-US" dirty="0"/>
              <a:t>Choosing Relevant Programs</a:t>
            </a:r>
          </a:p>
          <a:p>
            <a:endParaRPr lang="en-US" dirty="0"/>
          </a:p>
        </p:txBody>
      </p:sp>
    </p:spTree>
    <p:extLst>
      <p:ext uri="{BB962C8B-B14F-4D97-AF65-F5344CB8AC3E}">
        <p14:creationId xmlns:p14="http://schemas.microsoft.com/office/powerpoint/2010/main" val="289401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2896C5-7FC9-FD39-C235-4BF66A39C8C9}"/>
              </a:ext>
            </a:extLst>
          </p:cNvPr>
          <p:cNvSpPr>
            <a:spLocks noGrp="1"/>
          </p:cNvSpPr>
          <p:nvPr>
            <p:ph type="body" sz="quarter" idx="10"/>
          </p:nvPr>
        </p:nvSpPr>
        <p:spPr>
          <a:xfrm>
            <a:off x="304800" y="990600"/>
            <a:ext cx="2514600" cy="381000"/>
          </a:xfrm>
        </p:spPr>
        <p:txBody>
          <a:bodyPr/>
          <a:lstStyle/>
          <a:p>
            <a:r>
              <a:rPr lang="en-US" dirty="0"/>
              <a:t>PROGRAMMING ELEMENTS</a:t>
            </a:r>
          </a:p>
          <a:p>
            <a:endParaRPr lang="en-US" dirty="0"/>
          </a:p>
        </p:txBody>
      </p:sp>
    </p:spTree>
    <p:extLst>
      <p:ext uri="{BB962C8B-B14F-4D97-AF65-F5344CB8AC3E}">
        <p14:creationId xmlns:p14="http://schemas.microsoft.com/office/powerpoint/2010/main" val="155543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AE3D5B-038D-0D5A-0877-2E6795A90B2C}"/>
              </a:ext>
            </a:extLst>
          </p:cNvPr>
          <p:cNvSpPr>
            <a:spLocks noGrp="1"/>
          </p:cNvSpPr>
          <p:nvPr>
            <p:ph type="body" sz="quarter" idx="12"/>
          </p:nvPr>
        </p:nvSpPr>
        <p:spPr/>
        <p:txBody>
          <a:bodyPr/>
          <a:lstStyle/>
          <a:p>
            <a:pPr marL="114300" indent="-114300" algn="l">
              <a:buFont typeface="Arial" panose="020B0604020202020204" pitchFamily="34" charset="0"/>
              <a:buChar char="•"/>
            </a:pPr>
            <a:r>
              <a:rPr lang="en-US" sz="1120" dirty="0">
                <a:solidFill>
                  <a:srgbClr val="000000"/>
                </a:solidFill>
              </a:rPr>
              <a:t>Complete four programs over the academic year</a:t>
            </a:r>
          </a:p>
          <a:p>
            <a:pPr marL="297180" lvl="1" indent="-114300" algn="l">
              <a:buFont typeface="Arial" panose="020B0604020202020204" pitchFamily="34" charset="0"/>
              <a:buChar char="•"/>
            </a:pPr>
            <a:r>
              <a:rPr lang="en-US" sz="960" dirty="0">
                <a:solidFill>
                  <a:srgbClr val="000000"/>
                </a:solidFill>
              </a:rPr>
              <a:t>One program on each value in Article II: Friendship, Educational &amp; Cultural Interests, Social Responsibility, and Character</a:t>
            </a:r>
          </a:p>
          <a:p>
            <a:pPr marL="114300" indent="-114300" algn="l">
              <a:buFont typeface="Arial" panose="020B0604020202020204" pitchFamily="34" charset="0"/>
              <a:buChar char="•"/>
            </a:pPr>
            <a:r>
              <a:rPr lang="en-US" sz="1120" dirty="0">
                <a:solidFill>
                  <a:srgbClr val="000000"/>
                </a:solidFill>
              </a:rPr>
              <a:t>Curriculum provided in Program Guide</a:t>
            </a:r>
          </a:p>
          <a:p>
            <a:pPr marL="114300" indent="-114300" algn="l">
              <a:buFont typeface="Arial" panose="020B0604020202020204" pitchFamily="34" charset="0"/>
              <a:buChar char="•"/>
            </a:pPr>
            <a:r>
              <a:rPr lang="en-US" sz="1120" dirty="0">
                <a:solidFill>
                  <a:srgbClr val="000000"/>
                </a:solidFill>
              </a:rPr>
              <a:t>director of DG Dialogues (or vp: programming) is responsibility for planning and executing</a:t>
            </a:r>
          </a:p>
          <a:p>
            <a:endParaRPr lang="en-US" dirty="0"/>
          </a:p>
        </p:txBody>
      </p:sp>
      <p:sp>
        <p:nvSpPr>
          <p:cNvPr id="3" name="Content Placeholder 2">
            <a:extLst>
              <a:ext uri="{FF2B5EF4-FFF2-40B4-BE49-F238E27FC236}">
                <a16:creationId xmlns:a16="http://schemas.microsoft.com/office/drawing/2014/main" id="{8C4359F8-5AA0-FC39-B6EA-81050FC6C5C3}"/>
              </a:ext>
            </a:extLst>
          </p:cNvPr>
          <p:cNvSpPr>
            <a:spLocks noGrp="1"/>
          </p:cNvSpPr>
          <p:nvPr>
            <p:ph sz="quarter" idx="10"/>
          </p:nvPr>
        </p:nvSpPr>
        <p:spPr/>
        <p:txBody>
          <a:bodyPr/>
          <a:lstStyle/>
          <a:p>
            <a:r>
              <a:rPr lang="en-US" dirty="0"/>
              <a:t>DG Dialogues</a:t>
            </a:r>
          </a:p>
          <a:p>
            <a:endParaRPr lang="en-US" dirty="0"/>
          </a:p>
        </p:txBody>
      </p:sp>
    </p:spTree>
    <p:extLst>
      <p:ext uri="{BB962C8B-B14F-4D97-AF65-F5344CB8AC3E}">
        <p14:creationId xmlns:p14="http://schemas.microsoft.com/office/powerpoint/2010/main" val="2243504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471010-FB91-6B64-470A-573094482B04}"/>
              </a:ext>
            </a:extLst>
          </p:cNvPr>
          <p:cNvSpPr>
            <a:spLocks noGrp="1"/>
          </p:cNvSpPr>
          <p:nvPr>
            <p:ph type="body" sz="quarter" idx="12"/>
          </p:nvPr>
        </p:nvSpPr>
        <p:spPr/>
        <p:txBody>
          <a:bodyPr/>
          <a:lstStyle/>
          <a:p>
            <a:pPr marL="171450" indent="-171450">
              <a:buFont typeface="Arial" panose="020B0604020202020204" pitchFamily="34" charset="0"/>
              <a:buChar char="•"/>
            </a:pPr>
            <a:r>
              <a:rPr lang="en-US" sz="1100" dirty="0">
                <a:solidFill>
                  <a:srgbClr val="000000"/>
                </a:solidFill>
              </a:rPr>
              <a:t>45 minutes for each program </a:t>
            </a:r>
          </a:p>
          <a:p>
            <a:pPr marL="171450" indent="-171450">
              <a:buFont typeface="Arial" panose="020B0604020202020204" pitchFamily="34" charset="0"/>
              <a:buChar char="•"/>
            </a:pPr>
            <a:r>
              <a:rPr lang="en-US" dirty="0">
                <a:solidFill>
                  <a:srgbClr val="000000"/>
                </a:solidFill>
              </a:rPr>
              <a:t>Schedule during activity/programming meetings </a:t>
            </a:r>
          </a:p>
          <a:p>
            <a:pPr marL="171450" indent="-171450">
              <a:buFont typeface="Arial" panose="020B0604020202020204" pitchFamily="34" charset="0"/>
              <a:buChar char="•"/>
            </a:pPr>
            <a:r>
              <a:rPr lang="en-US" sz="1100" dirty="0">
                <a:solidFill>
                  <a:srgbClr val="000000"/>
                </a:solidFill>
              </a:rPr>
              <a:t>Do not schedule when chapter votes are needed</a:t>
            </a:r>
          </a:p>
          <a:p>
            <a:pPr marL="171450" indent="-171450">
              <a:buFont typeface="Arial" panose="020B0604020202020204" pitchFamily="34" charset="0"/>
              <a:buChar char="•"/>
            </a:pPr>
            <a:r>
              <a:rPr lang="en-US" sz="1100" dirty="0">
                <a:solidFill>
                  <a:srgbClr val="000000"/>
                </a:solidFill>
              </a:rPr>
              <a:t>Hand out chapter announcements</a:t>
            </a:r>
            <a:r>
              <a:rPr lang="en-US" dirty="0">
                <a:solidFill>
                  <a:srgbClr val="000000"/>
                </a:solidFill>
              </a:rPr>
              <a:t>, send via email, or project them prior to the meeting </a:t>
            </a:r>
          </a:p>
          <a:p>
            <a:pPr marL="171450" indent="-171450">
              <a:buFont typeface="Arial" panose="020B0604020202020204" pitchFamily="34" charset="0"/>
              <a:buChar char="•"/>
            </a:pPr>
            <a:r>
              <a:rPr lang="en-US" sz="1100" dirty="0">
                <a:solidFill>
                  <a:srgbClr val="000000"/>
                </a:solidFill>
              </a:rPr>
              <a:t>Ensure the focus of the meeting is the DG Dialogue program </a:t>
            </a:r>
          </a:p>
          <a:p>
            <a:endParaRPr lang="en-US" dirty="0"/>
          </a:p>
        </p:txBody>
      </p:sp>
      <p:sp>
        <p:nvSpPr>
          <p:cNvPr id="3" name="Content Placeholder 2">
            <a:extLst>
              <a:ext uri="{FF2B5EF4-FFF2-40B4-BE49-F238E27FC236}">
                <a16:creationId xmlns:a16="http://schemas.microsoft.com/office/drawing/2014/main" id="{6A7FAF70-97A4-1FB0-FBA3-C401923D3B0E}"/>
              </a:ext>
            </a:extLst>
          </p:cNvPr>
          <p:cNvSpPr>
            <a:spLocks noGrp="1"/>
          </p:cNvSpPr>
          <p:nvPr>
            <p:ph sz="quarter" idx="10"/>
          </p:nvPr>
        </p:nvSpPr>
        <p:spPr/>
        <p:txBody>
          <a:bodyPr/>
          <a:lstStyle/>
          <a:p>
            <a:r>
              <a:rPr lang="en-US" dirty="0"/>
              <a:t>DG Dialogues – Scheduling </a:t>
            </a:r>
          </a:p>
          <a:p>
            <a:endParaRPr lang="en-US" dirty="0"/>
          </a:p>
        </p:txBody>
      </p:sp>
    </p:spTree>
    <p:extLst>
      <p:ext uri="{BB962C8B-B14F-4D97-AF65-F5344CB8AC3E}">
        <p14:creationId xmlns:p14="http://schemas.microsoft.com/office/powerpoint/2010/main" val="358908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AC9B1F-23ED-CAA7-D574-5997E0C6CC29}"/>
              </a:ext>
            </a:extLst>
          </p:cNvPr>
          <p:cNvSpPr>
            <a:spLocks noGrp="1"/>
          </p:cNvSpPr>
          <p:nvPr>
            <p:ph type="body" sz="quarter" idx="12"/>
          </p:nvPr>
        </p:nvSpPr>
        <p:spPr/>
        <p:txBody>
          <a:bodyPr/>
          <a:lstStyle/>
          <a:p>
            <a:pPr marL="114300" indent="-114300" algn="l">
              <a:buFont typeface="Arial" panose="020B0604020202020204" pitchFamily="34" charset="0"/>
              <a:buChar char="•"/>
            </a:pPr>
            <a:r>
              <a:rPr lang="en-US" sz="1100" dirty="0">
                <a:solidFill>
                  <a:srgbClr val="000000"/>
                </a:solidFill>
              </a:rPr>
              <a:t>Programs completed in small groups of 10-15</a:t>
            </a:r>
          </a:p>
          <a:p>
            <a:pPr marL="114300" indent="-114300" algn="l">
              <a:buFont typeface="Arial" panose="020B0604020202020204" pitchFamily="34" charset="0"/>
              <a:buChar char="•"/>
            </a:pPr>
            <a:r>
              <a:rPr lang="en-US" sz="1100" dirty="0">
                <a:solidFill>
                  <a:srgbClr val="000000"/>
                </a:solidFill>
              </a:rPr>
              <a:t>Small groups should be made up of a cross-section of individuals in the chapter</a:t>
            </a:r>
          </a:p>
          <a:p>
            <a:pPr marL="114300" indent="-114300" algn="l">
              <a:buFont typeface="Arial" panose="020B0604020202020204" pitchFamily="34" charset="0"/>
              <a:buChar char="•"/>
            </a:pPr>
            <a:r>
              <a:rPr lang="en-US" sz="1100" dirty="0">
                <a:solidFill>
                  <a:srgbClr val="000000"/>
                </a:solidFill>
              </a:rPr>
              <a:t>Small groups should represent member classes &amp; member interests</a:t>
            </a:r>
          </a:p>
          <a:p>
            <a:pPr marL="114300" indent="-114300" algn="l">
              <a:buFont typeface="Arial" panose="020B0604020202020204" pitchFamily="34" charset="0"/>
              <a:buChar char="•"/>
            </a:pPr>
            <a:r>
              <a:rPr lang="en-US" sz="1100" dirty="0">
                <a:solidFill>
                  <a:srgbClr val="000000"/>
                </a:solidFill>
              </a:rPr>
              <a:t>Add new members to existing groups prior to first member education program </a:t>
            </a:r>
          </a:p>
          <a:p>
            <a:endParaRPr lang="en-US" dirty="0"/>
          </a:p>
        </p:txBody>
      </p:sp>
      <p:sp>
        <p:nvSpPr>
          <p:cNvPr id="3" name="Content Placeholder 2">
            <a:extLst>
              <a:ext uri="{FF2B5EF4-FFF2-40B4-BE49-F238E27FC236}">
                <a16:creationId xmlns:a16="http://schemas.microsoft.com/office/drawing/2014/main" id="{02F81C3D-2F2B-C809-7237-3DB53766CC7D}"/>
              </a:ext>
            </a:extLst>
          </p:cNvPr>
          <p:cNvSpPr>
            <a:spLocks noGrp="1"/>
          </p:cNvSpPr>
          <p:nvPr>
            <p:ph sz="quarter" idx="10"/>
          </p:nvPr>
        </p:nvSpPr>
        <p:spPr/>
        <p:txBody>
          <a:bodyPr/>
          <a:lstStyle/>
          <a:p>
            <a:r>
              <a:rPr lang="en-US" dirty="0"/>
              <a:t>DG Dialogue Tips </a:t>
            </a:r>
          </a:p>
          <a:p>
            <a:endParaRPr lang="en-US" dirty="0"/>
          </a:p>
        </p:txBody>
      </p:sp>
    </p:spTree>
    <p:extLst>
      <p:ext uri="{BB962C8B-B14F-4D97-AF65-F5344CB8AC3E}">
        <p14:creationId xmlns:p14="http://schemas.microsoft.com/office/powerpoint/2010/main" val="142398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1B3E1-1CE4-D762-581A-AA202469B459}"/>
              </a:ext>
            </a:extLst>
          </p:cNvPr>
          <p:cNvSpPr>
            <a:spLocks noGrp="1"/>
          </p:cNvSpPr>
          <p:nvPr>
            <p:ph type="body" sz="quarter" idx="12"/>
          </p:nvPr>
        </p:nvSpPr>
        <p:spPr/>
        <p:txBody>
          <a:bodyPr/>
          <a:lstStyle/>
          <a:p>
            <a:pPr marL="114300" indent="-114300" algn="l">
              <a:buFont typeface="Arial" panose="020B0604020202020204" pitchFamily="34" charset="0"/>
              <a:buChar char="•"/>
            </a:pPr>
            <a:r>
              <a:rPr lang="en-US" sz="1100" dirty="0">
                <a:solidFill>
                  <a:srgbClr val="000000"/>
                </a:solidFill>
              </a:rPr>
              <a:t>Select small group facilitators</a:t>
            </a:r>
          </a:p>
          <a:p>
            <a:pPr marL="114300" indent="-114300" algn="l">
              <a:buFont typeface="Arial" panose="020B0604020202020204" pitchFamily="34" charset="0"/>
              <a:buChar char="•"/>
            </a:pPr>
            <a:r>
              <a:rPr lang="en-US" sz="1100" dirty="0">
                <a:solidFill>
                  <a:srgbClr val="000000"/>
                </a:solidFill>
              </a:rPr>
              <a:t>Small group facilitators are NOT presenters but rather conversation starters and guiders.</a:t>
            </a:r>
          </a:p>
          <a:p>
            <a:pPr marL="114300" indent="-114300" algn="l">
              <a:buFont typeface="Arial" panose="020B0604020202020204" pitchFamily="34" charset="0"/>
              <a:buChar char="•"/>
            </a:pPr>
            <a:r>
              <a:rPr lang="en-US" sz="1100" dirty="0">
                <a:solidFill>
                  <a:srgbClr val="000000"/>
                </a:solidFill>
              </a:rPr>
              <a:t>Successful facilitators: prepare prior to the program, are good listeners, and well-respected in the chapter  </a:t>
            </a:r>
          </a:p>
          <a:p>
            <a:pPr marL="114300" indent="-114300" algn="l">
              <a:buFont typeface="Arial" panose="020B0604020202020204" pitchFamily="34" charset="0"/>
              <a:buChar char="•"/>
            </a:pPr>
            <a:r>
              <a:rPr lang="en-US" sz="1100" dirty="0">
                <a:solidFill>
                  <a:srgbClr val="000000"/>
                </a:solidFill>
              </a:rPr>
              <a:t>Note: Facilitator Training is an Anchored Event (to be added to the calendar by vp: programming)</a:t>
            </a:r>
          </a:p>
          <a:p>
            <a:endParaRPr lang="en-US" dirty="0"/>
          </a:p>
        </p:txBody>
      </p:sp>
      <p:sp>
        <p:nvSpPr>
          <p:cNvPr id="3" name="Content Placeholder 2">
            <a:extLst>
              <a:ext uri="{FF2B5EF4-FFF2-40B4-BE49-F238E27FC236}">
                <a16:creationId xmlns:a16="http://schemas.microsoft.com/office/drawing/2014/main" id="{BE8004AE-E8D3-AFD5-F192-DBC8362FBCFA}"/>
              </a:ext>
            </a:extLst>
          </p:cNvPr>
          <p:cNvSpPr>
            <a:spLocks noGrp="1"/>
          </p:cNvSpPr>
          <p:nvPr>
            <p:ph sz="quarter" idx="10"/>
          </p:nvPr>
        </p:nvSpPr>
        <p:spPr/>
        <p:txBody>
          <a:bodyPr/>
          <a:lstStyle/>
          <a:p>
            <a:r>
              <a:rPr lang="en-US" sz="1600" dirty="0"/>
              <a:t>DG Dialogues Small Group Facilitators </a:t>
            </a:r>
          </a:p>
          <a:p>
            <a:endParaRPr lang="en-US" dirty="0"/>
          </a:p>
        </p:txBody>
      </p:sp>
    </p:spTree>
    <p:extLst>
      <p:ext uri="{BB962C8B-B14F-4D97-AF65-F5344CB8AC3E}">
        <p14:creationId xmlns:p14="http://schemas.microsoft.com/office/powerpoint/2010/main" val="331222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4B635-96F9-4BEB-939B-7D970C2C9D58}"/>
              </a:ext>
            </a:extLst>
          </p:cNvPr>
          <p:cNvSpPr txBox="1"/>
          <p:nvPr/>
        </p:nvSpPr>
        <p:spPr>
          <a:xfrm>
            <a:off x="13252" y="838200"/>
            <a:ext cx="3962400" cy="892552"/>
          </a:xfrm>
          <a:prstGeom prst="rect">
            <a:avLst/>
          </a:prstGeom>
          <a:noFill/>
        </p:spPr>
        <p:txBody>
          <a:bodyPr wrap="square" rtlCol="0">
            <a:spAutoFit/>
          </a:bodyPr>
          <a:lstStyle/>
          <a:p>
            <a:pPr marL="228600" indent="-228600">
              <a:buFont typeface="Arial" panose="020B0604020202020204" pitchFamily="34" charset="0"/>
              <a:buChar char="•"/>
            </a:pPr>
            <a:r>
              <a:rPr lang="en-US" sz="1000" dirty="0">
                <a:solidFill>
                  <a:srgbClr val="000000"/>
                </a:solidFill>
              </a:rPr>
              <a:t>How have you encouraged the chapter you work with to choose relevant programs in the past? </a:t>
            </a:r>
          </a:p>
          <a:p>
            <a:endParaRPr lang="en-US" sz="600" dirty="0">
              <a:solidFill>
                <a:srgbClr val="000000"/>
              </a:solidFill>
            </a:endParaRPr>
          </a:p>
          <a:p>
            <a:pPr marL="228600" indent="-228600">
              <a:buFont typeface="Arial" panose="020B0604020202020204" pitchFamily="34" charset="0"/>
              <a:buChar char="•"/>
            </a:pPr>
            <a:r>
              <a:rPr lang="en-US" sz="1000" dirty="0">
                <a:solidFill>
                  <a:srgbClr val="000000"/>
                </a:solidFill>
              </a:rPr>
              <a:t>Which DG Dialogue programs have been successful?</a:t>
            </a:r>
          </a:p>
          <a:p>
            <a:endParaRPr lang="en-US" sz="600" dirty="0">
              <a:solidFill>
                <a:srgbClr val="000000"/>
              </a:solidFill>
            </a:endParaRPr>
          </a:p>
          <a:p>
            <a:pPr marL="228600" indent="-228600">
              <a:buFont typeface="Arial" panose="020B0604020202020204" pitchFamily="34" charset="0"/>
              <a:buChar char="•"/>
            </a:pPr>
            <a:r>
              <a:rPr lang="en-US" sz="1000" dirty="0">
                <a:solidFill>
                  <a:srgbClr val="000000"/>
                </a:solidFill>
              </a:rPr>
              <a:t>What is your biggest barrier with DG Dialogues?</a:t>
            </a:r>
          </a:p>
        </p:txBody>
      </p:sp>
    </p:spTree>
    <p:extLst>
      <p:ext uri="{BB962C8B-B14F-4D97-AF65-F5344CB8AC3E}">
        <p14:creationId xmlns:p14="http://schemas.microsoft.com/office/powerpoint/2010/main" val="259135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06A50F-D693-5C70-0F37-04CA01F0761F}"/>
              </a:ext>
            </a:extLst>
          </p:cNvPr>
          <p:cNvSpPr>
            <a:spLocks noGrp="1"/>
          </p:cNvSpPr>
          <p:nvPr>
            <p:ph type="body" sz="quarter" idx="12"/>
          </p:nvPr>
        </p:nvSpPr>
        <p:spPr/>
        <p:txBody>
          <a:bodyPr/>
          <a:lstStyle/>
          <a:p>
            <a:pPr marL="114300" indent="-114300" algn="l">
              <a:buFont typeface="Arial" panose="020B0604020202020204" pitchFamily="34" charset="0"/>
              <a:buChar char="•"/>
            </a:pPr>
            <a:r>
              <a:rPr lang="en-US" sz="1100" dirty="0">
                <a:solidFill>
                  <a:srgbClr val="000000"/>
                </a:solidFill>
              </a:rPr>
              <a:t>Responsibility of director of alumnae relations, if the chapter has this position</a:t>
            </a:r>
          </a:p>
          <a:p>
            <a:pPr marL="114300" indent="-114300" algn="l">
              <a:buFont typeface="Arial" panose="020B0604020202020204" pitchFamily="34" charset="0"/>
              <a:buChar char="•"/>
            </a:pPr>
            <a:r>
              <a:rPr lang="en-US" sz="1100" dirty="0">
                <a:solidFill>
                  <a:srgbClr val="000000"/>
                </a:solidFill>
              </a:rPr>
              <a:t>Work with the alumnae group’s vp: programming </a:t>
            </a:r>
          </a:p>
          <a:p>
            <a:pPr marL="114300" indent="-114300" algn="l">
              <a:buFont typeface="Arial" panose="020B0604020202020204" pitchFamily="34" charset="0"/>
              <a:buChar char="•"/>
            </a:pPr>
            <a:r>
              <a:rPr lang="en-US" sz="1100" dirty="0">
                <a:solidFill>
                  <a:srgbClr val="000000"/>
                </a:solidFill>
              </a:rPr>
              <a:t>Founders Day counts as a collumnae event </a:t>
            </a:r>
          </a:p>
          <a:p>
            <a:pPr marL="114300" indent="-114300" algn="l">
              <a:buFont typeface="Arial" panose="020B0604020202020204" pitchFamily="34" charset="0"/>
              <a:buChar char="•"/>
            </a:pPr>
            <a:r>
              <a:rPr lang="en-US" sz="1100" dirty="0">
                <a:solidFill>
                  <a:srgbClr val="000000"/>
                </a:solidFill>
              </a:rPr>
              <a:t>Consider options for multi-purpose programming</a:t>
            </a:r>
          </a:p>
          <a:p>
            <a:endParaRPr lang="en-US" dirty="0"/>
          </a:p>
        </p:txBody>
      </p:sp>
      <p:sp>
        <p:nvSpPr>
          <p:cNvPr id="3" name="Content Placeholder 2">
            <a:extLst>
              <a:ext uri="{FF2B5EF4-FFF2-40B4-BE49-F238E27FC236}">
                <a16:creationId xmlns:a16="http://schemas.microsoft.com/office/drawing/2014/main" id="{AA47F53D-A39F-2162-4252-1C2C6BC3657D}"/>
              </a:ext>
            </a:extLst>
          </p:cNvPr>
          <p:cNvSpPr>
            <a:spLocks noGrp="1"/>
          </p:cNvSpPr>
          <p:nvPr>
            <p:ph sz="quarter" idx="10"/>
          </p:nvPr>
        </p:nvSpPr>
        <p:spPr/>
        <p:txBody>
          <a:bodyPr/>
          <a:lstStyle/>
          <a:p>
            <a:r>
              <a:rPr lang="en-US" dirty="0"/>
              <a:t>Collumnae Events</a:t>
            </a:r>
          </a:p>
          <a:p>
            <a:endParaRPr lang="en-US" dirty="0"/>
          </a:p>
        </p:txBody>
      </p:sp>
    </p:spTree>
    <p:extLst>
      <p:ext uri="{BB962C8B-B14F-4D97-AF65-F5344CB8AC3E}">
        <p14:creationId xmlns:p14="http://schemas.microsoft.com/office/powerpoint/2010/main" val="3704738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4855F2-4F11-5CF4-8A2D-EA864E08D696}"/>
              </a:ext>
            </a:extLst>
          </p:cNvPr>
          <p:cNvSpPr>
            <a:spLocks noGrp="1"/>
          </p:cNvSpPr>
          <p:nvPr>
            <p:ph type="body" sz="quarter" idx="12"/>
          </p:nvPr>
        </p:nvSpPr>
        <p:spPr/>
        <p:txBody>
          <a:bodyPr/>
          <a:lstStyle/>
          <a:p>
            <a:pPr marL="171450" indent="-171450">
              <a:buFont typeface="Arial" panose="020B0604020202020204" pitchFamily="34" charset="0"/>
              <a:buChar char="•"/>
            </a:pPr>
            <a:r>
              <a:rPr lang="en-US" sz="1000" dirty="0"/>
              <a:t>Coffee with collegians </a:t>
            </a:r>
          </a:p>
          <a:p>
            <a:pPr marL="171450" indent="-171450">
              <a:buFont typeface="Arial" panose="020B0604020202020204" pitchFamily="34" charset="0"/>
              <a:buChar char="•"/>
            </a:pPr>
            <a:r>
              <a:rPr lang="en-US" sz="1000" dirty="0"/>
              <a:t>Cookies with collegians </a:t>
            </a:r>
          </a:p>
          <a:p>
            <a:pPr marL="171450" indent="-171450">
              <a:buFont typeface="Arial" panose="020B0604020202020204" pitchFamily="34" charset="0"/>
              <a:buChar char="•"/>
            </a:pPr>
            <a:r>
              <a:rPr lang="en-US" sz="1000" dirty="0"/>
              <a:t>Invite alumnae to attend Senior Recommitment ceremony </a:t>
            </a:r>
          </a:p>
          <a:p>
            <a:pPr marL="171450" indent="-171450">
              <a:buFont typeface="Arial" panose="020B0604020202020204" pitchFamily="34" charset="0"/>
              <a:buChar char="•"/>
            </a:pPr>
            <a:r>
              <a:rPr lang="en-US" sz="1000" dirty="0"/>
              <a:t>Invite alumnae to share sisterhood stories with the chapter </a:t>
            </a:r>
          </a:p>
          <a:p>
            <a:pPr marL="171450" indent="-171450">
              <a:buFont typeface="Arial" panose="020B0604020202020204" pitchFamily="34" charset="0"/>
              <a:buChar char="•"/>
            </a:pPr>
            <a:r>
              <a:rPr lang="en-US" sz="1000" dirty="0"/>
              <a:t>Invite alumnae to help with conversation practice for recruitment prep</a:t>
            </a:r>
          </a:p>
          <a:p>
            <a:pPr marL="171450" indent="-171450">
              <a:buFont typeface="Arial" panose="020B0604020202020204" pitchFamily="34" charset="0"/>
              <a:buChar char="•"/>
            </a:pPr>
            <a:r>
              <a:rPr lang="en-US" sz="1000" dirty="0"/>
              <a:t>Invite alumnae to join in a DG Dialogue (Oath and Me Program or the new Alumnae Engagement program) </a:t>
            </a:r>
          </a:p>
          <a:p>
            <a:endParaRPr lang="en-US" dirty="0"/>
          </a:p>
        </p:txBody>
      </p:sp>
      <p:sp>
        <p:nvSpPr>
          <p:cNvPr id="3" name="Content Placeholder 2">
            <a:extLst>
              <a:ext uri="{FF2B5EF4-FFF2-40B4-BE49-F238E27FC236}">
                <a16:creationId xmlns:a16="http://schemas.microsoft.com/office/drawing/2014/main" id="{2F260AB5-8784-D6AA-1CCB-5B77E878A1C4}"/>
              </a:ext>
            </a:extLst>
          </p:cNvPr>
          <p:cNvSpPr>
            <a:spLocks noGrp="1"/>
          </p:cNvSpPr>
          <p:nvPr>
            <p:ph sz="quarter" idx="10"/>
          </p:nvPr>
        </p:nvSpPr>
        <p:spPr/>
        <p:txBody>
          <a:bodyPr/>
          <a:lstStyle/>
          <a:p>
            <a:r>
              <a:rPr lang="en-US" dirty="0"/>
              <a:t>Collumnae Events</a:t>
            </a:r>
          </a:p>
          <a:p>
            <a:endParaRPr lang="en-US" dirty="0"/>
          </a:p>
        </p:txBody>
      </p:sp>
    </p:spTree>
    <p:extLst>
      <p:ext uri="{BB962C8B-B14F-4D97-AF65-F5344CB8AC3E}">
        <p14:creationId xmlns:p14="http://schemas.microsoft.com/office/powerpoint/2010/main" val="188338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2080E7-3099-A710-2BBD-EC98A9B5D49E}"/>
              </a:ext>
            </a:extLst>
          </p:cNvPr>
          <p:cNvSpPr>
            <a:spLocks noGrp="1"/>
          </p:cNvSpPr>
          <p:nvPr>
            <p:ph type="body" sz="quarter" idx="12"/>
          </p:nvPr>
        </p:nvSpPr>
        <p:spPr/>
        <p:txBody>
          <a:bodyPr/>
          <a:lstStyle/>
          <a:p>
            <a:pPr marL="171450" indent="-171450">
              <a:buFont typeface="Arial" panose="020B0604020202020204" pitchFamily="34" charset="0"/>
              <a:buChar char="•"/>
            </a:pPr>
            <a:r>
              <a:rPr lang="en-US" dirty="0"/>
              <a:t>Introductions </a:t>
            </a:r>
          </a:p>
          <a:p>
            <a:pPr marL="171450" indent="-171450">
              <a:buFont typeface="Arial" panose="020B0604020202020204" pitchFamily="34" charset="0"/>
              <a:buChar char="•"/>
            </a:pPr>
            <a:r>
              <a:rPr lang="en-US" dirty="0"/>
              <a:t>Roles &amp; Responsibilities </a:t>
            </a:r>
          </a:p>
          <a:p>
            <a:pPr marL="171450" indent="-171450">
              <a:buFont typeface="Arial" panose="020B0604020202020204" pitchFamily="34" charset="0"/>
              <a:buChar char="•"/>
            </a:pPr>
            <a:r>
              <a:rPr lang="en-US" dirty="0"/>
              <a:t>Choosing Relevant Programming</a:t>
            </a:r>
          </a:p>
          <a:p>
            <a:pPr marL="171450" indent="-171450">
              <a:buFont typeface="Arial" panose="020B0604020202020204" pitchFamily="34" charset="0"/>
              <a:buChar char="•"/>
            </a:pPr>
            <a:r>
              <a:rPr lang="en-US" dirty="0"/>
              <a:t>Chapter Programming Elements </a:t>
            </a:r>
          </a:p>
          <a:p>
            <a:pPr marL="171450" indent="-171450">
              <a:buFont typeface="Arial" panose="020B0604020202020204" pitchFamily="34" charset="0"/>
              <a:buChar char="•"/>
            </a:pPr>
            <a:r>
              <a:rPr lang="en-US" dirty="0"/>
              <a:t> Calendar Planning </a:t>
            </a:r>
          </a:p>
          <a:p>
            <a:pPr marL="171450" indent="-171450">
              <a:buFont typeface="Arial" panose="020B0604020202020204" pitchFamily="34" charset="0"/>
              <a:buChar char="•"/>
            </a:pPr>
            <a:r>
              <a:rPr lang="en-US" dirty="0"/>
              <a:t>Questions &amp; Tips </a:t>
            </a:r>
          </a:p>
          <a:p>
            <a:endParaRPr lang="en-US" dirty="0"/>
          </a:p>
        </p:txBody>
      </p:sp>
      <p:sp>
        <p:nvSpPr>
          <p:cNvPr id="3" name="Content Placeholder 2">
            <a:extLst>
              <a:ext uri="{FF2B5EF4-FFF2-40B4-BE49-F238E27FC236}">
                <a16:creationId xmlns:a16="http://schemas.microsoft.com/office/drawing/2014/main" id="{8BEA07A3-0E8B-D4BD-B38E-54AB11CD0127}"/>
              </a:ext>
            </a:extLst>
          </p:cNvPr>
          <p:cNvSpPr>
            <a:spLocks noGrp="1"/>
          </p:cNvSpPr>
          <p:nvPr>
            <p:ph sz="quarter" idx="10"/>
          </p:nvPr>
        </p:nvSpPr>
        <p:spPr/>
        <p:txBody>
          <a:bodyPr/>
          <a:lstStyle/>
          <a:p>
            <a:r>
              <a:rPr lang="en-US" dirty="0"/>
              <a:t>Agenda</a:t>
            </a:r>
          </a:p>
        </p:txBody>
      </p:sp>
    </p:spTree>
    <p:extLst>
      <p:ext uri="{BB962C8B-B14F-4D97-AF65-F5344CB8AC3E}">
        <p14:creationId xmlns:p14="http://schemas.microsoft.com/office/powerpoint/2010/main" val="3519036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228D0-AEB3-2A76-9127-1E4F93D22530}"/>
              </a:ext>
            </a:extLst>
          </p:cNvPr>
          <p:cNvSpPr>
            <a:spLocks noGrp="1"/>
          </p:cNvSpPr>
          <p:nvPr>
            <p:ph type="body" sz="quarter" idx="12"/>
          </p:nvPr>
        </p:nvSpPr>
        <p:spPr/>
        <p:txBody>
          <a:bodyPr/>
          <a:lstStyle/>
          <a:p>
            <a:pPr marL="114300" indent="-114300" algn="l">
              <a:buFont typeface="Arial" panose="020B0604020202020204" pitchFamily="34" charset="0"/>
              <a:buChar char="•"/>
            </a:pPr>
            <a:r>
              <a:rPr lang="en-US" sz="1100" dirty="0">
                <a:solidFill>
                  <a:srgbClr val="000000"/>
                </a:solidFill>
              </a:rPr>
              <a:t>What does the chapter currently do to recognize and appreciate advisers or other Delta Gamma volunteers?</a:t>
            </a:r>
          </a:p>
          <a:p>
            <a:pPr marL="114300" indent="-114300" algn="l">
              <a:buFont typeface="Arial" panose="020B0604020202020204" pitchFamily="34" charset="0"/>
              <a:buChar char="•"/>
            </a:pPr>
            <a:r>
              <a:rPr lang="en-US" sz="1100" dirty="0">
                <a:solidFill>
                  <a:srgbClr val="000000"/>
                </a:solidFill>
              </a:rPr>
              <a:t>What additional efforts could you implement?</a:t>
            </a:r>
          </a:p>
          <a:p>
            <a:endParaRPr lang="en-US" dirty="0"/>
          </a:p>
        </p:txBody>
      </p:sp>
      <p:sp>
        <p:nvSpPr>
          <p:cNvPr id="3" name="Content Placeholder 2">
            <a:extLst>
              <a:ext uri="{FF2B5EF4-FFF2-40B4-BE49-F238E27FC236}">
                <a16:creationId xmlns:a16="http://schemas.microsoft.com/office/drawing/2014/main" id="{3921F5D0-FB2C-C49E-B15F-EC548F44BB4A}"/>
              </a:ext>
            </a:extLst>
          </p:cNvPr>
          <p:cNvSpPr>
            <a:spLocks noGrp="1"/>
          </p:cNvSpPr>
          <p:nvPr>
            <p:ph sz="quarter" idx="10"/>
          </p:nvPr>
        </p:nvSpPr>
        <p:spPr/>
        <p:txBody>
          <a:bodyPr/>
          <a:lstStyle/>
          <a:p>
            <a:r>
              <a:rPr lang="en-US" sz="1600" dirty="0"/>
              <a:t>Adviser &amp; Volunteer Recognition</a:t>
            </a:r>
          </a:p>
          <a:p>
            <a:endParaRPr lang="en-US" dirty="0"/>
          </a:p>
        </p:txBody>
      </p:sp>
    </p:spTree>
    <p:extLst>
      <p:ext uri="{BB962C8B-B14F-4D97-AF65-F5344CB8AC3E}">
        <p14:creationId xmlns:p14="http://schemas.microsoft.com/office/powerpoint/2010/main" val="1086450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D967B-2564-7482-33F0-AF13C033E362}"/>
              </a:ext>
            </a:extLst>
          </p:cNvPr>
          <p:cNvSpPr>
            <a:spLocks noGrp="1"/>
          </p:cNvSpPr>
          <p:nvPr>
            <p:ph type="body" sz="quarter" idx="12"/>
          </p:nvPr>
        </p:nvSpPr>
        <p:spPr/>
        <p:txBody>
          <a:bodyPr/>
          <a:lstStyle/>
          <a:p>
            <a:pPr marL="114300" indent="-114300" algn="l">
              <a:buFont typeface="Arial" panose="020B0604020202020204" pitchFamily="34" charset="0"/>
              <a:buChar char="•"/>
            </a:pPr>
            <a:r>
              <a:rPr lang="en-US" sz="1440" dirty="0">
                <a:solidFill>
                  <a:srgbClr val="000000"/>
                </a:solidFill>
              </a:rPr>
              <a:t>How are seniors…</a:t>
            </a:r>
          </a:p>
          <a:p>
            <a:pPr marL="297180" lvl="1" indent="-114300" algn="l">
              <a:buFont typeface="Arial" panose="020B0604020202020204" pitchFamily="34" charset="0"/>
              <a:buChar char="•"/>
            </a:pPr>
            <a:r>
              <a:rPr lang="en-US" sz="1120" dirty="0">
                <a:solidFill>
                  <a:srgbClr val="000000"/>
                </a:solidFill>
              </a:rPr>
              <a:t>Utilized in the chapter?</a:t>
            </a:r>
            <a:endParaRPr lang="en-US" sz="1440" dirty="0">
              <a:solidFill>
                <a:srgbClr val="000000"/>
              </a:solidFill>
            </a:endParaRPr>
          </a:p>
          <a:p>
            <a:pPr marL="297180" lvl="1" indent="-114300" algn="l">
              <a:buFont typeface="Arial" panose="020B0604020202020204" pitchFamily="34" charset="0"/>
              <a:buChar char="•"/>
            </a:pPr>
            <a:r>
              <a:rPr lang="en-US" sz="1120" dirty="0">
                <a:solidFill>
                  <a:srgbClr val="000000"/>
                </a:solidFill>
              </a:rPr>
              <a:t>Honored in the chapter?</a:t>
            </a:r>
            <a:endParaRPr lang="en-US" sz="1440" dirty="0">
              <a:solidFill>
                <a:srgbClr val="000000"/>
              </a:solidFill>
            </a:endParaRPr>
          </a:p>
          <a:p>
            <a:pPr marL="297180" lvl="1" indent="-114300" algn="l">
              <a:buFont typeface="Arial" panose="020B0604020202020204" pitchFamily="34" charset="0"/>
              <a:buChar char="•"/>
            </a:pPr>
            <a:r>
              <a:rPr lang="en-US" sz="1120" dirty="0">
                <a:solidFill>
                  <a:srgbClr val="000000"/>
                </a:solidFill>
              </a:rPr>
              <a:t>Perceived in the chapter?</a:t>
            </a:r>
          </a:p>
          <a:p>
            <a:endParaRPr lang="en-US" dirty="0"/>
          </a:p>
        </p:txBody>
      </p:sp>
      <p:sp>
        <p:nvSpPr>
          <p:cNvPr id="3" name="Content Placeholder 2">
            <a:extLst>
              <a:ext uri="{FF2B5EF4-FFF2-40B4-BE49-F238E27FC236}">
                <a16:creationId xmlns:a16="http://schemas.microsoft.com/office/drawing/2014/main" id="{40FD52E5-B24B-7EF0-2693-6D485BC5F7C1}"/>
              </a:ext>
            </a:extLst>
          </p:cNvPr>
          <p:cNvSpPr>
            <a:spLocks noGrp="1"/>
          </p:cNvSpPr>
          <p:nvPr>
            <p:ph sz="quarter" idx="10"/>
          </p:nvPr>
        </p:nvSpPr>
        <p:spPr/>
        <p:txBody>
          <a:bodyPr/>
          <a:lstStyle/>
          <a:p>
            <a:r>
              <a:rPr lang="en-US" dirty="0"/>
              <a:t>Senior Programming</a:t>
            </a:r>
          </a:p>
          <a:p>
            <a:endParaRPr lang="en-US" dirty="0"/>
          </a:p>
        </p:txBody>
      </p:sp>
    </p:spTree>
    <p:extLst>
      <p:ext uri="{BB962C8B-B14F-4D97-AF65-F5344CB8AC3E}">
        <p14:creationId xmlns:p14="http://schemas.microsoft.com/office/powerpoint/2010/main" val="2998209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79272B-8616-7A4F-58B5-BE16D2158D4E}"/>
              </a:ext>
            </a:extLst>
          </p:cNvPr>
          <p:cNvSpPr>
            <a:spLocks noGrp="1"/>
          </p:cNvSpPr>
          <p:nvPr>
            <p:ph type="body" sz="quarter" idx="12"/>
          </p:nvPr>
        </p:nvSpPr>
        <p:spPr/>
        <p:txBody>
          <a:bodyPr/>
          <a:lstStyle/>
          <a:p>
            <a:r>
              <a:rPr lang="en-US" sz="900" b="1" dirty="0"/>
              <a:t>Recognition</a:t>
            </a:r>
          </a:p>
          <a:p>
            <a:pPr marL="171450" indent="-171450">
              <a:buFont typeface="Arial" panose="020B0604020202020204" pitchFamily="34" charset="0"/>
              <a:buChar char="•"/>
            </a:pPr>
            <a:r>
              <a:rPr lang="en-US" sz="900" dirty="0"/>
              <a:t>Senior spotlights</a:t>
            </a:r>
          </a:p>
          <a:p>
            <a:pPr marL="171450" indent="-171450">
              <a:buFont typeface="Arial" panose="020B0604020202020204" pitchFamily="34" charset="0"/>
              <a:buChar char="•"/>
            </a:pPr>
            <a:r>
              <a:rPr lang="en-US" sz="900" dirty="0"/>
              <a:t>Senior week </a:t>
            </a:r>
          </a:p>
          <a:p>
            <a:pPr marL="171450" indent="-171450">
              <a:buFont typeface="Arial" panose="020B0604020202020204" pitchFamily="34" charset="0"/>
              <a:buChar char="•"/>
            </a:pPr>
            <a:r>
              <a:rPr lang="en-US" sz="900" dirty="0"/>
              <a:t>Awards at Founders Day or Parents Weekend </a:t>
            </a:r>
          </a:p>
          <a:p>
            <a:r>
              <a:rPr lang="en-US" sz="900" b="1" dirty="0"/>
              <a:t>Programming</a:t>
            </a:r>
          </a:p>
          <a:p>
            <a:pPr marL="171450" indent="-171450">
              <a:buFont typeface="Arial" panose="020B0604020202020204" pitchFamily="34" charset="0"/>
              <a:buChar char="•"/>
            </a:pPr>
            <a:r>
              <a:rPr lang="en-US" sz="900" dirty="0"/>
              <a:t>Network night</a:t>
            </a:r>
          </a:p>
          <a:p>
            <a:pPr marL="171450" indent="-171450">
              <a:buFont typeface="Arial" panose="020B0604020202020204" pitchFamily="34" charset="0"/>
              <a:buChar char="•"/>
            </a:pPr>
            <a:r>
              <a:rPr lang="en-US" sz="900" dirty="0"/>
              <a:t>Career/resume workshop </a:t>
            </a:r>
          </a:p>
          <a:p>
            <a:pPr marL="171450" indent="-171450">
              <a:buFont typeface="Arial" panose="020B0604020202020204" pitchFamily="34" charset="0"/>
              <a:buChar char="•"/>
            </a:pPr>
            <a:r>
              <a:rPr lang="en-US" sz="900" dirty="0"/>
              <a:t>Headshots or senior photos </a:t>
            </a:r>
          </a:p>
          <a:p>
            <a:pPr marL="171450" indent="-171450">
              <a:buFont typeface="Arial" panose="020B0604020202020204" pitchFamily="34" charset="0"/>
              <a:buChar char="•"/>
            </a:pPr>
            <a:r>
              <a:rPr lang="en-US" sz="900" dirty="0"/>
              <a:t>Mentorship program with alumnae or younger chapter members </a:t>
            </a:r>
          </a:p>
          <a:p>
            <a:pPr marL="171450" indent="-171450">
              <a:buFont typeface="Arial" panose="020B0604020202020204" pitchFamily="34" charset="0"/>
              <a:buChar char="•"/>
            </a:pPr>
            <a:r>
              <a:rPr lang="en-US" sz="900" dirty="0"/>
              <a:t>Anchored Connections platform </a:t>
            </a:r>
          </a:p>
          <a:p>
            <a:endParaRPr lang="en-US" dirty="0"/>
          </a:p>
        </p:txBody>
      </p:sp>
      <p:sp>
        <p:nvSpPr>
          <p:cNvPr id="3" name="Content Placeholder 2">
            <a:extLst>
              <a:ext uri="{FF2B5EF4-FFF2-40B4-BE49-F238E27FC236}">
                <a16:creationId xmlns:a16="http://schemas.microsoft.com/office/drawing/2014/main" id="{653A85CF-E031-8B9B-B931-A3504E66081D}"/>
              </a:ext>
            </a:extLst>
          </p:cNvPr>
          <p:cNvSpPr>
            <a:spLocks noGrp="1"/>
          </p:cNvSpPr>
          <p:nvPr>
            <p:ph sz="quarter" idx="10"/>
          </p:nvPr>
        </p:nvSpPr>
        <p:spPr/>
        <p:txBody>
          <a:bodyPr/>
          <a:lstStyle/>
          <a:p>
            <a:r>
              <a:rPr lang="en-US" sz="1600" dirty="0"/>
              <a:t>Senior Programming &amp; Recognition</a:t>
            </a:r>
          </a:p>
          <a:p>
            <a:endParaRPr lang="en-US" dirty="0"/>
          </a:p>
        </p:txBody>
      </p:sp>
    </p:spTree>
    <p:extLst>
      <p:ext uri="{BB962C8B-B14F-4D97-AF65-F5344CB8AC3E}">
        <p14:creationId xmlns:p14="http://schemas.microsoft.com/office/powerpoint/2010/main" val="457604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C7C86-B218-35C4-A686-03773464264C}"/>
              </a:ext>
            </a:extLst>
          </p:cNvPr>
          <p:cNvSpPr>
            <a:spLocks noGrp="1"/>
          </p:cNvSpPr>
          <p:nvPr>
            <p:ph type="body" sz="quarter" idx="12"/>
          </p:nvPr>
        </p:nvSpPr>
        <p:spPr/>
        <p:txBody>
          <a:bodyPr/>
          <a:lstStyle/>
          <a:p>
            <a:pPr marL="114300" indent="-114300" algn="l">
              <a:buFont typeface="Arial" panose="020B0604020202020204" pitchFamily="34" charset="0"/>
              <a:buChar char="•"/>
            </a:pPr>
            <a:r>
              <a:rPr lang="en-US" sz="1100" dirty="0">
                <a:solidFill>
                  <a:srgbClr val="000000"/>
                </a:solidFill>
              </a:rPr>
              <a:t>May be scheduled during the fall or winter/spring term</a:t>
            </a:r>
          </a:p>
          <a:p>
            <a:pPr marL="114300" indent="-114300" algn="l">
              <a:buFont typeface="Arial" panose="020B0604020202020204" pitchFamily="34" charset="0"/>
              <a:buChar char="•"/>
            </a:pPr>
            <a:r>
              <a:rPr lang="en-US" sz="1100" dirty="0">
                <a:solidFill>
                  <a:srgbClr val="000000"/>
                </a:solidFill>
              </a:rPr>
              <a:t>Purpose:</a:t>
            </a:r>
          </a:p>
          <a:p>
            <a:pPr marL="297180" lvl="1" indent="-114300" algn="l">
              <a:buFont typeface="Arial" panose="020B0604020202020204" pitchFamily="34" charset="0"/>
              <a:buChar char="•"/>
            </a:pPr>
            <a:r>
              <a:rPr lang="en-US" sz="1100" dirty="0">
                <a:solidFill>
                  <a:srgbClr val="000000"/>
                </a:solidFill>
              </a:rPr>
              <a:t>Develop the bonds of sisterhood and friendship</a:t>
            </a:r>
          </a:p>
          <a:p>
            <a:pPr marL="297180" lvl="1" indent="-114300" algn="l">
              <a:buFont typeface="Arial" panose="020B0604020202020204" pitchFamily="34" charset="0"/>
              <a:buChar char="•"/>
            </a:pPr>
            <a:r>
              <a:rPr lang="en-US" sz="1100" dirty="0">
                <a:solidFill>
                  <a:srgbClr val="000000"/>
                </a:solidFill>
              </a:rPr>
              <a:t>Renew commitment to Delta Gamma</a:t>
            </a:r>
          </a:p>
          <a:p>
            <a:pPr marL="297180" lvl="1" indent="-114300" algn="l">
              <a:buFont typeface="Arial" panose="020B0604020202020204" pitchFamily="34" charset="0"/>
              <a:buChar char="•"/>
            </a:pPr>
            <a:r>
              <a:rPr lang="en-US" sz="1100" dirty="0">
                <a:solidFill>
                  <a:srgbClr val="000000"/>
                </a:solidFill>
              </a:rPr>
              <a:t>Work on chapter goals</a:t>
            </a:r>
          </a:p>
          <a:p>
            <a:endParaRPr lang="en-US" dirty="0"/>
          </a:p>
        </p:txBody>
      </p:sp>
      <p:sp>
        <p:nvSpPr>
          <p:cNvPr id="3" name="Content Placeholder 2">
            <a:extLst>
              <a:ext uri="{FF2B5EF4-FFF2-40B4-BE49-F238E27FC236}">
                <a16:creationId xmlns:a16="http://schemas.microsoft.com/office/drawing/2014/main" id="{08068270-1573-3EA1-9631-7717991BEE08}"/>
              </a:ext>
            </a:extLst>
          </p:cNvPr>
          <p:cNvSpPr>
            <a:spLocks noGrp="1"/>
          </p:cNvSpPr>
          <p:nvPr>
            <p:ph sz="quarter" idx="10"/>
          </p:nvPr>
        </p:nvSpPr>
        <p:spPr/>
        <p:txBody>
          <a:bodyPr/>
          <a:lstStyle/>
          <a:p>
            <a:r>
              <a:rPr lang="en-US" dirty="0"/>
              <a:t>Chapter Retreat</a:t>
            </a:r>
          </a:p>
          <a:p>
            <a:endParaRPr lang="en-US" dirty="0"/>
          </a:p>
        </p:txBody>
      </p:sp>
    </p:spTree>
    <p:extLst>
      <p:ext uri="{BB962C8B-B14F-4D97-AF65-F5344CB8AC3E}">
        <p14:creationId xmlns:p14="http://schemas.microsoft.com/office/powerpoint/2010/main" val="2079865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56832F-1506-8882-FC51-17FBDAEC8A00}"/>
              </a:ext>
            </a:extLst>
          </p:cNvPr>
          <p:cNvSpPr>
            <a:spLocks noGrp="1"/>
          </p:cNvSpPr>
          <p:nvPr>
            <p:ph type="body" sz="quarter" idx="12"/>
          </p:nvPr>
        </p:nvSpPr>
        <p:spPr/>
        <p:txBody>
          <a:bodyPr/>
          <a:lstStyle/>
          <a:p>
            <a:pPr marL="114300" indent="-114300" algn="l">
              <a:buFont typeface="Arial" panose="020B0604020202020204" pitchFamily="34" charset="0"/>
              <a:buChar char="•"/>
            </a:pPr>
            <a:r>
              <a:rPr lang="en-US" sz="1200" dirty="0">
                <a:solidFill>
                  <a:srgbClr val="000000"/>
                </a:solidFill>
              </a:rPr>
              <a:t>Schedule regularly or several times throughout each term</a:t>
            </a:r>
          </a:p>
          <a:p>
            <a:pPr marL="114300" indent="-114300" algn="l">
              <a:buFont typeface="Arial" panose="020B0604020202020204" pitchFamily="34" charset="0"/>
              <a:buChar char="•"/>
            </a:pPr>
            <a:r>
              <a:rPr lang="en-US" sz="1200" dirty="0">
                <a:solidFill>
                  <a:srgbClr val="000000"/>
                </a:solidFill>
              </a:rPr>
              <a:t>Purpose:</a:t>
            </a:r>
          </a:p>
          <a:p>
            <a:pPr marL="297180" lvl="1" indent="-114300" algn="l">
              <a:buFont typeface="Arial" panose="020B0604020202020204" pitchFamily="34" charset="0"/>
              <a:buChar char="•"/>
            </a:pPr>
            <a:r>
              <a:rPr lang="en-US" sz="1200" dirty="0">
                <a:solidFill>
                  <a:srgbClr val="000000"/>
                </a:solidFill>
              </a:rPr>
              <a:t>Develop the bonds of sisterhood and friendship</a:t>
            </a:r>
          </a:p>
          <a:p>
            <a:endParaRPr lang="en-US" dirty="0"/>
          </a:p>
        </p:txBody>
      </p:sp>
      <p:sp>
        <p:nvSpPr>
          <p:cNvPr id="3" name="Content Placeholder 2">
            <a:extLst>
              <a:ext uri="{FF2B5EF4-FFF2-40B4-BE49-F238E27FC236}">
                <a16:creationId xmlns:a16="http://schemas.microsoft.com/office/drawing/2014/main" id="{377F6C79-27AE-BBFB-85B1-60FCD425CCAC}"/>
              </a:ext>
            </a:extLst>
          </p:cNvPr>
          <p:cNvSpPr>
            <a:spLocks noGrp="1"/>
          </p:cNvSpPr>
          <p:nvPr>
            <p:ph sz="quarter" idx="10"/>
          </p:nvPr>
        </p:nvSpPr>
        <p:spPr/>
        <p:txBody>
          <a:bodyPr/>
          <a:lstStyle/>
          <a:p>
            <a:r>
              <a:rPr lang="en-US" dirty="0"/>
              <a:t>Sisterhood Events</a:t>
            </a:r>
          </a:p>
          <a:p>
            <a:endParaRPr lang="en-US" dirty="0"/>
          </a:p>
        </p:txBody>
      </p:sp>
    </p:spTree>
    <p:extLst>
      <p:ext uri="{BB962C8B-B14F-4D97-AF65-F5344CB8AC3E}">
        <p14:creationId xmlns:p14="http://schemas.microsoft.com/office/powerpoint/2010/main" val="1240236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879C1B-00A7-7A1A-11C7-77ECA07FDB46}"/>
              </a:ext>
            </a:extLst>
          </p:cNvPr>
          <p:cNvSpPr>
            <a:spLocks noGrp="1"/>
          </p:cNvSpPr>
          <p:nvPr>
            <p:ph type="body" sz="quarter" idx="12"/>
          </p:nvPr>
        </p:nvSpPr>
        <p:spPr/>
        <p:txBody>
          <a:bodyPr/>
          <a:lstStyle/>
          <a:p>
            <a:pPr marL="114300" indent="-114300" algn="l">
              <a:buFont typeface="Arial" panose="020B0604020202020204" pitchFamily="34" charset="0"/>
              <a:buChar char="•"/>
            </a:pPr>
            <a:r>
              <a:rPr lang="en-US" sz="900" b="1" dirty="0">
                <a:solidFill>
                  <a:srgbClr val="000000"/>
                </a:solidFill>
              </a:rPr>
              <a:t>Be Consistent </a:t>
            </a:r>
            <a:r>
              <a:rPr lang="en-US" sz="900" dirty="0">
                <a:solidFill>
                  <a:srgbClr val="000000"/>
                </a:solidFill>
              </a:rPr>
              <a:t>- hold a variety of sisterhood events throughout the term</a:t>
            </a:r>
          </a:p>
          <a:p>
            <a:pPr marL="114300" indent="-114300" algn="l">
              <a:buFont typeface="Arial" panose="020B0604020202020204" pitchFamily="34" charset="0"/>
              <a:buChar char="•"/>
            </a:pPr>
            <a:r>
              <a:rPr lang="en-US" sz="900" b="1" dirty="0">
                <a:solidFill>
                  <a:srgbClr val="000000"/>
                </a:solidFill>
              </a:rPr>
              <a:t>Be Flexible </a:t>
            </a:r>
            <a:r>
              <a:rPr lang="en-US" sz="900" dirty="0">
                <a:solidFill>
                  <a:srgbClr val="000000"/>
                </a:solidFill>
              </a:rPr>
              <a:t>- host sisterhood events at different times and on different days</a:t>
            </a:r>
          </a:p>
          <a:p>
            <a:pPr marL="114300" indent="-114300" algn="l">
              <a:buFont typeface="Arial" panose="020B0604020202020204" pitchFamily="34" charset="0"/>
              <a:buChar char="•"/>
            </a:pPr>
            <a:r>
              <a:rPr lang="en-US" sz="900" b="1" dirty="0">
                <a:solidFill>
                  <a:srgbClr val="000000"/>
                </a:solidFill>
              </a:rPr>
              <a:t>Be Inclusive </a:t>
            </a:r>
            <a:r>
              <a:rPr lang="en-US" sz="900" dirty="0">
                <a:solidFill>
                  <a:srgbClr val="000000"/>
                </a:solidFill>
              </a:rPr>
              <a:t>- survey your chapter for interest &amp; have different members or groups of members plan sisterhood events </a:t>
            </a:r>
          </a:p>
          <a:p>
            <a:pPr marL="114300" indent="-114300" algn="l">
              <a:buFont typeface="Arial" panose="020B0604020202020204" pitchFamily="34" charset="0"/>
              <a:buChar char="•"/>
            </a:pPr>
            <a:r>
              <a:rPr lang="en-US" sz="900" b="1" dirty="0">
                <a:solidFill>
                  <a:srgbClr val="000000"/>
                </a:solidFill>
              </a:rPr>
              <a:t>Be Creative </a:t>
            </a:r>
            <a:r>
              <a:rPr lang="en-US" sz="900" dirty="0">
                <a:solidFill>
                  <a:srgbClr val="000000"/>
                </a:solidFill>
              </a:rPr>
              <a:t>- host diverse activities such as fitness activities, book clubs, tours of museums, virtual games, group cooking class/DIY workshop, educational opportunities and dialogues, etc. </a:t>
            </a:r>
          </a:p>
          <a:p>
            <a:pPr marL="114300" indent="-114300" algn="l">
              <a:buFont typeface="Arial" panose="020B0604020202020204" pitchFamily="34" charset="0"/>
              <a:buChar char="•"/>
            </a:pPr>
            <a:r>
              <a:rPr lang="en-US" sz="900" b="1" dirty="0">
                <a:solidFill>
                  <a:srgbClr val="000000"/>
                </a:solidFill>
              </a:rPr>
              <a:t>Be Communicative </a:t>
            </a:r>
            <a:r>
              <a:rPr lang="en-US" sz="900" dirty="0">
                <a:solidFill>
                  <a:srgbClr val="000000"/>
                </a:solidFill>
              </a:rPr>
              <a:t>- let your sisters know when and how to attend</a:t>
            </a:r>
          </a:p>
          <a:p>
            <a:endParaRPr lang="en-US" dirty="0"/>
          </a:p>
        </p:txBody>
      </p:sp>
      <p:sp>
        <p:nvSpPr>
          <p:cNvPr id="3" name="Content Placeholder 2">
            <a:extLst>
              <a:ext uri="{FF2B5EF4-FFF2-40B4-BE49-F238E27FC236}">
                <a16:creationId xmlns:a16="http://schemas.microsoft.com/office/drawing/2014/main" id="{32222A58-67CD-1686-A798-BF5645F51DC4}"/>
              </a:ext>
            </a:extLst>
          </p:cNvPr>
          <p:cNvSpPr>
            <a:spLocks noGrp="1"/>
          </p:cNvSpPr>
          <p:nvPr>
            <p:ph sz="quarter" idx="10"/>
          </p:nvPr>
        </p:nvSpPr>
        <p:spPr/>
        <p:txBody>
          <a:bodyPr/>
          <a:lstStyle/>
          <a:p>
            <a:r>
              <a:rPr lang="en-US" dirty="0"/>
              <a:t>Sisterhood Event Tips</a:t>
            </a:r>
          </a:p>
          <a:p>
            <a:endParaRPr lang="en-US" dirty="0"/>
          </a:p>
        </p:txBody>
      </p:sp>
    </p:spTree>
    <p:extLst>
      <p:ext uri="{BB962C8B-B14F-4D97-AF65-F5344CB8AC3E}">
        <p14:creationId xmlns:p14="http://schemas.microsoft.com/office/powerpoint/2010/main" val="1711711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C9D483-E89A-5C91-5546-1C1F9C5876B4}"/>
              </a:ext>
            </a:extLst>
          </p:cNvPr>
          <p:cNvSpPr>
            <a:spLocks noGrp="1"/>
          </p:cNvSpPr>
          <p:nvPr>
            <p:ph type="body" sz="quarter" idx="10"/>
          </p:nvPr>
        </p:nvSpPr>
        <p:spPr>
          <a:xfrm>
            <a:off x="304800" y="838200"/>
            <a:ext cx="3048000" cy="381000"/>
          </a:xfrm>
        </p:spPr>
        <p:txBody>
          <a:bodyPr/>
          <a:lstStyle/>
          <a:p>
            <a:r>
              <a:rPr lang="en-US" dirty="0"/>
              <a:t>PROGRAMMING EVENT IDEA SHARE</a:t>
            </a:r>
          </a:p>
          <a:p>
            <a:endParaRPr lang="en-US" dirty="0"/>
          </a:p>
        </p:txBody>
      </p:sp>
    </p:spTree>
    <p:extLst>
      <p:ext uri="{BB962C8B-B14F-4D97-AF65-F5344CB8AC3E}">
        <p14:creationId xmlns:p14="http://schemas.microsoft.com/office/powerpoint/2010/main" val="67286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B8324D-4335-F718-8775-7B4AC3D0F571}"/>
              </a:ext>
            </a:extLst>
          </p:cNvPr>
          <p:cNvSpPr txBox="1">
            <a:spLocks/>
          </p:cNvSpPr>
          <p:nvPr/>
        </p:nvSpPr>
        <p:spPr>
          <a:xfrm>
            <a:off x="914400" y="914400"/>
            <a:ext cx="3657600" cy="314247"/>
          </a:xfrm>
        </p:spPr>
        <p:txBody>
          <a:bodyPr>
            <a:noAutofit/>
          </a:bodyPr>
          <a:lstStyle>
            <a:lvl1pPr eaLnBrk="1" hangingPunct="1">
              <a:defRPr>
                <a:latin typeface="+mj-lt"/>
                <a:ea typeface="+mj-ea"/>
                <a:cs typeface="+mj-cs"/>
              </a:defRPr>
            </a:lvl1pPr>
          </a:lstStyle>
          <a:p>
            <a:r>
              <a:rPr lang="en-US" sz="1600" b="1" kern="0" dirty="0">
                <a:solidFill>
                  <a:srgbClr val="000000"/>
                </a:solidFill>
                <a:cs typeface="Arial" panose="020B0604020202020204" pitchFamily="34" charset="0"/>
              </a:rPr>
              <a:t>Fraternity-wide Programming</a:t>
            </a:r>
          </a:p>
        </p:txBody>
      </p:sp>
      <p:sp>
        <p:nvSpPr>
          <p:cNvPr id="6" name="TextBox 5">
            <a:extLst>
              <a:ext uri="{FF2B5EF4-FFF2-40B4-BE49-F238E27FC236}">
                <a16:creationId xmlns:a16="http://schemas.microsoft.com/office/drawing/2014/main" id="{8D73974F-EF0F-0B20-D707-3B2E0984DD65}"/>
              </a:ext>
            </a:extLst>
          </p:cNvPr>
          <p:cNvSpPr txBox="1"/>
          <p:nvPr/>
        </p:nvSpPr>
        <p:spPr>
          <a:xfrm>
            <a:off x="493776" y="1412987"/>
            <a:ext cx="3889248" cy="203133"/>
          </a:xfrm>
          <a:prstGeom prst="rect">
            <a:avLst/>
          </a:prstGeom>
          <a:noFill/>
        </p:spPr>
        <p:txBody>
          <a:bodyPr wrap="square" rtlCol="0">
            <a:spAutoFit/>
          </a:bodyPr>
          <a:lstStyle/>
          <a:p>
            <a:pPr algn="ctr"/>
            <a:r>
              <a:rPr lang="en-US" sz="720" dirty="0">
                <a:solidFill>
                  <a:srgbClr val="000000"/>
                </a:solidFill>
              </a:rPr>
              <a:t>https://www.deltagamma.org/news-resources/connected-for-good</a:t>
            </a:r>
          </a:p>
        </p:txBody>
      </p:sp>
    </p:spTree>
    <p:extLst>
      <p:ext uri="{BB962C8B-B14F-4D97-AF65-F5344CB8AC3E}">
        <p14:creationId xmlns:p14="http://schemas.microsoft.com/office/powerpoint/2010/main" val="3812339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A8B340-482C-324B-C189-1FE94B7328C2}"/>
              </a:ext>
            </a:extLst>
          </p:cNvPr>
          <p:cNvSpPr>
            <a:spLocks noGrp="1"/>
          </p:cNvSpPr>
          <p:nvPr>
            <p:ph type="body" sz="quarter" idx="10"/>
          </p:nvPr>
        </p:nvSpPr>
        <p:spPr>
          <a:xfrm>
            <a:off x="304800" y="838200"/>
            <a:ext cx="2336800" cy="381000"/>
          </a:xfrm>
        </p:spPr>
        <p:txBody>
          <a:bodyPr/>
          <a:lstStyle/>
          <a:p>
            <a:r>
              <a:rPr lang="en-US" dirty="0"/>
              <a:t>CALENDAR PLANNING</a:t>
            </a:r>
          </a:p>
          <a:p>
            <a:endParaRPr lang="en-US" dirty="0"/>
          </a:p>
        </p:txBody>
      </p:sp>
    </p:spTree>
    <p:extLst>
      <p:ext uri="{BB962C8B-B14F-4D97-AF65-F5344CB8AC3E}">
        <p14:creationId xmlns:p14="http://schemas.microsoft.com/office/powerpoint/2010/main" val="1438197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877143-03CE-0A91-759A-B9F82D56C20E}"/>
              </a:ext>
            </a:extLst>
          </p:cNvPr>
          <p:cNvSpPr>
            <a:spLocks noGrp="1"/>
          </p:cNvSpPr>
          <p:nvPr>
            <p:ph type="body" sz="quarter" idx="12"/>
          </p:nvPr>
        </p:nvSpPr>
        <p:spPr/>
        <p:txBody>
          <a:bodyPr/>
          <a:lstStyle/>
          <a:p>
            <a:pPr marL="114300" indent="-114300" algn="l">
              <a:buFont typeface="Arial" panose="020B0604020202020204" pitchFamily="34" charset="0"/>
              <a:buChar char="•"/>
            </a:pPr>
            <a:r>
              <a:rPr lang="en-US" b="1" dirty="0">
                <a:solidFill>
                  <a:srgbClr val="000000"/>
                </a:solidFill>
              </a:rPr>
              <a:t>March 1</a:t>
            </a:r>
            <a:r>
              <a:rPr lang="en-US" dirty="0">
                <a:solidFill>
                  <a:srgbClr val="000000"/>
                </a:solidFill>
              </a:rPr>
              <a:t> spring quarter</a:t>
            </a:r>
          </a:p>
          <a:p>
            <a:pPr marL="114300" indent="-114300" algn="l">
              <a:buFont typeface="Arial" panose="020B0604020202020204" pitchFamily="34" charset="0"/>
              <a:buChar char="•"/>
            </a:pPr>
            <a:r>
              <a:rPr lang="en-US" b="1" dirty="0">
                <a:solidFill>
                  <a:srgbClr val="000000"/>
                </a:solidFill>
              </a:rPr>
              <a:t>April 1</a:t>
            </a:r>
            <a:r>
              <a:rPr lang="en-US" dirty="0">
                <a:solidFill>
                  <a:srgbClr val="000000"/>
                </a:solidFill>
              </a:rPr>
              <a:t> for fall semester/quarter</a:t>
            </a:r>
          </a:p>
          <a:p>
            <a:pPr marL="114300" indent="-114300" algn="l">
              <a:buFont typeface="Arial" panose="020B0604020202020204" pitchFamily="34" charset="0"/>
              <a:buChar char="•"/>
            </a:pPr>
            <a:r>
              <a:rPr lang="en-US" b="1" dirty="0">
                <a:solidFill>
                  <a:srgbClr val="000000"/>
                </a:solidFill>
              </a:rPr>
              <a:t>November 1</a:t>
            </a:r>
            <a:r>
              <a:rPr lang="en-US" dirty="0">
                <a:solidFill>
                  <a:srgbClr val="000000"/>
                </a:solidFill>
              </a:rPr>
              <a:t> for spring semester or winter quarter</a:t>
            </a:r>
          </a:p>
          <a:p>
            <a:pPr algn="l"/>
            <a:endParaRPr lang="en-US" dirty="0">
              <a:solidFill>
                <a:srgbClr val="000000"/>
              </a:solidFill>
            </a:endParaRPr>
          </a:p>
          <a:p>
            <a:pPr algn="l"/>
            <a:r>
              <a:rPr lang="en-US" dirty="0">
                <a:solidFill>
                  <a:srgbClr val="000000"/>
                </a:solidFill>
              </a:rPr>
              <a:t>Note: Quarter schools have the option to plan and submit winter and spring terms together</a:t>
            </a:r>
          </a:p>
          <a:p>
            <a:endParaRPr lang="en-US" dirty="0"/>
          </a:p>
        </p:txBody>
      </p:sp>
      <p:sp>
        <p:nvSpPr>
          <p:cNvPr id="3" name="Content Placeholder 2">
            <a:extLst>
              <a:ext uri="{FF2B5EF4-FFF2-40B4-BE49-F238E27FC236}">
                <a16:creationId xmlns:a16="http://schemas.microsoft.com/office/drawing/2014/main" id="{F1011F42-C054-F6D3-5EB0-C05ADFB2B61F}"/>
              </a:ext>
            </a:extLst>
          </p:cNvPr>
          <p:cNvSpPr>
            <a:spLocks noGrp="1"/>
          </p:cNvSpPr>
          <p:nvPr>
            <p:ph sz="quarter" idx="10"/>
          </p:nvPr>
        </p:nvSpPr>
        <p:spPr/>
        <p:txBody>
          <a:bodyPr/>
          <a:lstStyle/>
          <a:p>
            <a:r>
              <a:rPr lang="en-US" dirty="0"/>
              <a:t>Calendar Submission Deadlines</a:t>
            </a:r>
          </a:p>
          <a:p>
            <a:endParaRPr lang="en-US" dirty="0"/>
          </a:p>
        </p:txBody>
      </p:sp>
    </p:spTree>
    <p:extLst>
      <p:ext uri="{BB962C8B-B14F-4D97-AF65-F5344CB8AC3E}">
        <p14:creationId xmlns:p14="http://schemas.microsoft.com/office/powerpoint/2010/main" val="359276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9C8EF2-80F7-EA09-416C-966D2BF2E381}"/>
              </a:ext>
            </a:extLst>
          </p:cNvPr>
          <p:cNvSpPr>
            <a:spLocks noGrp="1"/>
          </p:cNvSpPr>
          <p:nvPr>
            <p:ph type="body" sz="quarter" idx="12"/>
          </p:nvPr>
        </p:nvSpPr>
        <p:spPr/>
        <p:txBody>
          <a:bodyPr/>
          <a:lstStyle/>
          <a:p>
            <a:pPr marL="114300" indent="-114300">
              <a:buFont typeface="Arial" panose="020B0604020202020204" pitchFamily="34" charset="0"/>
              <a:buChar char="•"/>
            </a:pPr>
            <a:r>
              <a:rPr lang="en-US" sz="1100" dirty="0">
                <a:solidFill>
                  <a:srgbClr val="000000"/>
                </a:solidFill>
              </a:rPr>
              <a:t>Name</a:t>
            </a:r>
          </a:p>
          <a:p>
            <a:pPr marL="114300" indent="-114300">
              <a:buFont typeface="Arial" panose="020B0604020202020204" pitchFamily="34" charset="0"/>
              <a:buChar char="•"/>
            </a:pPr>
            <a:r>
              <a:rPr lang="en-US" sz="1100" dirty="0">
                <a:solidFill>
                  <a:srgbClr val="000000"/>
                </a:solidFill>
              </a:rPr>
              <a:t>Chapter of Initiation </a:t>
            </a:r>
          </a:p>
          <a:p>
            <a:pPr marL="114300" indent="-114300">
              <a:buFont typeface="Arial" panose="020B0604020202020204" pitchFamily="34" charset="0"/>
              <a:buChar char="•"/>
            </a:pPr>
            <a:r>
              <a:rPr lang="en-US" sz="1100" dirty="0">
                <a:solidFill>
                  <a:srgbClr val="000000"/>
                </a:solidFill>
              </a:rPr>
              <a:t>Chapter you work with </a:t>
            </a:r>
          </a:p>
          <a:p>
            <a:pPr marL="114300" indent="-114300">
              <a:buFont typeface="Arial" panose="020B0604020202020204" pitchFamily="34" charset="0"/>
              <a:buChar char="•"/>
            </a:pPr>
            <a:r>
              <a:rPr lang="en-US" sz="1100" dirty="0">
                <a:solidFill>
                  <a:srgbClr val="000000"/>
                </a:solidFill>
              </a:rPr>
              <a:t>What are you hoping to get out of today?</a:t>
            </a:r>
          </a:p>
          <a:p>
            <a:endParaRPr lang="en-US" dirty="0"/>
          </a:p>
        </p:txBody>
      </p:sp>
      <p:sp>
        <p:nvSpPr>
          <p:cNvPr id="3" name="Content Placeholder 2">
            <a:extLst>
              <a:ext uri="{FF2B5EF4-FFF2-40B4-BE49-F238E27FC236}">
                <a16:creationId xmlns:a16="http://schemas.microsoft.com/office/drawing/2014/main" id="{D79D263B-C756-4F9F-F19F-2F7ADD678088}"/>
              </a:ext>
            </a:extLst>
          </p:cNvPr>
          <p:cNvSpPr>
            <a:spLocks noGrp="1"/>
          </p:cNvSpPr>
          <p:nvPr>
            <p:ph sz="quarter" idx="10"/>
          </p:nvPr>
        </p:nvSpPr>
        <p:spPr/>
        <p:txBody>
          <a:bodyPr/>
          <a:lstStyle/>
          <a:p>
            <a:r>
              <a:rPr lang="en-US" dirty="0"/>
              <a:t>Introductions</a:t>
            </a:r>
          </a:p>
        </p:txBody>
      </p:sp>
    </p:spTree>
    <p:extLst>
      <p:ext uri="{BB962C8B-B14F-4D97-AF65-F5344CB8AC3E}">
        <p14:creationId xmlns:p14="http://schemas.microsoft.com/office/powerpoint/2010/main" val="3492339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DB79D-9D28-D5A9-C90F-B7B942F3B297}"/>
              </a:ext>
            </a:extLst>
          </p:cNvPr>
          <p:cNvPicPr>
            <a:picLocks noChangeAspect="1"/>
          </p:cNvPicPr>
          <p:nvPr/>
        </p:nvPicPr>
        <p:blipFill>
          <a:blip r:embed="rId3"/>
          <a:stretch>
            <a:fillRect/>
          </a:stretch>
        </p:blipFill>
        <p:spPr>
          <a:xfrm>
            <a:off x="1066800" y="76200"/>
            <a:ext cx="3062456" cy="1618669"/>
          </a:xfrm>
          <a:prstGeom prst="rect">
            <a:avLst/>
          </a:prstGeom>
        </p:spPr>
      </p:pic>
    </p:spTree>
    <p:extLst>
      <p:ext uri="{BB962C8B-B14F-4D97-AF65-F5344CB8AC3E}">
        <p14:creationId xmlns:p14="http://schemas.microsoft.com/office/powerpoint/2010/main" val="737790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240C0F-6389-81F3-6D3B-E3C0BE106E5C}"/>
              </a:ext>
            </a:extLst>
          </p:cNvPr>
          <p:cNvSpPr>
            <a:spLocks noGrp="1"/>
          </p:cNvSpPr>
          <p:nvPr>
            <p:ph type="body" sz="quarter" idx="12"/>
          </p:nvPr>
        </p:nvSpPr>
        <p:spPr>
          <a:xfrm>
            <a:off x="359465" y="533400"/>
            <a:ext cx="4114800" cy="1371600"/>
          </a:xfrm>
        </p:spPr>
        <p:txBody>
          <a:bodyPr/>
          <a:lstStyle/>
          <a:p>
            <a:pPr algn="l"/>
            <a:endParaRPr lang="en-US" dirty="0">
              <a:solidFill>
                <a:srgbClr val="002060"/>
              </a:solidFill>
            </a:endParaRPr>
          </a:p>
          <a:p>
            <a:pPr marL="114300" indent="-114300" algn="l">
              <a:buFont typeface="Arial" panose="020B0604020202020204" pitchFamily="34" charset="0"/>
              <a:buChar char="•"/>
            </a:pPr>
            <a:r>
              <a:rPr lang="en-US" dirty="0">
                <a:solidFill>
                  <a:srgbClr val="000000"/>
                </a:solidFill>
              </a:rPr>
              <a:t>Consider feedback and needs of chapter </a:t>
            </a:r>
          </a:p>
          <a:p>
            <a:pPr marL="114300" indent="-114300" algn="l">
              <a:buFont typeface="Arial" panose="020B0604020202020204" pitchFamily="34" charset="0"/>
              <a:buChar char="•"/>
            </a:pPr>
            <a:r>
              <a:rPr lang="en-US" dirty="0">
                <a:solidFill>
                  <a:srgbClr val="000000"/>
                </a:solidFill>
              </a:rPr>
              <a:t>Review chapter goals </a:t>
            </a:r>
          </a:p>
          <a:p>
            <a:pPr marL="114300" indent="-114300" algn="l">
              <a:buFont typeface="Arial" panose="020B0604020202020204" pitchFamily="34" charset="0"/>
              <a:buChar char="•"/>
            </a:pPr>
            <a:r>
              <a:rPr lang="en-US" dirty="0">
                <a:solidFill>
                  <a:srgbClr val="000000"/>
                </a:solidFill>
              </a:rPr>
              <a:t>Review BLSR</a:t>
            </a:r>
          </a:p>
          <a:p>
            <a:pPr marL="114300" indent="-114300" algn="l">
              <a:buFont typeface="Arial" panose="020B0604020202020204" pitchFamily="34" charset="0"/>
              <a:buChar char="•"/>
            </a:pPr>
            <a:r>
              <a:rPr lang="en-US" dirty="0">
                <a:solidFill>
                  <a:srgbClr val="000000"/>
                </a:solidFill>
              </a:rPr>
              <a:t>Distribute calendar planning guide to CMT officers</a:t>
            </a:r>
          </a:p>
          <a:p>
            <a:pPr marL="114300" indent="-114300" algn="l">
              <a:buFont typeface="Arial" panose="020B0604020202020204" pitchFamily="34" charset="0"/>
              <a:buChar char="•"/>
            </a:pPr>
            <a:r>
              <a:rPr lang="en-US" dirty="0">
                <a:solidFill>
                  <a:srgbClr val="000000"/>
                </a:solidFill>
              </a:rPr>
              <a:t>Gather calendars</a:t>
            </a:r>
          </a:p>
          <a:p>
            <a:pPr marL="297180" lvl="1" indent="-114300" algn="l">
              <a:buFont typeface="Arial" panose="020B0604020202020204" pitchFamily="34" charset="0"/>
              <a:buChar char="•"/>
            </a:pPr>
            <a:r>
              <a:rPr lang="en-US" sz="960" dirty="0">
                <a:solidFill>
                  <a:srgbClr val="000000"/>
                </a:solidFill>
              </a:rPr>
              <a:t>Academic calendars</a:t>
            </a:r>
          </a:p>
          <a:p>
            <a:pPr marL="297180" lvl="1" indent="-114300" algn="l">
              <a:buFont typeface="Arial" panose="020B0604020202020204" pitchFamily="34" charset="0"/>
              <a:buChar char="•"/>
            </a:pPr>
            <a:r>
              <a:rPr lang="en-US" sz="960" dirty="0">
                <a:solidFill>
                  <a:srgbClr val="000000"/>
                </a:solidFill>
              </a:rPr>
              <a:t>University sports/special event dates</a:t>
            </a:r>
          </a:p>
          <a:p>
            <a:pPr marL="297180" lvl="1" indent="-114300" algn="l">
              <a:buFont typeface="Arial" panose="020B0604020202020204" pitchFamily="34" charset="0"/>
              <a:buChar char="•"/>
            </a:pPr>
            <a:r>
              <a:rPr lang="en-US" sz="960" dirty="0">
                <a:solidFill>
                  <a:srgbClr val="000000"/>
                </a:solidFill>
              </a:rPr>
              <a:t>Panhellenic &amp; IFC calendars</a:t>
            </a:r>
          </a:p>
          <a:p>
            <a:pPr marL="297180" lvl="1" indent="-114300" algn="l">
              <a:buFont typeface="Arial" panose="020B0604020202020204" pitchFamily="34" charset="0"/>
              <a:buChar char="•"/>
            </a:pPr>
            <a:r>
              <a:rPr lang="en-US" sz="960" dirty="0">
                <a:solidFill>
                  <a:srgbClr val="000000"/>
                </a:solidFill>
              </a:rPr>
              <a:t>Area alumnae group dates</a:t>
            </a:r>
          </a:p>
          <a:p>
            <a:endParaRPr lang="en-US" dirty="0"/>
          </a:p>
        </p:txBody>
      </p:sp>
      <p:sp>
        <p:nvSpPr>
          <p:cNvPr id="3" name="Content Placeholder 2">
            <a:extLst>
              <a:ext uri="{FF2B5EF4-FFF2-40B4-BE49-F238E27FC236}">
                <a16:creationId xmlns:a16="http://schemas.microsoft.com/office/drawing/2014/main" id="{26662311-E9CF-297D-65C4-209982C83336}"/>
              </a:ext>
            </a:extLst>
          </p:cNvPr>
          <p:cNvSpPr>
            <a:spLocks noGrp="1"/>
          </p:cNvSpPr>
          <p:nvPr>
            <p:ph sz="quarter" idx="10"/>
          </p:nvPr>
        </p:nvSpPr>
        <p:spPr/>
        <p:txBody>
          <a:bodyPr/>
          <a:lstStyle/>
          <a:p>
            <a:r>
              <a:rPr lang="en-US" dirty="0"/>
              <a:t>Prepare for Calendar Planning</a:t>
            </a:r>
          </a:p>
          <a:p>
            <a:endParaRPr lang="en-US" dirty="0"/>
          </a:p>
        </p:txBody>
      </p:sp>
    </p:spTree>
    <p:extLst>
      <p:ext uri="{BB962C8B-B14F-4D97-AF65-F5344CB8AC3E}">
        <p14:creationId xmlns:p14="http://schemas.microsoft.com/office/powerpoint/2010/main" val="2312732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EFB55-8386-E19C-A526-C90766DD28B6}"/>
              </a:ext>
            </a:extLst>
          </p:cNvPr>
          <p:cNvSpPr>
            <a:spLocks noGrp="1"/>
          </p:cNvSpPr>
          <p:nvPr>
            <p:ph type="body" sz="quarter" idx="12"/>
          </p:nvPr>
        </p:nvSpPr>
        <p:spPr/>
        <p:txBody>
          <a:bodyPr/>
          <a:lstStyle/>
          <a:p>
            <a:pPr marL="171450" indent="-171450">
              <a:buFont typeface="Arial" panose="020B0604020202020204" pitchFamily="34" charset="0"/>
              <a:buChar char="•"/>
            </a:pPr>
            <a:r>
              <a:rPr lang="en-US" dirty="0"/>
              <a:t>Led by vp: programming</a:t>
            </a:r>
          </a:p>
          <a:p>
            <a:pPr marL="171450" indent="-171450">
              <a:buFont typeface="Arial" panose="020B0604020202020204" pitchFamily="34" charset="0"/>
              <a:buChar char="•"/>
            </a:pPr>
            <a:r>
              <a:rPr lang="en-US" dirty="0"/>
              <a:t>All officers should come ready with dates for their events in mind </a:t>
            </a:r>
          </a:p>
          <a:p>
            <a:pPr marL="171450" indent="-171450">
              <a:buFont typeface="Arial" panose="020B0604020202020204" pitchFamily="34" charset="0"/>
              <a:buChar char="•"/>
            </a:pPr>
            <a:r>
              <a:rPr lang="en-US" dirty="0"/>
              <a:t>Collaborative effort to consider: </a:t>
            </a:r>
          </a:p>
          <a:p>
            <a:pPr marL="781035" lvl="1" indent="-171450">
              <a:buFont typeface="Arial" panose="020B0604020202020204" pitchFamily="34" charset="0"/>
              <a:buChar char="•"/>
            </a:pPr>
            <a:r>
              <a:rPr lang="en-US" sz="1000" dirty="0"/>
              <a:t>Chapter goals </a:t>
            </a:r>
          </a:p>
          <a:p>
            <a:pPr marL="781035" lvl="1" indent="-171450">
              <a:buFont typeface="Arial" panose="020B0604020202020204" pitchFamily="34" charset="0"/>
              <a:buChar char="•"/>
            </a:pPr>
            <a:r>
              <a:rPr lang="en-US" sz="1000" dirty="0"/>
              <a:t>Multi-Purpose programming </a:t>
            </a:r>
          </a:p>
          <a:p>
            <a:pPr marL="171450" indent="-171450">
              <a:buFont typeface="Arial" panose="020B0604020202020204" pitchFamily="34" charset="0"/>
              <a:buChar char="•"/>
            </a:pPr>
            <a:r>
              <a:rPr lang="en-US" dirty="0"/>
              <a:t>All officers will enter respective events in Anchorbase </a:t>
            </a:r>
          </a:p>
          <a:p>
            <a:pPr marL="171450" indent="-171450">
              <a:buFont typeface="Arial" panose="020B0604020202020204" pitchFamily="34" charset="0"/>
              <a:buChar char="•"/>
            </a:pPr>
            <a:r>
              <a:rPr lang="en-US" dirty="0"/>
              <a:t>Programming adviser and ATC should be present </a:t>
            </a:r>
          </a:p>
          <a:p>
            <a:endParaRPr lang="en-US" dirty="0"/>
          </a:p>
        </p:txBody>
      </p:sp>
      <p:sp>
        <p:nvSpPr>
          <p:cNvPr id="3" name="Content Placeholder 2">
            <a:extLst>
              <a:ext uri="{FF2B5EF4-FFF2-40B4-BE49-F238E27FC236}">
                <a16:creationId xmlns:a16="http://schemas.microsoft.com/office/drawing/2014/main" id="{3BA6E7E1-3601-4667-413D-E8A5FFFAF52F}"/>
              </a:ext>
            </a:extLst>
          </p:cNvPr>
          <p:cNvSpPr>
            <a:spLocks noGrp="1"/>
          </p:cNvSpPr>
          <p:nvPr>
            <p:ph sz="quarter" idx="10"/>
          </p:nvPr>
        </p:nvSpPr>
        <p:spPr/>
        <p:txBody>
          <a:bodyPr/>
          <a:lstStyle/>
          <a:p>
            <a:r>
              <a:rPr lang="en-US" dirty="0"/>
              <a:t>Calendar Planning Meeting</a:t>
            </a:r>
          </a:p>
          <a:p>
            <a:endParaRPr lang="en-US" dirty="0"/>
          </a:p>
        </p:txBody>
      </p:sp>
    </p:spTree>
    <p:extLst>
      <p:ext uri="{BB962C8B-B14F-4D97-AF65-F5344CB8AC3E}">
        <p14:creationId xmlns:p14="http://schemas.microsoft.com/office/powerpoint/2010/main" val="2951968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30E47-87FA-90C0-44FE-64926FC21638}"/>
              </a:ext>
            </a:extLst>
          </p:cNvPr>
          <p:cNvSpPr>
            <a:spLocks noGrp="1"/>
          </p:cNvSpPr>
          <p:nvPr>
            <p:ph type="body" sz="quarter" idx="12"/>
          </p:nvPr>
        </p:nvSpPr>
        <p:spPr/>
        <p:txBody>
          <a:bodyPr/>
          <a:lstStyle/>
          <a:p>
            <a:pPr algn="l"/>
            <a:r>
              <a:rPr lang="en-US" sz="1100" dirty="0">
                <a:solidFill>
                  <a:srgbClr val="000000"/>
                </a:solidFill>
              </a:rPr>
              <a:t>When planning, be sure to think about…</a:t>
            </a:r>
          </a:p>
          <a:p>
            <a:pPr marL="137160" indent="-137160" algn="l">
              <a:buFont typeface="Arial" panose="020B0604020202020204" pitchFamily="34" charset="0"/>
              <a:buChar char="•"/>
            </a:pPr>
            <a:r>
              <a:rPr lang="en-US" sz="1100" dirty="0">
                <a:solidFill>
                  <a:srgbClr val="000000"/>
                </a:solidFill>
              </a:rPr>
              <a:t>What programs could be planned together to suffice requirements in two areas?</a:t>
            </a:r>
          </a:p>
          <a:p>
            <a:pPr marL="137160" indent="-137160" algn="l">
              <a:buFont typeface="Arial" panose="020B0604020202020204" pitchFamily="34" charset="0"/>
              <a:buChar char="•"/>
            </a:pPr>
            <a:r>
              <a:rPr lang="en-US" sz="1100" dirty="0">
                <a:solidFill>
                  <a:srgbClr val="000000"/>
                </a:solidFill>
              </a:rPr>
              <a:t>What activities allow for cross officer planning?</a:t>
            </a:r>
          </a:p>
          <a:p>
            <a:pPr marL="137160" indent="-137160" algn="l">
              <a:buFont typeface="Arial" panose="020B0604020202020204" pitchFamily="34" charset="0"/>
              <a:buChar char="•"/>
            </a:pPr>
            <a:r>
              <a:rPr lang="en-US" sz="1100" dirty="0">
                <a:solidFill>
                  <a:srgbClr val="000000"/>
                </a:solidFill>
              </a:rPr>
              <a:t>Which programs share the same outcomes?</a:t>
            </a:r>
          </a:p>
          <a:p>
            <a:pPr marL="137160" indent="-137160" algn="l">
              <a:buFont typeface="Arial" panose="020B0604020202020204" pitchFamily="34" charset="0"/>
              <a:buChar char="•"/>
            </a:pPr>
            <a:r>
              <a:rPr lang="en-US" sz="1100" dirty="0">
                <a:solidFill>
                  <a:srgbClr val="000000"/>
                </a:solidFill>
              </a:rPr>
              <a:t>How could you adjust a program or add to a program to support two or more requirements?</a:t>
            </a:r>
          </a:p>
          <a:p>
            <a:endParaRPr lang="en-US" dirty="0"/>
          </a:p>
        </p:txBody>
      </p:sp>
      <p:sp>
        <p:nvSpPr>
          <p:cNvPr id="3" name="Content Placeholder 2">
            <a:extLst>
              <a:ext uri="{FF2B5EF4-FFF2-40B4-BE49-F238E27FC236}">
                <a16:creationId xmlns:a16="http://schemas.microsoft.com/office/drawing/2014/main" id="{843394C5-4514-1451-8AD0-59A49A5744BD}"/>
              </a:ext>
            </a:extLst>
          </p:cNvPr>
          <p:cNvSpPr>
            <a:spLocks noGrp="1"/>
          </p:cNvSpPr>
          <p:nvPr>
            <p:ph sz="quarter" idx="10"/>
          </p:nvPr>
        </p:nvSpPr>
        <p:spPr/>
        <p:txBody>
          <a:bodyPr/>
          <a:lstStyle/>
          <a:p>
            <a:r>
              <a:rPr lang="en-US" dirty="0"/>
              <a:t>Multi-Purpose Programming</a:t>
            </a:r>
          </a:p>
          <a:p>
            <a:endParaRPr lang="en-US" dirty="0"/>
          </a:p>
        </p:txBody>
      </p:sp>
    </p:spTree>
    <p:extLst>
      <p:ext uri="{BB962C8B-B14F-4D97-AF65-F5344CB8AC3E}">
        <p14:creationId xmlns:p14="http://schemas.microsoft.com/office/powerpoint/2010/main" val="3923324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CD32F-D185-627F-5573-C9D132F96998}"/>
              </a:ext>
            </a:extLst>
          </p:cNvPr>
          <p:cNvPicPr>
            <a:picLocks noChangeAspect="1"/>
          </p:cNvPicPr>
          <p:nvPr/>
        </p:nvPicPr>
        <p:blipFill>
          <a:blip r:embed="rId3"/>
          <a:stretch>
            <a:fillRect/>
          </a:stretch>
        </p:blipFill>
        <p:spPr>
          <a:xfrm>
            <a:off x="1678193" y="0"/>
            <a:ext cx="3198607" cy="2216426"/>
          </a:xfrm>
          <a:prstGeom prst="rect">
            <a:avLst/>
          </a:prstGeom>
        </p:spPr>
      </p:pic>
    </p:spTree>
    <p:extLst>
      <p:ext uri="{BB962C8B-B14F-4D97-AF65-F5344CB8AC3E}">
        <p14:creationId xmlns:p14="http://schemas.microsoft.com/office/powerpoint/2010/main" val="4271275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a:extLst>
              <a:ext uri="{FF2B5EF4-FFF2-40B4-BE49-F238E27FC236}">
                <a16:creationId xmlns:a16="http://schemas.microsoft.com/office/drawing/2014/main" id="{2A3BB841-D953-33F4-140B-D0B8AFFC49F9}"/>
              </a:ext>
            </a:extLst>
          </p:cNvPr>
          <p:cNvSpPr txBox="1">
            <a:spLocks/>
          </p:cNvSpPr>
          <p:nvPr/>
        </p:nvSpPr>
        <p:spPr>
          <a:xfrm>
            <a:off x="650712" y="845378"/>
            <a:ext cx="3575375" cy="1052444"/>
          </a:xfrm>
        </p:spPr>
        <p:txBody>
          <a:bodyPr>
            <a:noAutofit/>
          </a:bodyPr>
          <a:lst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lgn="ctr"/>
            <a:r>
              <a:rPr lang="en-US" sz="1520" kern="0" dirty="0">
                <a:solidFill>
                  <a:srgbClr val="000000"/>
                </a:solidFill>
              </a:rPr>
              <a:t>Now that all the events are on the calendar, what questions should you ask officers to ensure the calendar is effective?</a:t>
            </a:r>
          </a:p>
        </p:txBody>
      </p:sp>
    </p:spTree>
    <p:extLst>
      <p:ext uri="{BB962C8B-B14F-4D97-AF65-F5344CB8AC3E}">
        <p14:creationId xmlns:p14="http://schemas.microsoft.com/office/powerpoint/2010/main" val="4176769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49F133-624A-21F9-AFBC-055CD793F867}"/>
              </a:ext>
            </a:extLst>
          </p:cNvPr>
          <p:cNvSpPr>
            <a:spLocks noGrp="1"/>
          </p:cNvSpPr>
          <p:nvPr>
            <p:ph type="body" sz="quarter" idx="12"/>
          </p:nvPr>
        </p:nvSpPr>
        <p:spPr>
          <a:xfrm>
            <a:off x="381000" y="609601"/>
            <a:ext cx="4114800" cy="1371600"/>
          </a:xfrm>
        </p:spPr>
        <p:txBody>
          <a:bodyPr/>
          <a:lstStyle/>
          <a:p>
            <a:r>
              <a:rPr lang="en-US" sz="1050" b="1" dirty="0">
                <a:solidFill>
                  <a:srgbClr val="000000"/>
                </a:solidFill>
              </a:rPr>
              <a:t>Anchorbase Task: vp: programming Calendar Certification</a:t>
            </a:r>
            <a:endParaRPr lang="en-US" sz="1050" dirty="0">
              <a:solidFill>
                <a:srgbClr val="000000"/>
              </a:solidFill>
            </a:endParaRPr>
          </a:p>
          <a:p>
            <a:r>
              <a:rPr lang="en-US" sz="1050" dirty="0">
                <a:solidFill>
                  <a:srgbClr val="000000"/>
                </a:solidFill>
              </a:rPr>
              <a:t>Complete after all officers are finished with their calendar entry task and the calendar has been reviewed with programming adviser and/or ATC. </a:t>
            </a:r>
          </a:p>
          <a:p>
            <a:endParaRPr lang="en-US" sz="200" dirty="0">
              <a:solidFill>
                <a:srgbClr val="000000"/>
              </a:solidFill>
            </a:endParaRPr>
          </a:p>
          <a:p>
            <a:r>
              <a:rPr lang="en-US" sz="1050" dirty="0">
                <a:solidFill>
                  <a:srgbClr val="000000"/>
                </a:solidFill>
              </a:rPr>
              <a:t>Certify that:</a:t>
            </a:r>
          </a:p>
          <a:p>
            <a:pPr marL="114300" indent="-114300">
              <a:buFontTx/>
              <a:buChar char="-"/>
            </a:pPr>
            <a:r>
              <a:rPr lang="en-US" sz="900" dirty="0">
                <a:solidFill>
                  <a:srgbClr val="000000"/>
                </a:solidFill>
              </a:rPr>
              <a:t>Chapter Goals</a:t>
            </a:r>
          </a:p>
          <a:p>
            <a:pPr marL="114300" indent="-114300">
              <a:buFontTx/>
              <a:buChar char="-"/>
            </a:pPr>
            <a:r>
              <a:rPr lang="en-US" sz="900" dirty="0">
                <a:solidFill>
                  <a:srgbClr val="000000"/>
                </a:solidFill>
              </a:rPr>
              <a:t>Article II</a:t>
            </a:r>
          </a:p>
          <a:p>
            <a:pPr marL="114300" indent="-114300">
              <a:buFontTx/>
              <a:buChar char="-"/>
            </a:pPr>
            <a:r>
              <a:rPr lang="en-US" sz="900" dirty="0">
                <a:solidFill>
                  <a:srgbClr val="000000"/>
                </a:solidFill>
              </a:rPr>
              <a:t>Calendar Follows Policy and Procedure</a:t>
            </a:r>
          </a:p>
          <a:p>
            <a:pPr marL="114300" indent="-114300">
              <a:buFontTx/>
              <a:buChar char="-"/>
            </a:pPr>
            <a:r>
              <a:rPr lang="en-US" sz="900" dirty="0">
                <a:solidFill>
                  <a:srgbClr val="000000"/>
                </a:solidFill>
              </a:rPr>
              <a:t>Balanced Calendar</a:t>
            </a:r>
          </a:p>
          <a:p>
            <a:pPr marL="114300" indent="-114300">
              <a:buFontTx/>
              <a:buChar char="-"/>
            </a:pPr>
            <a:r>
              <a:rPr lang="en-US" sz="900" dirty="0">
                <a:solidFill>
                  <a:srgbClr val="000000"/>
                </a:solidFill>
              </a:rPr>
              <a:t>ATC/programming adviser approval</a:t>
            </a:r>
          </a:p>
          <a:p>
            <a:endParaRPr lang="en-US" dirty="0"/>
          </a:p>
        </p:txBody>
      </p:sp>
      <p:sp>
        <p:nvSpPr>
          <p:cNvPr id="3" name="Content Placeholder 2">
            <a:extLst>
              <a:ext uri="{FF2B5EF4-FFF2-40B4-BE49-F238E27FC236}">
                <a16:creationId xmlns:a16="http://schemas.microsoft.com/office/drawing/2014/main" id="{536AB161-67DE-F39F-7A4F-3F498EBC226C}"/>
              </a:ext>
            </a:extLst>
          </p:cNvPr>
          <p:cNvSpPr>
            <a:spLocks noGrp="1"/>
          </p:cNvSpPr>
          <p:nvPr>
            <p:ph sz="quarter" idx="10"/>
          </p:nvPr>
        </p:nvSpPr>
        <p:spPr/>
        <p:txBody>
          <a:bodyPr/>
          <a:lstStyle/>
          <a:p>
            <a:r>
              <a:rPr lang="en-US" dirty="0"/>
              <a:t>Calendar Submission </a:t>
            </a:r>
          </a:p>
          <a:p>
            <a:endParaRPr lang="en-US" dirty="0"/>
          </a:p>
        </p:txBody>
      </p:sp>
    </p:spTree>
    <p:extLst>
      <p:ext uri="{BB962C8B-B14F-4D97-AF65-F5344CB8AC3E}">
        <p14:creationId xmlns:p14="http://schemas.microsoft.com/office/powerpoint/2010/main" val="325004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C17346-80B6-6A86-24CA-56C1EFF8CB5C}"/>
              </a:ext>
            </a:extLst>
          </p:cNvPr>
          <p:cNvSpPr>
            <a:spLocks noGrp="1"/>
          </p:cNvSpPr>
          <p:nvPr>
            <p:ph type="body" sz="quarter" idx="12"/>
          </p:nvPr>
        </p:nvSpPr>
        <p:spPr/>
        <p:txBody>
          <a:bodyPr/>
          <a:lstStyle/>
          <a:p>
            <a:r>
              <a:rPr lang="en-US" sz="1100" b="1" dirty="0">
                <a:solidFill>
                  <a:srgbClr val="000000"/>
                </a:solidFill>
              </a:rPr>
              <a:t>Anchorbase task: Calendar Updates and Approvals</a:t>
            </a:r>
          </a:p>
          <a:p>
            <a:endParaRPr lang="en-US" sz="1100" dirty="0">
              <a:solidFill>
                <a:srgbClr val="000000"/>
              </a:solidFill>
            </a:endParaRPr>
          </a:p>
          <a:p>
            <a:pPr marL="114300" indent="-114300">
              <a:buFontTx/>
              <a:buChar char="-"/>
            </a:pPr>
            <a:r>
              <a:rPr lang="en-US" sz="1100" dirty="0">
                <a:solidFill>
                  <a:srgbClr val="000000"/>
                </a:solidFill>
              </a:rPr>
              <a:t>Officer receives email if RCS/NCC/CRC “denies” calendar task</a:t>
            </a:r>
          </a:p>
          <a:p>
            <a:pPr marL="114300" indent="-114300">
              <a:buFontTx/>
              <a:buChar char="-"/>
            </a:pPr>
            <a:r>
              <a:rPr lang="en-US" sz="1100" dirty="0">
                <a:solidFill>
                  <a:srgbClr val="000000"/>
                </a:solidFill>
              </a:rPr>
              <a:t>Officer needs to review the Calendar Updates and Approvals report in Anchorbase to find RC/NCC/CRC feedback</a:t>
            </a:r>
          </a:p>
          <a:p>
            <a:pPr marL="114300" indent="-114300">
              <a:buFontTx/>
              <a:buChar char="-"/>
            </a:pPr>
            <a:r>
              <a:rPr lang="en-US" sz="1100" dirty="0">
                <a:solidFill>
                  <a:srgbClr val="000000"/>
                </a:solidFill>
              </a:rPr>
              <a:t>Make edits and resubmit</a:t>
            </a:r>
          </a:p>
          <a:p>
            <a:endParaRPr lang="en-US" dirty="0"/>
          </a:p>
        </p:txBody>
      </p:sp>
      <p:sp>
        <p:nvSpPr>
          <p:cNvPr id="3" name="Content Placeholder 2">
            <a:extLst>
              <a:ext uri="{FF2B5EF4-FFF2-40B4-BE49-F238E27FC236}">
                <a16:creationId xmlns:a16="http://schemas.microsoft.com/office/drawing/2014/main" id="{DB49D6BB-C073-C492-627F-C396F58BEC73}"/>
              </a:ext>
            </a:extLst>
          </p:cNvPr>
          <p:cNvSpPr>
            <a:spLocks noGrp="1"/>
          </p:cNvSpPr>
          <p:nvPr>
            <p:ph sz="quarter" idx="10"/>
          </p:nvPr>
        </p:nvSpPr>
        <p:spPr/>
        <p:txBody>
          <a:bodyPr/>
          <a:lstStyle/>
          <a:p>
            <a:r>
              <a:rPr lang="en-US" dirty="0"/>
              <a:t>Review Feedback</a:t>
            </a:r>
          </a:p>
          <a:p>
            <a:endParaRPr lang="en-US" dirty="0"/>
          </a:p>
        </p:txBody>
      </p:sp>
    </p:spTree>
    <p:extLst>
      <p:ext uri="{BB962C8B-B14F-4D97-AF65-F5344CB8AC3E}">
        <p14:creationId xmlns:p14="http://schemas.microsoft.com/office/powerpoint/2010/main" val="1742182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DDE6F09-2A04-D73F-5177-55C3FE7EDFCB}"/>
              </a:ext>
            </a:extLst>
          </p:cNvPr>
          <p:cNvSpPr txBox="1">
            <a:spLocks/>
          </p:cNvSpPr>
          <p:nvPr/>
        </p:nvSpPr>
        <p:spPr>
          <a:xfrm>
            <a:off x="1667284" y="762000"/>
            <a:ext cx="1542232" cy="314247"/>
          </a:xfrm>
        </p:spPr>
        <p:txBody>
          <a:bodyPr>
            <a:normAutofit fontScale="90000" lnSpcReduction="10000"/>
          </a:bodyPr>
          <a:lstStyle>
            <a:lvl1pPr eaLnBrk="1" hangingPunct="1">
              <a:defRPr>
                <a:latin typeface="+mj-lt"/>
                <a:ea typeface="+mj-ea"/>
                <a:cs typeface="+mj-cs"/>
              </a:defRPr>
            </a:lvl1pPr>
          </a:lstStyle>
          <a:p>
            <a:r>
              <a:rPr lang="en-US" sz="1720" b="1" kern="0" dirty="0">
                <a:solidFill>
                  <a:srgbClr val="000000"/>
                </a:solidFill>
                <a:cs typeface="Arial" panose="020B0604020202020204" pitchFamily="34" charset="0"/>
              </a:rPr>
              <a:t>Chapter Vote</a:t>
            </a:r>
          </a:p>
        </p:txBody>
      </p:sp>
      <p:pic>
        <p:nvPicPr>
          <p:cNvPr id="4" name="Picture 3" descr="Logo, company name&#10;&#10;Description automatically generated">
            <a:extLst>
              <a:ext uri="{FF2B5EF4-FFF2-40B4-BE49-F238E27FC236}">
                <a16:creationId xmlns:a16="http://schemas.microsoft.com/office/drawing/2014/main" id="{08318451-7BFC-4F5D-DE8D-D4B533D515D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50460" y="990600"/>
            <a:ext cx="975879" cy="975879"/>
          </a:xfrm>
          <a:prstGeom prst="rect">
            <a:avLst/>
          </a:prstGeom>
        </p:spPr>
      </p:pic>
    </p:spTree>
    <p:extLst>
      <p:ext uri="{BB962C8B-B14F-4D97-AF65-F5344CB8AC3E}">
        <p14:creationId xmlns:p14="http://schemas.microsoft.com/office/powerpoint/2010/main" val="3047117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B33B44-EF92-73B4-905A-CA8DD6977C62}"/>
              </a:ext>
            </a:extLst>
          </p:cNvPr>
          <p:cNvPicPr>
            <a:picLocks noChangeAspect="1"/>
          </p:cNvPicPr>
          <p:nvPr/>
        </p:nvPicPr>
        <p:blipFill rotWithShape="1">
          <a:blip r:embed="rId3"/>
          <a:srcRect l="21336" t="23678" r="54871" b="35402"/>
          <a:stretch/>
        </p:blipFill>
        <p:spPr>
          <a:xfrm>
            <a:off x="228600" y="304800"/>
            <a:ext cx="1469346" cy="1421432"/>
          </a:xfrm>
          <a:prstGeom prst="rect">
            <a:avLst/>
          </a:prstGeom>
        </p:spPr>
      </p:pic>
      <p:sp>
        <p:nvSpPr>
          <p:cNvPr id="4" name="Arrow: Right 3">
            <a:extLst>
              <a:ext uri="{FF2B5EF4-FFF2-40B4-BE49-F238E27FC236}">
                <a16:creationId xmlns:a16="http://schemas.microsoft.com/office/drawing/2014/main" id="{3C2DA8CF-B291-23A0-1692-01F5B23B94DF}"/>
              </a:ext>
            </a:extLst>
          </p:cNvPr>
          <p:cNvSpPr/>
          <p:nvPr/>
        </p:nvSpPr>
        <p:spPr>
          <a:xfrm>
            <a:off x="1641890" y="1066800"/>
            <a:ext cx="796510" cy="13884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 dirty="0"/>
          </a:p>
        </p:txBody>
      </p:sp>
      <p:pic>
        <p:nvPicPr>
          <p:cNvPr id="5" name="Picture 4">
            <a:extLst>
              <a:ext uri="{FF2B5EF4-FFF2-40B4-BE49-F238E27FC236}">
                <a16:creationId xmlns:a16="http://schemas.microsoft.com/office/drawing/2014/main" id="{D9E1CB67-22FF-0BB7-06B9-824C60E5E486}"/>
              </a:ext>
            </a:extLst>
          </p:cNvPr>
          <p:cNvPicPr>
            <a:picLocks noChangeAspect="1"/>
          </p:cNvPicPr>
          <p:nvPr/>
        </p:nvPicPr>
        <p:blipFill rotWithShape="1">
          <a:blip r:embed="rId4"/>
          <a:srcRect l="14870" t="25934" r="34181" b="12184"/>
          <a:stretch/>
        </p:blipFill>
        <p:spPr>
          <a:xfrm>
            <a:off x="2612471" y="533400"/>
            <a:ext cx="2256046" cy="1541369"/>
          </a:xfrm>
          <a:prstGeom prst="rect">
            <a:avLst/>
          </a:prstGeom>
        </p:spPr>
      </p:pic>
    </p:spTree>
    <p:extLst>
      <p:ext uri="{BB962C8B-B14F-4D97-AF65-F5344CB8AC3E}">
        <p14:creationId xmlns:p14="http://schemas.microsoft.com/office/powerpoint/2010/main" val="191064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354575-03BD-4BCD-C949-E7A08F78D4B8}"/>
              </a:ext>
            </a:extLst>
          </p:cNvPr>
          <p:cNvSpPr txBox="1"/>
          <p:nvPr/>
        </p:nvSpPr>
        <p:spPr>
          <a:xfrm>
            <a:off x="830" y="381000"/>
            <a:ext cx="2437570" cy="646331"/>
          </a:xfrm>
          <a:prstGeom prst="rect">
            <a:avLst/>
          </a:prstGeom>
          <a:noFill/>
        </p:spPr>
        <p:txBody>
          <a:bodyPr wrap="square">
            <a:spAutoFit/>
          </a:bodyPr>
          <a:lstStyle/>
          <a:p>
            <a:pPr algn="ctr"/>
            <a:r>
              <a:rPr lang="en-US" sz="1800" b="1" dirty="0">
                <a:solidFill>
                  <a:srgbClr val="000000"/>
                </a:solidFill>
                <a:cs typeface="Arial" panose="020B0604020202020204" pitchFamily="34" charset="0"/>
              </a:rPr>
              <a:t>Programming Team</a:t>
            </a:r>
            <a:endParaRPr lang="en-US" dirty="0"/>
          </a:p>
        </p:txBody>
      </p:sp>
      <p:pic>
        <p:nvPicPr>
          <p:cNvPr id="5" name="Picture 2">
            <a:extLst>
              <a:ext uri="{FF2B5EF4-FFF2-40B4-BE49-F238E27FC236}">
                <a16:creationId xmlns:a16="http://schemas.microsoft.com/office/drawing/2014/main" id="{4922B924-73A2-7B12-F5C3-AD48260464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72" t="69190" r="22896" b="16829"/>
          <a:stretch/>
        </p:blipFill>
        <p:spPr bwMode="auto">
          <a:xfrm>
            <a:off x="76200" y="1157803"/>
            <a:ext cx="2631831" cy="55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120F00CD-CA98-B699-FD16-87277828FF3D}"/>
              </a:ext>
            </a:extLst>
          </p:cNvPr>
          <p:cNvGrpSpPr/>
          <p:nvPr/>
        </p:nvGrpSpPr>
        <p:grpSpPr>
          <a:xfrm>
            <a:off x="2895600" y="304800"/>
            <a:ext cx="1680517" cy="527787"/>
            <a:chOff x="1569" y="3917"/>
            <a:chExt cx="1680517" cy="527787"/>
          </a:xfrm>
        </p:grpSpPr>
        <p:sp>
          <p:nvSpPr>
            <p:cNvPr id="7" name="Rectangle 6">
              <a:extLst>
                <a:ext uri="{FF2B5EF4-FFF2-40B4-BE49-F238E27FC236}">
                  <a16:creationId xmlns:a16="http://schemas.microsoft.com/office/drawing/2014/main" id="{F1B3A894-75B3-1CAF-F088-B6F3C77844F2}"/>
                </a:ext>
              </a:extLst>
            </p:cNvPr>
            <p:cNvSpPr/>
            <p:nvPr/>
          </p:nvSpPr>
          <p:spPr>
            <a:xfrm>
              <a:off x="1569" y="3917"/>
              <a:ext cx="1680517" cy="52778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84EFC117-500C-9916-20B8-F21225C0F1AE}"/>
                </a:ext>
              </a:extLst>
            </p:cNvPr>
            <p:cNvSpPr txBox="1"/>
            <p:nvPr/>
          </p:nvSpPr>
          <p:spPr>
            <a:xfrm>
              <a:off x="1569" y="3917"/>
              <a:ext cx="1680517" cy="527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vp: programming</a:t>
              </a:r>
            </a:p>
          </p:txBody>
        </p:sp>
      </p:grpSp>
      <p:grpSp>
        <p:nvGrpSpPr>
          <p:cNvPr id="9" name="Group 8">
            <a:extLst>
              <a:ext uri="{FF2B5EF4-FFF2-40B4-BE49-F238E27FC236}">
                <a16:creationId xmlns:a16="http://schemas.microsoft.com/office/drawing/2014/main" id="{C3ADD156-A08F-A128-0113-23371A99175B}"/>
              </a:ext>
            </a:extLst>
          </p:cNvPr>
          <p:cNvGrpSpPr/>
          <p:nvPr/>
        </p:nvGrpSpPr>
        <p:grpSpPr>
          <a:xfrm>
            <a:off x="3299348" y="909049"/>
            <a:ext cx="879645" cy="527787"/>
            <a:chOff x="402005" y="619668"/>
            <a:chExt cx="879645" cy="527787"/>
          </a:xfrm>
        </p:grpSpPr>
        <p:sp>
          <p:nvSpPr>
            <p:cNvPr id="10" name="Rectangle 9">
              <a:extLst>
                <a:ext uri="{FF2B5EF4-FFF2-40B4-BE49-F238E27FC236}">
                  <a16:creationId xmlns:a16="http://schemas.microsoft.com/office/drawing/2014/main" id="{865431B2-310D-F6B0-1D73-3B4085F008BD}"/>
                </a:ext>
              </a:extLst>
            </p:cNvPr>
            <p:cNvSpPr/>
            <p:nvPr/>
          </p:nvSpPr>
          <p:spPr>
            <a:xfrm>
              <a:off x="402005" y="619668"/>
              <a:ext cx="879645" cy="52778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46BC5231-8A61-87A7-E7DD-BB9C5238FD0B}"/>
                </a:ext>
              </a:extLst>
            </p:cNvPr>
            <p:cNvSpPr txBox="1"/>
            <p:nvPr/>
          </p:nvSpPr>
          <p:spPr>
            <a:xfrm>
              <a:off x="402005" y="619668"/>
              <a:ext cx="879645" cy="527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director of senior programming</a:t>
              </a:r>
            </a:p>
          </p:txBody>
        </p:sp>
      </p:grpSp>
      <p:grpSp>
        <p:nvGrpSpPr>
          <p:cNvPr id="12" name="Group 11">
            <a:extLst>
              <a:ext uri="{FF2B5EF4-FFF2-40B4-BE49-F238E27FC236}">
                <a16:creationId xmlns:a16="http://schemas.microsoft.com/office/drawing/2014/main" id="{822F0E06-C956-4378-D7ED-914084E9A2B3}"/>
              </a:ext>
            </a:extLst>
          </p:cNvPr>
          <p:cNvGrpSpPr/>
          <p:nvPr/>
        </p:nvGrpSpPr>
        <p:grpSpPr>
          <a:xfrm>
            <a:off x="3299348" y="1531012"/>
            <a:ext cx="879645" cy="527789"/>
            <a:chOff x="402005" y="1235418"/>
            <a:chExt cx="879645" cy="527789"/>
          </a:xfrm>
        </p:grpSpPr>
        <p:sp>
          <p:nvSpPr>
            <p:cNvPr id="13" name="Rectangle 12">
              <a:extLst>
                <a:ext uri="{FF2B5EF4-FFF2-40B4-BE49-F238E27FC236}">
                  <a16:creationId xmlns:a16="http://schemas.microsoft.com/office/drawing/2014/main" id="{FFB052A4-3B93-654E-0B1C-32685FDD9FD1}"/>
                </a:ext>
              </a:extLst>
            </p:cNvPr>
            <p:cNvSpPr/>
            <p:nvPr/>
          </p:nvSpPr>
          <p:spPr>
            <a:xfrm>
              <a:off x="402005" y="1235420"/>
              <a:ext cx="879645" cy="52778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1BDC1E68-1E80-4C0F-7904-894E97122635}"/>
                </a:ext>
              </a:extLst>
            </p:cNvPr>
            <p:cNvSpPr txBox="1"/>
            <p:nvPr/>
          </p:nvSpPr>
          <p:spPr>
            <a:xfrm>
              <a:off x="402005" y="1235418"/>
              <a:ext cx="879645" cy="527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director of alumnae relations</a:t>
              </a:r>
            </a:p>
          </p:txBody>
        </p:sp>
      </p:grpSp>
      <p:grpSp>
        <p:nvGrpSpPr>
          <p:cNvPr id="15" name="Group 14">
            <a:extLst>
              <a:ext uri="{FF2B5EF4-FFF2-40B4-BE49-F238E27FC236}">
                <a16:creationId xmlns:a16="http://schemas.microsoft.com/office/drawing/2014/main" id="{2DCDDF01-9088-B0F9-5B66-E1C3A63E1518}"/>
              </a:ext>
            </a:extLst>
          </p:cNvPr>
          <p:cNvGrpSpPr/>
          <p:nvPr/>
        </p:nvGrpSpPr>
        <p:grpSpPr>
          <a:xfrm>
            <a:off x="3299348" y="2152975"/>
            <a:ext cx="879645" cy="527787"/>
            <a:chOff x="402005" y="1851171"/>
            <a:chExt cx="879645" cy="527787"/>
          </a:xfrm>
        </p:grpSpPr>
        <p:sp>
          <p:nvSpPr>
            <p:cNvPr id="16" name="Rectangle 15">
              <a:extLst>
                <a:ext uri="{FF2B5EF4-FFF2-40B4-BE49-F238E27FC236}">
                  <a16:creationId xmlns:a16="http://schemas.microsoft.com/office/drawing/2014/main" id="{C94E878C-8906-E20F-B247-BAD06558B38F}"/>
                </a:ext>
              </a:extLst>
            </p:cNvPr>
            <p:cNvSpPr/>
            <p:nvPr/>
          </p:nvSpPr>
          <p:spPr>
            <a:xfrm>
              <a:off x="402005" y="1851171"/>
              <a:ext cx="879645" cy="52778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A28AE676-766B-75BE-CCE0-45F77DB8B2DB}"/>
                </a:ext>
              </a:extLst>
            </p:cNvPr>
            <p:cNvSpPr txBox="1"/>
            <p:nvPr/>
          </p:nvSpPr>
          <p:spPr>
            <a:xfrm>
              <a:off x="402005" y="1851171"/>
              <a:ext cx="879645" cy="527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director of DG Dialogues</a:t>
              </a:r>
            </a:p>
          </p:txBody>
        </p:sp>
      </p:grpSp>
    </p:spTree>
    <p:extLst>
      <p:ext uri="{BB962C8B-B14F-4D97-AF65-F5344CB8AC3E}">
        <p14:creationId xmlns:p14="http://schemas.microsoft.com/office/powerpoint/2010/main" val="2807951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F709E-6EDA-5011-0E79-A49F4437483D}"/>
              </a:ext>
            </a:extLst>
          </p:cNvPr>
          <p:cNvSpPr>
            <a:spLocks noGrp="1"/>
          </p:cNvSpPr>
          <p:nvPr>
            <p:ph type="body" sz="quarter" idx="12"/>
          </p:nvPr>
        </p:nvSpPr>
        <p:spPr>
          <a:xfrm>
            <a:off x="228600" y="762000"/>
            <a:ext cx="4114800" cy="1371600"/>
          </a:xfrm>
        </p:spPr>
        <p:txBody>
          <a:bodyPr/>
          <a:lstStyle/>
          <a:p>
            <a:pPr marL="114300" indent="-114300" algn="l">
              <a:buFont typeface="Arial" panose="020B0604020202020204" pitchFamily="34" charset="0"/>
              <a:buChar char="•"/>
            </a:pPr>
            <a:r>
              <a:rPr lang="en-US" sz="900" dirty="0">
                <a:solidFill>
                  <a:srgbClr val="000000"/>
                </a:solidFill>
              </a:rPr>
              <a:t>Chapter calendar is based on the needs and goals of the chapter. Utilize Article II Assessment and Chapter Goals resource to set yearly goals that feed into calendar planning.</a:t>
            </a:r>
          </a:p>
          <a:p>
            <a:pPr marL="114300" indent="-114300" algn="l">
              <a:buFont typeface="Arial" panose="020B0604020202020204" pitchFamily="34" charset="0"/>
              <a:buChar char="•"/>
            </a:pPr>
            <a:r>
              <a:rPr lang="en-US" sz="900" dirty="0">
                <a:solidFill>
                  <a:srgbClr val="000000"/>
                </a:solidFill>
              </a:rPr>
              <a:t>Prevent over-programming with program flexibility and multi-purpose events.</a:t>
            </a:r>
          </a:p>
          <a:p>
            <a:pPr marL="114300" indent="-114300" algn="l">
              <a:buFont typeface="Arial" panose="020B0604020202020204" pitchFamily="34" charset="0"/>
              <a:buChar char="•"/>
            </a:pPr>
            <a:r>
              <a:rPr lang="en-US" sz="900" dirty="0">
                <a:solidFill>
                  <a:srgbClr val="000000"/>
                </a:solidFill>
              </a:rPr>
              <a:t>Limit chapter business to a maximum of 15 minutes when scheduling a programming event and conduct business after the programming event.</a:t>
            </a:r>
          </a:p>
          <a:p>
            <a:pPr marL="114300" indent="-114300" algn="l">
              <a:buFont typeface="Arial" panose="020B0604020202020204" pitchFamily="34" charset="0"/>
              <a:buChar char="•"/>
            </a:pPr>
            <a:r>
              <a:rPr lang="en-US" sz="900" dirty="0">
                <a:solidFill>
                  <a:srgbClr val="000000"/>
                </a:solidFill>
              </a:rPr>
              <a:t>Limit the number of weekly required events to one per week to prevent over-programming (with the exception of recruitment weeks and Initiation).</a:t>
            </a:r>
          </a:p>
          <a:p>
            <a:endParaRPr lang="en-US" dirty="0"/>
          </a:p>
        </p:txBody>
      </p:sp>
      <p:sp>
        <p:nvSpPr>
          <p:cNvPr id="3" name="Content Placeholder 2">
            <a:extLst>
              <a:ext uri="{FF2B5EF4-FFF2-40B4-BE49-F238E27FC236}">
                <a16:creationId xmlns:a16="http://schemas.microsoft.com/office/drawing/2014/main" id="{BC911053-BE21-254E-6C0E-2943D1C3556E}"/>
              </a:ext>
            </a:extLst>
          </p:cNvPr>
          <p:cNvSpPr>
            <a:spLocks noGrp="1"/>
          </p:cNvSpPr>
          <p:nvPr>
            <p:ph sz="quarter" idx="10"/>
          </p:nvPr>
        </p:nvSpPr>
        <p:spPr/>
        <p:txBody>
          <a:bodyPr/>
          <a:lstStyle/>
          <a:p>
            <a:r>
              <a:rPr lang="en-US" sz="1600" dirty="0"/>
              <a:t>Calendar Planning Key Takeaways</a:t>
            </a:r>
          </a:p>
          <a:p>
            <a:endParaRPr lang="en-US" dirty="0"/>
          </a:p>
        </p:txBody>
      </p:sp>
    </p:spTree>
    <p:extLst>
      <p:ext uri="{BB962C8B-B14F-4D97-AF65-F5344CB8AC3E}">
        <p14:creationId xmlns:p14="http://schemas.microsoft.com/office/powerpoint/2010/main" val="2969971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1F7227-11CC-6BE2-2F6F-06398EC7C2AE}"/>
              </a:ext>
            </a:extLst>
          </p:cNvPr>
          <p:cNvSpPr>
            <a:spLocks noGrp="1"/>
          </p:cNvSpPr>
          <p:nvPr>
            <p:ph type="body" sz="quarter" idx="10"/>
          </p:nvPr>
        </p:nvSpPr>
        <p:spPr>
          <a:xfrm>
            <a:off x="304800" y="1066800"/>
            <a:ext cx="2336800" cy="381000"/>
          </a:xfrm>
        </p:spPr>
        <p:txBody>
          <a:bodyPr/>
          <a:lstStyle/>
          <a:p>
            <a:r>
              <a:rPr lang="en-US" dirty="0"/>
              <a:t>Questions?</a:t>
            </a:r>
          </a:p>
          <a:p>
            <a:endParaRPr lang="en-US" dirty="0"/>
          </a:p>
        </p:txBody>
      </p:sp>
    </p:spTree>
    <p:extLst>
      <p:ext uri="{BB962C8B-B14F-4D97-AF65-F5344CB8AC3E}">
        <p14:creationId xmlns:p14="http://schemas.microsoft.com/office/powerpoint/2010/main" val="87169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8CD98A-4B14-CF4A-96C4-CA1FA4AFE007}"/>
              </a:ext>
            </a:extLst>
          </p:cNvPr>
          <p:cNvSpPr>
            <a:spLocks noGrp="1"/>
          </p:cNvSpPr>
          <p:nvPr>
            <p:ph type="body" sz="quarter" idx="12"/>
          </p:nvPr>
        </p:nvSpPr>
        <p:spPr/>
        <p:txBody>
          <a:bodyPr/>
          <a:lstStyle/>
          <a:p>
            <a:pPr marL="320040" lvl="1" indent="-137160">
              <a:buFont typeface="Wingdings" panose="05000000000000000000" pitchFamily="2" charset="2"/>
              <a:buChar char="§"/>
            </a:pPr>
            <a:r>
              <a:rPr lang="en-US" sz="1100" dirty="0">
                <a:solidFill>
                  <a:srgbClr val="000000"/>
                </a:solidFill>
              </a:rPr>
              <a:t>Adviser Recognition</a:t>
            </a:r>
          </a:p>
          <a:p>
            <a:pPr marL="320040" lvl="1" indent="-137160">
              <a:buFont typeface="Wingdings" panose="05000000000000000000" pitchFamily="2" charset="2"/>
              <a:buChar char="§"/>
            </a:pPr>
            <a:r>
              <a:rPr lang="en-US" sz="1100" dirty="0">
                <a:solidFill>
                  <a:srgbClr val="000000"/>
                </a:solidFill>
              </a:rPr>
              <a:t>Article II Assessment &amp; Chapter Goals</a:t>
            </a:r>
          </a:p>
          <a:p>
            <a:pPr marL="320040" lvl="1" indent="-137160">
              <a:buFont typeface="Wingdings" panose="05000000000000000000" pitchFamily="2" charset="2"/>
              <a:buChar char="§"/>
            </a:pPr>
            <a:r>
              <a:rPr lang="en-US" sz="1100" dirty="0">
                <a:solidFill>
                  <a:srgbClr val="000000"/>
                </a:solidFill>
              </a:rPr>
              <a:t>Calendar coordination (planning/approval) </a:t>
            </a:r>
            <a:endParaRPr lang="en-US" sz="1100" dirty="0"/>
          </a:p>
          <a:p>
            <a:pPr marL="320040" lvl="1" indent="-137160">
              <a:buFont typeface="Wingdings" panose="05000000000000000000" pitchFamily="2" charset="2"/>
              <a:buChar char="§"/>
            </a:pPr>
            <a:r>
              <a:rPr lang="en-US" sz="1100" dirty="0">
                <a:solidFill>
                  <a:srgbClr val="000000"/>
                </a:solidFill>
              </a:rPr>
              <a:t>Etiquette education</a:t>
            </a:r>
          </a:p>
          <a:p>
            <a:pPr marL="320040" lvl="1" indent="-137160">
              <a:buFont typeface="Wingdings" panose="05000000000000000000" pitchFamily="2" charset="2"/>
              <a:buChar char="§"/>
            </a:pPr>
            <a:r>
              <a:rPr lang="en-US" sz="1100" dirty="0">
                <a:solidFill>
                  <a:srgbClr val="000000"/>
                </a:solidFill>
              </a:rPr>
              <a:t>Chapter Retreat</a:t>
            </a:r>
          </a:p>
          <a:p>
            <a:pPr marL="320040" lvl="1" indent="-137160">
              <a:buFont typeface="Wingdings" panose="05000000000000000000" pitchFamily="2" charset="2"/>
              <a:buChar char="§"/>
            </a:pPr>
            <a:r>
              <a:rPr lang="en-US" sz="1100" dirty="0">
                <a:solidFill>
                  <a:srgbClr val="000000"/>
                </a:solidFill>
              </a:rPr>
              <a:t>Sisterhood events</a:t>
            </a:r>
          </a:p>
          <a:p>
            <a:pPr marL="320040" lvl="1" indent="-137160">
              <a:buFont typeface="Wingdings" panose="05000000000000000000" pitchFamily="2" charset="2"/>
              <a:buChar char="§"/>
            </a:pPr>
            <a:r>
              <a:rPr lang="en-US" sz="1100" dirty="0">
                <a:solidFill>
                  <a:srgbClr val="000000"/>
                </a:solidFill>
              </a:rPr>
              <a:t>DG Dialogues</a:t>
            </a:r>
          </a:p>
          <a:p>
            <a:endParaRPr lang="en-US" dirty="0"/>
          </a:p>
        </p:txBody>
      </p:sp>
      <p:sp>
        <p:nvSpPr>
          <p:cNvPr id="4" name="Content Placeholder 3">
            <a:extLst>
              <a:ext uri="{FF2B5EF4-FFF2-40B4-BE49-F238E27FC236}">
                <a16:creationId xmlns:a16="http://schemas.microsoft.com/office/drawing/2014/main" id="{F2D1ECA3-EE1F-BA95-EAD2-71B37E755036}"/>
              </a:ext>
            </a:extLst>
          </p:cNvPr>
          <p:cNvSpPr>
            <a:spLocks noGrp="1"/>
          </p:cNvSpPr>
          <p:nvPr>
            <p:ph sz="quarter" idx="10"/>
          </p:nvPr>
        </p:nvSpPr>
        <p:spPr/>
        <p:txBody>
          <a:bodyPr/>
          <a:lstStyle/>
          <a:p>
            <a:r>
              <a:rPr lang="en-US" dirty="0"/>
              <a:t>Responsibilities </a:t>
            </a:r>
          </a:p>
        </p:txBody>
      </p:sp>
    </p:spTree>
    <p:extLst>
      <p:ext uri="{BB962C8B-B14F-4D97-AF65-F5344CB8AC3E}">
        <p14:creationId xmlns:p14="http://schemas.microsoft.com/office/powerpoint/2010/main" val="197955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1115E-D9AF-3586-B916-C254C26CC90F}"/>
              </a:ext>
            </a:extLst>
          </p:cNvPr>
          <p:cNvSpPr txBox="1">
            <a:spLocks/>
          </p:cNvSpPr>
          <p:nvPr/>
        </p:nvSpPr>
        <p:spPr>
          <a:xfrm>
            <a:off x="76200" y="39394"/>
            <a:ext cx="1752600" cy="276271"/>
          </a:xfrm>
        </p:spPr>
        <p:txBody>
          <a:bodyPr>
            <a:noAutofit/>
          </a:bodyPr>
          <a:lst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r>
              <a:rPr lang="en-US" sz="1000" b="1" kern="0" dirty="0">
                <a:solidFill>
                  <a:srgbClr val="000000"/>
                </a:solidFill>
              </a:rPr>
              <a:t>director of senior programming </a:t>
            </a:r>
          </a:p>
        </p:txBody>
      </p:sp>
      <p:sp>
        <p:nvSpPr>
          <p:cNvPr id="4" name="Subtitle 2">
            <a:extLst>
              <a:ext uri="{FF2B5EF4-FFF2-40B4-BE49-F238E27FC236}">
                <a16:creationId xmlns:a16="http://schemas.microsoft.com/office/drawing/2014/main" id="{3BDE23E1-B057-62B4-D4D0-42173999BB0A}"/>
              </a:ext>
            </a:extLst>
          </p:cNvPr>
          <p:cNvSpPr txBox="1">
            <a:spLocks/>
          </p:cNvSpPr>
          <p:nvPr/>
        </p:nvSpPr>
        <p:spPr>
          <a:xfrm>
            <a:off x="1444524" y="395530"/>
            <a:ext cx="1964472" cy="176458"/>
          </a:xfrm>
          <a:prstGeom prst="rect">
            <a:avLst/>
          </a:prstGeom>
        </p:spPr>
        <p:txBody>
          <a:bodyPr vert="horz" lIns="36576" tIns="18288" rIns="36576" bIns="18288"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80" b="1" dirty="0">
                <a:solidFill>
                  <a:srgbClr val="000000"/>
                </a:solidFill>
              </a:rPr>
              <a:t>director of alumnae relations</a:t>
            </a:r>
          </a:p>
        </p:txBody>
      </p:sp>
      <p:sp>
        <p:nvSpPr>
          <p:cNvPr id="5" name="Subtitle 2">
            <a:extLst>
              <a:ext uri="{FF2B5EF4-FFF2-40B4-BE49-F238E27FC236}">
                <a16:creationId xmlns:a16="http://schemas.microsoft.com/office/drawing/2014/main" id="{A9F91BF7-4082-1735-9CF8-449298E7DB11}"/>
              </a:ext>
            </a:extLst>
          </p:cNvPr>
          <p:cNvSpPr txBox="1">
            <a:spLocks/>
          </p:cNvSpPr>
          <p:nvPr/>
        </p:nvSpPr>
        <p:spPr>
          <a:xfrm>
            <a:off x="3018003" y="1233998"/>
            <a:ext cx="1750419" cy="276271"/>
          </a:xfrm>
          <a:prstGeom prst="rect">
            <a:avLst/>
          </a:prstGeom>
        </p:spPr>
        <p:txBody>
          <a:bodyPr vert="horz" lIns="36576" tIns="18288" rIns="36576" bIns="18288"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80" b="1" dirty="0">
                <a:solidFill>
                  <a:srgbClr val="000000"/>
                </a:solidFill>
              </a:rPr>
              <a:t>director of DG Dialogues </a:t>
            </a:r>
          </a:p>
        </p:txBody>
      </p:sp>
      <p:sp>
        <p:nvSpPr>
          <p:cNvPr id="6" name="Rectangle 5">
            <a:extLst>
              <a:ext uri="{FF2B5EF4-FFF2-40B4-BE49-F238E27FC236}">
                <a16:creationId xmlns:a16="http://schemas.microsoft.com/office/drawing/2014/main" id="{16039F77-D81D-77B8-13DD-8722C71B0453}"/>
              </a:ext>
            </a:extLst>
          </p:cNvPr>
          <p:cNvSpPr/>
          <p:nvPr/>
        </p:nvSpPr>
        <p:spPr>
          <a:xfrm>
            <a:off x="87603" y="444532"/>
            <a:ext cx="1376562" cy="1214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 dirty="0"/>
          </a:p>
        </p:txBody>
      </p:sp>
      <p:sp>
        <p:nvSpPr>
          <p:cNvPr id="7" name="Rectangle 6">
            <a:extLst>
              <a:ext uri="{FF2B5EF4-FFF2-40B4-BE49-F238E27FC236}">
                <a16:creationId xmlns:a16="http://schemas.microsoft.com/office/drawing/2014/main" id="{1B828014-7BE4-DD27-02B8-E28EA6DA4924}"/>
              </a:ext>
            </a:extLst>
          </p:cNvPr>
          <p:cNvSpPr/>
          <p:nvPr/>
        </p:nvSpPr>
        <p:spPr>
          <a:xfrm>
            <a:off x="109441" y="489916"/>
            <a:ext cx="1309931" cy="1169551"/>
          </a:xfrm>
          <a:prstGeom prst="rect">
            <a:avLst/>
          </a:prstGeom>
        </p:spPr>
        <p:txBody>
          <a:bodyPr wrap="square">
            <a:spAutoFit/>
          </a:bodyPr>
          <a:lstStyle/>
          <a:p>
            <a:pPr marL="137160" indent="-137160">
              <a:buFont typeface="Arial" panose="020B0604020202020204" pitchFamily="34" charset="0"/>
              <a:buChar char="•"/>
            </a:pPr>
            <a:r>
              <a:rPr lang="en-US" sz="700" dirty="0">
                <a:solidFill>
                  <a:srgbClr val="000000"/>
                </a:solidFill>
              </a:rPr>
              <a:t>Develops and coordinates senior programming</a:t>
            </a:r>
          </a:p>
          <a:p>
            <a:pPr marL="137160" indent="-137160">
              <a:buFont typeface="Arial" panose="020B0604020202020204" pitchFamily="34" charset="0"/>
              <a:buChar char="•"/>
            </a:pPr>
            <a:r>
              <a:rPr lang="en-US" sz="700" dirty="0">
                <a:solidFill>
                  <a:srgbClr val="000000"/>
                </a:solidFill>
              </a:rPr>
              <a:t>Helps seniors connect with an alumnae group</a:t>
            </a:r>
          </a:p>
          <a:p>
            <a:pPr marL="137160" indent="-137160">
              <a:buFont typeface="Arial" panose="020B0604020202020204" pitchFamily="34" charset="0"/>
              <a:buChar char="•"/>
            </a:pPr>
            <a:r>
              <a:rPr lang="en-US" sz="700" dirty="0">
                <a:solidFill>
                  <a:srgbClr val="000000"/>
                </a:solidFill>
              </a:rPr>
              <a:t>Plans senior recognition and senior recommitment ceremony</a:t>
            </a:r>
          </a:p>
        </p:txBody>
      </p:sp>
      <p:sp>
        <p:nvSpPr>
          <p:cNvPr id="8" name="Rectangle 7">
            <a:extLst>
              <a:ext uri="{FF2B5EF4-FFF2-40B4-BE49-F238E27FC236}">
                <a16:creationId xmlns:a16="http://schemas.microsoft.com/office/drawing/2014/main" id="{D1A0A96A-2BB8-52BB-3ABD-0567604BE376}"/>
              </a:ext>
            </a:extLst>
          </p:cNvPr>
          <p:cNvSpPr/>
          <p:nvPr/>
        </p:nvSpPr>
        <p:spPr>
          <a:xfrm>
            <a:off x="1661353" y="554466"/>
            <a:ext cx="1406333" cy="14003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 dirty="0"/>
          </a:p>
        </p:txBody>
      </p:sp>
      <p:sp>
        <p:nvSpPr>
          <p:cNvPr id="10" name="Rectangle 9">
            <a:extLst>
              <a:ext uri="{FF2B5EF4-FFF2-40B4-BE49-F238E27FC236}">
                <a16:creationId xmlns:a16="http://schemas.microsoft.com/office/drawing/2014/main" id="{D85D19E8-4508-EAAE-A5B6-30ED794BF75F}"/>
              </a:ext>
            </a:extLst>
          </p:cNvPr>
          <p:cNvSpPr/>
          <p:nvPr/>
        </p:nvSpPr>
        <p:spPr>
          <a:xfrm>
            <a:off x="1611670" y="555260"/>
            <a:ext cx="1406333" cy="1311128"/>
          </a:xfrm>
          <a:prstGeom prst="rect">
            <a:avLst/>
          </a:prstGeom>
        </p:spPr>
        <p:txBody>
          <a:bodyPr wrap="square">
            <a:spAutoFit/>
          </a:bodyPr>
          <a:lstStyle/>
          <a:p>
            <a:pPr marL="137160" indent="-137160">
              <a:buFont typeface="Arial" panose="020B0604020202020204" pitchFamily="34" charset="0"/>
              <a:buChar char="•"/>
            </a:pPr>
            <a:r>
              <a:rPr lang="en-US" sz="720" dirty="0">
                <a:solidFill>
                  <a:srgbClr val="000000"/>
                </a:solidFill>
              </a:rPr>
              <a:t>Develops and coordinates programming for collegians and alumnae</a:t>
            </a:r>
          </a:p>
          <a:p>
            <a:pPr marL="137160" indent="-137160">
              <a:buFont typeface="Arial" panose="020B0604020202020204" pitchFamily="34" charset="0"/>
              <a:buChar char="•"/>
            </a:pPr>
            <a:r>
              <a:rPr lang="en-US" sz="720" dirty="0">
                <a:solidFill>
                  <a:srgbClr val="000000"/>
                </a:solidFill>
              </a:rPr>
              <a:t>Serves as a contact for alumnae</a:t>
            </a:r>
          </a:p>
          <a:p>
            <a:pPr marL="137160" indent="-137160">
              <a:buFont typeface="Arial" panose="020B0604020202020204" pitchFamily="34" charset="0"/>
              <a:buChar char="•"/>
            </a:pPr>
            <a:r>
              <a:rPr lang="en-US" sz="720" dirty="0">
                <a:solidFill>
                  <a:srgbClr val="000000"/>
                </a:solidFill>
              </a:rPr>
              <a:t>Maintains list of chapter alumnae</a:t>
            </a:r>
          </a:p>
          <a:p>
            <a:pPr marL="137160" indent="-137160">
              <a:buFont typeface="Arial" panose="020B0604020202020204" pitchFamily="34" charset="0"/>
              <a:buChar char="•"/>
            </a:pPr>
            <a:r>
              <a:rPr lang="en-US" sz="720" dirty="0">
                <a:solidFill>
                  <a:srgbClr val="000000"/>
                </a:solidFill>
              </a:rPr>
              <a:t>Promotes lifetime membership</a:t>
            </a:r>
          </a:p>
        </p:txBody>
      </p:sp>
      <p:sp>
        <p:nvSpPr>
          <p:cNvPr id="11" name="Rectangle 10">
            <a:extLst>
              <a:ext uri="{FF2B5EF4-FFF2-40B4-BE49-F238E27FC236}">
                <a16:creationId xmlns:a16="http://schemas.microsoft.com/office/drawing/2014/main" id="{49A38817-A5F5-3679-00EB-5C661EEC2284}"/>
              </a:ext>
            </a:extLst>
          </p:cNvPr>
          <p:cNvSpPr/>
          <p:nvPr/>
        </p:nvSpPr>
        <p:spPr>
          <a:xfrm>
            <a:off x="3165508" y="1398268"/>
            <a:ext cx="1406333" cy="1319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 dirty="0"/>
          </a:p>
        </p:txBody>
      </p:sp>
      <p:sp>
        <p:nvSpPr>
          <p:cNvPr id="12" name="Rectangle 11">
            <a:extLst>
              <a:ext uri="{FF2B5EF4-FFF2-40B4-BE49-F238E27FC236}">
                <a16:creationId xmlns:a16="http://schemas.microsoft.com/office/drawing/2014/main" id="{A8FE3089-D625-5653-01C2-82E5C23D1628}"/>
              </a:ext>
            </a:extLst>
          </p:cNvPr>
          <p:cNvSpPr/>
          <p:nvPr/>
        </p:nvSpPr>
        <p:spPr>
          <a:xfrm>
            <a:off x="3130721" y="1450538"/>
            <a:ext cx="1309931" cy="1292662"/>
          </a:xfrm>
          <a:prstGeom prst="rect">
            <a:avLst/>
          </a:prstGeom>
        </p:spPr>
        <p:txBody>
          <a:bodyPr wrap="square">
            <a:spAutoFit/>
          </a:bodyPr>
          <a:lstStyle/>
          <a:p>
            <a:pPr marL="137160" indent="-137160">
              <a:buFont typeface="Arial" panose="020B0604020202020204" pitchFamily="34" charset="0"/>
              <a:buChar char="•"/>
            </a:pPr>
            <a:r>
              <a:rPr lang="en-US" sz="650" dirty="0">
                <a:solidFill>
                  <a:srgbClr val="000000"/>
                </a:solidFill>
              </a:rPr>
              <a:t>Works with CMT to select relevant programs for the chapter</a:t>
            </a:r>
          </a:p>
          <a:p>
            <a:pPr marL="137160" indent="-137160">
              <a:buFont typeface="Arial" panose="020B0604020202020204" pitchFamily="34" charset="0"/>
              <a:buChar char="•"/>
            </a:pPr>
            <a:r>
              <a:rPr lang="en-US" sz="650" dirty="0">
                <a:solidFill>
                  <a:srgbClr val="000000"/>
                </a:solidFill>
              </a:rPr>
              <a:t>Selects and trains small group facilitators </a:t>
            </a:r>
          </a:p>
          <a:p>
            <a:pPr marL="137160" indent="-137160">
              <a:buFont typeface="Arial" panose="020B0604020202020204" pitchFamily="34" charset="0"/>
              <a:buChar char="•"/>
            </a:pPr>
            <a:r>
              <a:rPr lang="en-US" sz="650" dirty="0">
                <a:solidFill>
                  <a:srgbClr val="000000"/>
                </a:solidFill>
              </a:rPr>
              <a:t>Helps create meaningful conversation between chapter members through DG Dialogues programs</a:t>
            </a:r>
          </a:p>
        </p:txBody>
      </p:sp>
    </p:spTree>
    <p:extLst>
      <p:ext uri="{BB962C8B-B14F-4D97-AF65-F5344CB8AC3E}">
        <p14:creationId xmlns:p14="http://schemas.microsoft.com/office/powerpoint/2010/main" val="228866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B8165B-237F-24F1-A72C-908361BC56E9}"/>
              </a:ext>
            </a:extLst>
          </p:cNvPr>
          <p:cNvSpPr>
            <a:spLocks noGrp="1"/>
          </p:cNvSpPr>
          <p:nvPr>
            <p:ph type="body" sz="quarter" idx="10"/>
          </p:nvPr>
        </p:nvSpPr>
        <p:spPr>
          <a:xfrm>
            <a:off x="304800" y="609600"/>
            <a:ext cx="3124200" cy="381000"/>
          </a:xfrm>
        </p:spPr>
        <p:txBody>
          <a:bodyPr/>
          <a:lstStyle/>
          <a:p>
            <a:r>
              <a:rPr lang="en-US" sz="2400" dirty="0"/>
              <a:t>CHOOSING RELEVANT PROGRAMMING</a:t>
            </a:r>
          </a:p>
          <a:p>
            <a:endParaRPr lang="en-US" dirty="0"/>
          </a:p>
        </p:txBody>
      </p:sp>
    </p:spTree>
    <p:extLst>
      <p:ext uri="{BB962C8B-B14F-4D97-AF65-F5344CB8AC3E}">
        <p14:creationId xmlns:p14="http://schemas.microsoft.com/office/powerpoint/2010/main" val="1841722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EB1EAA-F996-ABD1-3FD0-3350CE9A34A6}"/>
              </a:ext>
            </a:extLst>
          </p:cNvPr>
          <p:cNvSpPr>
            <a:spLocks noGrp="1"/>
          </p:cNvSpPr>
          <p:nvPr>
            <p:ph type="body" sz="quarter" idx="12"/>
          </p:nvPr>
        </p:nvSpPr>
        <p:spPr/>
        <p:txBody>
          <a:bodyPr/>
          <a:lstStyle/>
          <a:p>
            <a:r>
              <a:rPr lang="en-US" dirty="0"/>
              <a:t>… why do we care? </a:t>
            </a:r>
            <a:r>
              <a:rPr lang="en-US" b="1" dirty="0"/>
              <a:t>Choosing relevant programming helps to: </a:t>
            </a:r>
          </a:p>
          <a:p>
            <a:pPr marL="171450" indent="-171450">
              <a:buFont typeface="Arial" panose="020B0604020202020204" pitchFamily="34" charset="0"/>
              <a:buChar char="•"/>
            </a:pPr>
            <a:r>
              <a:rPr lang="en-US" dirty="0"/>
              <a:t> increase participation and attendance </a:t>
            </a:r>
          </a:p>
          <a:p>
            <a:pPr marL="171450" indent="-171450">
              <a:buFont typeface="Arial" panose="020B0604020202020204" pitchFamily="34" charset="0"/>
              <a:buChar char="•"/>
            </a:pPr>
            <a:r>
              <a:rPr lang="en-US" dirty="0"/>
              <a:t>Increase engagement </a:t>
            </a:r>
          </a:p>
          <a:p>
            <a:pPr marL="171450" indent="-171450">
              <a:buFont typeface="Arial" panose="020B0604020202020204" pitchFamily="34" charset="0"/>
              <a:buChar char="•"/>
            </a:pPr>
            <a:r>
              <a:rPr lang="en-US" dirty="0"/>
              <a:t>Increase value of membership </a:t>
            </a:r>
          </a:p>
          <a:p>
            <a:pPr marL="171450" indent="-171450">
              <a:buFont typeface="Arial" panose="020B0604020202020204" pitchFamily="34" charset="0"/>
              <a:buChar char="•"/>
            </a:pPr>
            <a:r>
              <a:rPr lang="en-US" dirty="0"/>
              <a:t>Provide opportunities to tackle or address real life concerns or successes for your chapter </a:t>
            </a:r>
          </a:p>
          <a:p>
            <a:endParaRPr lang="en-US" dirty="0"/>
          </a:p>
        </p:txBody>
      </p:sp>
      <p:sp>
        <p:nvSpPr>
          <p:cNvPr id="3" name="Content Placeholder 2">
            <a:extLst>
              <a:ext uri="{FF2B5EF4-FFF2-40B4-BE49-F238E27FC236}">
                <a16:creationId xmlns:a16="http://schemas.microsoft.com/office/drawing/2014/main" id="{F1886274-0CF1-5E8D-E7D6-1AA53F0BB3EB}"/>
              </a:ext>
            </a:extLst>
          </p:cNvPr>
          <p:cNvSpPr>
            <a:spLocks noGrp="1"/>
          </p:cNvSpPr>
          <p:nvPr>
            <p:ph sz="quarter" idx="10"/>
          </p:nvPr>
        </p:nvSpPr>
        <p:spPr/>
        <p:txBody>
          <a:bodyPr/>
          <a:lstStyle/>
          <a:p>
            <a:r>
              <a:rPr lang="en-US" dirty="0"/>
              <a:t>Choosing Relevant Programs</a:t>
            </a:r>
          </a:p>
          <a:p>
            <a:endParaRPr lang="en-US" dirty="0"/>
          </a:p>
        </p:txBody>
      </p:sp>
    </p:spTree>
    <p:extLst>
      <p:ext uri="{BB962C8B-B14F-4D97-AF65-F5344CB8AC3E}">
        <p14:creationId xmlns:p14="http://schemas.microsoft.com/office/powerpoint/2010/main" val="537071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0774B3-1E57-F822-0DFD-C0CD7DF855BB}"/>
              </a:ext>
            </a:extLst>
          </p:cNvPr>
          <p:cNvSpPr>
            <a:spLocks noGrp="1"/>
          </p:cNvSpPr>
          <p:nvPr>
            <p:ph type="body" sz="quarter" idx="10"/>
          </p:nvPr>
        </p:nvSpPr>
        <p:spPr>
          <a:xfrm>
            <a:off x="1828800" y="457200"/>
            <a:ext cx="1524000" cy="381000"/>
          </a:xfrm>
        </p:spPr>
        <p:txBody>
          <a:bodyPr/>
          <a:lstStyle/>
          <a:p>
            <a:r>
              <a:rPr lang="en-US" sz="2400" b="1" dirty="0">
                <a:solidFill>
                  <a:srgbClr val="002060"/>
                </a:solidFill>
              </a:rPr>
              <a:t>Article II</a:t>
            </a:r>
            <a:endParaRPr lang="en-US" dirty="0"/>
          </a:p>
        </p:txBody>
      </p:sp>
      <p:sp>
        <p:nvSpPr>
          <p:cNvPr id="3" name="Rectangle 2">
            <a:extLst>
              <a:ext uri="{FF2B5EF4-FFF2-40B4-BE49-F238E27FC236}">
                <a16:creationId xmlns:a16="http://schemas.microsoft.com/office/drawing/2014/main" id="{FA60C22A-75E0-7791-64E9-291057EE90CA}"/>
              </a:ext>
            </a:extLst>
          </p:cNvPr>
          <p:cNvSpPr/>
          <p:nvPr/>
        </p:nvSpPr>
        <p:spPr>
          <a:xfrm>
            <a:off x="629447" y="838200"/>
            <a:ext cx="3617905" cy="9225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002060"/>
                </a:solidFill>
              </a:rPr>
              <a:t>The objects of this Fraternity shall be to foster high ideals of friendship among women, to promote their educational and cultural interest, to create in them a true sense of social responsibility, and to develop in them the best qualities of character. </a:t>
            </a:r>
          </a:p>
        </p:txBody>
      </p:sp>
    </p:spTree>
    <p:extLst>
      <p:ext uri="{BB962C8B-B14F-4D97-AF65-F5344CB8AC3E}">
        <p14:creationId xmlns:p14="http://schemas.microsoft.com/office/powerpoint/2010/main" val="2468793366"/>
      </p:ext>
    </p:extLst>
  </p:cSld>
  <p:clrMapOvr>
    <a:masterClrMapping/>
  </p:clrMapOvr>
</p:sld>
</file>

<file path=ppt/theme/theme1.xml><?xml version="1.0" encoding="utf-8"?>
<a:theme xmlns:a="http://schemas.openxmlformats.org/drawingml/2006/main" name="Flower Pattern">
  <a:themeElements>
    <a:clrScheme name="Convention 2022">
      <a:dk1>
        <a:srgbClr val="00205B"/>
      </a:dk1>
      <a:lt1>
        <a:sysClr val="window" lastClr="FFFFFF"/>
      </a:lt1>
      <a:dk2>
        <a:srgbClr val="00205B"/>
      </a:dk2>
      <a:lt2>
        <a:srgbClr val="FFFFFF"/>
      </a:lt2>
      <a:accent1>
        <a:srgbClr val="B88F52"/>
      </a:accent1>
      <a:accent2>
        <a:srgbClr val="FFFFFF"/>
      </a:accent2>
      <a:accent3>
        <a:srgbClr val="DCB073"/>
      </a:accent3>
      <a:accent4>
        <a:srgbClr val="FFFFFF"/>
      </a:accent4>
      <a:accent5>
        <a:srgbClr val="00205B"/>
      </a:accent5>
      <a:accent6>
        <a:srgbClr val="DCB073"/>
      </a:accent6>
      <a:hlink>
        <a:srgbClr val="DCB073"/>
      </a:hlink>
      <a:folHlink>
        <a:srgbClr val="DCB073"/>
      </a:folHlink>
    </a:clrScheme>
    <a:fontScheme name="Convention 2022">
      <a:majorFont>
        <a:latin typeface="Tropiline"/>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FD6C42C-CB75-48E4-9E21-F6E2CA0A3646}" vid="{8450879E-8F56-4A46-BABE-B86BEEE467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e9bb1d1-cab2-43e6-b3f0-cdb4d6c3ef08" xsi:nil="true"/>
    <lcf76f155ced4ddcb4097134ff3c332f xmlns="38d0f7a5-8910-4363-98fd-ee4d4f13758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3F8ECF3795A34286EC99F74346F8C2" ma:contentTypeVersion="14" ma:contentTypeDescription="Create a new document." ma:contentTypeScope="" ma:versionID="9660b4ff902a7c656c1dce76932e8bc1">
  <xsd:schema xmlns:xsd="http://www.w3.org/2001/XMLSchema" xmlns:xs="http://www.w3.org/2001/XMLSchema" xmlns:p="http://schemas.microsoft.com/office/2006/metadata/properties" xmlns:ns2="38d0f7a5-8910-4363-98fd-ee4d4f13758b" xmlns:ns3="ee9bb1d1-cab2-43e6-b3f0-cdb4d6c3ef08" targetNamespace="http://schemas.microsoft.com/office/2006/metadata/properties" ma:root="true" ma:fieldsID="3a37ee6ad818e5deb37fed7d02a4eb14" ns2:_="" ns3:_="">
    <xsd:import namespace="38d0f7a5-8910-4363-98fd-ee4d4f13758b"/>
    <xsd:import namespace="ee9bb1d1-cab2-43e6-b3f0-cdb4d6c3ef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d0f7a5-8910-4363-98fd-ee4d4f1375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eaaf9f0-9cfd-4642-a7d0-184488b517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9bb1d1-cab2-43e6-b3f0-cdb4d6c3ef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893f71-9c0c-4b88-95b5-2f042b41bde3}" ma:internalName="TaxCatchAll" ma:showField="CatchAllData" ma:web="ee9bb1d1-cab2-43e6-b3f0-cdb4d6c3ef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A4BD9D-4920-43F7-85AA-1E31242299FE}">
  <ds:schemaRefs>
    <ds:schemaRef ds:uri="http://schemas.microsoft.com/sharepoint/v3/contenttype/forms"/>
  </ds:schemaRefs>
</ds:datastoreItem>
</file>

<file path=customXml/itemProps2.xml><?xml version="1.0" encoding="utf-8"?>
<ds:datastoreItem xmlns:ds="http://schemas.openxmlformats.org/officeDocument/2006/customXml" ds:itemID="{FF3B67A7-F5B8-48A6-BCA9-9C0A65E77B9E}">
  <ds:schemaRefs>
    <ds:schemaRef ds:uri="http://www.w3.org/XML/1998/namespace"/>
    <ds:schemaRef ds:uri="http://purl.org/dc/dcmitype/"/>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f8cfff51-41f8-44bb-9a31-3bb5f3bb65fe"/>
    <ds:schemaRef ds:uri="ba9bb8f4-80f1-43b6-81c9-10a438e5ec08"/>
    <ds:schemaRef ds:uri="http://purl.org/dc/terms/"/>
    <ds:schemaRef ds:uri="ee9bb1d1-cab2-43e6-b3f0-cdb4d6c3ef08"/>
    <ds:schemaRef ds:uri="38d0f7a5-8910-4363-98fd-ee4d4f13758b"/>
  </ds:schemaRefs>
</ds:datastoreItem>
</file>

<file path=customXml/itemProps3.xml><?xml version="1.0" encoding="utf-8"?>
<ds:datastoreItem xmlns:ds="http://schemas.openxmlformats.org/officeDocument/2006/customXml" ds:itemID="{2A03DE1E-A046-4B6E-A7A4-1CD4EF83D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d0f7a5-8910-4363-98fd-ee4d4f13758b"/>
    <ds:schemaRef ds:uri="ee9bb1d1-cab2-43e6-b3f0-cdb4d6c3ef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1361</TotalTime>
  <Words>6671</Words>
  <Application>Microsoft Office PowerPoint</Application>
  <PresentationFormat>Custom</PresentationFormat>
  <Paragraphs>549</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Montserrat</vt:lpstr>
      <vt:lpstr>Tropiline</vt:lpstr>
      <vt:lpstr>TROPILINE-EXTRABOLD</vt:lpstr>
      <vt:lpstr>Wingdings</vt:lpstr>
      <vt:lpstr>Flower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Branson</dc:creator>
  <cp:lastModifiedBy>Lexie Kiernan</cp:lastModifiedBy>
  <cp:revision>12</cp:revision>
  <dcterms:created xsi:type="dcterms:W3CDTF">2021-10-18T19:40:09Z</dcterms:created>
  <dcterms:modified xsi:type="dcterms:W3CDTF">2022-08-29T22:14:48Z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2020-03-26T00:00:00Z</vt:filetime>
  </property>
  <property fmtid="{D5CDD505-2E9C-101B-9397-08002B2CF9AE}" pid="3" name="Creator">
    <vt:lpwstr>Adobe InDesign 15.0 (Macintosh)</vt:lpwstr>
  </property>
  <property fmtid="{D5CDD505-2E9C-101B-9397-08002B2CF9AE}" pid="4" name="LastSaved">
    <vt:filetime>2020-03-26T00:00:00Z</vt:filetime>
  </property>
  <property fmtid="{D5CDD505-2E9C-101B-9397-08002B2CF9AE}" pid="5" name="ContentTypeId">
    <vt:lpwstr>0x0101008034AA69B8607241A4F78BEC27C228A6</vt:lpwstr>
  </property>
</Properties>
</file>