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0"/>
  </p:notesMasterIdLst>
  <p:handoutMasterIdLst>
    <p:handoutMasterId r:id="rId41"/>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4876800" cy="2743200"/>
  <p:notesSz cx="2743200" cy="3657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78D4D"/>
    <a:srgbClr val="0D2C6C"/>
    <a:srgbClr val="DC94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74497" autoAdjust="0"/>
  </p:normalViewPr>
  <p:slideViewPr>
    <p:cSldViewPr>
      <p:cViewPr varScale="1">
        <p:scale>
          <a:sx n="203" d="100"/>
          <a:sy n="203" d="100"/>
        </p:scale>
        <p:origin x="1836" y="156"/>
      </p:cViewPr>
      <p:guideLst>
        <p:guide orient="horz" pos="288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10" d="100"/>
          <a:sy n="210" d="100"/>
        </p:scale>
        <p:origin x="3900" y="1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19A26D-C455-4966-BEF9-1DDC67CA0CC5}"/>
              </a:ext>
            </a:extLst>
          </p:cNvPr>
          <p:cNvSpPr>
            <a:spLocks noGrp="1"/>
          </p:cNvSpPr>
          <p:nvPr>
            <p:ph type="hdr" sz="quarter"/>
          </p:nvPr>
        </p:nvSpPr>
        <p:spPr>
          <a:xfrm>
            <a:off x="0" y="2"/>
            <a:ext cx="1188244" cy="184151"/>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264656-C61D-46B6-B888-B9FDAB5A32FA}"/>
              </a:ext>
            </a:extLst>
          </p:cNvPr>
          <p:cNvSpPr>
            <a:spLocks noGrp="1"/>
          </p:cNvSpPr>
          <p:nvPr>
            <p:ph type="dt" sz="quarter" idx="1"/>
          </p:nvPr>
        </p:nvSpPr>
        <p:spPr>
          <a:xfrm>
            <a:off x="1553766" y="2"/>
            <a:ext cx="1188244" cy="184151"/>
          </a:xfrm>
          <a:prstGeom prst="rect">
            <a:avLst/>
          </a:prstGeom>
        </p:spPr>
        <p:txBody>
          <a:bodyPr vert="horz" lIns="91440" tIns="45720" rIns="91440" bIns="45720" rtlCol="0"/>
          <a:lstStyle>
            <a:lvl1pPr algn="r">
              <a:defRPr sz="1200"/>
            </a:lvl1pPr>
          </a:lstStyle>
          <a:p>
            <a:fld id="{253A1AC7-257B-40AF-9C72-818D2817B486}" type="datetimeFigureOut">
              <a:rPr lang="en-US" smtClean="0"/>
              <a:t>8/29/2022</a:t>
            </a:fld>
            <a:endParaRPr lang="en-US" dirty="0"/>
          </a:p>
        </p:txBody>
      </p:sp>
      <p:sp>
        <p:nvSpPr>
          <p:cNvPr id="4" name="Footer Placeholder 3">
            <a:extLst>
              <a:ext uri="{FF2B5EF4-FFF2-40B4-BE49-F238E27FC236}">
                <a16:creationId xmlns:a16="http://schemas.microsoft.com/office/drawing/2014/main" id="{5B49CDEA-EAF1-4853-BF96-BC21B2BBA370}"/>
              </a:ext>
            </a:extLst>
          </p:cNvPr>
          <p:cNvSpPr>
            <a:spLocks noGrp="1"/>
          </p:cNvSpPr>
          <p:nvPr>
            <p:ph type="ftr" sz="quarter" idx="2"/>
          </p:nvPr>
        </p:nvSpPr>
        <p:spPr>
          <a:xfrm>
            <a:off x="0" y="3473452"/>
            <a:ext cx="1188244" cy="18414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031FFBF-663D-4B32-AA5D-87E76A0E93E0}"/>
              </a:ext>
            </a:extLst>
          </p:cNvPr>
          <p:cNvSpPr>
            <a:spLocks noGrp="1"/>
          </p:cNvSpPr>
          <p:nvPr>
            <p:ph type="sldNum" sz="quarter" idx="3"/>
          </p:nvPr>
        </p:nvSpPr>
        <p:spPr>
          <a:xfrm>
            <a:off x="1553766" y="3473452"/>
            <a:ext cx="1188244" cy="184149"/>
          </a:xfrm>
          <a:prstGeom prst="rect">
            <a:avLst/>
          </a:prstGeom>
        </p:spPr>
        <p:txBody>
          <a:bodyPr vert="horz" lIns="91440" tIns="45720" rIns="91440" bIns="45720" rtlCol="0" anchor="b"/>
          <a:lstStyle>
            <a:lvl1pPr algn="r">
              <a:defRPr sz="1200"/>
            </a:lvl1pPr>
          </a:lstStyle>
          <a:p>
            <a:fld id="{0F1AED7C-84ED-4A89-BBF4-A3218A91D520}" type="slidenum">
              <a:rPr lang="en-US" smtClean="0"/>
              <a:t>‹#›</a:t>
            </a:fld>
            <a:endParaRPr lang="en-US" dirty="0"/>
          </a:p>
        </p:txBody>
      </p:sp>
    </p:spTree>
    <p:extLst>
      <p:ext uri="{BB962C8B-B14F-4D97-AF65-F5344CB8AC3E}">
        <p14:creationId xmlns:p14="http://schemas.microsoft.com/office/powerpoint/2010/main" val="64879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2625" y="76200"/>
            <a:ext cx="1377950" cy="775809"/>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4300" y="914400"/>
            <a:ext cx="2552700" cy="2540000"/>
          </a:xfrm>
          <a:prstGeom prst="rect">
            <a:avLst/>
          </a:prstGeom>
        </p:spPr>
        <p:txBody>
          <a:bodyPr vert="horz" lIns="91440" tIns="45720" rIns="91440" bIns="45720" rtlCol="0"/>
          <a:lstStyle/>
          <a:p>
            <a:pPr lvl="0"/>
            <a:r>
              <a:rPr lang="en-US" dirty="0"/>
              <a:t>Click to edit Master text styles</a:t>
            </a:r>
          </a:p>
        </p:txBody>
      </p:sp>
      <p:sp>
        <p:nvSpPr>
          <p:cNvPr id="8" name="Slide Number Placeholder 7">
            <a:extLst>
              <a:ext uri="{FF2B5EF4-FFF2-40B4-BE49-F238E27FC236}">
                <a16:creationId xmlns:a16="http://schemas.microsoft.com/office/drawing/2014/main" id="{098F9A6F-7653-5EE6-F9B0-A84B36E49844}"/>
              </a:ext>
            </a:extLst>
          </p:cNvPr>
          <p:cNvSpPr>
            <a:spLocks noGrp="1"/>
          </p:cNvSpPr>
          <p:nvPr>
            <p:ph type="sldNum" sz="quarter" idx="5"/>
          </p:nvPr>
        </p:nvSpPr>
        <p:spPr>
          <a:xfrm>
            <a:off x="1553766" y="3473451"/>
            <a:ext cx="1188244" cy="184149"/>
          </a:xfrm>
          <a:prstGeom prst="rect">
            <a:avLst/>
          </a:prstGeom>
        </p:spPr>
        <p:txBody>
          <a:bodyPr vert="horz" lIns="91440" tIns="45720" rIns="91440" bIns="45720" rtlCol="0" anchor="b"/>
          <a:lstStyle>
            <a:lvl1pPr algn="r">
              <a:defRPr sz="1200">
                <a:latin typeface="+mj-lt"/>
              </a:defRPr>
            </a:lvl1pPr>
          </a:lstStyle>
          <a:p>
            <a:fld id="{AEC96D1D-E35E-4D6A-B9F2-E65D29AE67D1}" type="slidenum">
              <a:rPr lang="en-US" smtClean="0"/>
              <a:pPr/>
              <a:t>‹#›</a:t>
            </a:fld>
            <a:endParaRPr lang="en-US" dirty="0"/>
          </a:p>
        </p:txBody>
      </p:sp>
    </p:spTree>
    <p:extLst>
      <p:ext uri="{BB962C8B-B14F-4D97-AF65-F5344CB8AC3E}">
        <p14:creationId xmlns:p14="http://schemas.microsoft.com/office/powerpoint/2010/main" val="1163729703"/>
      </p:ext>
    </p:extLst>
  </p:cSld>
  <p:clrMap bg1="lt1" tx1="dk1" bg2="lt2" tx2="dk2" accent1="accent1" accent2="accent2" accent3="accent3" accent4="accent4" accent5="accent5" accent6="accent6" hlink="hlink" folHlink="folHlink"/>
  <p:notesStyle>
    <a:lvl1pPr marL="0" algn="l" defTabSz="914400" rtl="0" eaLnBrk="1" latinLnBrk="0" hangingPunct="1">
      <a:defRPr sz="600" kern="1200">
        <a:solidFill>
          <a:schemeClr val="tx1"/>
        </a:solidFill>
        <a:latin typeface="+mj-lt"/>
        <a:ea typeface="+mn-ea"/>
        <a:cs typeface="+mn-cs"/>
      </a:defRPr>
    </a:lvl1pPr>
    <a:lvl2pPr marL="457200" algn="l" defTabSz="914400" rtl="0" eaLnBrk="1" latinLnBrk="0" hangingPunct="1">
      <a:defRPr sz="400" kern="1200">
        <a:solidFill>
          <a:schemeClr val="tx1"/>
        </a:solidFill>
        <a:latin typeface="+mn-lt"/>
        <a:ea typeface="+mn-ea"/>
        <a:cs typeface="+mn-cs"/>
      </a:defRPr>
    </a:lvl2pPr>
    <a:lvl3pPr marL="914400" algn="l" defTabSz="914400" rtl="0" eaLnBrk="1" latinLnBrk="0" hangingPunct="1">
      <a:defRPr sz="400" kern="1200">
        <a:solidFill>
          <a:schemeClr val="tx1"/>
        </a:solidFill>
        <a:latin typeface="+mn-lt"/>
        <a:ea typeface="+mn-ea"/>
        <a:cs typeface="+mn-cs"/>
      </a:defRPr>
    </a:lvl3pPr>
    <a:lvl4pPr marL="1371600" algn="l" defTabSz="914400" rtl="0" eaLnBrk="1" latinLnBrk="0" hangingPunct="1">
      <a:defRPr sz="400" kern="1200">
        <a:solidFill>
          <a:schemeClr val="tx1"/>
        </a:solidFill>
        <a:latin typeface="+mn-lt"/>
        <a:ea typeface="+mn-ea"/>
        <a:cs typeface="+mn-cs"/>
      </a:defRPr>
    </a:lvl4pPr>
    <a:lvl5pPr marL="1828800" algn="l" defTabSz="914400" rtl="0" eaLnBrk="1" latinLnBrk="0" hangingPunct="1">
      <a:defRPr sz="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500"/>
              <a:buFont typeface="Calibri"/>
              <a:buNone/>
            </a:pPr>
            <a:r>
              <a:rPr lang="en-US" b="1" i="0" u="none" strike="noStrike" cap="none" dirty="0">
                <a:solidFill>
                  <a:schemeClr val="dk1"/>
                </a:solidFill>
                <a:latin typeface="Calibri"/>
                <a:ea typeface="Calibri"/>
                <a:cs typeface="Calibri"/>
                <a:sym typeface="Calibri"/>
              </a:rPr>
              <a:t>Total Training Time: </a:t>
            </a:r>
            <a:r>
              <a:rPr lang="en-US" dirty="0"/>
              <a:t>2</a:t>
            </a:r>
            <a:r>
              <a:rPr lang="en-US" b="0" i="0" u="none" strike="noStrike" cap="none" dirty="0">
                <a:solidFill>
                  <a:schemeClr val="dk1"/>
                </a:solidFill>
                <a:latin typeface="Calibri"/>
                <a:ea typeface="Calibri"/>
                <a:cs typeface="Calibri"/>
                <a:sym typeface="Calibri"/>
              </a:rPr>
              <a:t> hours</a:t>
            </a:r>
            <a:endParaRPr lang="en-US" dirty="0"/>
          </a:p>
          <a:p>
            <a:pPr marL="0" marR="0" lvl="0" indent="0" algn="l" rtl="0">
              <a:lnSpc>
                <a:spcPct val="100000"/>
              </a:lnSpc>
              <a:spcBef>
                <a:spcPts val="0"/>
              </a:spcBef>
              <a:spcAft>
                <a:spcPts val="0"/>
              </a:spcAft>
              <a:buClr>
                <a:schemeClr val="dk1"/>
              </a:buClr>
              <a:buSzPts val="500"/>
              <a:buFont typeface="Calibri"/>
              <a:buNone/>
            </a:pPr>
            <a:endParaRPr lang="en-US"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en-US" b="1" dirty="0"/>
              <a:t>Facilitation Key:</a:t>
            </a:r>
          </a:p>
          <a:p>
            <a:pPr marL="76200" lvl="0" indent="-114300" algn="l" rtl="0">
              <a:spcBef>
                <a:spcPts val="0"/>
              </a:spcBef>
              <a:spcAft>
                <a:spcPts val="0"/>
              </a:spcAft>
              <a:buClr>
                <a:schemeClr val="dk1"/>
              </a:buClr>
              <a:buSzPts val="1200"/>
              <a:buFont typeface="Arial"/>
              <a:buChar char="•"/>
            </a:pPr>
            <a:r>
              <a:rPr lang="en-US" dirty="0"/>
              <a:t>(X minutes) - Denotes how long the section takes.  </a:t>
            </a:r>
          </a:p>
          <a:p>
            <a:pPr marL="76200" lvl="0" indent="-114300" algn="l" rtl="0">
              <a:spcBef>
                <a:spcPts val="0"/>
              </a:spcBef>
              <a:spcAft>
                <a:spcPts val="0"/>
              </a:spcAft>
              <a:buClr>
                <a:schemeClr val="dk1"/>
              </a:buClr>
              <a:buSzPts val="1200"/>
              <a:buFont typeface="Arial"/>
              <a:buChar char="•"/>
            </a:pPr>
            <a:r>
              <a:rPr lang="en-US" i="1" dirty="0"/>
              <a:t>Italics - </a:t>
            </a:r>
            <a:r>
              <a:rPr lang="en-US" dirty="0"/>
              <a:t>Marks curriculum you should tell/ask the participants. </a:t>
            </a:r>
          </a:p>
          <a:p>
            <a:pPr marL="76200" lvl="0" indent="-114300" algn="l" rtl="0">
              <a:spcBef>
                <a:spcPts val="0"/>
              </a:spcBef>
              <a:spcAft>
                <a:spcPts val="0"/>
              </a:spcAft>
              <a:buClr>
                <a:schemeClr val="dk1"/>
              </a:buClr>
              <a:buSzPts val="1200"/>
              <a:buFont typeface="Arial"/>
              <a:buChar char="•"/>
            </a:pPr>
            <a:r>
              <a:rPr lang="en-US" dirty="0"/>
              <a:t>Plain text - Indicates instructions for you as the facilitator. </a:t>
            </a:r>
          </a:p>
          <a:p>
            <a:pPr marL="76200" lvl="0" indent="-114300" algn="l" rtl="0">
              <a:spcBef>
                <a:spcPts val="0"/>
              </a:spcBef>
              <a:spcAft>
                <a:spcPts val="0"/>
              </a:spcAft>
              <a:buClr>
                <a:schemeClr val="dk1"/>
              </a:buClr>
              <a:buSzPts val="1200"/>
              <a:buFont typeface="Arial"/>
              <a:buChar char="•"/>
            </a:pPr>
            <a:r>
              <a:rPr lang="en-US" dirty="0"/>
              <a:t>Fac. Note: - Highlights special instructions for the facilitator</a:t>
            </a:r>
          </a:p>
          <a:p>
            <a:pPr marL="0" lvl="0" indent="0" algn="l" rtl="0">
              <a:spcBef>
                <a:spcPts val="0"/>
              </a:spcBef>
              <a:spcAft>
                <a:spcPts val="0"/>
              </a:spcAft>
              <a:buNone/>
            </a:pPr>
            <a:endParaRPr lang="en-US" b="1" u="sng" dirty="0"/>
          </a:p>
          <a:p>
            <a:pPr marL="0" lvl="0" indent="0" algn="l" rtl="0">
              <a:spcBef>
                <a:spcPts val="0"/>
              </a:spcBef>
              <a:spcAft>
                <a:spcPts val="0"/>
              </a:spcAft>
              <a:buNone/>
            </a:pPr>
            <a:r>
              <a:rPr lang="en-US" dirty="0"/>
              <a:t>(3 minutes)</a:t>
            </a:r>
          </a:p>
          <a:p>
            <a:endParaRPr lang="en-US" dirty="0"/>
          </a:p>
          <a:p>
            <a:r>
              <a:rPr lang="en-US" dirty="0"/>
              <a:t>Introduce yourself and your role in Delta Gamma </a:t>
            </a:r>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1</a:t>
            </a:fld>
            <a:endParaRPr lang="en-US" dirty="0"/>
          </a:p>
        </p:txBody>
      </p:sp>
    </p:spTree>
    <p:extLst>
      <p:ext uri="{BB962C8B-B14F-4D97-AF65-F5344CB8AC3E}">
        <p14:creationId xmlns:p14="http://schemas.microsoft.com/office/powerpoint/2010/main" val="1419359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dirty="0"/>
              <a:t>(6 minutes)</a:t>
            </a:r>
          </a:p>
          <a:p>
            <a:pPr marL="0" lvl="0" indent="0" algn="l" rtl="0">
              <a:spcBef>
                <a:spcPts val="0"/>
              </a:spcBef>
              <a:spcAft>
                <a:spcPts val="0"/>
              </a:spcAft>
              <a:buClr>
                <a:schemeClr val="dk1"/>
              </a:buClr>
              <a:buFont typeface="Arial"/>
              <a:buNone/>
            </a:pPr>
            <a:endParaRPr lang="en-US" i="1" dirty="0"/>
          </a:p>
          <a:p>
            <a:pPr marL="0" lvl="0" indent="0" algn="l" rtl="0">
              <a:spcBef>
                <a:spcPts val="0"/>
              </a:spcBef>
              <a:spcAft>
                <a:spcPts val="0"/>
              </a:spcAft>
              <a:buClr>
                <a:schemeClr val="dk1"/>
              </a:buClr>
              <a:buFont typeface="Arial"/>
              <a:buNone/>
            </a:pPr>
            <a:r>
              <a:rPr lang="en-US" i="1" dirty="0"/>
              <a:t>Let’s look at the breakdown of National Panhellenic Conference’s purpose and what would the equivalent of each would be for a College Panhellenic</a:t>
            </a:r>
            <a:r>
              <a:rPr lang="en-US" dirty="0"/>
              <a:t>. </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dirty="0"/>
              <a:t>Review each NPC purpose and its CPH equivalent. </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dirty="0"/>
              <a:t>Fac Note: The bullets in the right hand column are animated and will show up individually as you click through (4 clicks total). Overall, this slide should reinforce a college Panhellenic follows the model of NPC.</a:t>
            </a:r>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10</a:t>
            </a:fld>
            <a:endParaRPr lang="en-US" dirty="0"/>
          </a:p>
        </p:txBody>
      </p:sp>
    </p:spTree>
    <p:extLst>
      <p:ext uri="{BB962C8B-B14F-4D97-AF65-F5344CB8AC3E}">
        <p14:creationId xmlns:p14="http://schemas.microsoft.com/office/powerpoint/2010/main" val="19369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101600"/>
            <a:ext cx="1857375" cy="1046163"/>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dirty="0"/>
              <a:t>(15 minutes)</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sz="500" i="1" dirty="0"/>
              <a:t>The next item we want to review are the NPC Standards.  NPC strives to enhance and promote members’ learning and development through these. </a:t>
            </a:r>
            <a:endParaRPr lang="en-US" sz="500" dirty="0"/>
          </a:p>
          <a:p>
            <a:pPr marL="0" lvl="0" indent="0" algn="l" rtl="0">
              <a:spcBef>
                <a:spcPts val="0"/>
              </a:spcBef>
              <a:spcAft>
                <a:spcPts val="0"/>
              </a:spcAft>
              <a:buClr>
                <a:schemeClr val="dk1"/>
              </a:buClr>
              <a:buFont typeface="Arial"/>
              <a:buNone/>
            </a:pPr>
            <a:endParaRPr lang="en-US" sz="500" dirty="0"/>
          </a:p>
          <a:p>
            <a:pPr marL="0" lvl="0" indent="0" algn="l" rtl="0">
              <a:spcBef>
                <a:spcPts val="0"/>
              </a:spcBef>
              <a:spcAft>
                <a:spcPts val="0"/>
              </a:spcAft>
              <a:buClr>
                <a:schemeClr val="dk1"/>
              </a:buClr>
              <a:buFont typeface="Arial"/>
              <a:buNone/>
            </a:pPr>
            <a:r>
              <a:rPr lang="en-US" sz="500" i="1" dirty="0"/>
              <a:t>Our 26 member organizations are expected to offer programming that address these standards at both the alumnae and collegiate level, which I think we can agree Delta Gamma does!</a:t>
            </a:r>
            <a:endParaRPr lang="en-US" sz="500" dirty="0"/>
          </a:p>
          <a:p>
            <a:pPr marL="0" lvl="0" indent="0" algn="l" rtl="0">
              <a:spcBef>
                <a:spcPts val="0"/>
              </a:spcBef>
              <a:spcAft>
                <a:spcPts val="0"/>
              </a:spcAft>
              <a:buClr>
                <a:schemeClr val="dk1"/>
              </a:buClr>
              <a:buFont typeface="Arial"/>
              <a:buNone/>
            </a:pPr>
            <a:endParaRPr lang="en-US" sz="500" dirty="0"/>
          </a:p>
          <a:p>
            <a:pPr marL="0" lvl="0" indent="0" algn="l" rtl="0">
              <a:spcBef>
                <a:spcPts val="0"/>
              </a:spcBef>
              <a:spcAft>
                <a:spcPts val="0"/>
              </a:spcAft>
              <a:buClr>
                <a:schemeClr val="dk1"/>
              </a:buClr>
              <a:buFont typeface="Arial"/>
              <a:buNone/>
            </a:pPr>
            <a:r>
              <a:rPr lang="en-US" sz="500" i="1" dirty="0"/>
              <a:t>Just like the creed, campus Panhellenics can use these standards as a foundation for creating programming and educational initiatives on their campus. This is also a good place to start if your Panhellenic Council is thinking about partnering with campus resources for programming that will be relevant to sorority women and to the wider student body, including peers not involved in fraternities or sororities. Your Panhellenic Council can look for opportunities to work with other councils (IFC, MGC, NPHC, etc.) as well Student Health, Residence Life, Student Activities to address these standards.</a:t>
            </a:r>
            <a:endParaRPr lang="en-US" sz="500" dirty="0"/>
          </a:p>
          <a:p>
            <a:pPr marL="0" lvl="0" indent="0" algn="l" rtl="0">
              <a:spcBef>
                <a:spcPts val="0"/>
              </a:spcBef>
              <a:spcAft>
                <a:spcPts val="0"/>
              </a:spcAft>
              <a:buClr>
                <a:schemeClr val="dk1"/>
              </a:buClr>
              <a:buFont typeface="Arial"/>
              <a:buNone/>
            </a:pPr>
            <a:endParaRPr lang="en-US" sz="500" dirty="0"/>
          </a:p>
          <a:p>
            <a:pPr marL="0" lvl="0" indent="0" algn="l" rtl="0">
              <a:spcBef>
                <a:spcPts val="0"/>
              </a:spcBef>
              <a:spcAft>
                <a:spcPts val="0"/>
              </a:spcAft>
              <a:buClr>
                <a:schemeClr val="dk1"/>
              </a:buClr>
              <a:buFont typeface="Arial"/>
              <a:buNone/>
            </a:pPr>
            <a:r>
              <a:rPr lang="en-US" sz="500" dirty="0"/>
              <a:t>Click enter to have the question box appear. Explain that you are going to split them into breakout rooms. </a:t>
            </a:r>
          </a:p>
          <a:p>
            <a:pPr marL="0" lvl="0" indent="0" algn="l" rtl="0">
              <a:spcBef>
                <a:spcPts val="0"/>
              </a:spcBef>
              <a:spcAft>
                <a:spcPts val="0"/>
              </a:spcAft>
              <a:buClr>
                <a:schemeClr val="dk1"/>
              </a:buClr>
              <a:buFont typeface="Arial"/>
              <a:buNone/>
            </a:pPr>
            <a:endParaRPr lang="en-US" sz="500" dirty="0"/>
          </a:p>
          <a:p>
            <a:pPr marL="0" lvl="0" indent="0" algn="l" rtl="0">
              <a:spcBef>
                <a:spcPts val="0"/>
              </a:spcBef>
              <a:spcAft>
                <a:spcPts val="0"/>
              </a:spcAft>
              <a:buClr>
                <a:schemeClr val="dk1"/>
              </a:buClr>
              <a:buFont typeface="Arial"/>
              <a:buNone/>
            </a:pPr>
            <a:r>
              <a:rPr lang="en-US" sz="500" dirty="0"/>
              <a:t>Have them brainstorm what types of programs or initiatives could be offered or are offered to address their assigned number by either their Panhellenic or the chapter.  Encourage them to think about and include programs already happening on their campus or in their chapter that address these standards.  Encourage participants to share what they have seen work well for chapters they advise or campus communities they have been a part of. </a:t>
            </a:r>
          </a:p>
          <a:p>
            <a:pPr marL="0" lvl="0" indent="0" algn="l" rtl="0">
              <a:spcBef>
                <a:spcPts val="0"/>
              </a:spcBef>
              <a:spcAft>
                <a:spcPts val="0"/>
              </a:spcAft>
              <a:buClr>
                <a:schemeClr val="dk1"/>
              </a:buClr>
              <a:buFont typeface="Arial"/>
              <a:buNone/>
            </a:pPr>
            <a:endParaRPr lang="en-US" sz="500" dirty="0"/>
          </a:p>
          <a:p>
            <a:pPr marL="0" lvl="0" indent="0" algn="l" rtl="0">
              <a:spcBef>
                <a:spcPts val="0"/>
              </a:spcBef>
              <a:spcAft>
                <a:spcPts val="0"/>
              </a:spcAft>
              <a:buClr>
                <a:schemeClr val="dk1"/>
              </a:buClr>
              <a:buFont typeface="Arial"/>
              <a:buNone/>
            </a:pPr>
            <a:r>
              <a:rPr lang="en-US" sz="500" dirty="0"/>
              <a:t>Copy this into the chat:</a:t>
            </a:r>
          </a:p>
          <a:p>
            <a:pPr marL="0" lvl="0" indent="0" algn="l" rtl="0">
              <a:spcBef>
                <a:spcPts val="0"/>
              </a:spcBef>
              <a:spcAft>
                <a:spcPts val="0"/>
              </a:spcAft>
              <a:buClr>
                <a:schemeClr val="dk1"/>
              </a:buClr>
              <a:buFont typeface="Arial"/>
              <a:buNone/>
            </a:pPr>
            <a:r>
              <a:rPr lang="en-US" sz="500" dirty="0"/>
              <a:t>1 – positively affecting intellectual development</a:t>
            </a:r>
          </a:p>
          <a:p>
            <a:pPr marL="0" lvl="0" indent="0" algn="l" rtl="0">
              <a:spcBef>
                <a:spcPts val="0"/>
              </a:spcBef>
              <a:spcAft>
                <a:spcPts val="0"/>
              </a:spcAft>
              <a:buClr>
                <a:schemeClr val="dk1"/>
              </a:buClr>
              <a:buFont typeface="Arial"/>
              <a:buNone/>
            </a:pPr>
            <a:r>
              <a:rPr lang="en-US" sz="500" dirty="0"/>
              <a:t>2 – social responsibility</a:t>
            </a:r>
          </a:p>
          <a:p>
            <a:pPr marL="0" lvl="0" indent="0" algn="l" rtl="0">
              <a:spcBef>
                <a:spcPts val="0"/>
              </a:spcBef>
              <a:spcAft>
                <a:spcPts val="0"/>
              </a:spcAft>
              <a:buClr>
                <a:schemeClr val="dk1"/>
              </a:buClr>
              <a:buFont typeface="Arial"/>
              <a:buNone/>
            </a:pPr>
            <a:r>
              <a:rPr lang="en-US" sz="500" dirty="0"/>
              <a:t>3- developing leadership skills and abilities</a:t>
            </a:r>
          </a:p>
          <a:p>
            <a:pPr marL="0" lvl="0" indent="0" algn="l" rtl="0">
              <a:spcBef>
                <a:spcPts val="0"/>
              </a:spcBef>
              <a:spcAft>
                <a:spcPts val="0"/>
              </a:spcAft>
              <a:buClr>
                <a:schemeClr val="dk1"/>
              </a:buClr>
              <a:buFont typeface="Arial"/>
              <a:buNone/>
            </a:pPr>
            <a:r>
              <a:rPr lang="en-US" sz="500" dirty="0"/>
              <a:t>4 – human dignity, wellness and student safety</a:t>
            </a:r>
          </a:p>
          <a:p>
            <a:pPr marL="0" lvl="0" indent="0" algn="l" rtl="0">
              <a:spcBef>
                <a:spcPts val="0"/>
              </a:spcBef>
              <a:spcAft>
                <a:spcPts val="0"/>
              </a:spcAft>
              <a:buClr>
                <a:schemeClr val="dk1"/>
              </a:buClr>
              <a:buFont typeface="Arial"/>
              <a:buNone/>
            </a:pPr>
            <a:r>
              <a:rPr lang="en-US" sz="500" dirty="0"/>
              <a:t>5 – developing citizenship through service and outreach</a:t>
            </a:r>
          </a:p>
          <a:p>
            <a:pPr marL="0" lvl="0" indent="0" algn="l" rtl="0">
              <a:spcBef>
                <a:spcPts val="0"/>
              </a:spcBef>
              <a:spcAft>
                <a:spcPts val="0"/>
              </a:spcAft>
              <a:buClr>
                <a:schemeClr val="dk1"/>
              </a:buClr>
              <a:buFont typeface="Arial"/>
              <a:buNone/>
            </a:pPr>
            <a:endParaRPr lang="en-US" sz="500" dirty="0"/>
          </a:p>
          <a:p>
            <a:pPr marL="0" lvl="0" indent="0" algn="l" rtl="0">
              <a:spcBef>
                <a:spcPts val="0"/>
              </a:spcBef>
              <a:spcAft>
                <a:spcPts val="0"/>
              </a:spcAft>
              <a:buClr>
                <a:schemeClr val="dk1"/>
              </a:buClr>
              <a:buFont typeface="Arial"/>
              <a:buNone/>
            </a:pPr>
            <a:r>
              <a:rPr lang="en-US" sz="500" dirty="0"/>
              <a:t>(ZOOM feature: send attendees to breakout rooms with 2-3 members for 10 minutes)</a:t>
            </a:r>
          </a:p>
          <a:p>
            <a:pPr marL="0" lvl="0" indent="0" algn="l" rtl="0">
              <a:spcBef>
                <a:spcPts val="0"/>
              </a:spcBef>
              <a:spcAft>
                <a:spcPts val="0"/>
              </a:spcAft>
              <a:buClr>
                <a:schemeClr val="dk1"/>
              </a:buClr>
              <a:buFont typeface="Arial"/>
              <a:buNone/>
            </a:pPr>
            <a:endParaRPr lang="en-US" sz="500" dirty="0"/>
          </a:p>
          <a:p>
            <a:pPr marL="0" lvl="0" indent="0" algn="l" rtl="0">
              <a:spcBef>
                <a:spcPts val="0"/>
              </a:spcBef>
              <a:spcAft>
                <a:spcPts val="0"/>
              </a:spcAft>
              <a:buClr>
                <a:schemeClr val="dk1"/>
              </a:buClr>
              <a:buFont typeface="Arial"/>
              <a:buNone/>
            </a:pPr>
            <a:r>
              <a:rPr lang="en-US" sz="500" dirty="0"/>
              <a:t>When the breakout rooms close, facilitate discussion using the prompts below. </a:t>
            </a:r>
          </a:p>
          <a:p>
            <a:pPr marL="0" lvl="0" indent="0" algn="l" rtl="0">
              <a:spcBef>
                <a:spcPts val="0"/>
              </a:spcBef>
              <a:spcAft>
                <a:spcPts val="0"/>
              </a:spcAft>
              <a:buClr>
                <a:schemeClr val="dk1"/>
              </a:buClr>
              <a:buFont typeface="Arial"/>
              <a:buNone/>
            </a:pPr>
            <a:endParaRPr lang="en-US" sz="500" dirty="0"/>
          </a:p>
          <a:p>
            <a:pPr marL="0" lvl="0" indent="0" algn="l" rtl="0">
              <a:spcBef>
                <a:spcPts val="0"/>
              </a:spcBef>
              <a:spcAft>
                <a:spcPts val="0"/>
              </a:spcAft>
              <a:buClr>
                <a:schemeClr val="dk1"/>
              </a:buClr>
              <a:buFont typeface="Arial"/>
              <a:buNone/>
            </a:pPr>
            <a:r>
              <a:rPr lang="en-US" sz="500" dirty="0"/>
              <a:t>Ask the following questions : </a:t>
            </a:r>
          </a:p>
          <a:p>
            <a:pPr marL="76200" lvl="0" indent="-69850" algn="l" rtl="0">
              <a:spcBef>
                <a:spcPts val="0"/>
              </a:spcBef>
              <a:spcAft>
                <a:spcPts val="0"/>
              </a:spcAft>
              <a:buClr>
                <a:schemeClr val="dk1"/>
              </a:buClr>
              <a:buSzPts val="500"/>
              <a:buChar char="•"/>
            </a:pPr>
            <a:r>
              <a:rPr lang="en-US" sz="500" i="1" dirty="0"/>
              <a:t>Who does your Panhellenic or chapter currently partner with to address one of these standards (e,g., student health, residence life, student activities, another Council, etc.)? </a:t>
            </a:r>
            <a:endParaRPr lang="en-US" sz="500" dirty="0"/>
          </a:p>
          <a:p>
            <a:pPr marL="76200" lvl="0" indent="-69850" algn="l" rtl="0">
              <a:spcBef>
                <a:spcPts val="0"/>
              </a:spcBef>
              <a:spcAft>
                <a:spcPts val="0"/>
              </a:spcAft>
              <a:buClr>
                <a:schemeClr val="dk1"/>
              </a:buClr>
              <a:buSzPts val="500"/>
              <a:buChar char="•"/>
            </a:pPr>
            <a:r>
              <a:rPr lang="en-US" sz="500" i="1" dirty="0"/>
              <a:t>Which of these topics would be most relevant to the wider student body (non-Greeks) and what are ways to partner with them and other non-Greek student groups?</a:t>
            </a:r>
            <a:endParaRPr lang="en-US" sz="500"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11</a:t>
            </a:fld>
            <a:endParaRPr lang="en-US" dirty="0"/>
          </a:p>
        </p:txBody>
      </p:sp>
    </p:spTree>
    <p:extLst>
      <p:ext uri="{BB962C8B-B14F-4D97-AF65-F5344CB8AC3E}">
        <p14:creationId xmlns:p14="http://schemas.microsoft.com/office/powerpoint/2010/main" val="2891161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dirty="0"/>
              <a:t>(1 minutes)</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i="1" dirty="0"/>
              <a:t>The last place we’ll look at to understand more about purpose is the Panhellenic bylaws. Just like DG’s Article II, these bylaws state the objects of your campus Panhellenic association. This purpose statement should guide everything that Panhellenic does. You can find the model bylaws in the Manual of Information, which we will talk about shortly.</a:t>
            </a:r>
            <a:endParaRPr lang="en-US" dirty="0"/>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12</a:t>
            </a:fld>
            <a:endParaRPr lang="en-US" dirty="0"/>
          </a:p>
        </p:txBody>
      </p:sp>
    </p:spTree>
    <p:extLst>
      <p:ext uri="{BB962C8B-B14F-4D97-AF65-F5344CB8AC3E}">
        <p14:creationId xmlns:p14="http://schemas.microsoft.com/office/powerpoint/2010/main" val="2294395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(brief intro)</a:t>
            </a:r>
          </a:p>
          <a:p>
            <a:pPr marL="0" lvl="0" indent="0" algn="l" rtl="0">
              <a:spcBef>
                <a:spcPts val="0"/>
              </a:spcBef>
              <a:spcAft>
                <a:spcPts val="0"/>
              </a:spcAft>
              <a:buNone/>
            </a:pPr>
            <a:endParaRPr lang="en-US" dirty="0"/>
          </a:p>
          <a:p>
            <a:pPr marL="0" lvl="0" indent="0" algn="l" rtl="0">
              <a:spcBef>
                <a:spcPts val="0"/>
              </a:spcBef>
              <a:spcAft>
                <a:spcPts val="0"/>
              </a:spcAft>
              <a:buNone/>
            </a:pPr>
            <a:r>
              <a:rPr lang="en-US" i="1" dirty="0"/>
              <a:t>Let’s take a few minutes and review some of the core NPC Documents that you and the vp: Panhellenic should be aware of. </a:t>
            </a:r>
            <a:endParaRPr lang="en-US" dirty="0"/>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13</a:t>
            </a:fld>
            <a:endParaRPr lang="en-US" dirty="0"/>
          </a:p>
        </p:txBody>
      </p:sp>
    </p:spTree>
    <p:extLst>
      <p:ext uri="{BB962C8B-B14F-4D97-AF65-F5344CB8AC3E}">
        <p14:creationId xmlns:p14="http://schemas.microsoft.com/office/powerpoint/2010/main" val="543825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dirty="0"/>
              <a:t>(2 minutes)</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i="1" dirty="0"/>
              <a:t>The NPC Manual of Information is go-to for all things Panhellenic.  It is a mountain of information and can be accessed on the DG Library if you wish to reference it. </a:t>
            </a:r>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14</a:t>
            </a:fld>
            <a:endParaRPr lang="en-US" dirty="0"/>
          </a:p>
        </p:txBody>
      </p:sp>
    </p:spTree>
    <p:extLst>
      <p:ext uri="{BB962C8B-B14F-4D97-AF65-F5344CB8AC3E}">
        <p14:creationId xmlns:p14="http://schemas.microsoft.com/office/powerpoint/2010/main" val="3629134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dirty="0"/>
              <a:t>(2 minutes)</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i="1" dirty="0"/>
              <a:t>The MOI should be your go-to source for all questions Panhellenic. It should be the guide of the College Panhellenic. It contains the information on the screen. </a:t>
            </a:r>
          </a:p>
          <a:p>
            <a:pPr marL="0" lvl="0" indent="0" algn="l" rtl="0">
              <a:spcBef>
                <a:spcPts val="0"/>
              </a:spcBef>
              <a:spcAft>
                <a:spcPts val="0"/>
              </a:spcAft>
              <a:buClr>
                <a:schemeClr val="dk1"/>
              </a:buClr>
              <a:buFont typeface="Arial"/>
              <a:buNone/>
            </a:pPr>
            <a:endParaRPr lang="en-US" i="0" dirty="0"/>
          </a:p>
          <a:p>
            <a:pPr marL="0" lvl="0" indent="0" algn="l" rtl="0">
              <a:spcBef>
                <a:spcPts val="0"/>
              </a:spcBef>
              <a:spcAft>
                <a:spcPts val="0"/>
              </a:spcAft>
              <a:buClr>
                <a:schemeClr val="dk1"/>
              </a:buClr>
              <a:buFont typeface="Arial"/>
              <a:buNone/>
            </a:pPr>
            <a:r>
              <a:rPr lang="en-US" i="0" dirty="0"/>
              <a:t>Review slide. </a:t>
            </a:r>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15</a:t>
            </a:fld>
            <a:endParaRPr lang="en-US" dirty="0"/>
          </a:p>
        </p:txBody>
      </p:sp>
    </p:spTree>
    <p:extLst>
      <p:ext uri="{BB962C8B-B14F-4D97-AF65-F5344CB8AC3E}">
        <p14:creationId xmlns:p14="http://schemas.microsoft.com/office/powerpoint/2010/main" val="605590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dirty="0"/>
              <a:t>(5 minutes)</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dirty="0"/>
              <a:t>Before clicking to make the bullets appear ask: </a:t>
            </a:r>
            <a:r>
              <a:rPr lang="en-US" i="1" dirty="0"/>
              <a:t>“Does anyone know what the NPC Unanimous Agreements are?” </a:t>
            </a:r>
            <a:endParaRPr lang="en-US" dirty="0"/>
          </a:p>
          <a:p>
            <a:endParaRPr lang="en-US" dirty="0"/>
          </a:p>
          <a:p>
            <a:pPr marL="0" lvl="0" indent="0" algn="l" rtl="0">
              <a:spcBef>
                <a:spcPts val="0"/>
              </a:spcBef>
              <a:spcAft>
                <a:spcPts val="0"/>
              </a:spcAft>
              <a:buClr>
                <a:schemeClr val="dk1"/>
              </a:buClr>
              <a:buFont typeface="Arial"/>
              <a:buNone/>
            </a:pPr>
            <a:r>
              <a:rPr lang="en-US" dirty="0"/>
              <a:t>Allow 2-3 people to answer before displaying the bullets.</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i="1" dirty="0"/>
              <a:t>Next we are going to dig deeper and learn more about the Unanimous Agreements.</a:t>
            </a:r>
            <a:endParaRPr lang="en-US" dirty="0"/>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dirty="0"/>
              <a:t>Fac Note: be sure to make any necessary comments to highlight the key takeaways from each UA. </a:t>
            </a:r>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16</a:t>
            </a:fld>
            <a:endParaRPr lang="en-US" dirty="0"/>
          </a:p>
        </p:txBody>
      </p:sp>
    </p:spTree>
    <p:extLst>
      <p:ext uri="{BB962C8B-B14F-4D97-AF65-F5344CB8AC3E}">
        <p14:creationId xmlns:p14="http://schemas.microsoft.com/office/powerpoint/2010/main" val="1411987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6200"/>
            <a:ext cx="1377950" cy="776288"/>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dirty="0"/>
              <a:t>(1 minutes) </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i="1" dirty="0"/>
              <a:t>Aside, from the Unanimous agreements, there are NPC polices that all College Panhellenics are to follow.</a:t>
            </a:r>
            <a:endParaRPr lang="en-US" dirty="0"/>
          </a:p>
          <a:p>
            <a:pPr marL="0" lvl="0" indent="0" algn="l" rtl="0">
              <a:spcBef>
                <a:spcPts val="0"/>
              </a:spcBef>
              <a:spcAft>
                <a:spcPts val="0"/>
              </a:spcAft>
              <a:buClr>
                <a:schemeClr val="dk1"/>
              </a:buClr>
              <a:buFont typeface="Arial"/>
              <a:buNone/>
            </a:pPr>
            <a:endParaRPr lang="en-US" i="1" dirty="0"/>
          </a:p>
          <a:p>
            <a:pPr marL="0" lvl="0" indent="0" algn="l" rtl="0">
              <a:spcBef>
                <a:spcPts val="0"/>
              </a:spcBef>
              <a:spcAft>
                <a:spcPts val="0"/>
              </a:spcAft>
              <a:buClr>
                <a:schemeClr val="dk1"/>
              </a:buClr>
              <a:buFont typeface="Arial"/>
              <a:buNone/>
            </a:pPr>
            <a:r>
              <a:rPr lang="en-US" dirty="0"/>
              <a:t>Review the slide.</a:t>
            </a:r>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17</a:t>
            </a:fld>
            <a:endParaRPr lang="en-US" dirty="0"/>
          </a:p>
        </p:txBody>
      </p:sp>
    </p:spTree>
    <p:extLst>
      <p:ext uri="{BB962C8B-B14F-4D97-AF65-F5344CB8AC3E}">
        <p14:creationId xmlns:p14="http://schemas.microsoft.com/office/powerpoint/2010/main" val="1810648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dirty="0"/>
              <a:t>(1 minutes)</a:t>
            </a:r>
          </a:p>
          <a:p>
            <a:pPr marL="0" lvl="0" indent="0" algn="l" rtl="0">
              <a:spcBef>
                <a:spcPts val="0"/>
              </a:spcBef>
              <a:spcAft>
                <a:spcPts val="0"/>
              </a:spcAft>
              <a:buClr>
                <a:schemeClr val="dk1"/>
              </a:buClr>
              <a:buFont typeface="Arial"/>
              <a:buNone/>
            </a:pPr>
            <a:br>
              <a:rPr lang="en-US" dirty="0"/>
            </a:br>
            <a:r>
              <a:rPr lang="en-US" i="1" dirty="0"/>
              <a:t>Best Practices are similar to NPC Policies, but are not required. All NPC Policies and Best Practices can be found in the MOI.</a:t>
            </a:r>
            <a:endParaRPr lang="en-US" dirty="0"/>
          </a:p>
          <a:p>
            <a:pPr marL="0" lvl="0" indent="0" algn="l" rtl="0">
              <a:spcBef>
                <a:spcPts val="0"/>
              </a:spcBef>
              <a:spcAft>
                <a:spcPts val="0"/>
              </a:spcAft>
              <a:buClr>
                <a:schemeClr val="dk1"/>
              </a:buClr>
              <a:buFont typeface="Arial"/>
              <a:buNone/>
            </a:pPr>
            <a:endParaRPr lang="en-US" i="1" dirty="0"/>
          </a:p>
          <a:p>
            <a:pPr marL="0" lvl="0" indent="0" algn="l" rtl="0">
              <a:spcBef>
                <a:spcPts val="0"/>
              </a:spcBef>
              <a:spcAft>
                <a:spcPts val="0"/>
              </a:spcAft>
              <a:buClr>
                <a:schemeClr val="dk1"/>
              </a:buClr>
              <a:buFont typeface="Arial"/>
              <a:buNone/>
            </a:pPr>
            <a:r>
              <a:rPr lang="en-US" dirty="0"/>
              <a:t>Review the slide. </a:t>
            </a:r>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18</a:t>
            </a:fld>
            <a:endParaRPr lang="en-US" dirty="0"/>
          </a:p>
        </p:txBody>
      </p:sp>
    </p:spTree>
    <p:extLst>
      <p:ext uri="{BB962C8B-B14F-4D97-AF65-F5344CB8AC3E}">
        <p14:creationId xmlns:p14="http://schemas.microsoft.com/office/powerpoint/2010/main" val="3266400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19</a:t>
            </a:fld>
            <a:endParaRPr lang="en-US" dirty="0"/>
          </a:p>
        </p:txBody>
      </p:sp>
    </p:spTree>
    <p:extLst>
      <p:ext uri="{BB962C8B-B14F-4D97-AF65-F5344CB8AC3E}">
        <p14:creationId xmlns:p14="http://schemas.microsoft.com/office/powerpoint/2010/main" val="280882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(4 minutes)</a:t>
            </a:r>
          </a:p>
          <a:p>
            <a:pPr eaLnBrk="1" hangingPunct="1">
              <a:spcBef>
                <a:spcPct val="0"/>
              </a:spcBef>
            </a:pPr>
            <a:endParaRPr lang="en-US" altLang="en-US" i="1" dirty="0"/>
          </a:p>
          <a:p>
            <a:pPr eaLnBrk="1" hangingPunct="1">
              <a:spcBef>
                <a:spcPct val="0"/>
              </a:spcBef>
            </a:pPr>
            <a:r>
              <a:rPr lang="en-US" altLang="en-US" i="1" dirty="0"/>
              <a:t>Let’s start with some introductions. </a:t>
            </a:r>
          </a:p>
          <a:p>
            <a:pPr eaLnBrk="1" hangingPunct="1">
              <a:spcBef>
                <a:spcPct val="0"/>
              </a:spcBef>
            </a:pPr>
            <a:endParaRPr lang="en-US" altLang="en-US" i="1" dirty="0"/>
          </a:p>
          <a:p>
            <a:pPr eaLnBrk="1" hangingPunct="1">
              <a:spcBef>
                <a:spcPct val="0"/>
              </a:spcBef>
            </a:pPr>
            <a:r>
              <a:rPr lang="en-US" altLang="en-US" i="0" dirty="0"/>
              <a:t>Fac note: Depending on group size, can instruct to do intros in the chat or out loud. If there are more than 15 people present, we recommend you do intros in the chat. </a:t>
            </a:r>
          </a:p>
          <a:p>
            <a:pPr eaLnBrk="1" hangingPunct="1">
              <a:spcBef>
                <a:spcPct val="0"/>
              </a:spcBef>
            </a:pPr>
            <a:endParaRPr lang="en-US" altLang="en-US" i="1" dirty="0"/>
          </a:p>
          <a:p>
            <a:pPr eaLnBrk="1" hangingPunct="1">
              <a:spcBef>
                <a:spcPct val="0"/>
              </a:spcBef>
            </a:pPr>
            <a:r>
              <a:rPr lang="en-US" altLang="en-US" i="1" dirty="0"/>
              <a:t>Let’s go around our zoom room and introduce ourselves using the prompts on the screen. </a:t>
            </a:r>
          </a:p>
          <a:p>
            <a:pPr eaLnBrk="1" hangingPunct="1">
              <a:spcBef>
                <a:spcPct val="0"/>
              </a:spcBef>
            </a:pPr>
            <a:endParaRPr lang="en-US" altLang="en-US" i="1" dirty="0"/>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2</a:t>
            </a:fld>
            <a:endParaRPr lang="en-US" dirty="0"/>
          </a:p>
        </p:txBody>
      </p:sp>
    </p:spTree>
    <p:extLst>
      <p:ext uri="{BB962C8B-B14F-4D97-AF65-F5344CB8AC3E}">
        <p14:creationId xmlns:p14="http://schemas.microsoft.com/office/powerpoint/2010/main" val="463071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31750"/>
            <a:ext cx="1857375" cy="1046163"/>
          </a:xfrm>
        </p:spPr>
      </p:sp>
      <p:sp>
        <p:nvSpPr>
          <p:cNvPr id="3" name="Notes Placeholder 2"/>
          <p:cNvSpPr>
            <a:spLocks noGrp="1"/>
          </p:cNvSpPr>
          <p:nvPr>
            <p:ph type="body" idx="1"/>
          </p:nvPr>
        </p:nvSpPr>
        <p:spPr>
          <a:xfrm>
            <a:off x="114301" y="1117600"/>
            <a:ext cx="2571749" cy="2133600"/>
          </a:xfrm>
        </p:spPr>
        <p:txBody>
          <a:bodyPr/>
          <a:lstStyle/>
          <a:p>
            <a:pPr marL="0" lvl="0" indent="0" algn="l" rtl="0">
              <a:spcBef>
                <a:spcPts val="0"/>
              </a:spcBef>
              <a:spcAft>
                <a:spcPts val="0"/>
              </a:spcAft>
              <a:buClr>
                <a:schemeClr val="dk1"/>
              </a:buClr>
              <a:buFont typeface="Arial"/>
              <a:buNone/>
            </a:pPr>
            <a:r>
              <a:rPr lang="en-US" dirty="0"/>
              <a:t>(2 minutes)</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sz="500" i="1" dirty="0"/>
              <a:t>Panhellenic is sometimes mistakenly thought to be the officers of the organization or even the administrators who work with fraternity/sorority life. In fact, a College Panhellenic is a democratic entity composed of all members of the NPC sororities on a campus. </a:t>
            </a:r>
            <a:endParaRPr lang="en-US" sz="500" dirty="0"/>
          </a:p>
          <a:p>
            <a:pPr marL="0" lvl="0" indent="0" algn="l" rtl="0">
              <a:spcBef>
                <a:spcPts val="0"/>
              </a:spcBef>
              <a:spcAft>
                <a:spcPts val="0"/>
              </a:spcAft>
              <a:buClr>
                <a:schemeClr val="dk1"/>
              </a:buClr>
              <a:buFont typeface="Arial"/>
              <a:buNone/>
            </a:pPr>
            <a:endParaRPr lang="en-US" sz="500" dirty="0"/>
          </a:p>
          <a:p>
            <a:pPr marL="0" lvl="0" indent="0" algn="l" rtl="0">
              <a:spcBef>
                <a:spcPts val="0"/>
              </a:spcBef>
              <a:spcAft>
                <a:spcPts val="0"/>
              </a:spcAft>
              <a:buClr>
                <a:schemeClr val="dk1"/>
              </a:buClr>
              <a:buFont typeface="Arial"/>
              <a:buNone/>
            </a:pPr>
            <a:r>
              <a:rPr lang="en-US" sz="500" i="1" dirty="0"/>
              <a:t>The chapter presidents may meet and the recruitment teams may meet to discuss plans and issues but when it comes to a vote, it is always the chapter’s delegate who votes on behalf of the chapter INCLUDING on recruitment rules and other recruitment-related matters.  The delegate for Delta Gamma in these cases, is the vp: Panhellenic who you support! </a:t>
            </a:r>
          </a:p>
          <a:p>
            <a:pPr marL="0" lvl="0" indent="0" algn="l" rtl="0">
              <a:spcBef>
                <a:spcPts val="0"/>
              </a:spcBef>
              <a:spcAft>
                <a:spcPts val="0"/>
              </a:spcAft>
              <a:buClr>
                <a:schemeClr val="dk1"/>
              </a:buClr>
              <a:buFont typeface="Arial"/>
              <a:buNone/>
            </a:pPr>
            <a:endParaRPr lang="en-US" sz="500" dirty="0"/>
          </a:p>
          <a:p>
            <a:pPr marL="0" lvl="0" indent="0" algn="l" rtl="0">
              <a:spcBef>
                <a:spcPts val="0"/>
              </a:spcBef>
              <a:spcAft>
                <a:spcPts val="0"/>
              </a:spcAft>
              <a:buClr>
                <a:schemeClr val="dk1"/>
              </a:buClr>
              <a:buFont typeface="Arial"/>
              <a:buNone/>
            </a:pPr>
            <a:r>
              <a:rPr lang="en-US" sz="500" i="1" dirty="0"/>
              <a:t>However, sometimes determining how to vote can be confusing. We are going to spend the next few minutes discussing your resources and who to contact for assistance. </a:t>
            </a:r>
            <a:endParaRPr lang="en-US" sz="500" dirty="0"/>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20</a:t>
            </a:fld>
            <a:endParaRPr lang="en-US" dirty="0"/>
          </a:p>
        </p:txBody>
      </p:sp>
    </p:spTree>
    <p:extLst>
      <p:ext uri="{BB962C8B-B14F-4D97-AF65-F5344CB8AC3E}">
        <p14:creationId xmlns:p14="http://schemas.microsoft.com/office/powerpoint/2010/main" val="4066842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6200"/>
            <a:ext cx="1377950" cy="776288"/>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i="1" dirty="0"/>
              <a:t>(3 minutes)</a:t>
            </a:r>
            <a:endParaRPr lang="en-US" dirty="0"/>
          </a:p>
          <a:p>
            <a:pPr marL="0" lvl="0" indent="0" algn="l" rtl="0">
              <a:spcBef>
                <a:spcPts val="0"/>
              </a:spcBef>
              <a:spcAft>
                <a:spcPts val="0"/>
              </a:spcAft>
              <a:buClr>
                <a:schemeClr val="dk1"/>
              </a:buClr>
              <a:buFont typeface="Arial"/>
              <a:buNone/>
            </a:pPr>
            <a:endParaRPr lang="en-US" i="1" dirty="0"/>
          </a:p>
          <a:p>
            <a:pPr marL="0" lvl="0" indent="0" algn="l" rtl="0">
              <a:spcBef>
                <a:spcPts val="0"/>
              </a:spcBef>
              <a:spcAft>
                <a:spcPts val="0"/>
              </a:spcAft>
              <a:buClr>
                <a:schemeClr val="dk1"/>
              </a:buClr>
              <a:buFont typeface="Arial"/>
              <a:buNone/>
            </a:pPr>
            <a:r>
              <a:rPr lang="en-US" i="1" dirty="0"/>
              <a:t>There are many resources working to support Panhellenic Operations or the chapter. This is the vp: Panhellenic Communications Flowchart that provides an overview of who to contact in various scenarios. </a:t>
            </a:r>
          </a:p>
          <a:p>
            <a:pPr marL="0" lvl="0" indent="0" algn="l" rtl="0">
              <a:spcBef>
                <a:spcPts val="0"/>
              </a:spcBef>
              <a:spcAft>
                <a:spcPts val="0"/>
              </a:spcAft>
              <a:buClr>
                <a:schemeClr val="dk1"/>
              </a:buClr>
              <a:buFont typeface="Arial"/>
              <a:buNone/>
            </a:pPr>
            <a:endParaRPr lang="en-US" i="1" dirty="0"/>
          </a:p>
          <a:p>
            <a:pPr marL="0" lvl="0" indent="0" algn="l" rtl="0">
              <a:spcBef>
                <a:spcPts val="0"/>
              </a:spcBef>
              <a:spcAft>
                <a:spcPts val="0"/>
              </a:spcAft>
              <a:buClr>
                <a:schemeClr val="dk1"/>
              </a:buClr>
              <a:buFont typeface="Arial"/>
              <a:buNone/>
            </a:pPr>
            <a:r>
              <a:rPr lang="en-US" i="1" dirty="0"/>
              <a:t>Let’s take a look at the responsibilities that specifically fall within the Adviser box in the middle of the slide. </a:t>
            </a:r>
          </a:p>
          <a:p>
            <a:pPr marL="0" lvl="0" indent="0" algn="l" rtl="0">
              <a:spcBef>
                <a:spcPts val="0"/>
              </a:spcBef>
              <a:spcAft>
                <a:spcPts val="0"/>
              </a:spcAft>
              <a:buClr>
                <a:schemeClr val="dk1"/>
              </a:buClr>
              <a:buFont typeface="Arial"/>
              <a:buNone/>
            </a:pPr>
            <a:endParaRPr lang="en-US" i="1" dirty="0"/>
          </a:p>
          <a:p>
            <a:pPr marL="0" lvl="0" indent="0" algn="l" rtl="0">
              <a:spcBef>
                <a:spcPts val="0"/>
              </a:spcBef>
              <a:spcAft>
                <a:spcPts val="0"/>
              </a:spcAft>
              <a:buClr>
                <a:schemeClr val="dk1"/>
              </a:buClr>
              <a:buFont typeface="Arial"/>
              <a:buNone/>
            </a:pPr>
            <a:r>
              <a:rPr lang="en-US" i="0" dirty="0"/>
              <a:t>Read bullets in adviser box </a:t>
            </a:r>
          </a:p>
          <a:p>
            <a:pPr marL="0" lvl="0" indent="0" algn="l" rtl="0">
              <a:spcBef>
                <a:spcPts val="0"/>
              </a:spcBef>
              <a:spcAft>
                <a:spcPts val="0"/>
              </a:spcAft>
              <a:buClr>
                <a:schemeClr val="dk1"/>
              </a:buClr>
              <a:buFont typeface="Arial"/>
              <a:buNone/>
            </a:pPr>
            <a:endParaRPr lang="en-US" i="0" dirty="0"/>
          </a:p>
          <a:p>
            <a:pPr marL="0" lvl="0" indent="0" algn="l" rtl="0">
              <a:spcBef>
                <a:spcPts val="0"/>
              </a:spcBef>
              <a:spcAft>
                <a:spcPts val="0"/>
              </a:spcAft>
              <a:buClr>
                <a:schemeClr val="dk1"/>
              </a:buClr>
              <a:buFont typeface="Arial"/>
              <a:buNone/>
            </a:pPr>
            <a:r>
              <a:rPr lang="en-US" i="1" dirty="0"/>
              <a:t>You’ll notice that this chart also contains arrows, this demonstrates appropriate parties that you can bring questions to or advise the vp: Panhellenic to bring questions to. </a:t>
            </a:r>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21</a:t>
            </a:fld>
            <a:endParaRPr lang="en-US" dirty="0"/>
          </a:p>
        </p:txBody>
      </p:sp>
    </p:spTree>
    <p:extLst>
      <p:ext uri="{BB962C8B-B14F-4D97-AF65-F5344CB8AC3E}">
        <p14:creationId xmlns:p14="http://schemas.microsoft.com/office/powerpoint/2010/main" val="3157225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dirty="0"/>
              <a:t>(2 minutes)</a:t>
            </a:r>
          </a:p>
          <a:p>
            <a:pPr marL="0" lvl="0" indent="0" algn="l" rtl="0">
              <a:spcBef>
                <a:spcPts val="0"/>
              </a:spcBef>
              <a:spcAft>
                <a:spcPts val="0"/>
              </a:spcAft>
              <a:buClr>
                <a:schemeClr val="dk1"/>
              </a:buClr>
              <a:buFont typeface="Arial"/>
              <a:buNone/>
            </a:pPr>
            <a:endParaRPr lang="en-US" i="1" dirty="0"/>
          </a:p>
          <a:p>
            <a:pPr marL="0" lvl="0" indent="0" algn="l" rtl="0">
              <a:spcBef>
                <a:spcPts val="0"/>
              </a:spcBef>
              <a:spcAft>
                <a:spcPts val="0"/>
              </a:spcAft>
              <a:buClr>
                <a:schemeClr val="dk1"/>
              </a:buClr>
              <a:buFont typeface="Arial"/>
              <a:buNone/>
            </a:pPr>
            <a:r>
              <a:rPr lang="en-US" i="1" dirty="0"/>
              <a:t>Each member organization has a NPC Delegate and a Chief Panhellenic Officer (also know as Delta Gamma’s Panhellenic Operations Chairman). On the screen, you can see Delta Gamma’s NPC Delegate and CPO. Our delegation includes our Fraternity president and our Chief Panhellenic Officer who is a staff member at EO. </a:t>
            </a:r>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22</a:t>
            </a:fld>
            <a:endParaRPr lang="en-US" dirty="0"/>
          </a:p>
        </p:txBody>
      </p:sp>
    </p:spTree>
    <p:extLst>
      <p:ext uri="{BB962C8B-B14F-4D97-AF65-F5344CB8AC3E}">
        <p14:creationId xmlns:p14="http://schemas.microsoft.com/office/powerpoint/2010/main" val="669802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52388"/>
            <a:ext cx="1857375" cy="1046162"/>
          </a:xfrm>
        </p:spPr>
      </p:sp>
      <p:sp>
        <p:nvSpPr>
          <p:cNvPr id="3" name="Notes Placeholder 2"/>
          <p:cNvSpPr>
            <a:spLocks noGrp="1"/>
          </p:cNvSpPr>
          <p:nvPr>
            <p:ph type="body" idx="1"/>
          </p:nvPr>
        </p:nvSpPr>
        <p:spPr>
          <a:xfrm>
            <a:off x="114301" y="1117600"/>
            <a:ext cx="2571749" cy="2133600"/>
          </a:xfrm>
        </p:spPr>
        <p:txBody>
          <a:bodyPr/>
          <a:lstStyle/>
          <a:p>
            <a:pPr marL="0" lvl="0" indent="0" algn="l" rtl="0">
              <a:spcBef>
                <a:spcPts val="0"/>
              </a:spcBef>
              <a:spcAft>
                <a:spcPts val="0"/>
              </a:spcAft>
              <a:buClr>
                <a:schemeClr val="dk1"/>
              </a:buClr>
              <a:buFont typeface="Arial"/>
              <a:buNone/>
            </a:pPr>
            <a:r>
              <a:rPr lang="en-US" dirty="0"/>
              <a:t>(3 minutes)</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sz="500" i="1" dirty="0"/>
              <a:t>Your Panhellenic Support Specialist is your main Delta Gamma resource. If your Panhellenic is working on any of the following, please reach out to her for guidance and assistance. She will help to advise you how to vote in Panhellenic meetings on the following issues:</a:t>
            </a:r>
            <a:endParaRPr lang="en-US" sz="500" dirty="0"/>
          </a:p>
          <a:p>
            <a:pPr marL="0" lvl="0" indent="0" algn="l" rtl="0">
              <a:spcBef>
                <a:spcPts val="0"/>
              </a:spcBef>
              <a:spcAft>
                <a:spcPts val="0"/>
              </a:spcAft>
              <a:buClr>
                <a:schemeClr val="dk1"/>
              </a:buClr>
              <a:buFont typeface="Arial"/>
              <a:buNone/>
            </a:pPr>
            <a:endParaRPr lang="en-US" sz="500" i="1" dirty="0"/>
          </a:p>
          <a:p>
            <a:pPr marL="0" lvl="0" indent="0" algn="l" rtl="0">
              <a:spcBef>
                <a:spcPts val="0"/>
              </a:spcBef>
              <a:spcAft>
                <a:spcPts val="0"/>
              </a:spcAft>
              <a:buClr>
                <a:schemeClr val="dk1"/>
              </a:buClr>
              <a:buFont typeface="Arial"/>
              <a:buNone/>
            </a:pPr>
            <a:r>
              <a:rPr lang="en-US" sz="500" i="1" dirty="0"/>
              <a:t>University Relationship Documents</a:t>
            </a:r>
            <a:endParaRPr lang="en-US" sz="500" dirty="0"/>
          </a:p>
          <a:p>
            <a:pPr marL="0" lvl="0" indent="0" algn="l" rtl="0">
              <a:spcBef>
                <a:spcPts val="0"/>
              </a:spcBef>
              <a:spcAft>
                <a:spcPts val="0"/>
              </a:spcAft>
              <a:buClr>
                <a:schemeClr val="dk1"/>
              </a:buClr>
              <a:buFont typeface="Arial"/>
              <a:buNone/>
            </a:pPr>
            <a:r>
              <a:rPr lang="en-US" sz="500" i="1" dirty="0"/>
              <a:t>Variable Quota or Alternate Total Setting Pilots</a:t>
            </a:r>
            <a:endParaRPr lang="en-US" sz="500" dirty="0"/>
          </a:p>
          <a:p>
            <a:pPr marL="0" lvl="0" indent="0" algn="l" rtl="0">
              <a:spcBef>
                <a:spcPts val="0"/>
              </a:spcBef>
              <a:spcAft>
                <a:spcPts val="0"/>
              </a:spcAft>
              <a:buClr>
                <a:schemeClr val="dk1"/>
              </a:buClr>
              <a:buFont typeface="Arial"/>
              <a:buNone/>
            </a:pPr>
            <a:r>
              <a:rPr lang="en-US" sz="500" i="1" dirty="0"/>
              <a:t>Something of Value or Consulting Team Visit Requests</a:t>
            </a:r>
            <a:endParaRPr lang="en-US" sz="500" dirty="0"/>
          </a:p>
          <a:p>
            <a:pPr marL="0" lvl="0" indent="0" algn="l" rtl="0">
              <a:spcBef>
                <a:spcPts val="0"/>
              </a:spcBef>
              <a:spcAft>
                <a:spcPts val="0"/>
              </a:spcAft>
              <a:buClr>
                <a:schemeClr val="dk1"/>
              </a:buClr>
              <a:buFont typeface="Arial"/>
              <a:buNone/>
            </a:pPr>
            <a:r>
              <a:rPr lang="en-US" sz="500" i="1" dirty="0"/>
              <a:t>Bylaws and Standing Rules</a:t>
            </a:r>
            <a:endParaRPr lang="en-US" sz="500" dirty="0"/>
          </a:p>
          <a:p>
            <a:pPr marL="0" lvl="0" indent="0" algn="l" rtl="0">
              <a:spcBef>
                <a:spcPts val="0"/>
              </a:spcBef>
              <a:spcAft>
                <a:spcPts val="0"/>
              </a:spcAft>
              <a:buClr>
                <a:schemeClr val="dk1"/>
              </a:buClr>
              <a:buFont typeface="Arial"/>
              <a:buNone/>
            </a:pPr>
            <a:r>
              <a:rPr lang="en-US" sz="500" i="1" dirty="0"/>
              <a:t>Code of Ethics </a:t>
            </a:r>
            <a:endParaRPr lang="en-US" sz="500" dirty="0"/>
          </a:p>
          <a:p>
            <a:pPr marL="0" lvl="0" indent="0" algn="l" rtl="0">
              <a:spcBef>
                <a:spcPts val="0"/>
              </a:spcBef>
              <a:spcAft>
                <a:spcPts val="0"/>
              </a:spcAft>
              <a:buClr>
                <a:schemeClr val="dk1"/>
              </a:buClr>
              <a:buFont typeface="Arial"/>
              <a:buNone/>
            </a:pPr>
            <a:r>
              <a:rPr lang="en-US" sz="500" i="1" dirty="0"/>
              <a:t>Greek Community User Fees</a:t>
            </a:r>
            <a:endParaRPr lang="en-US" sz="500" dirty="0"/>
          </a:p>
          <a:p>
            <a:pPr marL="0" lvl="0" indent="0" algn="l" rtl="0">
              <a:spcBef>
                <a:spcPts val="0"/>
              </a:spcBef>
              <a:spcAft>
                <a:spcPts val="0"/>
              </a:spcAft>
              <a:buClr>
                <a:schemeClr val="dk1"/>
              </a:buClr>
              <a:buFont typeface="Arial"/>
              <a:buNone/>
            </a:pPr>
            <a:r>
              <a:rPr lang="en-US" sz="500" i="1" dirty="0"/>
              <a:t>Filing or Receiving Infractions</a:t>
            </a:r>
            <a:endParaRPr lang="en-US" sz="500" dirty="0"/>
          </a:p>
          <a:p>
            <a:pPr marL="0" lvl="0" indent="0" algn="l" rtl="0">
              <a:spcBef>
                <a:spcPts val="0"/>
              </a:spcBef>
              <a:spcAft>
                <a:spcPts val="0"/>
              </a:spcAft>
              <a:buClr>
                <a:schemeClr val="dk1"/>
              </a:buClr>
              <a:buFont typeface="Arial"/>
              <a:buNone/>
            </a:pPr>
            <a:r>
              <a:rPr lang="en-US" sz="500" i="1" dirty="0"/>
              <a:t>Risk Management/Social Event Policies</a:t>
            </a:r>
            <a:endParaRPr lang="en-US" sz="500" dirty="0"/>
          </a:p>
          <a:p>
            <a:pPr marL="0" lvl="0" indent="0" algn="l" rtl="0">
              <a:spcBef>
                <a:spcPts val="0"/>
              </a:spcBef>
              <a:spcAft>
                <a:spcPts val="0"/>
              </a:spcAft>
              <a:buClr>
                <a:schemeClr val="dk1"/>
              </a:buClr>
              <a:buFont typeface="Arial"/>
              <a:buNone/>
            </a:pPr>
            <a:r>
              <a:rPr lang="en-US" sz="500" i="1" dirty="0"/>
              <a:t>Connecting with the local Alumnae Panhellenic</a:t>
            </a:r>
            <a:endParaRPr lang="en-US" sz="500" dirty="0"/>
          </a:p>
          <a:p>
            <a:pPr marL="0" lvl="0" indent="0" algn="l" rtl="0">
              <a:spcBef>
                <a:spcPts val="0"/>
              </a:spcBef>
              <a:spcAft>
                <a:spcPts val="0"/>
              </a:spcAft>
              <a:buClr>
                <a:schemeClr val="dk1"/>
              </a:buClr>
              <a:buFont typeface="Arial"/>
              <a:buNone/>
            </a:pPr>
            <a:r>
              <a:rPr lang="en-US" sz="500" i="1" dirty="0"/>
              <a:t>Recruitment Rules</a:t>
            </a:r>
            <a:endParaRPr lang="en-US" sz="500" dirty="0"/>
          </a:p>
          <a:p>
            <a:pPr marL="0" lvl="0" indent="0" algn="l" rtl="0">
              <a:spcBef>
                <a:spcPts val="0"/>
              </a:spcBef>
              <a:spcAft>
                <a:spcPts val="0"/>
              </a:spcAft>
              <a:buClr>
                <a:schemeClr val="dk1"/>
              </a:buClr>
              <a:buFont typeface="Arial"/>
              <a:buNone/>
            </a:pPr>
            <a:r>
              <a:rPr lang="en-US" sz="500" i="1" dirty="0"/>
              <a:t>Panhellenic Extension</a:t>
            </a:r>
            <a:endParaRPr lang="en-US" sz="500" dirty="0"/>
          </a:p>
          <a:p>
            <a:pPr marL="0" lvl="0" indent="0" algn="l" rtl="0">
              <a:spcBef>
                <a:spcPts val="0"/>
              </a:spcBef>
              <a:spcAft>
                <a:spcPts val="0"/>
              </a:spcAft>
              <a:buClr>
                <a:schemeClr val="dk1"/>
              </a:buClr>
              <a:buFont typeface="Arial"/>
              <a:buNone/>
            </a:pPr>
            <a:r>
              <a:rPr lang="en-US" sz="500" i="1" dirty="0"/>
              <a:t>Change in Recruitment Format</a:t>
            </a:r>
            <a:endParaRPr lang="en-US" sz="500" dirty="0"/>
          </a:p>
          <a:p>
            <a:pPr marL="0" lvl="0" indent="0" algn="l" rtl="0">
              <a:spcBef>
                <a:spcPts val="0"/>
              </a:spcBef>
              <a:spcAft>
                <a:spcPts val="0"/>
              </a:spcAft>
              <a:buClr>
                <a:schemeClr val="dk1"/>
              </a:buClr>
              <a:buSzPts val="500"/>
              <a:buFont typeface="Arial"/>
              <a:buNone/>
            </a:pPr>
            <a:endParaRPr lang="en-US" sz="500" i="1" dirty="0"/>
          </a:p>
          <a:p>
            <a:pPr marL="0" lvl="0" indent="0" algn="l" rtl="0">
              <a:spcBef>
                <a:spcPts val="0"/>
              </a:spcBef>
              <a:spcAft>
                <a:spcPts val="0"/>
              </a:spcAft>
              <a:buClr>
                <a:schemeClr val="dk1"/>
              </a:buClr>
              <a:buSzPts val="500"/>
              <a:buFont typeface="Arial"/>
              <a:buNone/>
            </a:pPr>
            <a:r>
              <a:rPr lang="en-US" sz="500" i="1" dirty="0"/>
              <a:t>Again, this information can be found in the Anchored in Panhellenic Guide and CMT Quick Guide for vp: Panhellenic that is located in the DG Library.</a:t>
            </a:r>
            <a:endParaRPr lang="en-US" sz="500" b="1" i="1" dirty="0"/>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23</a:t>
            </a:fld>
            <a:endParaRPr lang="en-US" dirty="0"/>
          </a:p>
        </p:txBody>
      </p:sp>
    </p:spTree>
    <p:extLst>
      <p:ext uri="{BB962C8B-B14F-4D97-AF65-F5344CB8AC3E}">
        <p14:creationId xmlns:p14="http://schemas.microsoft.com/office/powerpoint/2010/main" val="1560537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101600"/>
            <a:ext cx="1857375" cy="1046163"/>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dirty="0"/>
              <a:t>(3 minutes)</a:t>
            </a:r>
          </a:p>
          <a:p>
            <a:pPr marL="0" lvl="0" indent="0" algn="l" rtl="0">
              <a:spcBef>
                <a:spcPts val="0"/>
              </a:spcBef>
              <a:spcAft>
                <a:spcPts val="0"/>
              </a:spcAft>
              <a:buClr>
                <a:schemeClr val="dk1"/>
              </a:buClr>
              <a:buFont typeface="Arial"/>
              <a:buNone/>
            </a:pPr>
            <a:r>
              <a:rPr lang="en-US" i="1" dirty="0"/>
              <a:t>I want to take a moment to talk about the process surrounding infractions. There are two situations you may encounter – the first being if the chapter you work with receives an infraction and the second when the chapter you work with wishes to file an infraction. </a:t>
            </a:r>
          </a:p>
          <a:p>
            <a:pPr marL="0" lvl="0" indent="0" algn="l" rtl="0">
              <a:spcBef>
                <a:spcPts val="0"/>
              </a:spcBef>
              <a:spcAft>
                <a:spcPts val="0"/>
              </a:spcAft>
              <a:buClr>
                <a:schemeClr val="dk1"/>
              </a:buClr>
              <a:buFont typeface="Arial"/>
              <a:buNone/>
            </a:pPr>
            <a:br>
              <a:rPr lang="en-US" i="1" dirty="0"/>
            </a:br>
            <a:r>
              <a:rPr lang="en-US" i="1" u="sng" dirty="0"/>
              <a:t>Receiving an infraction</a:t>
            </a:r>
            <a:endParaRPr lang="en-US" dirty="0"/>
          </a:p>
          <a:p>
            <a:pPr marL="152400" lvl="0" indent="-146050" algn="l" rtl="0">
              <a:spcBef>
                <a:spcPts val="0"/>
              </a:spcBef>
              <a:spcAft>
                <a:spcPts val="0"/>
              </a:spcAft>
              <a:buClr>
                <a:schemeClr val="dk1"/>
              </a:buClr>
              <a:buSzPts val="500"/>
              <a:buChar char="•"/>
            </a:pPr>
            <a:r>
              <a:rPr lang="en-US" i="1" dirty="0"/>
              <a:t>Inform PSS immediately when an infraction is received. She will then inform Delta Gamma’s Chief Panhellenic Officer. PSS can help you prepare for mediation and brainstorm some potential solutions. </a:t>
            </a:r>
            <a:endParaRPr lang="en-US" dirty="0"/>
          </a:p>
          <a:p>
            <a:pPr marL="152400" lvl="0" indent="-114300" algn="l" rtl="0">
              <a:spcBef>
                <a:spcPts val="0"/>
              </a:spcBef>
              <a:spcAft>
                <a:spcPts val="0"/>
              </a:spcAft>
              <a:buClr>
                <a:schemeClr val="dk1"/>
              </a:buClr>
              <a:buSzPts val="500"/>
              <a:buFont typeface="Arial"/>
              <a:buNone/>
            </a:pPr>
            <a:endParaRPr lang="en-US" i="1" dirty="0"/>
          </a:p>
          <a:p>
            <a:pPr marL="152400" lvl="0" indent="-146050" algn="l" rtl="0">
              <a:spcBef>
                <a:spcPts val="0"/>
              </a:spcBef>
              <a:spcAft>
                <a:spcPts val="0"/>
              </a:spcAft>
              <a:buClr>
                <a:schemeClr val="dk1"/>
              </a:buClr>
              <a:buSzPts val="500"/>
              <a:buChar char="•"/>
            </a:pPr>
            <a:r>
              <a:rPr lang="en-US" i="1" dirty="0"/>
              <a:t>Delta Gamma’s Chief Panhellenic Officer is notified of all infractions by the NPC Area Advisor. She will then reach out to your PSS to ensure you and your PSS have connected, so it is important you inform as soon as possible. </a:t>
            </a:r>
            <a:endParaRPr lang="en-US" dirty="0"/>
          </a:p>
          <a:p>
            <a:pPr marL="152400" lvl="0" indent="-114300" algn="l" rtl="0">
              <a:spcBef>
                <a:spcPts val="0"/>
              </a:spcBef>
              <a:spcAft>
                <a:spcPts val="0"/>
              </a:spcAft>
              <a:buClr>
                <a:schemeClr val="dk1"/>
              </a:buClr>
              <a:buSzPts val="500"/>
              <a:buFont typeface="Arial"/>
              <a:buNone/>
            </a:pPr>
            <a:endParaRPr lang="en-US" i="1" dirty="0"/>
          </a:p>
          <a:p>
            <a:pPr marL="0" lvl="0" indent="0" algn="l" rtl="0">
              <a:spcBef>
                <a:spcPts val="0"/>
              </a:spcBef>
              <a:spcAft>
                <a:spcPts val="0"/>
              </a:spcAft>
              <a:buClr>
                <a:schemeClr val="dk1"/>
              </a:buClr>
              <a:buFont typeface="Arial"/>
              <a:buNone/>
            </a:pPr>
            <a:endParaRPr lang="en-US" i="1" u="sng" dirty="0"/>
          </a:p>
          <a:p>
            <a:pPr marL="0" lvl="0" indent="0" algn="l" rtl="0">
              <a:spcBef>
                <a:spcPts val="0"/>
              </a:spcBef>
              <a:spcAft>
                <a:spcPts val="0"/>
              </a:spcAft>
              <a:buClr>
                <a:schemeClr val="dk1"/>
              </a:buClr>
              <a:buFont typeface="Arial"/>
              <a:buNone/>
            </a:pPr>
            <a:r>
              <a:rPr lang="en-US" i="1" u="sng" dirty="0"/>
              <a:t>Filing an infraction </a:t>
            </a:r>
            <a:endParaRPr lang="en-US" dirty="0"/>
          </a:p>
          <a:p>
            <a:pPr marL="76200" lvl="0" indent="-69850" algn="l" rtl="0">
              <a:spcBef>
                <a:spcPts val="0"/>
              </a:spcBef>
              <a:spcAft>
                <a:spcPts val="0"/>
              </a:spcAft>
              <a:buClr>
                <a:schemeClr val="dk1"/>
              </a:buClr>
              <a:buSzPts val="500"/>
              <a:buChar char="•"/>
            </a:pPr>
            <a:r>
              <a:rPr lang="en-US" i="1" dirty="0"/>
              <a:t>Again, I encourage you to inform your PSS of any infractions you plan to file before you file them. They can help to guide the process and ensure proper steps are taken. </a:t>
            </a:r>
            <a:endParaRPr lang="en-US" dirty="0"/>
          </a:p>
          <a:p>
            <a:pPr marL="0" lvl="0" indent="0" algn="l" rtl="0">
              <a:spcBef>
                <a:spcPts val="0"/>
              </a:spcBef>
              <a:spcAft>
                <a:spcPts val="0"/>
              </a:spcAft>
              <a:buClr>
                <a:schemeClr val="dk1"/>
              </a:buClr>
              <a:buFont typeface="Arial"/>
              <a:buNone/>
            </a:pPr>
            <a:endParaRPr lang="en-US" i="1" dirty="0"/>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24</a:t>
            </a:fld>
            <a:endParaRPr lang="en-US" dirty="0"/>
          </a:p>
        </p:txBody>
      </p:sp>
    </p:spTree>
    <p:extLst>
      <p:ext uri="{BB962C8B-B14F-4D97-AF65-F5344CB8AC3E}">
        <p14:creationId xmlns:p14="http://schemas.microsoft.com/office/powerpoint/2010/main" val="434554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dirty="0"/>
              <a:t>(1 minutes)</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i="1" dirty="0"/>
              <a:t>Your chapter’s Collegiate Development Specialist is an employee at EO who can assist you with any fraternity/sorority adviser relationship questions or concerns. She is the primary liaison to your chapter’s fraternity/sorority adviser from Delta Gamma. </a:t>
            </a:r>
            <a:endParaRPr lang="en-US" dirty="0"/>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25</a:t>
            </a:fld>
            <a:endParaRPr lang="en-US" dirty="0"/>
          </a:p>
        </p:txBody>
      </p:sp>
    </p:spTree>
    <p:extLst>
      <p:ext uri="{BB962C8B-B14F-4D97-AF65-F5344CB8AC3E}">
        <p14:creationId xmlns:p14="http://schemas.microsoft.com/office/powerpoint/2010/main" val="3831524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dirty="0"/>
              <a:t>(1 minutes)</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i="1" dirty="0"/>
              <a:t>Beyond human resources, you also have access to many electronic resources in the Delta Gamma Library. The resources listed on the screen can be accessed in the DG Library and are extremely helpful. The CMT Quick Guide is a quick snapshot of your role as vp: Panhellenic while the Anchored in Panhellenic Resource Guide is your handbook as vp: Panhellenic.  In it contain two useful documents – the Communication Flowchart and the Officer Checklist. The NPC Manual of Information Top 10 highlights the ten most important items found in the MOI. Finally, the CCOM is a handbook for every officer but contains useful information such as your position description, the position description of the directors you work with, and the Fraternity Standards.  </a:t>
            </a:r>
            <a:endParaRPr lang="en-US" dirty="0"/>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26</a:t>
            </a:fld>
            <a:endParaRPr lang="en-US" dirty="0"/>
          </a:p>
        </p:txBody>
      </p:sp>
    </p:spTree>
    <p:extLst>
      <p:ext uri="{BB962C8B-B14F-4D97-AF65-F5344CB8AC3E}">
        <p14:creationId xmlns:p14="http://schemas.microsoft.com/office/powerpoint/2010/main" val="537611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500"/>
              <a:buFont typeface="Calibri"/>
              <a:buNone/>
            </a:pPr>
            <a:r>
              <a:rPr lang="en-US" dirty="0"/>
              <a:t>(Brief intro)</a:t>
            </a:r>
          </a:p>
          <a:p>
            <a:pPr marL="0" marR="0" lvl="0" indent="0" algn="l" rtl="0">
              <a:lnSpc>
                <a:spcPct val="100000"/>
              </a:lnSpc>
              <a:spcBef>
                <a:spcPts val="0"/>
              </a:spcBef>
              <a:spcAft>
                <a:spcPts val="0"/>
              </a:spcAft>
              <a:buClr>
                <a:schemeClr val="dk1"/>
              </a:buClr>
              <a:buSzPts val="500"/>
              <a:buFont typeface="Calibri"/>
              <a:buNone/>
            </a:pPr>
            <a:endParaRPr lang="en-US" dirty="0"/>
          </a:p>
          <a:p>
            <a:pPr marL="0" marR="0" lvl="0" indent="0" algn="l" rtl="0">
              <a:lnSpc>
                <a:spcPct val="100000"/>
              </a:lnSpc>
              <a:spcBef>
                <a:spcPts val="0"/>
              </a:spcBef>
              <a:spcAft>
                <a:spcPts val="0"/>
              </a:spcAft>
              <a:buClr>
                <a:schemeClr val="dk1"/>
              </a:buClr>
              <a:buSzPts val="500"/>
              <a:buFont typeface="Calibri"/>
              <a:buNone/>
            </a:pPr>
            <a:r>
              <a:rPr lang="en-US" i="1" dirty="0"/>
              <a:t>Next let’s move on to how to advise the officer you work with in their role as their chapter’s Panhellenic delegate </a:t>
            </a:r>
            <a:endParaRPr lang="en-US" dirty="0"/>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27</a:t>
            </a:fld>
            <a:endParaRPr lang="en-US" dirty="0"/>
          </a:p>
        </p:txBody>
      </p:sp>
    </p:spTree>
    <p:extLst>
      <p:ext uri="{BB962C8B-B14F-4D97-AF65-F5344CB8AC3E}">
        <p14:creationId xmlns:p14="http://schemas.microsoft.com/office/powerpoint/2010/main" val="3883278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dirty="0"/>
              <a:t>(1 minute)</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i="1" dirty="0"/>
              <a:t>Serving as vp: Panhellenic means exercising both their vote and voice at Panhellenic meetings as well as serving as a liaison between the chapter and Panhellenic. It also involves being a good partner with the fraternity/sorority adviser on campus as well as to fellow Panhellenic groups and encourage campus involvement. </a:t>
            </a:r>
            <a:endParaRPr lang="en-US" dirty="0"/>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28</a:t>
            </a:fld>
            <a:endParaRPr lang="en-US" dirty="0"/>
          </a:p>
        </p:txBody>
      </p:sp>
    </p:spTree>
    <p:extLst>
      <p:ext uri="{BB962C8B-B14F-4D97-AF65-F5344CB8AC3E}">
        <p14:creationId xmlns:p14="http://schemas.microsoft.com/office/powerpoint/2010/main" val="2305125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101600"/>
            <a:ext cx="1857375" cy="1046163"/>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endParaRPr lang="en-US" sz="500" dirty="0"/>
          </a:p>
          <a:p>
            <a:pPr marL="0" lvl="0" indent="0" algn="l" rtl="0">
              <a:spcBef>
                <a:spcPts val="0"/>
              </a:spcBef>
              <a:spcAft>
                <a:spcPts val="0"/>
              </a:spcAft>
              <a:buClr>
                <a:schemeClr val="dk1"/>
              </a:buClr>
              <a:buFont typeface="Arial"/>
              <a:buNone/>
            </a:pPr>
            <a:endParaRPr lang="en-US" sz="500" dirty="0"/>
          </a:p>
          <a:p>
            <a:pPr marL="0" lvl="0" indent="0" algn="l" rtl="0">
              <a:spcBef>
                <a:spcPts val="0"/>
              </a:spcBef>
              <a:spcAft>
                <a:spcPts val="0"/>
              </a:spcAft>
              <a:buClr>
                <a:schemeClr val="dk1"/>
              </a:buClr>
              <a:buFont typeface="Arial"/>
              <a:buNone/>
            </a:pPr>
            <a:r>
              <a:rPr lang="en-US" sz="500" dirty="0"/>
              <a:t>(</a:t>
            </a:r>
          </a:p>
          <a:p>
            <a:pPr marL="0" lvl="0" indent="0" algn="l" rtl="0">
              <a:spcBef>
                <a:spcPts val="0"/>
              </a:spcBef>
              <a:spcAft>
                <a:spcPts val="0"/>
              </a:spcAft>
              <a:buClr>
                <a:schemeClr val="dk1"/>
              </a:buClr>
              <a:buFont typeface="Arial"/>
              <a:buNone/>
            </a:pPr>
            <a:endParaRPr lang="en-US" sz="500" dirty="0"/>
          </a:p>
          <a:p>
            <a:pPr marL="0" lvl="0" indent="0" algn="l" rtl="0">
              <a:spcBef>
                <a:spcPts val="0"/>
              </a:spcBef>
              <a:spcAft>
                <a:spcPts val="0"/>
              </a:spcAft>
              <a:buClr>
                <a:schemeClr val="dk1"/>
              </a:buClr>
              <a:buFont typeface="Arial"/>
              <a:buNone/>
            </a:pPr>
            <a:r>
              <a:rPr lang="en-US" sz="500" dirty="0"/>
              <a:t>5 minutes)</a:t>
            </a:r>
          </a:p>
          <a:p>
            <a:pPr marL="0" lvl="0" indent="0" algn="l" rtl="0">
              <a:spcBef>
                <a:spcPts val="0"/>
              </a:spcBef>
              <a:spcAft>
                <a:spcPts val="0"/>
              </a:spcAft>
              <a:buClr>
                <a:schemeClr val="dk1"/>
              </a:buClr>
              <a:buFont typeface="Arial"/>
              <a:buNone/>
            </a:pPr>
            <a:r>
              <a:rPr lang="en-US" sz="500" i="1" dirty="0"/>
              <a:t>Let’s discuss how we can coach a vp: Panehellenic  to exercise thier voice. To do so, let’s talk through the scenario on the screen. What might be some of the steps you take to navigate this scenario?</a:t>
            </a:r>
            <a:endParaRPr lang="en-US" sz="500" dirty="0"/>
          </a:p>
          <a:p>
            <a:pPr marL="0" lvl="0" indent="0" algn="l" rtl="0">
              <a:spcBef>
                <a:spcPts val="0"/>
              </a:spcBef>
              <a:spcAft>
                <a:spcPts val="0"/>
              </a:spcAft>
              <a:buClr>
                <a:schemeClr val="dk1"/>
              </a:buClr>
              <a:buFont typeface="Arial"/>
              <a:buNone/>
            </a:pPr>
            <a:endParaRPr lang="en-US" sz="500" i="1" dirty="0"/>
          </a:p>
          <a:p>
            <a:pPr marL="0" lvl="0" indent="0" algn="l" rtl="0">
              <a:spcBef>
                <a:spcPts val="0"/>
              </a:spcBef>
              <a:spcAft>
                <a:spcPts val="0"/>
              </a:spcAft>
              <a:buClr>
                <a:schemeClr val="dk1"/>
              </a:buClr>
              <a:buFont typeface="Arial"/>
              <a:buNone/>
            </a:pPr>
            <a:r>
              <a:rPr lang="en-US" sz="500" dirty="0"/>
              <a:t>Take a few responses. </a:t>
            </a:r>
          </a:p>
          <a:p>
            <a:pPr marL="0" lvl="0" indent="0" algn="l" rtl="0">
              <a:spcBef>
                <a:spcPts val="0"/>
              </a:spcBef>
              <a:spcAft>
                <a:spcPts val="0"/>
              </a:spcAft>
              <a:buClr>
                <a:schemeClr val="dk1"/>
              </a:buClr>
              <a:buFont typeface="Arial"/>
              <a:buNone/>
            </a:pPr>
            <a:endParaRPr lang="en-US" sz="500" dirty="0"/>
          </a:p>
          <a:p>
            <a:pPr marL="0" lvl="0" indent="0" algn="l" rtl="0">
              <a:spcBef>
                <a:spcPts val="0"/>
              </a:spcBef>
              <a:spcAft>
                <a:spcPts val="0"/>
              </a:spcAft>
              <a:buClr>
                <a:schemeClr val="dk1"/>
              </a:buClr>
              <a:buFont typeface="Arial"/>
              <a:buNone/>
            </a:pPr>
            <a:r>
              <a:rPr lang="en-US" sz="500" dirty="0"/>
              <a:t>Share the following if not said by the students:</a:t>
            </a:r>
          </a:p>
          <a:p>
            <a:pPr marL="76200" lvl="0" indent="-69850" algn="l" rtl="0">
              <a:spcBef>
                <a:spcPts val="0"/>
              </a:spcBef>
              <a:spcAft>
                <a:spcPts val="0"/>
              </a:spcAft>
              <a:buClr>
                <a:schemeClr val="dk1"/>
              </a:buClr>
              <a:buSzPts val="500"/>
              <a:buChar char="•"/>
            </a:pPr>
            <a:r>
              <a:rPr lang="en-US" sz="500" dirty="0"/>
              <a:t>Bring the issue before Panhellenic. As vp: Panhellenic it is your responsibility to raise community concerns with Panhellenic. </a:t>
            </a:r>
          </a:p>
          <a:p>
            <a:pPr marL="76200" lvl="0" indent="-69850" algn="l" rtl="0">
              <a:spcBef>
                <a:spcPts val="0"/>
              </a:spcBef>
              <a:spcAft>
                <a:spcPts val="0"/>
              </a:spcAft>
              <a:buClr>
                <a:schemeClr val="dk1"/>
              </a:buClr>
              <a:buSzPts val="500"/>
              <a:buChar char="•"/>
            </a:pPr>
            <a:r>
              <a:rPr lang="en-US" sz="500" dirty="0"/>
              <a:t>Consult your fraternity/sorority adviser prior to raising the issue. Often they can serve as a resource along with your PSS. </a:t>
            </a:r>
          </a:p>
          <a:p>
            <a:pPr marL="76200" lvl="0" indent="-69850" algn="l" rtl="0">
              <a:spcBef>
                <a:spcPts val="0"/>
              </a:spcBef>
              <a:spcAft>
                <a:spcPts val="0"/>
              </a:spcAft>
              <a:buClr>
                <a:schemeClr val="dk1"/>
              </a:buClr>
              <a:buSzPts val="500"/>
              <a:buChar char="•"/>
            </a:pPr>
            <a:r>
              <a:rPr lang="en-US" sz="500" dirty="0"/>
              <a:t>Gather the facts before raising the issue. The facts may include how many events there are per semester/quarter, how much money is raised, how many groups are raising money for the same cause, etc. </a:t>
            </a:r>
          </a:p>
          <a:p>
            <a:pPr marL="76200" lvl="0" indent="-69850" algn="l" rtl="0">
              <a:spcBef>
                <a:spcPts val="0"/>
              </a:spcBef>
              <a:spcAft>
                <a:spcPts val="0"/>
              </a:spcAft>
              <a:buClr>
                <a:schemeClr val="dk1"/>
              </a:buClr>
              <a:buSzPts val="500"/>
              <a:buChar char="•"/>
            </a:pPr>
            <a:r>
              <a:rPr lang="en-US" sz="500" dirty="0"/>
              <a:t>When raising the issue at Panhellenic, determine who may be best to speak about the issue. If you are not comfortable speaking about the issue, work with someone else to do so. </a:t>
            </a:r>
          </a:p>
          <a:p>
            <a:pPr marL="76200" lvl="0" indent="-69850" algn="l" rtl="0">
              <a:spcBef>
                <a:spcPts val="0"/>
              </a:spcBef>
              <a:spcAft>
                <a:spcPts val="0"/>
              </a:spcAft>
              <a:buClr>
                <a:schemeClr val="dk1"/>
              </a:buClr>
              <a:buSzPts val="500"/>
              <a:buChar char="•"/>
            </a:pPr>
            <a:r>
              <a:rPr lang="en-US" sz="500" dirty="0"/>
              <a:t>Before raising an issue before Panhellenic, know how your chapter feels about the issue. </a:t>
            </a:r>
          </a:p>
          <a:p>
            <a:pPr marL="76200" lvl="0" indent="-69850" algn="l" rtl="0">
              <a:spcBef>
                <a:spcPts val="0"/>
              </a:spcBef>
              <a:spcAft>
                <a:spcPts val="0"/>
              </a:spcAft>
              <a:buClr>
                <a:schemeClr val="dk1"/>
              </a:buClr>
              <a:buSzPts val="500"/>
              <a:buChar char="•"/>
            </a:pPr>
            <a:r>
              <a:rPr lang="en-US" sz="500" dirty="0"/>
              <a:t>Contact the Panhellenic President prior to the meeting you are raising the issue and ask to be on the agenda and share with her why you are raising the issue. You don’t want to catch her off guard. </a:t>
            </a:r>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29</a:t>
            </a:fld>
            <a:endParaRPr lang="en-US" dirty="0"/>
          </a:p>
        </p:txBody>
      </p:sp>
    </p:spTree>
    <p:extLst>
      <p:ext uri="{BB962C8B-B14F-4D97-AF65-F5344CB8AC3E}">
        <p14:creationId xmlns:p14="http://schemas.microsoft.com/office/powerpoint/2010/main" val="3722504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6200"/>
            <a:ext cx="1377950" cy="776288"/>
          </a:xfrm>
        </p:spPr>
      </p:sp>
      <p:sp>
        <p:nvSpPr>
          <p:cNvPr id="3" name="Notes Placeholder 2"/>
          <p:cNvSpPr>
            <a:spLocks noGrp="1"/>
          </p:cNvSpPr>
          <p:nvPr>
            <p:ph type="body" idx="1"/>
          </p:nvPr>
        </p:nvSpPr>
        <p:spPr/>
        <p:txBody>
          <a:bodyPr/>
          <a:lstStyle/>
          <a:p>
            <a:r>
              <a:rPr lang="en-US" dirty="0"/>
              <a:t>1 minute</a:t>
            </a:r>
          </a:p>
          <a:p>
            <a:endParaRPr lang="en-US" dirty="0"/>
          </a:p>
          <a:p>
            <a:r>
              <a:rPr lang="en-US" i="1" dirty="0"/>
              <a:t>Here’s a snapshot of what we will cover during our time together today. During our training we will cover information that will be helpful to you as a Panhellenic adviser and in helping the vp: Panhellenic you work with  better understand their role. </a:t>
            </a:r>
          </a:p>
          <a:p>
            <a:endParaRPr lang="en-US" i="0" dirty="0"/>
          </a:p>
          <a:p>
            <a:r>
              <a:rPr lang="en-US" i="0" dirty="0"/>
              <a:t>Review slide. </a:t>
            </a:r>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3</a:t>
            </a:fld>
            <a:endParaRPr lang="en-US" dirty="0"/>
          </a:p>
        </p:txBody>
      </p:sp>
    </p:spTree>
    <p:extLst>
      <p:ext uri="{BB962C8B-B14F-4D97-AF65-F5344CB8AC3E}">
        <p14:creationId xmlns:p14="http://schemas.microsoft.com/office/powerpoint/2010/main" val="678512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101600"/>
            <a:ext cx="1857375" cy="1046163"/>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dirty="0"/>
              <a:t>(5 minutes)</a:t>
            </a:r>
          </a:p>
          <a:p>
            <a:pPr marL="0" lvl="0" indent="0" algn="l" rtl="0">
              <a:spcBef>
                <a:spcPts val="0"/>
              </a:spcBef>
              <a:spcAft>
                <a:spcPts val="0"/>
              </a:spcAft>
              <a:buClr>
                <a:schemeClr val="dk1"/>
              </a:buClr>
              <a:buFont typeface="Arial"/>
              <a:buNone/>
            </a:pPr>
            <a:endParaRPr lang="en-US" sz="500" dirty="0"/>
          </a:p>
          <a:p>
            <a:pPr marL="0" lvl="0" indent="0" algn="l" rtl="0">
              <a:spcBef>
                <a:spcPts val="0"/>
              </a:spcBef>
              <a:spcAft>
                <a:spcPts val="0"/>
              </a:spcAft>
              <a:buClr>
                <a:schemeClr val="dk1"/>
              </a:buClr>
              <a:buFont typeface="Arial"/>
              <a:buNone/>
            </a:pPr>
            <a:r>
              <a:rPr lang="en-US" sz="500" i="1" dirty="0"/>
              <a:t>Let’s now discuss a scenario that is focused on the vp: programming determining how to exercise their vote. How would you advise this officer?</a:t>
            </a:r>
            <a:endParaRPr lang="en-US" sz="500" dirty="0"/>
          </a:p>
          <a:p>
            <a:pPr marL="0" lvl="0" indent="0" algn="l" rtl="0">
              <a:spcBef>
                <a:spcPts val="0"/>
              </a:spcBef>
              <a:spcAft>
                <a:spcPts val="0"/>
              </a:spcAft>
              <a:buClr>
                <a:schemeClr val="dk1"/>
              </a:buClr>
              <a:buFont typeface="Arial"/>
              <a:buNone/>
            </a:pPr>
            <a:endParaRPr lang="en-US" sz="500" dirty="0"/>
          </a:p>
          <a:p>
            <a:pPr marL="0" lvl="0" indent="0" algn="l" rtl="0">
              <a:spcBef>
                <a:spcPts val="0"/>
              </a:spcBef>
              <a:spcAft>
                <a:spcPts val="0"/>
              </a:spcAft>
              <a:buClr>
                <a:schemeClr val="dk1"/>
              </a:buClr>
              <a:buFont typeface="Arial"/>
              <a:buNone/>
            </a:pPr>
            <a:r>
              <a:rPr lang="en-US" sz="500" dirty="0"/>
              <a:t>Share the following if not said by the students:</a:t>
            </a:r>
          </a:p>
          <a:p>
            <a:pPr marL="76200" lvl="0" indent="-69850" algn="l" rtl="0">
              <a:spcBef>
                <a:spcPts val="0"/>
              </a:spcBef>
              <a:spcAft>
                <a:spcPts val="0"/>
              </a:spcAft>
              <a:buClr>
                <a:schemeClr val="dk1"/>
              </a:buClr>
              <a:buSzPts val="500"/>
              <a:buChar char="•"/>
            </a:pPr>
            <a:r>
              <a:rPr lang="en-US" sz="500" dirty="0"/>
              <a:t>Ask questions. Don’t feel you just have to vote yes. </a:t>
            </a:r>
          </a:p>
          <a:p>
            <a:pPr marL="76200" lvl="0" indent="-69850" algn="l" rtl="0">
              <a:spcBef>
                <a:spcPts val="0"/>
              </a:spcBef>
              <a:spcAft>
                <a:spcPts val="0"/>
              </a:spcAft>
              <a:buClr>
                <a:schemeClr val="dk1"/>
              </a:buClr>
              <a:buSzPts val="500"/>
              <a:buChar char="•"/>
            </a:pPr>
            <a:r>
              <a:rPr lang="en-US" sz="500" dirty="0"/>
              <a:t>Be informed about the issue. Read the pertinent sections of the MOI and your campuses Panhellenic standing rules. Understand the recruitment numbers and why some groups support extension and why others do not.</a:t>
            </a:r>
          </a:p>
          <a:p>
            <a:pPr marL="76200" lvl="0" indent="-69850" algn="l" rtl="0">
              <a:spcBef>
                <a:spcPts val="0"/>
              </a:spcBef>
              <a:spcAft>
                <a:spcPts val="0"/>
              </a:spcAft>
              <a:buClr>
                <a:schemeClr val="dk1"/>
              </a:buClr>
              <a:buSzPts val="500"/>
              <a:buChar char="•"/>
            </a:pPr>
            <a:r>
              <a:rPr lang="en-US" sz="500" dirty="0"/>
              <a:t>Consult your PSS. She will be able to advise you on how to vote. </a:t>
            </a:r>
          </a:p>
          <a:p>
            <a:pPr marL="76200" lvl="0" indent="-69850" algn="l" rtl="0">
              <a:spcBef>
                <a:spcPts val="0"/>
              </a:spcBef>
              <a:spcAft>
                <a:spcPts val="0"/>
              </a:spcAft>
              <a:buClr>
                <a:schemeClr val="dk1"/>
              </a:buClr>
              <a:buSzPts val="500"/>
              <a:buChar char="•"/>
            </a:pPr>
            <a:r>
              <a:rPr lang="en-US" sz="500" dirty="0"/>
              <a:t>Remember that you can ask for additional clarification, further information or can table a vote. You can also make an amendment to a motion made. </a:t>
            </a:r>
          </a:p>
          <a:p>
            <a:pPr marL="76200" lvl="0" indent="-38100" algn="l" rtl="0">
              <a:spcBef>
                <a:spcPts val="0"/>
              </a:spcBef>
              <a:spcAft>
                <a:spcPts val="0"/>
              </a:spcAft>
              <a:buClr>
                <a:schemeClr val="dk1"/>
              </a:buClr>
              <a:buSzPts val="500"/>
              <a:buFont typeface="Arial"/>
              <a:buNone/>
            </a:pPr>
            <a:endParaRPr lang="en-US" sz="500" dirty="0"/>
          </a:p>
          <a:p>
            <a:pPr marL="0" lvl="0" indent="0" algn="l" rtl="0">
              <a:spcBef>
                <a:spcPts val="0"/>
              </a:spcBef>
              <a:spcAft>
                <a:spcPts val="0"/>
              </a:spcAft>
              <a:buClr>
                <a:schemeClr val="dk1"/>
              </a:buClr>
              <a:buSzPts val="500"/>
              <a:buFont typeface="Arial"/>
              <a:buNone/>
            </a:pPr>
            <a:r>
              <a:rPr lang="en-US" sz="500" i="1" dirty="0"/>
              <a:t>If Panhellenic does decide to move forward with extension, Delta Gamma needs to be supportive of the new group. Be positive about the new chapter and welcome them to campus. Reach out to them and invite them to co-host an event. Recommend possible PNMs to the new chapter as well. </a:t>
            </a:r>
            <a:endParaRPr lang="en-US" sz="500" dirty="0"/>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30</a:t>
            </a:fld>
            <a:endParaRPr lang="en-US" dirty="0"/>
          </a:p>
        </p:txBody>
      </p:sp>
    </p:spTree>
    <p:extLst>
      <p:ext uri="{BB962C8B-B14F-4D97-AF65-F5344CB8AC3E}">
        <p14:creationId xmlns:p14="http://schemas.microsoft.com/office/powerpoint/2010/main" val="3700701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101600"/>
            <a:ext cx="1857375" cy="1046163"/>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dirty="0"/>
              <a:t>(5 minutes)</a:t>
            </a:r>
          </a:p>
          <a:p>
            <a:pPr marL="0" lvl="0" indent="0" algn="l" rtl="0">
              <a:spcBef>
                <a:spcPts val="0"/>
              </a:spcBef>
              <a:spcAft>
                <a:spcPts val="0"/>
              </a:spcAft>
              <a:buClr>
                <a:schemeClr val="dk1"/>
              </a:buClr>
              <a:buFont typeface="Arial"/>
              <a:buNone/>
            </a:pPr>
            <a:endParaRPr lang="en-US" i="1" dirty="0"/>
          </a:p>
          <a:p>
            <a:pPr marL="0" lvl="0" indent="0" algn="l" rtl="0">
              <a:spcBef>
                <a:spcPts val="0"/>
              </a:spcBef>
              <a:spcAft>
                <a:spcPts val="0"/>
              </a:spcAft>
              <a:buClr>
                <a:schemeClr val="dk1"/>
              </a:buClr>
              <a:buFont typeface="Arial"/>
              <a:buNone/>
            </a:pPr>
            <a:r>
              <a:rPr lang="en-US" sz="500" i="1" dirty="0"/>
              <a:t>The next role we will discuss is the role that the vp: Panhellenic plays as a liaison between the chapter and Panhellenic. What have you seen work well in the chapters you work with? What hasn’t worked well?</a:t>
            </a:r>
            <a:endParaRPr lang="en-US" sz="500" dirty="0"/>
          </a:p>
          <a:p>
            <a:pPr marL="0" lvl="0" indent="0" algn="l" rtl="0">
              <a:spcBef>
                <a:spcPts val="0"/>
              </a:spcBef>
              <a:spcAft>
                <a:spcPts val="0"/>
              </a:spcAft>
              <a:buClr>
                <a:schemeClr val="dk1"/>
              </a:buClr>
              <a:buFont typeface="Arial"/>
              <a:buNone/>
            </a:pPr>
            <a:endParaRPr lang="en-US" sz="500" dirty="0"/>
          </a:p>
          <a:p>
            <a:pPr marL="0" lvl="0" indent="0" algn="l" rtl="0">
              <a:spcBef>
                <a:spcPts val="0"/>
              </a:spcBef>
              <a:spcAft>
                <a:spcPts val="0"/>
              </a:spcAft>
              <a:buClr>
                <a:schemeClr val="dk1"/>
              </a:buClr>
              <a:buFont typeface="Arial"/>
              <a:buNone/>
            </a:pPr>
            <a:r>
              <a:rPr lang="en-US" sz="500" dirty="0"/>
              <a:t>Share the following if not shared:</a:t>
            </a:r>
          </a:p>
          <a:p>
            <a:pPr marL="76200" lvl="0" indent="-69850" algn="l" rtl="0">
              <a:spcBef>
                <a:spcPts val="0"/>
              </a:spcBef>
              <a:spcAft>
                <a:spcPts val="0"/>
              </a:spcAft>
              <a:buClr>
                <a:schemeClr val="dk1"/>
              </a:buClr>
              <a:buSzPts val="500"/>
              <a:buChar char="•"/>
            </a:pPr>
            <a:r>
              <a:rPr lang="en-US" sz="500" dirty="0"/>
              <a:t>Keep announcements brief. Too many requests at the same time can overwhelm the chapter</a:t>
            </a:r>
          </a:p>
          <a:p>
            <a:pPr marL="76200" lvl="0" indent="-69850" algn="l" rtl="0">
              <a:spcBef>
                <a:spcPts val="0"/>
              </a:spcBef>
              <a:spcAft>
                <a:spcPts val="0"/>
              </a:spcAft>
              <a:buClr>
                <a:schemeClr val="dk1"/>
              </a:buClr>
              <a:buSzPts val="500"/>
              <a:buChar char="•"/>
            </a:pPr>
            <a:r>
              <a:rPr lang="en-US" sz="500" dirty="0"/>
              <a:t>Highlight the most important information</a:t>
            </a:r>
          </a:p>
          <a:p>
            <a:pPr marL="76200" lvl="0" indent="-69850" algn="l" rtl="0">
              <a:spcBef>
                <a:spcPts val="0"/>
              </a:spcBef>
              <a:spcAft>
                <a:spcPts val="0"/>
              </a:spcAft>
              <a:buClr>
                <a:schemeClr val="dk1"/>
              </a:buClr>
              <a:buSzPts val="500"/>
              <a:buChar char="•"/>
            </a:pPr>
            <a:r>
              <a:rPr lang="en-US" sz="500" dirty="0"/>
              <a:t>Discern which information should be shared with CMT versus what needs shared with the entire chapter</a:t>
            </a:r>
          </a:p>
          <a:p>
            <a:pPr marL="76200" lvl="0" indent="-69850" algn="l" rtl="0">
              <a:spcBef>
                <a:spcPts val="0"/>
              </a:spcBef>
              <a:spcAft>
                <a:spcPts val="0"/>
              </a:spcAft>
              <a:buClr>
                <a:schemeClr val="dk1"/>
              </a:buClr>
              <a:buSzPts val="500"/>
              <a:buChar char="•"/>
            </a:pPr>
            <a:r>
              <a:rPr lang="en-US" sz="500" dirty="0"/>
              <a:t>Share Panhellenic meeting minutes electronically with members for those interested in reviewing</a:t>
            </a:r>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31</a:t>
            </a:fld>
            <a:endParaRPr lang="en-US" dirty="0"/>
          </a:p>
        </p:txBody>
      </p:sp>
    </p:spTree>
    <p:extLst>
      <p:ext uri="{BB962C8B-B14F-4D97-AF65-F5344CB8AC3E}">
        <p14:creationId xmlns:p14="http://schemas.microsoft.com/office/powerpoint/2010/main" val="2316709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44450"/>
            <a:ext cx="1857375" cy="1046163"/>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500"/>
              <a:buFont typeface="Arial"/>
              <a:buNone/>
            </a:pPr>
            <a:endParaRPr lang="en-US" i="1" dirty="0"/>
          </a:p>
          <a:p>
            <a:pPr marL="0" lvl="0" indent="0" algn="l" rtl="0">
              <a:spcBef>
                <a:spcPts val="0"/>
              </a:spcBef>
              <a:spcAft>
                <a:spcPts val="0"/>
              </a:spcAft>
              <a:buClr>
                <a:schemeClr val="dk1"/>
              </a:buClr>
              <a:buSzPts val="500"/>
              <a:buFont typeface="Arial"/>
              <a:buNone/>
            </a:pPr>
            <a:endParaRPr lang="en-US" i="1" dirty="0"/>
          </a:p>
          <a:p>
            <a:pPr marL="0" lvl="0" indent="0" algn="l" rtl="0">
              <a:spcBef>
                <a:spcPts val="0"/>
              </a:spcBef>
              <a:spcAft>
                <a:spcPts val="0"/>
              </a:spcAft>
              <a:buClr>
                <a:schemeClr val="dk1"/>
              </a:buClr>
              <a:buSzPts val="500"/>
              <a:buFont typeface="Arial"/>
              <a:buNone/>
            </a:pPr>
            <a:r>
              <a:rPr lang="en-US" sz="500" i="1" dirty="0"/>
              <a:t>(5 minutes)</a:t>
            </a:r>
            <a:endParaRPr lang="en-US" sz="500" dirty="0"/>
          </a:p>
          <a:p>
            <a:pPr marL="0" lvl="0" indent="0" algn="l" rtl="0">
              <a:spcBef>
                <a:spcPts val="0"/>
              </a:spcBef>
              <a:spcAft>
                <a:spcPts val="0"/>
              </a:spcAft>
              <a:buClr>
                <a:schemeClr val="dk1"/>
              </a:buClr>
              <a:buSzPts val="500"/>
              <a:buFont typeface="Arial"/>
              <a:buNone/>
            </a:pPr>
            <a:endParaRPr lang="en-US" i="1" dirty="0"/>
          </a:p>
          <a:p>
            <a:pPr lvl="0" algn="l" rtl="0">
              <a:spcBef>
                <a:spcPts val="0"/>
              </a:spcBef>
              <a:spcAft>
                <a:spcPts val="0"/>
              </a:spcAft>
              <a:buClr>
                <a:schemeClr val="dk1"/>
              </a:buClr>
              <a:buSzPts val="500"/>
            </a:pPr>
            <a:r>
              <a:rPr lang="en-US" sz="500" i="1" dirty="0"/>
              <a:t>How many of you feel like chapter members you work with understand the work of Panhellenic? We often hear that vps: Panhellenic become frustrated that their chapters do not understand their role or the important work that they do. Here are some ideas and suggestions for how we can coach officers to address this: </a:t>
            </a:r>
            <a:endParaRPr lang="en-US" sz="500" dirty="0"/>
          </a:p>
          <a:p>
            <a:pPr lvl="0" algn="l" rtl="0">
              <a:spcBef>
                <a:spcPts val="0"/>
              </a:spcBef>
              <a:spcAft>
                <a:spcPts val="0"/>
              </a:spcAft>
              <a:buClr>
                <a:schemeClr val="dk1"/>
              </a:buClr>
              <a:buSzPts val="500"/>
            </a:pPr>
            <a:endParaRPr lang="en-US" sz="500" i="1" dirty="0"/>
          </a:p>
          <a:p>
            <a:pPr marL="50800" lvl="0" algn="l" rtl="0">
              <a:spcBef>
                <a:spcPts val="0"/>
              </a:spcBef>
              <a:spcAft>
                <a:spcPts val="0"/>
              </a:spcAft>
              <a:buClr>
                <a:schemeClr val="dk1"/>
              </a:buClr>
              <a:buSzPts val="1200"/>
            </a:pPr>
            <a:r>
              <a:rPr lang="en-US" sz="500" i="1" dirty="0"/>
              <a:t>1. Remember, “It’s not what you say, but how you say it.” When making your report to the chapter following each Panhellenic meeting, you are very much responsible for how your chapter receives the information. Make your report lively, show enthusiasm, and be educational.</a:t>
            </a:r>
          </a:p>
          <a:p>
            <a:pPr marL="50800" lvl="0" algn="l" rtl="0">
              <a:spcBef>
                <a:spcPts val="0"/>
              </a:spcBef>
              <a:spcAft>
                <a:spcPts val="0"/>
              </a:spcAft>
              <a:buClr>
                <a:schemeClr val="dk1"/>
              </a:buClr>
              <a:buSzPts val="1200"/>
            </a:pPr>
            <a:r>
              <a:rPr lang="en-US" sz="500" i="1" dirty="0"/>
              <a:t>2. Have a “Panhellenic Board” in your chapter house or meeting space. This wipe-off or bulletin board could have all other fraternity/sorority life events posted with dates/times. The “Panhellenic Board” can also be virtual on your Facebook page, in new member class groups, or chapter management apps.</a:t>
            </a:r>
          </a:p>
          <a:p>
            <a:pPr marL="50800">
              <a:buClr>
                <a:schemeClr val="dk1"/>
              </a:buClr>
              <a:buSzPts val="1200"/>
            </a:pPr>
            <a:r>
              <a:rPr lang="en-US" sz="500" i="1" dirty="0"/>
              <a:t>3. Work collaboratively with the vice president: member education to incorporate Panhellenic awareness and education into the member/new member education programs. Work with the vp: programming to plan meaningful events that celebrate the Panhellenic community. </a:t>
            </a:r>
          </a:p>
          <a:p>
            <a:pPr marL="50800"/>
            <a:r>
              <a:rPr lang="en-US" sz="500" i="1" dirty="0"/>
              <a:t>4. Pay attention to what matters to your chapter members – are there any issues that they’d like for you to discuss with the other delegates?</a:t>
            </a:r>
            <a:endParaRPr lang="en-US" sz="500" dirty="0"/>
          </a:p>
          <a:p>
            <a:pPr marL="50800"/>
            <a:r>
              <a:rPr lang="en-US" sz="500" i="1" dirty="0"/>
              <a:t>5. Take people with you to the meetings!</a:t>
            </a:r>
            <a:endParaRPr lang="en-US" sz="500" dirty="0"/>
          </a:p>
          <a:p>
            <a:pPr marL="355600" indent="-228600">
              <a:buFont typeface="+mj-lt"/>
              <a:buAutoNum type="arabicPeriod"/>
            </a:pPr>
            <a:endParaRPr lang="en-US" sz="500" dirty="0"/>
          </a:p>
          <a:p>
            <a:pPr marL="0" indent="0"/>
            <a:r>
              <a:rPr lang="en-US" sz="500" i="1" dirty="0"/>
              <a:t>Has the chapter you work with implemented any creative education around the goals or activities of Panhellenic? How has your chapter taken this beyond attending events for other groups?</a:t>
            </a:r>
            <a:endParaRPr lang="en-US" sz="500" dirty="0"/>
          </a:p>
          <a:p>
            <a:pPr marL="0" indent="0"/>
            <a:endParaRPr lang="en-US" sz="500"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32</a:t>
            </a:fld>
            <a:endParaRPr lang="en-US" dirty="0"/>
          </a:p>
        </p:txBody>
      </p:sp>
    </p:spTree>
    <p:extLst>
      <p:ext uri="{BB962C8B-B14F-4D97-AF65-F5344CB8AC3E}">
        <p14:creationId xmlns:p14="http://schemas.microsoft.com/office/powerpoint/2010/main" val="4080653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101600"/>
            <a:ext cx="1857375" cy="1046163"/>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sz="500" dirty="0"/>
              <a:t>(5 minutes)</a:t>
            </a:r>
          </a:p>
          <a:p>
            <a:pPr marL="0" lvl="0" indent="0" algn="l" rtl="0">
              <a:spcBef>
                <a:spcPts val="0"/>
              </a:spcBef>
              <a:spcAft>
                <a:spcPts val="0"/>
              </a:spcAft>
              <a:buClr>
                <a:schemeClr val="dk1"/>
              </a:buClr>
              <a:buFont typeface="Arial"/>
              <a:buNone/>
            </a:pPr>
            <a:r>
              <a:rPr lang="en-US" sz="500" i="1" dirty="0"/>
              <a:t>Being a good partner is an imperative quality of the Panhellenic team. Let’s now discuss how to be a good partner. How might you address this scenario?</a:t>
            </a:r>
            <a:endParaRPr lang="en-US" sz="500" dirty="0"/>
          </a:p>
          <a:p>
            <a:pPr marL="0" lvl="0" indent="0" algn="l" rtl="0">
              <a:spcBef>
                <a:spcPts val="0"/>
              </a:spcBef>
              <a:spcAft>
                <a:spcPts val="0"/>
              </a:spcAft>
              <a:buClr>
                <a:schemeClr val="dk1"/>
              </a:buClr>
              <a:buFont typeface="Arial"/>
              <a:buNone/>
            </a:pPr>
            <a:endParaRPr lang="en-US" sz="500" i="1" dirty="0"/>
          </a:p>
          <a:p>
            <a:pPr marL="0" lvl="0" indent="0" algn="l" rtl="0">
              <a:spcBef>
                <a:spcPts val="0"/>
              </a:spcBef>
              <a:spcAft>
                <a:spcPts val="0"/>
              </a:spcAft>
              <a:buClr>
                <a:schemeClr val="dk1"/>
              </a:buClr>
              <a:buFont typeface="Arial"/>
              <a:buNone/>
            </a:pPr>
            <a:r>
              <a:rPr lang="en-US" sz="500" dirty="0"/>
              <a:t>Share the following if not said by the attendees:</a:t>
            </a:r>
          </a:p>
          <a:p>
            <a:pPr marL="76200" lvl="0" indent="-69850" algn="l" rtl="0">
              <a:spcBef>
                <a:spcPts val="0"/>
              </a:spcBef>
              <a:spcAft>
                <a:spcPts val="0"/>
              </a:spcAft>
              <a:buClr>
                <a:schemeClr val="dk1"/>
              </a:buClr>
              <a:buSzPts val="500"/>
              <a:buChar char="•"/>
            </a:pPr>
            <a:r>
              <a:rPr lang="en-US" sz="500" dirty="0"/>
              <a:t>Remind your chapter about the tenets in the Panhellenic Code of Ethics</a:t>
            </a:r>
          </a:p>
          <a:p>
            <a:pPr marL="76200" lvl="0" indent="-69850" algn="l" rtl="0">
              <a:spcBef>
                <a:spcPts val="0"/>
              </a:spcBef>
              <a:spcAft>
                <a:spcPts val="0"/>
              </a:spcAft>
              <a:buClr>
                <a:schemeClr val="dk1"/>
              </a:buClr>
              <a:buSzPts val="500"/>
              <a:buChar char="•"/>
            </a:pPr>
            <a:r>
              <a:rPr lang="en-US" sz="500" dirty="0"/>
              <a:t>Review the Panhellenic Creed with the chapter and how it connects with Article II</a:t>
            </a:r>
          </a:p>
          <a:p>
            <a:pPr marL="76200" lvl="0" indent="-69850" algn="l" rtl="0">
              <a:spcBef>
                <a:spcPts val="0"/>
              </a:spcBef>
              <a:spcAft>
                <a:spcPts val="0"/>
              </a:spcAft>
              <a:buClr>
                <a:schemeClr val="dk1"/>
              </a:buClr>
              <a:buSzPts val="500"/>
              <a:buChar char="•"/>
            </a:pPr>
            <a:r>
              <a:rPr lang="en-US" sz="500" dirty="0"/>
              <a:t>Plan engaging activities with the other groups on campus</a:t>
            </a:r>
          </a:p>
          <a:p>
            <a:pPr marL="76200" lvl="0" indent="-69850" algn="l" rtl="0">
              <a:spcBef>
                <a:spcPts val="0"/>
              </a:spcBef>
              <a:spcAft>
                <a:spcPts val="0"/>
              </a:spcAft>
              <a:buClr>
                <a:schemeClr val="dk1"/>
              </a:buClr>
              <a:buSzPts val="500"/>
              <a:buChar char="•"/>
            </a:pPr>
            <a:r>
              <a:rPr lang="en-US" sz="500" dirty="0"/>
              <a:t>Ask for members of the chapter to volunteer for various Panhellenic committees or events to help them foster relationships with members from other groups</a:t>
            </a:r>
          </a:p>
          <a:p>
            <a:pPr marL="76200" lvl="0" indent="-69850" algn="l" rtl="0">
              <a:spcBef>
                <a:spcPts val="0"/>
              </a:spcBef>
              <a:spcAft>
                <a:spcPts val="0"/>
              </a:spcAft>
              <a:buClr>
                <a:schemeClr val="dk1"/>
              </a:buClr>
              <a:buSzPts val="500"/>
              <a:buChar char="•"/>
            </a:pPr>
            <a:r>
              <a:rPr lang="en-US" sz="500" dirty="0"/>
              <a:t>Seek out members who have the aptitude to serve on Panhellenic and nurture their interest</a:t>
            </a:r>
          </a:p>
          <a:p>
            <a:pPr marL="0" lvl="0" indent="0" algn="l" rtl="0">
              <a:spcBef>
                <a:spcPts val="0"/>
              </a:spcBef>
              <a:spcAft>
                <a:spcPts val="0"/>
              </a:spcAft>
              <a:buClr>
                <a:schemeClr val="dk1"/>
              </a:buClr>
              <a:buSzPts val="500"/>
              <a:buFont typeface="Arial"/>
              <a:buNone/>
            </a:pPr>
            <a:endParaRPr lang="en-US" sz="500" dirty="0"/>
          </a:p>
          <a:p>
            <a:pPr marL="0" lvl="0" indent="0" algn="l" rtl="0">
              <a:spcBef>
                <a:spcPts val="0"/>
              </a:spcBef>
              <a:spcAft>
                <a:spcPts val="0"/>
              </a:spcAft>
              <a:buClr>
                <a:schemeClr val="dk1"/>
              </a:buClr>
              <a:buSzPts val="500"/>
              <a:buFont typeface="Arial"/>
              <a:buNone/>
            </a:pPr>
            <a:endParaRPr lang="en-US" sz="500" dirty="0"/>
          </a:p>
          <a:p>
            <a:pPr marL="0" lvl="0" indent="0" algn="l" rtl="0">
              <a:spcBef>
                <a:spcPts val="0"/>
              </a:spcBef>
              <a:spcAft>
                <a:spcPts val="0"/>
              </a:spcAft>
              <a:buClr>
                <a:schemeClr val="dk1"/>
              </a:buClr>
              <a:buSzPts val="500"/>
              <a:buFont typeface="Arial"/>
              <a:buNone/>
            </a:pPr>
            <a:r>
              <a:rPr lang="en-US" sz="500" dirty="0"/>
              <a:t>Other ways to be a good partner include (1) recognizing all chapter’s Founders Day and (2) recognizing other chapters at Panhellenic meetings. </a:t>
            </a:r>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33</a:t>
            </a:fld>
            <a:endParaRPr lang="en-US" dirty="0"/>
          </a:p>
        </p:txBody>
      </p:sp>
    </p:spTree>
    <p:extLst>
      <p:ext uri="{BB962C8B-B14F-4D97-AF65-F5344CB8AC3E}">
        <p14:creationId xmlns:p14="http://schemas.microsoft.com/office/powerpoint/2010/main" val="3469706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101600"/>
            <a:ext cx="1857375" cy="1046163"/>
          </a:xfrm>
        </p:spPr>
      </p:sp>
      <p:sp>
        <p:nvSpPr>
          <p:cNvPr id="3" name="Notes Placeholder 2"/>
          <p:cNvSpPr>
            <a:spLocks noGrp="1"/>
          </p:cNvSpPr>
          <p:nvPr>
            <p:ph type="body" idx="1"/>
          </p:nvPr>
        </p:nvSpPr>
        <p:spPr>
          <a:xfrm>
            <a:off x="114301" y="1147233"/>
            <a:ext cx="2571749" cy="2133600"/>
          </a:xfrm>
        </p:spPr>
        <p:txBody>
          <a:bodyPr/>
          <a:lstStyle/>
          <a:p>
            <a:pPr marL="0" lvl="0" indent="0" algn="l" rtl="0">
              <a:spcBef>
                <a:spcPts val="0"/>
              </a:spcBef>
              <a:spcAft>
                <a:spcPts val="0"/>
              </a:spcAft>
              <a:buClr>
                <a:schemeClr val="dk1"/>
              </a:buClr>
              <a:buFont typeface="Arial"/>
              <a:buNone/>
            </a:pPr>
            <a:r>
              <a:rPr lang="en-US" dirty="0"/>
              <a:t>(10 minutes)</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sz="500" i="1" dirty="0"/>
              <a:t>The final responsibility of the vp: Panhellenic is to foster campus involvement. The two Fraternity Standards on the screen are the responsibility of the vp: Panhellenic. Ensure you review your chapter’s bylaws and standing rules as your chapter may require members to be involved in more than one other student organization. </a:t>
            </a:r>
            <a:endParaRPr lang="en-US" sz="500" dirty="0"/>
          </a:p>
          <a:p>
            <a:pPr marL="0" lvl="0" indent="0" algn="l" rtl="0">
              <a:spcBef>
                <a:spcPts val="0"/>
              </a:spcBef>
              <a:spcAft>
                <a:spcPts val="0"/>
              </a:spcAft>
              <a:buClr>
                <a:schemeClr val="dk1"/>
              </a:buClr>
              <a:buFont typeface="Arial"/>
              <a:buNone/>
            </a:pPr>
            <a:endParaRPr lang="en-US" sz="500" i="1" dirty="0"/>
          </a:p>
          <a:p>
            <a:pPr marL="0" lvl="0" indent="0" algn="l" rtl="0">
              <a:spcBef>
                <a:spcPts val="0"/>
              </a:spcBef>
              <a:spcAft>
                <a:spcPts val="0"/>
              </a:spcAft>
              <a:buClr>
                <a:schemeClr val="dk1"/>
              </a:buClr>
              <a:buFont typeface="Arial"/>
              <a:buNone/>
            </a:pPr>
            <a:r>
              <a:rPr lang="en-US" sz="500" i="1" dirty="0"/>
              <a:t>Let’s go into breakout sessions for a few minutes to discuss how these elements (liaison, partner, campus involvement, etc.) show up in the chapter you work with. Help each other brainstorm ways that advisers may be able to support officers in fulfilling these roles. </a:t>
            </a:r>
            <a:endParaRPr lang="en-US" sz="500" dirty="0"/>
          </a:p>
          <a:p>
            <a:pPr marL="0" lvl="0" indent="0" algn="l" rtl="0">
              <a:spcBef>
                <a:spcPts val="0"/>
              </a:spcBef>
              <a:spcAft>
                <a:spcPts val="0"/>
              </a:spcAft>
              <a:buClr>
                <a:schemeClr val="dk1"/>
              </a:buClr>
              <a:buFont typeface="Arial"/>
              <a:buNone/>
            </a:pPr>
            <a:endParaRPr lang="en-US" sz="500" i="1" dirty="0"/>
          </a:p>
          <a:p>
            <a:pPr marL="0" lvl="0" indent="0" algn="l" rtl="0">
              <a:spcBef>
                <a:spcPts val="0"/>
              </a:spcBef>
              <a:spcAft>
                <a:spcPts val="0"/>
              </a:spcAft>
              <a:buClr>
                <a:schemeClr val="dk1"/>
              </a:buClr>
              <a:buFont typeface="Arial"/>
              <a:buNone/>
            </a:pPr>
            <a:r>
              <a:rPr lang="en-US" sz="500" dirty="0"/>
              <a:t>(ZOOM feature: send participants into breakout rooms for 6 minutes with 2-3 people per breakout room </a:t>
            </a:r>
          </a:p>
          <a:p>
            <a:pPr marL="0" lvl="0" indent="0" algn="l" rtl="0">
              <a:spcBef>
                <a:spcPts val="0"/>
              </a:spcBef>
              <a:spcAft>
                <a:spcPts val="0"/>
              </a:spcAft>
              <a:buClr>
                <a:schemeClr val="dk1"/>
              </a:buClr>
              <a:buFont typeface="Arial"/>
              <a:buNone/>
            </a:pPr>
            <a:r>
              <a:rPr lang="en-US" sz="500" dirty="0"/>
              <a:t>When they return, ask for a few takeaways. </a:t>
            </a:r>
          </a:p>
          <a:p>
            <a:pPr marL="0" lvl="0" indent="0" algn="l" rtl="0">
              <a:spcBef>
                <a:spcPts val="0"/>
              </a:spcBef>
              <a:spcAft>
                <a:spcPts val="0"/>
              </a:spcAft>
              <a:buClr>
                <a:schemeClr val="dk1"/>
              </a:buClr>
              <a:buFont typeface="Arial"/>
              <a:buNone/>
            </a:pPr>
            <a:endParaRPr lang="en-US" sz="500" dirty="0"/>
          </a:p>
          <a:p>
            <a:pPr marL="0" lvl="0" indent="0" algn="l" rtl="0">
              <a:spcBef>
                <a:spcPts val="0"/>
              </a:spcBef>
              <a:spcAft>
                <a:spcPts val="0"/>
              </a:spcAft>
              <a:buClr>
                <a:schemeClr val="dk1"/>
              </a:buClr>
              <a:buFont typeface="Arial"/>
              <a:buNone/>
            </a:pPr>
            <a:r>
              <a:rPr lang="en-US" sz="500" dirty="0"/>
              <a:t>Fill in any gaps or ideas with these concepts: </a:t>
            </a:r>
          </a:p>
          <a:p>
            <a:pPr marL="171450" lvl="0" indent="-171450" algn="l" rtl="0">
              <a:spcBef>
                <a:spcPts val="0"/>
              </a:spcBef>
              <a:spcAft>
                <a:spcPts val="0"/>
              </a:spcAft>
              <a:buClr>
                <a:schemeClr val="dk1"/>
              </a:buClr>
              <a:buFont typeface="Arial" panose="020B0604020202020204" pitchFamily="34" charset="0"/>
              <a:buChar char="•"/>
            </a:pPr>
            <a:r>
              <a:rPr lang="en-US" sz="500" dirty="0"/>
              <a:t>Highlights and spotlights of members who are involved in campus organizations during chapter meeting or in a newsletter </a:t>
            </a:r>
          </a:p>
          <a:p>
            <a:pPr marL="171450" lvl="0" indent="-171450" algn="l" rtl="0">
              <a:spcBef>
                <a:spcPts val="0"/>
              </a:spcBef>
              <a:spcAft>
                <a:spcPts val="0"/>
              </a:spcAft>
              <a:buClr>
                <a:schemeClr val="dk1"/>
              </a:buClr>
              <a:buFont typeface="Arial" panose="020B0604020202020204" pitchFamily="34" charset="0"/>
              <a:buChar char="•"/>
            </a:pPr>
            <a:r>
              <a:rPr lang="en-US" sz="500" dirty="0"/>
              <a:t>Host an “involvement fair” and ask sisters who are involved with specific clubs to set up tables to share info. Can also invite non-members to join </a:t>
            </a:r>
          </a:p>
          <a:p>
            <a:pPr marL="0" lvl="0" indent="0" algn="l" rtl="0">
              <a:spcBef>
                <a:spcPts val="0"/>
              </a:spcBef>
              <a:spcAft>
                <a:spcPts val="0"/>
              </a:spcAft>
              <a:buClr>
                <a:schemeClr val="dk1"/>
              </a:buClr>
              <a:buFont typeface="Arial" panose="020B0604020202020204" pitchFamily="34" charset="0"/>
              <a:buNone/>
            </a:pPr>
            <a:endParaRPr lang="en-US" sz="500" dirty="0"/>
          </a:p>
          <a:p>
            <a:pPr marL="171450" lvl="0" indent="-171450" algn="l" rtl="0">
              <a:spcBef>
                <a:spcPts val="0"/>
              </a:spcBef>
              <a:spcAft>
                <a:spcPts val="0"/>
              </a:spcAft>
              <a:buClr>
                <a:schemeClr val="dk1"/>
              </a:buCl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34</a:t>
            </a:fld>
            <a:endParaRPr lang="en-US" dirty="0"/>
          </a:p>
        </p:txBody>
      </p:sp>
    </p:spTree>
    <p:extLst>
      <p:ext uri="{BB962C8B-B14F-4D97-AF65-F5344CB8AC3E}">
        <p14:creationId xmlns:p14="http://schemas.microsoft.com/office/powerpoint/2010/main" val="1301168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101600"/>
            <a:ext cx="1857375" cy="1046163"/>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If time allows, respond to any questions.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time remains and there are no questions from the attendees, use these questions to begin further conversation/reflection: </a:t>
            </a:r>
          </a:p>
          <a:p>
            <a:pPr marL="0" indent="0">
              <a:buFontTx/>
              <a:buNone/>
            </a:pPr>
            <a:endParaRPr lang="en-US" sz="1200" dirty="0"/>
          </a:p>
          <a:p>
            <a:pPr marL="0" indent="0">
              <a:buFontTx/>
              <a:buNone/>
            </a:pPr>
            <a:r>
              <a:rPr lang="en-US" sz="500" dirty="0"/>
              <a:t>Questions:</a:t>
            </a:r>
          </a:p>
          <a:p>
            <a:pPr marL="228600" indent="-228600">
              <a:buFontTx/>
              <a:buAutoNum type="arabicPeriod"/>
            </a:pPr>
            <a:r>
              <a:rPr lang="en-US" sz="500" dirty="0"/>
              <a:t>What are your biggest takeaways from training today?</a:t>
            </a:r>
          </a:p>
          <a:p>
            <a:pPr marL="228600" indent="-228600">
              <a:buFontTx/>
              <a:buAutoNum type="arabicPeriod"/>
            </a:pPr>
            <a:r>
              <a:rPr lang="en-US" sz="500" dirty="0"/>
              <a:t>What are the things you still feel unclear about or on which you still need more information?</a:t>
            </a:r>
          </a:p>
          <a:p>
            <a:pPr marL="228600" indent="-228600">
              <a:buFontTx/>
              <a:buAutoNum type="arabicPeriod"/>
            </a:pPr>
            <a:r>
              <a:rPr lang="en-US" sz="500" dirty="0"/>
              <a:t>What strengths and experiences are you bringing to this role that have set you up for success?</a:t>
            </a:r>
          </a:p>
          <a:p>
            <a:pPr marL="228600" indent="-228600">
              <a:buFontTx/>
              <a:buAutoNum type="arabicPeriod"/>
            </a:pPr>
            <a:r>
              <a:rPr lang="en-US" sz="500" dirty="0"/>
              <a:t>What is your vision for chapter in your area for this year?</a:t>
            </a:r>
          </a:p>
          <a:p>
            <a:pPr marL="228600" indent="-228600">
              <a:buFontTx/>
              <a:buAutoNum type="arabicPeriod"/>
            </a:pPr>
            <a:r>
              <a:rPr lang="en-US" sz="500" dirty="0"/>
              <a:t>What will your very first step be with the information you learned today?</a:t>
            </a:r>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35</a:t>
            </a:fld>
            <a:endParaRPr lang="en-US" dirty="0"/>
          </a:p>
        </p:txBody>
      </p:sp>
    </p:spTree>
    <p:extLst>
      <p:ext uri="{BB962C8B-B14F-4D97-AF65-F5344CB8AC3E}">
        <p14:creationId xmlns:p14="http://schemas.microsoft.com/office/powerpoint/2010/main" val="4206396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101600"/>
            <a:ext cx="1857375" cy="1046163"/>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endParaRPr lang="en-US" sz="700" dirty="0"/>
          </a:p>
          <a:p>
            <a:pPr marL="0" lvl="0" indent="0" algn="l" rtl="0">
              <a:spcBef>
                <a:spcPts val="0"/>
              </a:spcBef>
              <a:spcAft>
                <a:spcPts val="0"/>
              </a:spcAft>
              <a:buClr>
                <a:schemeClr val="dk1"/>
              </a:buClr>
              <a:buFont typeface="Arial"/>
              <a:buNone/>
            </a:pPr>
            <a:endParaRPr lang="en-US" sz="700" dirty="0"/>
          </a:p>
          <a:p>
            <a:pPr marL="0" lvl="0" indent="0" algn="l" rtl="0">
              <a:spcBef>
                <a:spcPts val="0"/>
              </a:spcBef>
              <a:spcAft>
                <a:spcPts val="0"/>
              </a:spcAft>
              <a:buClr>
                <a:schemeClr val="dk1"/>
              </a:buClr>
              <a:buFont typeface="Arial"/>
              <a:buNone/>
            </a:pPr>
            <a:endParaRPr lang="en-US" sz="700" dirty="0"/>
          </a:p>
          <a:p>
            <a:pPr marL="0" lvl="0" indent="0" algn="l" rtl="0">
              <a:spcBef>
                <a:spcPts val="0"/>
              </a:spcBef>
              <a:spcAft>
                <a:spcPts val="0"/>
              </a:spcAft>
              <a:buClr>
                <a:schemeClr val="dk1"/>
              </a:buClr>
              <a:buFont typeface="Arial"/>
              <a:buNone/>
            </a:pPr>
            <a:r>
              <a:rPr lang="en-US" sz="700" dirty="0"/>
              <a:t>(10 minutes)</a:t>
            </a:r>
          </a:p>
          <a:p>
            <a:pPr marL="0" lvl="0" indent="0" algn="l" rtl="0">
              <a:spcBef>
                <a:spcPts val="0"/>
              </a:spcBef>
              <a:spcAft>
                <a:spcPts val="0"/>
              </a:spcAft>
              <a:buClr>
                <a:schemeClr val="dk1"/>
              </a:buClr>
              <a:buFont typeface="Arial"/>
              <a:buNone/>
            </a:pPr>
            <a:endParaRPr lang="en-US" sz="700" dirty="0"/>
          </a:p>
          <a:p>
            <a:pPr marL="0" lvl="0" indent="0" algn="l" rtl="0">
              <a:spcBef>
                <a:spcPts val="0"/>
              </a:spcBef>
              <a:spcAft>
                <a:spcPts val="0"/>
              </a:spcAft>
              <a:buClr>
                <a:schemeClr val="dk1"/>
              </a:buClr>
              <a:buFont typeface="Arial"/>
              <a:buNone/>
            </a:pPr>
            <a:r>
              <a:rPr lang="en-US" sz="600" i="1" dirty="0"/>
              <a:t>Sometimes, we receive feedback from our vps: programming that they don’t feel as strong of a sense of worth in serving on CMT in this role. For the first few slides today we are going to brainstorm together how we can help support collegiate officers in understanding their purpose and importance they serve within the chapter. </a:t>
            </a:r>
          </a:p>
          <a:p>
            <a:pPr marL="0" lvl="0" indent="0" algn="l" rtl="0">
              <a:spcBef>
                <a:spcPts val="0"/>
              </a:spcBef>
              <a:spcAft>
                <a:spcPts val="0"/>
              </a:spcAft>
              <a:buClr>
                <a:schemeClr val="dk1"/>
              </a:buClr>
              <a:buFont typeface="Arial"/>
              <a:buNone/>
            </a:pPr>
            <a:endParaRPr lang="en-US" sz="600" dirty="0"/>
          </a:p>
          <a:p>
            <a:pPr marL="0" lvl="0" indent="0" algn="l" rtl="0">
              <a:spcBef>
                <a:spcPts val="0"/>
              </a:spcBef>
              <a:spcAft>
                <a:spcPts val="0"/>
              </a:spcAft>
              <a:buClr>
                <a:schemeClr val="dk1"/>
              </a:buClr>
              <a:buFont typeface="Arial"/>
              <a:buNone/>
            </a:pPr>
            <a:r>
              <a:rPr lang="en-US" sz="600" i="1" dirty="0"/>
              <a:t>What do you think are the top traits or characteristics for a successful member of the Panhellenic team? Type your thoughts into the chat box or unmute to share. </a:t>
            </a:r>
            <a:endParaRPr lang="en-US" sz="600" dirty="0"/>
          </a:p>
          <a:p>
            <a:pPr marL="0" lvl="0" indent="0" algn="l" rtl="0">
              <a:spcBef>
                <a:spcPts val="0"/>
              </a:spcBef>
              <a:spcAft>
                <a:spcPts val="0"/>
              </a:spcAft>
              <a:buClr>
                <a:schemeClr val="dk1"/>
              </a:buClr>
              <a:buFont typeface="Arial"/>
              <a:buNone/>
            </a:pPr>
            <a:endParaRPr lang="en-US" sz="600" dirty="0"/>
          </a:p>
          <a:p>
            <a:pPr marL="0" lvl="0" indent="0" algn="l" rtl="0">
              <a:spcBef>
                <a:spcPts val="0"/>
              </a:spcBef>
              <a:spcAft>
                <a:spcPts val="0"/>
              </a:spcAft>
              <a:buClr>
                <a:schemeClr val="dk1"/>
              </a:buClr>
              <a:buFont typeface="Arial"/>
              <a:buNone/>
            </a:pPr>
            <a:r>
              <a:rPr lang="en-US" sz="600" dirty="0"/>
              <a:t>After answers have slowed in the chat box show the top 5 reasons on the slide and review them. </a:t>
            </a:r>
          </a:p>
          <a:p>
            <a:pPr marL="0" lvl="0" indent="0" algn="l" rtl="0">
              <a:spcBef>
                <a:spcPts val="0"/>
              </a:spcBef>
              <a:spcAft>
                <a:spcPts val="0"/>
              </a:spcAft>
              <a:buClr>
                <a:schemeClr val="dk1"/>
              </a:buClr>
              <a:buFont typeface="Arial"/>
              <a:buNone/>
            </a:pPr>
            <a:endParaRPr lang="en-US" sz="600" dirty="0"/>
          </a:p>
          <a:p>
            <a:pPr marL="0" lvl="0" indent="0" algn="l" rtl="0">
              <a:spcBef>
                <a:spcPts val="0"/>
              </a:spcBef>
              <a:spcAft>
                <a:spcPts val="0"/>
              </a:spcAft>
              <a:buClr>
                <a:schemeClr val="dk1"/>
              </a:buClr>
              <a:buFont typeface="Arial"/>
              <a:buNone/>
            </a:pPr>
            <a:r>
              <a:rPr lang="en-US" sz="600" dirty="0"/>
              <a:t>Fac Note: Each bullet point will show up with a click (5 clicks total)</a:t>
            </a:r>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4</a:t>
            </a:fld>
            <a:endParaRPr lang="en-US" dirty="0"/>
          </a:p>
        </p:txBody>
      </p:sp>
    </p:spTree>
    <p:extLst>
      <p:ext uri="{BB962C8B-B14F-4D97-AF65-F5344CB8AC3E}">
        <p14:creationId xmlns:p14="http://schemas.microsoft.com/office/powerpoint/2010/main" val="361567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101600"/>
            <a:ext cx="1857375" cy="1046163"/>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dirty="0"/>
              <a:t>(10 minutes)</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sz="500" i="1" dirty="0"/>
              <a:t>This is a quick overview of why this role is so important and an opportunity to motivate officers on their role. </a:t>
            </a:r>
          </a:p>
          <a:p>
            <a:pPr marL="0" lvl="0" indent="0" algn="l" rtl="0">
              <a:spcBef>
                <a:spcPts val="0"/>
              </a:spcBef>
              <a:spcAft>
                <a:spcPts val="0"/>
              </a:spcAft>
              <a:buClr>
                <a:schemeClr val="dk1"/>
              </a:buClr>
              <a:buFont typeface="Arial"/>
              <a:buNone/>
            </a:pPr>
            <a:endParaRPr lang="en-US" sz="500" i="1" dirty="0"/>
          </a:p>
          <a:p>
            <a:pPr marL="0" lvl="0" indent="0" algn="l" rtl="0">
              <a:spcBef>
                <a:spcPts val="0"/>
              </a:spcBef>
              <a:spcAft>
                <a:spcPts val="0"/>
              </a:spcAft>
              <a:buClr>
                <a:schemeClr val="dk1"/>
              </a:buClr>
              <a:buSzPts val="500"/>
              <a:buFont typeface="Calibri"/>
              <a:buNone/>
            </a:pPr>
            <a:r>
              <a:rPr lang="en-US" sz="500" dirty="0"/>
              <a:t>Review the facts on the screen. </a:t>
            </a:r>
          </a:p>
          <a:p>
            <a:pPr marL="0" lvl="0" indent="0" algn="l" rtl="0">
              <a:spcBef>
                <a:spcPts val="0"/>
              </a:spcBef>
              <a:spcAft>
                <a:spcPts val="0"/>
              </a:spcAft>
              <a:buClr>
                <a:schemeClr val="dk1"/>
              </a:buClr>
              <a:buFont typeface="Arial"/>
              <a:buNone/>
            </a:pPr>
            <a:endParaRPr lang="en-US" sz="500" i="1" dirty="0"/>
          </a:p>
          <a:p>
            <a:pPr marL="0" lvl="0" indent="0" algn="l" rtl="0">
              <a:spcBef>
                <a:spcPts val="0"/>
              </a:spcBef>
              <a:spcAft>
                <a:spcPts val="0"/>
              </a:spcAft>
              <a:buClr>
                <a:schemeClr val="dk1"/>
              </a:buClr>
              <a:buFont typeface="Arial"/>
              <a:buNone/>
            </a:pPr>
            <a:r>
              <a:rPr lang="en-US" sz="500" i="1" dirty="0"/>
              <a:t>Let’s go into breakout rooms for a quick discussion. Which of these is most exciting to you? Did any of these draw you to the role of Panhellenic adviser? How have you helped support officers in understanding how and why their role as vp: programming is so critical? </a:t>
            </a:r>
            <a:endParaRPr lang="en-US" sz="500" dirty="0"/>
          </a:p>
          <a:p>
            <a:pPr marL="0" lvl="0" indent="0" algn="l" rtl="0">
              <a:spcBef>
                <a:spcPts val="0"/>
              </a:spcBef>
              <a:spcAft>
                <a:spcPts val="0"/>
              </a:spcAft>
              <a:buClr>
                <a:schemeClr val="dk1"/>
              </a:buClr>
              <a:buFont typeface="Arial"/>
              <a:buNone/>
            </a:pPr>
            <a:endParaRPr lang="en-US" sz="500" i="1" dirty="0"/>
          </a:p>
          <a:p>
            <a:pPr marL="0" lvl="0" indent="0" algn="l" rtl="0">
              <a:spcBef>
                <a:spcPts val="0"/>
              </a:spcBef>
              <a:spcAft>
                <a:spcPts val="0"/>
              </a:spcAft>
              <a:buClr>
                <a:schemeClr val="dk1"/>
              </a:buClr>
              <a:buFont typeface="Arial"/>
              <a:buNone/>
            </a:pPr>
            <a:r>
              <a:rPr lang="en-US" sz="500" dirty="0"/>
              <a:t>(ZOOM feature: send participants into breakout rooms for 8 minutes. Send attendees to breakout rooms with 2 people each)</a:t>
            </a:r>
          </a:p>
          <a:p>
            <a:pPr marL="0" lvl="0" indent="0" algn="l" rtl="0">
              <a:spcBef>
                <a:spcPts val="0"/>
              </a:spcBef>
              <a:spcAft>
                <a:spcPts val="0"/>
              </a:spcAft>
              <a:buClr>
                <a:schemeClr val="dk1"/>
              </a:buClr>
              <a:buFont typeface="Arial"/>
              <a:buNone/>
            </a:pPr>
            <a:endParaRPr lang="en-US" sz="500" dirty="0"/>
          </a:p>
          <a:p>
            <a:pPr marL="0" lvl="0" indent="0" algn="l" rtl="0">
              <a:spcBef>
                <a:spcPts val="0"/>
              </a:spcBef>
              <a:spcAft>
                <a:spcPts val="0"/>
              </a:spcAft>
              <a:buClr>
                <a:schemeClr val="dk1"/>
              </a:buClr>
              <a:buFont typeface="Arial"/>
              <a:buNone/>
            </a:pPr>
            <a:r>
              <a:rPr lang="en-US" sz="500" dirty="0"/>
              <a:t>When breakout rooms close, ask for volunteers to share what they discussed. </a:t>
            </a:r>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5</a:t>
            </a:fld>
            <a:endParaRPr lang="en-US" dirty="0"/>
          </a:p>
        </p:txBody>
      </p:sp>
    </p:spTree>
    <p:extLst>
      <p:ext uri="{BB962C8B-B14F-4D97-AF65-F5344CB8AC3E}">
        <p14:creationId xmlns:p14="http://schemas.microsoft.com/office/powerpoint/2010/main" val="1468476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(brief intro)</a:t>
            </a:r>
          </a:p>
          <a:p>
            <a:pPr marL="0" lvl="0" indent="0" algn="l" rtl="0">
              <a:spcBef>
                <a:spcPts val="0"/>
              </a:spcBef>
              <a:spcAft>
                <a:spcPts val="0"/>
              </a:spcAft>
              <a:buNone/>
            </a:pPr>
            <a:endParaRPr lang="en-US" dirty="0"/>
          </a:p>
          <a:p>
            <a:pPr marL="0" lvl="0" indent="0" algn="l" rtl="0">
              <a:spcBef>
                <a:spcPts val="0"/>
              </a:spcBef>
              <a:spcAft>
                <a:spcPts val="0"/>
              </a:spcAft>
              <a:buNone/>
            </a:pPr>
            <a:r>
              <a:rPr lang="en-US" i="1" dirty="0"/>
              <a:t>Let’s continue by looking at the role and purpose of both NPC and the College Panhellenic. </a:t>
            </a:r>
            <a:endParaRPr lang="en-US" dirty="0"/>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6</a:t>
            </a:fld>
            <a:endParaRPr lang="en-US" dirty="0"/>
          </a:p>
        </p:txBody>
      </p:sp>
    </p:spTree>
    <p:extLst>
      <p:ext uri="{BB962C8B-B14F-4D97-AF65-F5344CB8AC3E}">
        <p14:creationId xmlns:p14="http://schemas.microsoft.com/office/powerpoint/2010/main" val="2585600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dirty="0"/>
              <a:t>(3 minutes)</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i="1" dirty="0"/>
              <a:t>This is a quick overview of the impact NPC makes each year.</a:t>
            </a:r>
            <a:endParaRPr lang="en-US" dirty="0"/>
          </a:p>
          <a:p>
            <a:pPr marL="0" lvl="0" indent="0" algn="l" rtl="0">
              <a:spcBef>
                <a:spcPts val="0"/>
              </a:spcBef>
              <a:spcAft>
                <a:spcPts val="0"/>
              </a:spcAft>
              <a:buClr>
                <a:schemeClr val="dk1"/>
              </a:buClr>
              <a:buFont typeface="Arial"/>
              <a:buNone/>
            </a:pPr>
            <a:endParaRPr lang="en-US" i="1" dirty="0"/>
          </a:p>
          <a:p>
            <a:pPr marL="0" lvl="0" indent="0" algn="l" rtl="0">
              <a:spcBef>
                <a:spcPts val="0"/>
              </a:spcBef>
              <a:spcAft>
                <a:spcPts val="0"/>
              </a:spcAft>
              <a:buClr>
                <a:schemeClr val="dk1"/>
              </a:buClr>
              <a:buFont typeface="Arial"/>
              <a:buNone/>
            </a:pPr>
            <a:r>
              <a:rPr lang="en-US" dirty="0"/>
              <a:t>Review the facts on the screen. </a:t>
            </a:r>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7</a:t>
            </a:fld>
            <a:endParaRPr lang="en-US" dirty="0"/>
          </a:p>
        </p:txBody>
      </p:sp>
    </p:spTree>
    <p:extLst>
      <p:ext uri="{BB962C8B-B14F-4D97-AF65-F5344CB8AC3E}">
        <p14:creationId xmlns:p14="http://schemas.microsoft.com/office/powerpoint/2010/main" val="3499302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6200"/>
            <a:ext cx="1377950" cy="776288"/>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(2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Ask a member to read the purpose of NPC displayed on the slide.</a:t>
            </a:r>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8</a:t>
            </a:fld>
            <a:endParaRPr lang="en-US" dirty="0"/>
          </a:p>
        </p:txBody>
      </p:sp>
    </p:spTree>
    <p:extLst>
      <p:ext uri="{BB962C8B-B14F-4D97-AF65-F5344CB8AC3E}">
        <p14:creationId xmlns:p14="http://schemas.microsoft.com/office/powerpoint/2010/main" val="545688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6200"/>
            <a:ext cx="1377950" cy="776288"/>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(5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i="1" dirty="0"/>
              <a:t>What is the purpose of the College Panhellenic?</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0" dirty="0"/>
              <a:t>Ask participants to enter their thoughts into the chat box or to unmute themselves to share. </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0" dirty="0"/>
              <a:t>Fac Note: Goal is for them to see that CP’s purpose is parallel – to foster interfraternal relationships on campus and in the community</a:t>
            </a:r>
            <a:endParaRPr lang="en-US" dirty="0"/>
          </a:p>
          <a:p>
            <a:endParaRPr lang="en-US" dirty="0"/>
          </a:p>
        </p:txBody>
      </p:sp>
      <p:sp>
        <p:nvSpPr>
          <p:cNvPr id="4" name="Slide Number Placeholder 3"/>
          <p:cNvSpPr>
            <a:spLocks noGrp="1"/>
          </p:cNvSpPr>
          <p:nvPr>
            <p:ph type="sldNum" sz="quarter" idx="5"/>
          </p:nvPr>
        </p:nvSpPr>
        <p:spPr>
          <a:xfrm>
            <a:off x="1553766" y="3473452"/>
            <a:ext cx="1188244" cy="184149"/>
          </a:xfrm>
          <a:prstGeom prst="rect">
            <a:avLst/>
          </a:prstGeom>
        </p:spPr>
        <p:txBody>
          <a:bodyPr/>
          <a:lstStyle/>
          <a:p>
            <a:fld id="{E56D7494-F31E-4597-B942-BF8D4C2650B1}" type="slidenum">
              <a:rPr lang="en-US" smtClean="0"/>
              <a:t>9</a:t>
            </a:fld>
            <a:endParaRPr lang="en-US" dirty="0"/>
          </a:p>
        </p:txBody>
      </p:sp>
    </p:spTree>
    <p:extLst>
      <p:ext uri="{BB962C8B-B14F-4D97-AF65-F5344CB8AC3E}">
        <p14:creationId xmlns:p14="http://schemas.microsoft.com/office/powerpoint/2010/main" val="342594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E46ABC3-579F-48EC-A83A-B70061331252}"/>
              </a:ext>
            </a:extLst>
          </p:cNvPr>
          <p:cNvSpPr>
            <a:spLocks noGrp="1"/>
          </p:cNvSpPr>
          <p:nvPr>
            <p:ph type="body" sz="quarter" idx="10" hasCustomPrompt="1"/>
          </p:nvPr>
        </p:nvSpPr>
        <p:spPr>
          <a:xfrm>
            <a:off x="304800" y="609600"/>
            <a:ext cx="2336800" cy="381000"/>
          </a:xfrm>
          <a:prstGeom prst="rect">
            <a:avLst/>
          </a:prstGeom>
        </p:spPr>
        <p:txBody>
          <a:bodyPr/>
          <a:lstStyle>
            <a:lvl1pPr algn="l">
              <a:defRPr sz="2200" b="1" i="0" cap="none" baseline="0">
                <a:solidFill>
                  <a:srgbClr val="0D2C6C"/>
                </a:solidFill>
                <a:latin typeface="TROPILINE-EXTRABOLD" pitchFamily="2" charset="77"/>
              </a:defRPr>
            </a:lvl1pPr>
            <a:lvl2pPr marL="0" algn="l">
              <a:defRPr sz="1200" b="0">
                <a:solidFill>
                  <a:srgbClr val="B78D4D"/>
                </a:solidFill>
              </a:defRPr>
            </a:lvl2pPr>
          </a:lstStyle>
          <a:p>
            <a:pPr lvl="0"/>
            <a:r>
              <a:rPr lang="en-US" dirty="0"/>
              <a:t>Heading</a:t>
            </a:r>
          </a:p>
          <a:p>
            <a:pPr lvl="1"/>
            <a:r>
              <a:rPr lang="en-US" dirty="0"/>
              <a:t>Subheading</a:t>
            </a:r>
          </a:p>
        </p:txBody>
      </p:sp>
    </p:spTree>
    <p:extLst>
      <p:ext uri="{BB962C8B-B14F-4D97-AF65-F5344CB8AC3E}">
        <p14:creationId xmlns:p14="http://schemas.microsoft.com/office/powerpoint/2010/main" val="170244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0139DE-8F41-34EF-77E2-2125051FB84A}"/>
              </a:ext>
            </a:extLst>
          </p:cNvPr>
          <p:cNvSpPr>
            <a:spLocks noGrp="1"/>
          </p:cNvSpPr>
          <p:nvPr>
            <p:ph type="body" sz="quarter" idx="12"/>
          </p:nvPr>
        </p:nvSpPr>
        <p:spPr>
          <a:xfrm>
            <a:off x="381000" y="762000"/>
            <a:ext cx="4114800" cy="1371600"/>
          </a:xfrm>
          <a:prstGeom prst="rect">
            <a:avLst/>
          </a:prstGeom>
        </p:spPr>
        <p:txBody>
          <a:bodyPr/>
          <a:lstStyle>
            <a:lvl1pPr>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90D9CCCC-9142-4D32-A6E8-79853A51A716}"/>
              </a:ext>
            </a:extLst>
          </p:cNvPr>
          <p:cNvSpPr>
            <a:spLocks noGrp="1"/>
          </p:cNvSpPr>
          <p:nvPr>
            <p:ph sz="quarter" idx="10" hasCustomPrompt="1"/>
          </p:nvPr>
        </p:nvSpPr>
        <p:spPr>
          <a:xfrm>
            <a:off x="381000" y="304801"/>
            <a:ext cx="4114800" cy="304800"/>
          </a:xfrm>
          <a:prstGeom prst="rect">
            <a:avLst/>
          </a:prstGeom>
        </p:spPr>
        <p:txBody>
          <a:bodyPr/>
          <a:lstStyle>
            <a:lvl1pPr>
              <a:defRPr sz="1600" b="1">
                <a:solidFill>
                  <a:schemeClr val="bg1"/>
                </a:solidFill>
                <a:latin typeface="+mj-lt"/>
              </a:defRPr>
            </a:lvl1pPr>
            <a:lvl2pPr marL="0" algn="l">
              <a:defRPr sz="1400" b="1">
                <a:solidFill>
                  <a:srgbClr val="B78D4D"/>
                </a:solidFill>
              </a:defRPr>
            </a:lvl2pPr>
            <a:lvl3pPr>
              <a:defRPr sz="1333">
                <a:latin typeface="+mn-lt"/>
              </a:defRPr>
            </a:lvl3pPr>
          </a:lstStyle>
          <a:p>
            <a:pPr lvl="0"/>
            <a:r>
              <a:rPr lang="en-US" dirty="0"/>
              <a:t>Heading</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4" r:id="rId2"/>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bodyStyle>
    <p:other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DE144C-8AB0-4343-A0B3-F5326BD27C34}"/>
              </a:ext>
            </a:extLst>
          </p:cNvPr>
          <p:cNvSpPr>
            <a:spLocks noGrp="1"/>
          </p:cNvSpPr>
          <p:nvPr>
            <p:ph type="body" sz="quarter" idx="10"/>
          </p:nvPr>
        </p:nvSpPr>
        <p:spPr>
          <a:xfrm>
            <a:off x="304800" y="990600"/>
            <a:ext cx="2336800" cy="381000"/>
          </a:xfrm>
        </p:spPr>
        <p:txBody>
          <a:bodyPr/>
          <a:lstStyle/>
          <a:p>
            <a:r>
              <a:rPr lang="en-US" dirty="0"/>
              <a:t>PANHELLENIC </a:t>
            </a:r>
          </a:p>
          <a:p>
            <a:r>
              <a:rPr lang="en-US" dirty="0"/>
              <a:t>ADVISER</a:t>
            </a:r>
          </a:p>
        </p:txBody>
      </p:sp>
    </p:spTree>
    <p:extLst>
      <p:ext uri="{BB962C8B-B14F-4D97-AF65-F5344CB8AC3E}">
        <p14:creationId xmlns:p14="http://schemas.microsoft.com/office/powerpoint/2010/main" val="3462858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949297-2BDD-3640-BEAC-BEE30959B756}"/>
              </a:ext>
            </a:extLst>
          </p:cNvPr>
          <p:cNvSpPr>
            <a:spLocks noGrp="1"/>
          </p:cNvSpPr>
          <p:nvPr>
            <p:ph sz="quarter" idx="10"/>
          </p:nvPr>
        </p:nvSpPr>
        <p:spPr/>
        <p:txBody>
          <a:bodyPr/>
          <a:lstStyle/>
          <a:p>
            <a:r>
              <a:rPr lang="en-US" dirty="0"/>
              <a:t>Comparisons </a:t>
            </a:r>
          </a:p>
        </p:txBody>
      </p:sp>
      <p:sp>
        <p:nvSpPr>
          <p:cNvPr id="4" name="Google Shape;77;g1055c092804_0_396">
            <a:extLst>
              <a:ext uri="{FF2B5EF4-FFF2-40B4-BE49-F238E27FC236}">
                <a16:creationId xmlns:a16="http://schemas.microsoft.com/office/drawing/2014/main" id="{92450767-3130-9265-5038-71074A3FE833}"/>
              </a:ext>
            </a:extLst>
          </p:cNvPr>
          <p:cNvSpPr txBox="1"/>
          <p:nvPr/>
        </p:nvSpPr>
        <p:spPr>
          <a:xfrm>
            <a:off x="381000" y="667402"/>
            <a:ext cx="1374512" cy="243900"/>
          </a:xfrm>
          <a:prstGeom prst="rect">
            <a:avLst/>
          </a:prstGeom>
          <a:noFill/>
          <a:ln>
            <a:noFill/>
          </a:ln>
        </p:spPr>
        <p:txBody>
          <a:bodyPr spcFirstLastPara="1" wrap="square" lIns="30475" tIns="15225" rIns="30475" bIns="15225" anchor="t" anchorCtr="0">
            <a:noAutofit/>
          </a:bodyPr>
          <a:lstStyle/>
          <a:p>
            <a:pPr marL="0" marR="0" lvl="0" indent="0" algn="ctr" rtl="0">
              <a:lnSpc>
                <a:spcPct val="90000"/>
              </a:lnSpc>
              <a:spcBef>
                <a:spcPts val="0"/>
              </a:spcBef>
              <a:spcAft>
                <a:spcPts val="0"/>
              </a:spcAft>
              <a:buClr>
                <a:srgbClr val="002060"/>
              </a:buClr>
              <a:buSzPts val="900"/>
              <a:buFont typeface="Arial"/>
              <a:buNone/>
            </a:pPr>
            <a:r>
              <a:rPr lang="en-US" sz="1050" b="1" dirty="0">
                <a:solidFill>
                  <a:srgbClr val="000000"/>
                </a:solidFill>
                <a:latin typeface="Montserrat"/>
                <a:ea typeface="Montserrat"/>
                <a:cs typeface="Montserrat"/>
                <a:sym typeface="Montserrat"/>
              </a:rPr>
              <a:t>NPC</a:t>
            </a:r>
            <a:r>
              <a:rPr lang="en-US" sz="900" b="1" dirty="0">
                <a:solidFill>
                  <a:schemeClr val="dk1"/>
                </a:solidFill>
                <a:latin typeface="Montserrat"/>
                <a:ea typeface="Montserrat"/>
                <a:cs typeface="Montserrat"/>
                <a:sym typeface="Montserrat"/>
              </a:rPr>
              <a:t> </a:t>
            </a:r>
            <a:endParaRPr sz="900" b="1" dirty="0">
              <a:latin typeface="Montserrat"/>
              <a:ea typeface="Montserrat"/>
              <a:cs typeface="Montserrat"/>
              <a:sym typeface="Montserrat"/>
            </a:endParaRPr>
          </a:p>
          <a:p>
            <a:pPr marL="0" marR="0" lvl="0" indent="0" algn="ctr" rtl="0">
              <a:lnSpc>
                <a:spcPct val="90000"/>
              </a:lnSpc>
              <a:spcBef>
                <a:spcPts val="300"/>
              </a:spcBef>
              <a:spcAft>
                <a:spcPts val="0"/>
              </a:spcAft>
              <a:buClr>
                <a:schemeClr val="dk1"/>
              </a:buClr>
              <a:buSzPts val="500"/>
              <a:buFont typeface="Arial"/>
              <a:buNone/>
            </a:pPr>
            <a:endParaRPr sz="900" b="1" dirty="0">
              <a:solidFill>
                <a:schemeClr val="dk1"/>
              </a:solidFill>
              <a:latin typeface="Montserrat"/>
              <a:ea typeface="Montserrat"/>
              <a:cs typeface="Montserrat"/>
              <a:sym typeface="Montserrat"/>
            </a:endParaRPr>
          </a:p>
        </p:txBody>
      </p:sp>
      <p:sp>
        <p:nvSpPr>
          <p:cNvPr id="5" name="Google Shape;78;g1055c092804_0_396">
            <a:extLst>
              <a:ext uri="{FF2B5EF4-FFF2-40B4-BE49-F238E27FC236}">
                <a16:creationId xmlns:a16="http://schemas.microsoft.com/office/drawing/2014/main" id="{5DD12AAA-2A06-5F8A-EFFD-DA0FA1FCE50A}"/>
              </a:ext>
            </a:extLst>
          </p:cNvPr>
          <p:cNvSpPr txBox="1"/>
          <p:nvPr/>
        </p:nvSpPr>
        <p:spPr>
          <a:xfrm>
            <a:off x="152400" y="816926"/>
            <a:ext cx="2286000" cy="1323599"/>
          </a:xfrm>
          <a:prstGeom prst="rect">
            <a:avLst/>
          </a:prstGeom>
          <a:noFill/>
          <a:ln>
            <a:noFill/>
          </a:ln>
        </p:spPr>
        <p:txBody>
          <a:bodyPr spcFirstLastPara="1" wrap="square" lIns="30475" tIns="15225" rIns="30475" bIns="15225" anchor="t" anchorCtr="0">
            <a:noAutofit/>
          </a:bodyPr>
          <a:lstStyle/>
          <a:p>
            <a:pPr marL="76200" marR="0" lvl="0" indent="-82550" algn="l" rtl="0">
              <a:lnSpc>
                <a:spcPct val="90000"/>
              </a:lnSpc>
              <a:spcBef>
                <a:spcPts val="0"/>
              </a:spcBef>
              <a:spcAft>
                <a:spcPts val="0"/>
              </a:spcAft>
              <a:buClr>
                <a:srgbClr val="002060"/>
              </a:buClr>
              <a:buSzPts val="700"/>
              <a:buFont typeface="Montserrat"/>
              <a:buAutoNum type="arabicPeriod"/>
            </a:pPr>
            <a:r>
              <a:rPr lang="en-US" sz="750" dirty="0">
                <a:solidFill>
                  <a:srgbClr val="000000"/>
                </a:solidFill>
                <a:latin typeface="Montserrat"/>
                <a:ea typeface="Montserrat"/>
                <a:cs typeface="Montserrat"/>
                <a:sym typeface="Montserrat"/>
              </a:rPr>
              <a:t>Composed of 26 inter/national women’s sororities established to assist collegiate and alumnae chapters.</a:t>
            </a:r>
            <a:endParaRPr sz="750" dirty="0">
              <a:solidFill>
                <a:srgbClr val="000000"/>
              </a:solidFill>
              <a:latin typeface="Montserrat"/>
              <a:ea typeface="Montserrat"/>
              <a:cs typeface="Montserrat"/>
              <a:sym typeface="Montserrat"/>
            </a:endParaRPr>
          </a:p>
          <a:p>
            <a:pPr marL="76200" marR="0" lvl="0" indent="-82550" algn="l" rtl="0">
              <a:lnSpc>
                <a:spcPct val="90000"/>
              </a:lnSpc>
              <a:spcBef>
                <a:spcPts val="300"/>
              </a:spcBef>
              <a:spcAft>
                <a:spcPts val="0"/>
              </a:spcAft>
              <a:buClr>
                <a:srgbClr val="002060"/>
              </a:buClr>
              <a:buSzPts val="700"/>
              <a:buFont typeface="Montserrat"/>
              <a:buAutoNum type="arabicPeriod"/>
            </a:pPr>
            <a:r>
              <a:rPr lang="en-US" sz="750" dirty="0">
                <a:solidFill>
                  <a:srgbClr val="000000"/>
                </a:solidFill>
                <a:latin typeface="Montserrat"/>
                <a:ea typeface="Montserrat"/>
                <a:cs typeface="Montserrat"/>
                <a:sym typeface="Montserrat"/>
              </a:rPr>
              <a:t>Each organization is represented by a delegate who sits on the Council of Delegates.</a:t>
            </a:r>
            <a:endParaRPr sz="750" dirty="0">
              <a:solidFill>
                <a:srgbClr val="000000"/>
              </a:solidFill>
              <a:latin typeface="Montserrat"/>
              <a:ea typeface="Montserrat"/>
              <a:cs typeface="Montserrat"/>
              <a:sym typeface="Montserrat"/>
            </a:endParaRPr>
          </a:p>
          <a:p>
            <a:pPr marL="76200" marR="0" lvl="0" indent="-82550" algn="l" rtl="0">
              <a:lnSpc>
                <a:spcPct val="90000"/>
              </a:lnSpc>
              <a:spcBef>
                <a:spcPts val="300"/>
              </a:spcBef>
              <a:spcAft>
                <a:spcPts val="0"/>
              </a:spcAft>
              <a:buClr>
                <a:srgbClr val="002060"/>
              </a:buClr>
              <a:buSzPts val="700"/>
              <a:buFont typeface="Montserrat"/>
              <a:buAutoNum type="arabicPeriod"/>
            </a:pPr>
            <a:r>
              <a:rPr lang="en-US" sz="750" dirty="0">
                <a:solidFill>
                  <a:srgbClr val="000000"/>
                </a:solidFill>
                <a:latin typeface="Montserrat"/>
                <a:ea typeface="Montserrat"/>
                <a:cs typeface="Montserrat"/>
                <a:sym typeface="Montserrat"/>
              </a:rPr>
              <a:t>Each organization has a Chief Panhellenic Officer.</a:t>
            </a:r>
            <a:endParaRPr sz="750" dirty="0">
              <a:solidFill>
                <a:srgbClr val="000000"/>
              </a:solidFill>
              <a:latin typeface="Montserrat"/>
              <a:ea typeface="Montserrat"/>
              <a:cs typeface="Montserrat"/>
              <a:sym typeface="Montserrat"/>
            </a:endParaRPr>
          </a:p>
          <a:p>
            <a:pPr marL="76200" marR="0" lvl="0" indent="-82550" algn="l" rtl="0">
              <a:lnSpc>
                <a:spcPct val="90000"/>
              </a:lnSpc>
              <a:spcBef>
                <a:spcPts val="300"/>
              </a:spcBef>
              <a:spcAft>
                <a:spcPts val="0"/>
              </a:spcAft>
              <a:buClr>
                <a:srgbClr val="002060"/>
              </a:buClr>
              <a:buSzPts val="700"/>
              <a:buFont typeface="Montserrat"/>
              <a:buAutoNum type="arabicPeriod"/>
            </a:pPr>
            <a:r>
              <a:rPr lang="en-US" sz="750" dirty="0">
                <a:solidFill>
                  <a:srgbClr val="000000"/>
                </a:solidFill>
                <a:latin typeface="Montserrat"/>
                <a:ea typeface="Montserrat"/>
                <a:cs typeface="Montserrat"/>
                <a:sym typeface="Montserrat"/>
              </a:rPr>
              <a:t>Body meets annually, otherwise functions year-round via committees.</a:t>
            </a:r>
            <a:endParaRPr sz="750" dirty="0">
              <a:solidFill>
                <a:srgbClr val="000000"/>
              </a:solidFill>
              <a:latin typeface="Montserrat"/>
              <a:ea typeface="Montserrat"/>
              <a:cs typeface="Montserrat"/>
              <a:sym typeface="Montserrat"/>
            </a:endParaRPr>
          </a:p>
          <a:p>
            <a:pPr marL="76200" marR="0" lvl="0" indent="-82550" algn="l" rtl="0">
              <a:lnSpc>
                <a:spcPct val="90000"/>
              </a:lnSpc>
              <a:spcBef>
                <a:spcPts val="300"/>
              </a:spcBef>
              <a:spcAft>
                <a:spcPts val="0"/>
              </a:spcAft>
              <a:buClr>
                <a:srgbClr val="002060"/>
              </a:buClr>
              <a:buSzPts val="700"/>
              <a:buFont typeface="Montserrat"/>
              <a:buAutoNum type="arabicPeriod"/>
            </a:pPr>
            <a:r>
              <a:rPr lang="en-US" sz="750" dirty="0">
                <a:solidFill>
                  <a:srgbClr val="000000"/>
                </a:solidFill>
                <a:latin typeface="Montserrat"/>
                <a:ea typeface="Montserrat"/>
                <a:cs typeface="Montserrat"/>
                <a:sym typeface="Montserrat"/>
              </a:rPr>
              <a:t>Adopts policies in order to govern operations, including the Unanimous Agreements.</a:t>
            </a:r>
            <a:endParaRPr sz="750" dirty="0">
              <a:solidFill>
                <a:srgbClr val="000000"/>
              </a:solidFill>
              <a:latin typeface="Montserrat"/>
              <a:ea typeface="Montserrat"/>
              <a:cs typeface="Montserrat"/>
              <a:sym typeface="Montserrat"/>
            </a:endParaRPr>
          </a:p>
        </p:txBody>
      </p:sp>
      <p:sp>
        <p:nvSpPr>
          <p:cNvPr id="6" name="Google Shape;79;g1055c092804_0_396">
            <a:extLst>
              <a:ext uri="{FF2B5EF4-FFF2-40B4-BE49-F238E27FC236}">
                <a16:creationId xmlns:a16="http://schemas.microsoft.com/office/drawing/2014/main" id="{BA945D99-E1EA-8C00-9BDB-1F58F4EF0997}"/>
              </a:ext>
            </a:extLst>
          </p:cNvPr>
          <p:cNvSpPr txBox="1"/>
          <p:nvPr/>
        </p:nvSpPr>
        <p:spPr>
          <a:xfrm>
            <a:off x="2667000" y="680291"/>
            <a:ext cx="1447800" cy="255900"/>
          </a:xfrm>
          <a:prstGeom prst="rect">
            <a:avLst/>
          </a:prstGeom>
          <a:noFill/>
          <a:ln>
            <a:noFill/>
          </a:ln>
        </p:spPr>
        <p:txBody>
          <a:bodyPr spcFirstLastPara="1" wrap="square" lIns="30475" tIns="15225" rIns="30475" bIns="15225" anchor="t" anchorCtr="0">
            <a:noAutofit/>
          </a:bodyPr>
          <a:lstStyle/>
          <a:p>
            <a:pPr marL="0" marR="0" lvl="0" indent="0" algn="ctr" rtl="0">
              <a:lnSpc>
                <a:spcPct val="90000"/>
              </a:lnSpc>
              <a:spcBef>
                <a:spcPts val="0"/>
              </a:spcBef>
              <a:spcAft>
                <a:spcPts val="0"/>
              </a:spcAft>
              <a:buClr>
                <a:srgbClr val="002060"/>
              </a:buClr>
              <a:buSzPts val="900"/>
              <a:buFont typeface="Arial"/>
              <a:buNone/>
            </a:pPr>
            <a:r>
              <a:rPr lang="en-US" sz="1000" b="1" dirty="0">
                <a:solidFill>
                  <a:srgbClr val="000000"/>
                </a:solidFill>
                <a:latin typeface="Montserrat"/>
                <a:ea typeface="Montserrat"/>
                <a:cs typeface="Montserrat"/>
                <a:sym typeface="Montserrat"/>
              </a:rPr>
              <a:t>College Panhellenic</a:t>
            </a:r>
            <a:endParaRPr sz="1000" b="1" dirty="0">
              <a:solidFill>
                <a:srgbClr val="000000"/>
              </a:solidFill>
              <a:latin typeface="Montserrat"/>
              <a:ea typeface="Montserrat"/>
              <a:cs typeface="Montserrat"/>
              <a:sym typeface="Montserrat"/>
            </a:endParaRPr>
          </a:p>
        </p:txBody>
      </p:sp>
      <p:sp>
        <p:nvSpPr>
          <p:cNvPr id="7" name="Google Shape;80;g1055c092804_0_396">
            <a:extLst>
              <a:ext uri="{FF2B5EF4-FFF2-40B4-BE49-F238E27FC236}">
                <a16:creationId xmlns:a16="http://schemas.microsoft.com/office/drawing/2014/main" id="{067D0C8F-E494-F215-1B60-CCE13523255D}"/>
              </a:ext>
            </a:extLst>
          </p:cNvPr>
          <p:cNvSpPr txBox="1"/>
          <p:nvPr/>
        </p:nvSpPr>
        <p:spPr>
          <a:xfrm>
            <a:off x="2473345" y="866482"/>
            <a:ext cx="1905000" cy="1165800"/>
          </a:xfrm>
          <a:prstGeom prst="rect">
            <a:avLst/>
          </a:prstGeom>
          <a:noFill/>
          <a:ln>
            <a:noFill/>
          </a:ln>
        </p:spPr>
        <p:txBody>
          <a:bodyPr spcFirstLastPara="1" wrap="square" lIns="30475" tIns="15225" rIns="30475" bIns="15225" anchor="t" anchorCtr="0">
            <a:noAutofit/>
          </a:bodyPr>
          <a:lstStyle/>
          <a:p>
            <a:pPr marL="76200" marR="0" lvl="0" indent="-82550" algn="l" rtl="0">
              <a:lnSpc>
                <a:spcPct val="90000"/>
              </a:lnSpc>
              <a:spcBef>
                <a:spcPts val="0"/>
              </a:spcBef>
              <a:spcAft>
                <a:spcPts val="0"/>
              </a:spcAft>
              <a:buClr>
                <a:srgbClr val="002060"/>
              </a:buClr>
              <a:buSzPts val="700"/>
              <a:buFont typeface="Montserrat"/>
              <a:buAutoNum type="arabicPeriod"/>
            </a:pPr>
            <a:r>
              <a:rPr lang="en-US" sz="750" dirty="0">
                <a:solidFill>
                  <a:srgbClr val="000000"/>
                </a:solidFill>
                <a:latin typeface="Montserrat"/>
                <a:ea typeface="Montserrat"/>
                <a:cs typeface="Montserrat"/>
                <a:sym typeface="Montserrat"/>
              </a:rPr>
              <a:t>Composed of all members of the NPC groups on campus and, in some cases, associate members from other councils or local sororities on campus.</a:t>
            </a:r>
            <a:endParaRPr sz="750" dirty="0">
              <a:solidFill>
                <a:srgbClr val="000000"/>
              </a:solidFill>
              <a:latin typeface="Montserrat"/>
              <a:ea typeface="Montserrat"/>
              <a:cs typeface="Montserrat"/>
              <a:sym typeface="Montserrat"/>
            </a:endParaRPr>
          </a:p>
          <a:p>
            <a:pPr marL="76200" marR="0" lvl="0" indent="-82550" algn="l" rtl="0">
              <a:lnSpc>
                <a:spcPct val="90000"/>
              </a:lnSpc>
              <a:spcBef>
                <a:spcPts val="300"/>
              </a:spcBef>
              <a:spcAft>
                <a:spcPts val="0"/>
              </a:spcAft>
              <a:buClr>
                <a:srgbClr val="002060"/>
              </a:buClr>
              <a:buSzPts val="700"/>
              <a:buFont typeface="Montserrat"/>
              <a:buAutoNum type="arabicPeriod"/>
            </a:pPr>
            <a:r>
              <a:rPr lang="en-US" sz="750" dirty="0">
                <a:solidFill>
                  <a:srgbClr val="000000"/>
                </a:solidFill>
                <a:latin typeface="Montserrat"/>
                <a:ea typeface="Montserrat"/>
                <a:cs typeface="Montserrat"/>
                <a:sym typeface="Montserrat"/>
              </a:rPr>
              <a:t>Each chapter is represented by a delegate. (the officer you work with!)</a:t>
            </a:r>
            <a:endParaRPr sz="750" dirty="0">
              <a:solidFill>
                <a:srgbClr val="000000"/>
              </a:solidFill>
              <a:latin typeface="Montserrat"/>
              <a:ea typeface="Montserrat"/>
              <a:cs typeface="Montserrat"/>
              <a:sym typeface="Montserrat"/>
            </a:endParaRPr>
          </a:p>
          <a:p>
            <a:pPr marL="76200" marR="0" lvl="0" indent="-82550" algn="l" rtl="0">
              <a:lnSpc>
                <a:spcPct val="90000"/>
              </a:lnSpc>
              <a:spcBef>
                <a:spcPts val="300"/>
              </a:spcBef>
              <a:spcAft>
                <a:spcPts val="0"/>
              </a:spcAft>
              <a:buClr>
                <a:srgbClr val="002060"/>
              </a:buClr>
              <a:buSzPts val="700"/>
              <a:buFont typeface="Montserrat"/>
              <a:buAutoNum type="arabicPeriod"/>
            </a:pPr>
            <a:r>
              <a:rPr lang="en-US" sz="750" dirty="0">
                <a:solidFill>
                  <a:srgbClr val="000000"/>
                </a:solidFill>
                <a:latin typeface="Montserrat"/>
                <a:ea typeface="Montserrat"/>
                <a:cs typeface="Montserrat"/>
                <a:sym typeface="Montserrat"/>
              </a:rPr>
              <a:t>Body meets regularly, usually once a week.</a:t>
            </a:r>
            <a:endParaRPr sz="750" dirty="0">
              <a:solidFill>
                <a:srgbClr val="000000"/>
              </a:solidFill>
              <a:latin typeface="Montserrat"/>
              <a:ea typeface="Montserrat"/>
              <a:cs typeface="Montserrat"/>
              <a:sym typeface="Montserrat"/>
            </a:endParaRPr>
          </a:p>
          <a:p>
            <a:pPr marL="76200" marR="0" lvl="0" indent="-82550" algn="l" rtl="0">
              <a:lnSpc>
                <a:spcPct val="90000"/>
              </a:lnSpc>
              <a:spcBef>
                <a:spcPts val="300"/>
              </a:spcBef>
              <a:spcAft>
                <a:spcPts val="0"/>
              </a:spcAft>
              <a:buClr>
                <a:srgbClr val="002060"/>
              </a:buClr>
              <a:buSzPts val="700"/>
              <a:buFont typeface="Montserrat"/>
              <a:buAutoNum type="arabicPeriod"/>
            </a:pPr>
            <a:r>
              <a:rPr lang="en-US" sz="750" dirty="0">
                <a:solidFill>
                  <a:srgbClr val="000000"/>
                </a:solidFill>
                <a:latin typeface="Montserrat"/>
                <a:ea typeface="Montserrat"/>
                <a:cs typeface="Montserrat"/>
                <a:sym typeface="Montserrat"/>
              </a:rPr>
              <a:t>Adopts policies and plans programs for members and the community at large.</a:t>
            </a:r>
            <a:endParaRPr sz="750"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382392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6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6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6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6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450B4F-EAF7-2790-0C87-4E9E3371B304}"/>
              </a:ext>
            </a:extLst>
          </p:cNvPr>
          <p:cNvSpPr>
            <a:spLocks noGrp="1"/>
          </p:cNvSpPr>
          <p:nvPr>
            <p:ph type="body" sz="quarter" idx="12"/>
          </p:nvPr>
        </p:nvSpPr>
        <p:spPr>
          <a:xfrm>
            <a:off x="304800" y="685800"/>
            <a:ext cx="4114800" cy="1371600"/>
          </a:xfrm>
        </p:spPr>
        <p:txBody>
          <a:bodyPr/>
          <a:lstStyle/>
          <a:p>
            <a:pPr marL="0" lvl="0" indent="0" algn="l" rtl="0">
              <a:lnSpc>
                <a:spcPct val="100000"/>
              </a:lnSpc>
              <a:spcBef>
                <a:spcPts val="0"/>
              </a:spcBef>
              <a:spcAft>
                <a:spcPts val="0"/>
              </a:spcAft>
              <a:buClr>
                <a:srgbClr val="002060"/>
              </a:buClr>
              <a:buSzPts val="560"/>
              <a:buFont typeface="Arial"/>
              <a:buNone/>
            </a:pPr>
            <a:r>
              <a:rPr lang="en-US" sz="1000" dirty="0">
                <a:solidFill>
                  <a:srgbClr val="000000"/>
                </a:solidFill>
                <a:latin typeface="Montserrat"/>
                <a:ea typeface="Montserrat"/>
                <a:cs typeface="Montserrat"/>
                <a:sym typeface="Montserrat"/>
              </a:rPr>
              <a:t>Chapters will enhance and promote each member’s learning and development by:</a:t>
            </a:r>
          </a:p>
          <a:p>
            <a:pPr marL="0" lvl="0" indent="0" algn="l" rtl="0">
              <a:lnSpc>
                <a:spcPct val="100000"/>
              </a:lnSpc>
              <a:spcBef>
                <a:spcPts val="0"/>
              </a:spcBef>
              <a:spcAft>
                <a:spcPts val="0"/>
              </a:spcAft>
              <a:buClr>
                <a:srgbClr val="002060"/>
              </a:buClr>
              <a:buSzPts val="560"/>
              <a:buFont typeface="Arial"/>
              <a:buNone/>
            </a:pPr>
            <a:endParaRPr lang="en-US" sz="1000" dirty="0">
              <a:solidFill>
                <a:srgbClr val="000000"/>
              </a:solidFill>
              <a:latin typeface="Montserrat"/>
              <a:ea typeface="Montserrat"/>
              <a:cs typeface="Montserrat"/>
              <a:sym typeface="Montserrat"/>
            </a:endParaRPr>
          </a:p>
          <a:p>
            <a:pPr marL="152400" lvl="0" indent="-155575" algn="l" rtl="0">
              <a:lnSpc>
                <a:spcPct val="100000"/>
              </a:lnSpc>
              <a:spcBef>
                <a:spcPts val="0"/>
              </a:spcBef>
              <a:spcAft>
                <a:spcPts val="0"/>
              </a:spcAft>
              <a:buClr>
                <a:srgbClr val="002060"/>
              </a:buClr>
              <a:buSzPts val="850"/>
              <a:buFont typeface="Montserrat"/>
              <a:buAutoNum type="arabicPeriod"/>
            </a:pPr>
            <a:r>
              <a:rPr lang="en-US" sz="1000" dirty="0">
                <a:solidFill>
                  <a:srgbClr val="000000"/>
                </a:solidFill>
                <a:latin typeface="Montserrat"/>
                <a:ea typeface="Montserrat"/>
                <a:cs typeface="Montserrat"/>
                <a:sym typeface="Montserrat"/>
              </a:rPr>
              <a:t>Positively affecting intellectual development</a:t>
            </a:r>
          </a:p>
          <a:p>
            <a:pPr marL="152400" lvl="0" indent="-155575" algn="l" rtl="0">
              <a:lnSpc>
                <a:spcPct val="100000"/>
              </a:lnSpc>
              <a:spcBef>
                <a:spcPts val="0"/>
              </a:spcBef>
              <a:spcAft>
                <a:spcPts val="0"/>
              </a:spcAft>
              <a:buClr>
                <a:srgbClr val="002060"/>
              </a:buClr>
              <a:buSzPts val="850"/>
              <a:buFont typeface="Montserrat"/>
              <a:buAutoNum type="arabicPeriod"/>
            </a:pPr>
            <a:r>
              <a:rPr lang="en-US" sz="1000" dirty="0">
                <a:solidFill>
                  <a:srgbClr val="000000"/>
                </a:solidFill>
                <a:latin typeface="Montserrat"/>
                <a:ea typeface="Montserrat"/>
                <a:cs typeface="Montserrat"/>
                <a:sym typeface="Montserrat"/>
              </a:rPr>
              <a:t>Social responsibility</a:t>
            </a:r>
          </a:p>
          <a:p>
            <a:pPr marL="152400" lvl="0" indent="-155575" algn="l" rtl="0">
              <a:lnSpc>
                <a:spcPct val="100000"/>
              </a:lnSpc>
              <a:spcBef>
                <a:spcPts val="0"/>
              </a:spcBef>
              <a:spcAft>
                <a:spcPts val="0"/>
              </a:spcAft>
              <a:buClr>
                <a:srgbClr val="002060"/>
              </a:buClr>
              <a:buSzPts val="850"/>
              <a:buFont typeface="Montserrat"/>
              <a:buAutoNum type="arabicPeriod"/>
            </a:pPr>
            <a:r>
              <a:rPr lang="en-US" sz="1000" dirty="0">
                <a:solidFill>
                  <a:srgbClr val="000000"/>
                </a:solidFill>
                <a:latin typeface="Montserrat"/>
                <a:ea typeface="Montserrat"/>
                <a:cs typeface="Montserrat"/>
                <a:sym typeface="Montserrat"/>
              </a:rPr>
              <a:t>Developing leadership skills and abilities</a:t>
            </a:r>
          </a:p>
          <a:p>
            <a:pPr marL="152400" lvl="0" indent="-155575" algn="l" rtl="0">
              <a:lnSpc>
                <a:spcPct val="100000"/>
              </a:lnSpc>
              <a:spcBef>
                <a:spcPts val="0"/>
              </a:spcBef>
              <a:spcAft>
                <a:spcPts val="0"/>
              </a:spcAft>
              <a:buClr>
                <a:srgbClr val="002060"/>
              </a:buClr>
              <a:buSzPts val="850"/>
              <a:buFont typeface="Montserrat"/>
              <a:buAutoNum type="arabicPeriod"/>
            </a:pPr>
            <a:r>
              <a:rPr lang="en-US" sz="1000" dirty="0">
                <a:solidFill>
                  <a:srgbClr val="000000"/>
                </a:solidFill>
                <a:latin typeface="Montserrat"/>
                <a:ea typeface="Montserrat"/>
                <a:cs typeface="Montserrat"/>
                <a:sym typeface="Montserrat"/>
              </a:rPr>
              <a:t>Human dignity, wellness and student safety</a:t>
            </a:r>
          </a:p>
          <a:p>
            <a:pPr marL="152400" lvl="0" indent="-155575" algn="l" rtl="0">
              <a:lnSpc>
                <a:spcPct val="100000"/>
              </a:lnSpc>
              <a:spcBef>
                <a:spcPts val="0"/>
              </a:spcBef>
              <a:spcAft>
                <a:spcPts val="0"/>
              </a:spcAft>
              <a:buClr>
                <a:srgbClr val="002060"/>
              </a:buClr>
              <a:buSzPts val="850"/>
              <a:buFont typeface="Montserrat"/>
              <a:buAutoNum type="arabicPeriod"/>
            </a:pPr>
            <a:r>
              <a:rPr lang="en-US" sz="1000" dirty="0">
                <a:solidFill>
                  <a:srgbClr val="000000"/>
                </a:solidFill>
                <a:latin typeface="Montserrat"/>
                <a:ea typeface="Montserrat"/>
                <a:cs typeface="Montserrat"/>
                <a:sym typeface="Montserrat"/>
              </a:rPr>
              <a:t>Developing citizenship through service and outreach</a:t>
            </a:r>
          </a:p>
          <a:p>
            <a:endParaRPr lang="en-US" dirty="0"/>
          </a:p>
        </p:txBody>
      </p:sp>
      <p:sp>
        <p:nvSpPr>
          <p:cNvPr id="3" name="Content Placeholder 2">
            <a:extLst>
              <a:ext uri="{FF2B5EF4-FFF2-40B4-BE49-F238E27FC236}">
                <a16:creationId xmlns:a16="http://schemas.microsoft.com/office/drawing/2014/main" id="{2CAAE40C-C17F-D4F1-2284-5C3B5E2BC6DB}"/>
              </a:ext>
            </a:extLst>
          </p:cNvPr>
          <p:cNvSpPr>
            <a:spLocks noGrp="1"/>
          </p:cNvSpPr>
          <p:nvPr>
            <p:ph sz="quarter" idx="10"/>
          </p:nvPr>
        </p:nvSpPr>
        <p:spPr/>
        <p:txBody>
          <a:bodyPr/>
          <a:lstStyle/>
          <a:p>
            <a:r>
              <a:rPr lang="en-US" dirty="0"/>
              <a:t>NPC Standards </a:t>
            </a:r>
          </a:p>
        </p:txBody>
      </p:sp>
      <p:sp>
        <p:nvSpPr>
          <p:cNvPr id="4" name="Google Shape;87;g1055c092804_0_407">
            <a:extLst>
              <a:ext uri="{FF2B5EF4-FFF2-40B4-BE49-F238E27FC236}">
                <a16:creationId xmlns:a16="http://schemas.microsoft.com/office/drawing/2014/main" id="{023DD598-38DC-40BB-4867-0827C7AD77FB}"/>
              </a:ext>
            </a:extLst>
          </p:cNvPr>
          <p:cNvSpPr txBox="1"/>
          <p:nvPr/>
        </p:nvSpPr>
        <p:spPr>
          <a:xfrm>
            <a:off x="384883" y="1995149"/>
            <a:ext cx="3423100" cy="276900"/>
          </a:xfrm>
          <a:prstGeom prst="rect">
            <a:avLst/>
          </a:prstGeom>
          <a:solidFill>
            <a:srgbClr val="F0E7DB"/>
          </a:solidFill>
          <a:ln w="9525" cap="flat" cmpd="sng">
            <a:solidFill>
              <a:srgbClr val="000000"/>
            </a:solidFill>
            <a:prstDash val="solid"/>
            <a:miter lim="800000"/>
            <a:headEnd type="none" w="sm" len="sm"/>
            <a:tailEnd type="none" w="sm" len="sm"/>
          </a:ln>
        </p:spPr>
        <p:txBody>
          <a:bodyPr spcFirstLastPara="1" wrap="square" lIns="30475" tIns="15225" rIns="30475" bIns="15225" anchor="t" anchorCtr="0">
            <a:spAutoFit/>
          </a:bodyPr>
          <a:lstStyle/>
          <a:p>
            <a:pPr marL="0" marR="0" lvl="0" indent="0" algn="ctr" rtl="0">
              <a:spcBef>
                <a:spcPts val="0"/>
              </a:spcBef>
              <a:spcAft>
                <a:spcPts val="0"/>
              </a:spcAft>
              <a:buNone/>
            </a:pPr>
            <a:r>
              <a:rPr lang="en-US" sz="800" dirty="0">
                <a:solidFill>
                  <a:srgbClr val="000000"/>
                </a:solidFill>
                <a:latin typeface="Montserrat"/>
                <a:ea typeface="Montserrat"/>
                <a:cs typeface="Montserrat"/>
                <a:sym typeface="Montserrat"/>
              </a:rPr>
              <a:t>What programs or initiatives could/does your Panhellenic or chapter offer to address one of these standards?</a:t>
            </a:r>
            <a:endParaRPr sz="800"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410300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3AD3B3-05BA-5E25-E101-3FFB98659225}"/>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C04AB4F8-D08D-C5FA-F92E-5FAF8AE0A8D2}"/>
              </a:ext>
            </a:extLst>
          </p:cNvPr>
          <p:cNvSpPr>
            <a:spLocks noGrp="1"/>
          </p:cNvSpPr>
          <p:nvPr>
            <p:ph sz="quarter" idx="10"/>
          </p:nvPr>
        </p:nvSpPr>
        <p:spPr/>
        <p:txBody>
          <a:bodyPr/>
          <a:lstStyle/>
          <a:p>
            <a:r>
              <a:rPr lang="en-US" dirty="0"/>
              <a:t>Bylaws</a:t>
            </a:r>
          </a:p>
        </p:txBody>
      </p:sp>
      <p:pic>
        <p:nvPicPr>
          <p:cNvPr id="4" name="Google Shape;98;g1055c092804_0_422">
            <a:extLst>
              <a:ext uri="{FF2B5EF4-FFF2-40B4-BE49-F238E27FC236}">
                <a16:creationId xmlns:a16="http://schemas.microsoft.com/office/drawing/2014/main" id="{4C9C9C35-B39B-33A4-678F-7B86F96AC8DB}"/>
              </a:ext>
            </a:extLst>
          </p:cNvPr>
          <p:cNvPicPr preferRelativeResize="0"/>
          <p:nvPr/>
        </p:nvPicPr>
        <p:blipFill rotWithShape="1">
          <a:blip r:embed="rId3">
            <a:alphaModFix/>
          </a:blip>
          <a:srcRect/>
          <a:stretch/>
        </p:blipFill>
        <p:spPr>
          <a:xfrm>
            <a:off x="357703" y="838200"/>
            <a:ext cx="3200399" cy="1800163"/>
          </a:xfrm>
          <a:prstGeom prst="rect">
            <a:avLst/>
          </a:prstGeom>
          <a:noFill/>
          <a:ln>
            <a:noFill/>
          </a:ln>
        </p:spPr>
      </p:pic>
    </p:spTree>
    <p:extLst>
      <p:ext uri="{BB962C8B-B14F-4D97-AF65-F5344CB8AC3E}">
        <p14:creationId xmlns:p14="http://schemas.microsoft.com/office/powerpoint/2010/main" val="1048456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A2AFF-FDCD-A492-274F-1BFB71D14C11}"/>
              </a:ext>
            </a:extLst>
          </p:cNvPr>
          <p:cNvSpPr>
            <a:spLocks noGrp="1"/>
          </p:cNvSpPr>
          <p:nvPr>
            <p:ph type="body" sz="quarter" idx="10"/>
          </p:nvPr>
        </p:nvSpPr>
        <p:spPr>
          <a:xfrm>
            <a:off x="304800" y="990600"/>
            <a:ext cx="2895600" cy="381000"/>
          </a:xfrm>
        </p:spPr>
        <p:txBody>
          <a:bodyPr/>
          <a:lstStyle/>
          <a:p>
            <a:r>
              <a:rPr lang="en-US" dirty="0"/>
              <a:t>NPC DOCUMENTS &amp; OPERATIONS</a:t>
            </a:r>
          </a:p>
        </p:txBody>
      </p:sp>
    </p:spTree>
    <p:extLst>
      <p:ext uri="{BB962C8B-B14F-4D97-AF65-F5344CB8AC3E}">
        <p14:creationId xmlns:p14="http://schemas.microsoft.com/office/powerpoint/2010/main" val="3763697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2DA2E8-8E82-A3EC-52FA-1D3138DB190B}"/>
              </a:ext>
            </a:extLst>
          </p:cNvPr>
          <p:cNvSpPr>
            <a:spLocks noGrp="1"/>
          </p:cNvSpPr>
          <p:nvPr>
            <p:ph type="body" sz="quarter" idx="12"/>
          </p:nvPr>
        </p:nvSpPr>
        <p:spPr/>
        <p:txBody>
          <a:bodyPr/>
          <a:lstStyle/>
          <a:p>
            <a:pPr marL="114300" lvl="0" indent="-111125" algn="l" rtl="0">
              <a:lnSpc>
                <a:spcPct val="115000"/>
              </a:lnSpc>
              <a:spcBef>
                <a:spcPts val="0"/>
              </a:spcBef>
              <a:spcAft>
                <a:spcPts val="0"/>
              </a:spcAft>
              <a:buClr>
                <a:srgbClr val="002060"/>
              </a:buClr>
              <a:buSzPts val="950"/>
              <a:buFont typeface="Montserrat"/>
              <a:buChar char="•"/>
            </a:pPr>
            <a:r>
              <a:rPr lang="en-US" sz="1100" dirty="0">
                <a:solidFill>
                  <a:srgbClr val="000000"/>
                </a:solidFill>
              </a:rPr>
              <a:t>Above any other document or manual, the NPC Manual of Information (MOI, 24th Edition, 2019) is the primary resource for guiding a College Panhellenic. </a:t>
            </a:r>
          </a:p>
          <a:p>
            <a:pPr marL="114300" lvl="0" indent="-111125" algn="l" rtl="0">
              <a:lnSpc>
                <a:spcPct val="115000"/>
              </a:lnSpc>
              <a:spcBef>
                <a:spcPts val="0"/>
              </a:spcBef>
              <a:spcAft>
                <a:spcPts val="0"/>
              </a:spcAft>
              <a:buClr>
                <a:srgbClr val="002060"/>
              </a:buClr>
              <a:buSzPts val="950"/>
              <a:buFont typeface="Montserrat"/>
              <a:buChar char="•"/>
            </a:pPr>
            <a:r>
              <a:rPr lang="en-US" sz="1100" dirty="0">
                <a:solidFill>
                  <a:srgbClr val="000000"/>
                </a:solidFill>
              </a:rPr>
              <a:t>The MOI includes NPC’s Unanimous Agreements, policies and best practices. </a:t>
            </a:r>
          </a:p>
          <a:p>
            <a:pPr marL="114300" lvl="0" indent="-111125" algn="l" rtl="0">
              <a:lnSpc>
                <a:spcPct val="115000"/>
              </a:lnSpc>
              <a:spcBef>
                <a:spcPts val="0"/>
              </a:spcBef>
              <a:spcAft>
                <a:spcPts val="0"/>
              </a:spcAft>
              <a:buClr>
                <a:srgbClr val="002060"/>
              </a:buClr>
              <a:buSzPts val="950"/>
              <a:buFont typeface="Montserrat"/>
              <a:buChar char="•"/>
            </a:pPr>
            <a:r>
              <a:rPr lang="en-US" sz="1100" dirty="0">
                <a:solidFill>
                  <a:srgbClr val="000000"/>
                </a:solidFill>
              </a:rPr>
              <a:t>When in doubt, always turn to the MOI.  </a:t>
            </a:r>
          </a:p>
          <a:p>
            <a:pPr marL="114300" lvl="0" indent="-111125" algn="l" rtl="0">
              <a:lnSpc>
                <a:spcPct val="115000"/>
              </a:lnSpc>
              <a:spcBef>
                <a:spcPts val="0"/>
              </a:spcBef>
              <a:spcAft>
                <a:spcPts val="0"/>
              </a:spcAft>
              <a:buClr>
                <a:srgbClr val="002060"/>
              </a:buClr>
              <a:buSzPts val="950"/>
              <a:buFont typeface="Montserrat"/>
              <a:buChar char="•"/>
            </a:pPr>
            <a:r>
              <a:rPr lang="en-US" sz="1100" dirty="0">
                <a:solidFill>
                  <a:srgbClr val="000000"/>
                </a:solidFill>
              </a:rPr>
              <a:t>The MOI can be accessed on the DG Library. </a:t>
            </a:r>
          </a:p>
          <a:p>
            <a:endParaRPr lang="en-US" dirty="0"/>
          </a:p>
        </p:txBody>
      </p:sp>
      <p:sp>
        <p:nvSpPr>
          <p:cNvPr id="3" name="Content Placeholder 2">
            <a:extLst>
              <a:ext uri="{FF2B5EF4-FFF2-40B4-BE49-F238E27FC236}">
                <a16:creationId xmlns:a16="http://schemas.microsoft.com/office/drawing/2014/main" id="{7598C966-B4EB-7C80-1139-D0175406DADD}"/>
              </a:ext>
            </a:extLst>
          </p:cNvPr>
          <p:cNvSpPr>
            <a:spLocks noGrp="1"/>
          </p:cNvSpPr>
          <p:nvPr>
            <p:ph sz="quarter" idx="10"/>
          </p:nvPr>
        </p:nvSpPr>
        <p:spPr/>
        <p:txBody>
          <a:bodyPr/>
          <a:lstStyle/>
          <a:p>
            <a:r>
              <a:rPr lang="en-US" dirty="0"/>
              <a:t>NPC Manual of Information</a:t>
            </a:r>
          </a:p>
        </p:txBody>
      </p:sp>
    </p:spTree>
    <p:extLst>
      <p:ext uri="{BB962C8B-B14F-4D97-AF65-F5344CB8AC3E}">
        <p14:creationId xmlns:p14="http://schemas.microsoft.com/office/powerpoint/2010/main" val="3751105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95F5B1-2622-C883-4975-C9F061C5550A}"/>
              </a:ext>
            </a:extLst>
          </p:cNvPr>
          <p:cNvSpPr>
            <a:spLocks noGrp="1"/>
          </p:cNvSpPr>
          <p:nvPr>
            <p:ph type="body" sz="quarter" idx="12"/>
          </p:nvPr>
        </p:nvSpPr>
        <p:spPr/>
        <p:txBody>
          <a:bodyPr/>
          <a:lstStyle/>
          <a:p>
            <a:pPr marL="114300" lvl="0" indent="-120650" algn="l" rtl="0">
              <a:spcBef>
                <a:spcPts val="0"/>
              </a:spcBef>
              <a:spcAft>
                <a:spcPts val="0"/>
              </a:spcAft>
              <a:buClr>
                <a:srgbClr val="002060"/>
              </a:buClr>
              <a:buSzPts val="900"/>
              <a:buFont typeface="Montserrat"/>
              <a:buChar char="•"/>
            </a:pPr>
            <a:r>
              <a:rPr lang="en-US" sz="850" dirty="0">
                <a:solidFill>
                  <a:srgbClr val="000000"/>
                </a:solidFill>
              </a:rPr>
              <a:t>General NPC information</a:t>
            </a:r>
          </a:p>
          <a:p>
            <a:pPr marL="114300" lvl="0" indent="-120650" algn="l" rtl="0">
              <a:spcBef>
                <a:spcPts val="0"/>
              </a:spcBef>
              <a:spcAft>
                <a:spcPts val="0"/>
              </a:spcAft>
              <a:buClr>
                <a:srgbClr val="002060"/>
              </a:buClr>
              <a:buSzPts val="900"/>
              <a:buFont typeface="Montserrat"/>
              <a:buChar char="•"/>
            </a:pPr>
            <a:r>
              <a:rPr lang="en-US" sz="850" dirty="0">
                <a:solidFill>
                  <a:srgbClr val="000000"/>
                </a:solidFill>
              </a:rPr>
              <a:t>History of all member organizations</a:t>
            </a:r>
          </a:p>
          <a:p>
            <a:pPr marL="114300" lvl="0" indent="-120650" algn="l" rtl="0">
              <a:spcBef>
                <a:spcPts val="0"/>
              </a:spcBef>
              <a:spcAft>
                <a:spcPts val="0"/>
              </a:spcAft>
              <a:buClr>
                <a:srgbClr val="002060"/>
              </a:buClr>
              <a:buSzPts val="900"/>
              <a:buFont typeface="Montserrat"/>
              <a:buChar char="•"/>
            </a:pPr>
            <a:r>
              <a:rPr lang="en-US" sz="850" dirty="0">
                <a:solidFill>
                  <a:srgbClr val="000000"/>
                </a:solidFill>
              </a:rPr>
              <a:t>Policies and best practices</a:t>
            </a:r>
          </a:p>
          <a:p>
            <a:pPr marL="114300" lvl="0" indent="-120650" algn="l" rtl="0">
              <a:spcBef>
                <a:spcPts val="0"/>
              </a:spcBef>
              <a:spcAft>
                <a:spcPts val="0"/>
              </a:spcAft>
              <a:buClr>
                <a:srgbClr val="002060"/>
              </a:buClr>
              <a:buSzPts val="900"/>
              <a:buFont typeface="Montserrat"/>
              <a:buChar char="•"/>
            </a:pPr>
            <a:r>
              <a:rPr lang="en-US" sz="850" dirty="0">
                <a:solidFill>
                  <a:srgbClr val="000000"/>
                </a:solidFill>
              </a:rPr>
              <a:t>Model constitution and bylaws</a:t>
            </a:r>
          </a:p>
          <a:p>
            <a:pPr marL="114300" lvl="0" indent="-120650" algn="l" rtl="0">
              <a:spcBef>
                <a:spcPts val="0"/>
              </a:spcBef>
              <a:spcAft>
                <a:spcPts val="0"/>
              </a:spcAft>
              <a:buClr>
                <a:srgbClr val="002060"/>
              </a:buClr>
              <a:buSzPts val="900"/>
              <a:buFont typeface="Montserrat"/>
              <a:buChar char="•"/>
            </a:pPr>
            <a:r>
              <a:rPr lang="en-US" sz="850" dirty="0">
                <a:solidFill>
                  <a:srgbClr val="000000"/>
                </a:solidFill>
              </a:rPr>
              <a:t>Templates for model bylaws, code of ethics and recruitment guidelines</a:t>
            </a:r>
          </a:p>
          <a:p>
            <a:pPr marL="114300" lvl="0" indent="-120650" algn="l" rtl="0">
              <a:spcBef>
                <a:spcPts val="0"/>
              </a:spcBef>
              <a:spcAft>
                <a:spcPts val="0"/>
              </a:spcAft>
              <a:buClr>
                <a:srgbClr val="002060"/>
              </a:buClr>
              <a:buSzPts val="900"/>
              <a:buFont typeface="Montserrat"/>
              <a:buChar char="•"/>
            </a:pPr>
            <a:r>
              <a:rPr lang="en-US" sz="850" dirty="0">
                <a:solidFill>
                  <a:srgbClr val="000000"/>
                </a:solidFill>
              </a:rPr>
              <a:t>Membership recruitment handbook</a:t>
            </a:r>
          </a:p>
          <a:p>
            <a:pPr marL="114300" lvl="0" indent="-120650" algn="l" rtl="0">
              <a:spcBef>
                <a:spcPts val="0"/>
              </a:spcBef>
              <a:spcAft>
                <a:spcPts val="0"/>
              </a:spcAft>
              <a:buClr>
                <a:srgbClr val="002060"/>
              </a:buClr>
              <a:buSzPts val="900"/>
              <a:buFont typeface="Montserrat"/>
              <a:buChar char="•"/>
            </a:pPr>
            <a:r>
              <a:rPr lang="en-US" sz="850" dirty="0">
                <a:solidFill>
                  <a:srgbClr val="000000"/>
                </a:solidFill>
              </a:rPr>
              <a:t>Recruitment Counselor training</a:t>
            </a:r>
          </a:p>
          <a:p>
            <a:pPr marL="114300" lvl="0" indent="-120650" algn="l" rtl="0">
              <a:spcBef>
                <a:spcPts val="0"/>
              </a:spcBef>
              <a:spcAft>
                <a:spcPts val="0"/>
              </a:spcAft>
              <a:buClr>
                <a:srgbClr val="002060"/>
              </a:buClr>
              <a:buSzPts val="900"/>
              <a:buFont typeface="Montserrat"/>
              <a:buChar char="•"/>
            </a:pPr>
            <a:r>
              <a:rPr lang="en-US" sz="850" dirty="0">
                <a:solidFill>
                  <a:srgbClr val="000000"/>
                </a:solidFill>
              </a:rPr>
              <a:t>College Panhellenic programs</a:t>
            </a:r>
          </a:p>
          <a:p>
            <a:pPr marL="114300" lvl="0" indent="-120650" algn="l" rtl="0">
              <a:spcBef>
                <a:spcPts val="0"/>
              </a:spcBef>
              <a:spcAft>
                <a:spcPts val="0"/>
              </a:spcAft>
              <a:buClr>
                <a:srgbClr val="002060"/>
              </a:buClr>
              <a:buSzPts val="900"/>
              <a:buFont typeface="Montserrat"/>
              <a:buChar char="•"/>
            </a:pPr>
            <a:r>
              <a:rPr lang="en-US" sz="850" dirty="0">
                <a:solidFill>
                  <a:srgbClr val="000000"/>
                </a:solidFill>
              </a:rPr>
              <a:t>Extension procedures</a:t>
            </a:r>
          </a:p>
          <a:p>
            <a:pPr marL="114300" lvl="0" indent="-120650" algn="l" rtl="0">
              <a:spcBef>
                <a:spcPts val="0"/>
              </a:spcBef>
              <a:spcAft>
                <a:spcPts val="0"/>
              </a:spcAft>
              <a:buClr>
                <a:srgbClr val="002060"/>
              </a:buClr>
              <a:buSzPts val="900"/>
              <a:buFont typeface="Montserrat"/>
              <a:buChar char="•"/>
            </a:pPr>
            <a:r>
              <a:rPr lang="en-US" sz="850" dirty="0">
                <a:solidFill>
                  <a:srgbClr val="000000"/>
                </a:solidFill>
              </a:rPr>
              <a:t>Resource information</a:t>
            </a:r>
          </a:p>
          <a:p>
            <a:pPr marL="114300" lvl="0" indent="-120650" algn="l" rtl="0">
              <a:spcBef>
                <a:spcPts val="0"/>
              </a:spcBef>
              <a:spcAft>
                <a:spcPts val="0"/>
              </a:spcAft>
              <a:buClr>
                <a:srgbClr val="002060"/>
              </a:buClr>
              <a:buSzPts val="900"/>
              <a:buFont typeface="Montserrat"/>
              <a:buChar char="•"/>
            </a:pPr>
            <a:r>
              <a:rPr lang="en-US" sz="850" dirty="0">
                <a:solidFill>
                  <a:srgbClr val="000000"/>
                </a:solidFill>
              </a:rPr>
              <a:t>Judicial procedures handbook</a:t>
            </a:r>
          </a:p>
        </p:txBody>
      </p:sp>
      <p:sp>
        <p:nvSpPr>
          <p:cNvPr id="3" name="Content Placeholder 2">
            <a:extLst>
              <a:ext uri="{FF2B5EF4-FFF2-40B4-BE49-F238E27FC236}">
                <a16:creationId xmlns:a16="http://schemas.microsoft.com/office/drawing/2014/main" id="{B7276D76-1FE5-4289-AB2D-7475901B3CF1}"/>
              </a:ext>
            </a:extLst>
          </p:cNvPr>
          <p:cNvSpPr>
            <a:spLocks noGrp="1"/>
          </p:cNvSpPr>
          <p:nvPr>
            <p:ph sz="quarter" idx="10"/>
          </p:nvPr>
        </p:nvSpPr>
        <p:spPr/>
        <p:txBody>
          <a:bodyPr/>
          <a:lstStyle/>
          <a:p>
            <a:r>
              <a:rPr lang="en-US" dirty="0"/>
              <a:t>The MOI also includes: </a:t>
            </a:r>
          </a:p>
        </p:txBody>
      </p:sp>
    </p:spTree>
    <p:extLst>
      <p:ext uri="{BB962C8B-B14F-4D97-AF65-F5344CB8AC3E}">
        <p14:creationId xmlns:p14="http://schemas.microsoft.com/office/powerpoint/2010/main" val="1423412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AABF27-45DE-BE54-052E-629008548D62}"/>
              </a:ext>
            </a:extLst>
          </p:cNvPr>
          <p:cNvSpPr>
            <a:spLocks noGrp="1"/>
          </p:cNvSpPr>
          <p:nvPr>
            <p:ph type="body" sz="quarter" idx="12"/>
          </p:nvPr>
        </p:nvSpPr>
        <p:spPr>
          <a:xfrm>
            <a:off x="304800" y="762000"/>
            <a:ext cx="4191000" cy="1524000"/>
          </a:xfrm>
        </p:spPr>
        <p:txBody>
          <a:bodyPr/>
          <a:lstStyle/>
          <a:p>
            <a:pPr marL="152400" lvl="0" indent="-161925" algn="l" rtl="0">
              <a:spcBef>
                <a:spcPts val="0"/>
              </a:spcBef>
              <a:spcAft>
                <a:spcPts val="0"/>
              </a:spcAft>
              <a:buClr>
                <a:srgbClr val="002060"/>
              </a:buClr>
              <a:buSzPts val="750"/>
              <a:buFont typeface="Montserrat"/>
              <a:buChar char="•"/>
            </a:pPr>
            <a:r>
              <a:rPr lang="en-US" sz="900" dirty="0">
                <a:solidFill>
                  <a:srgbClr val="000000"/>
                </a:solidFill>
              </a:rPr>
              <a:t>Unanimous Agreements (UAs) are the principles, procedures and behavioral expectations required of all NPC member organizations. </a:t>
            </a:r>
          </a:p>
          <a:p>
            <a:pPr marL="152400" lvl="0" indent="-161925" algn="l" rtl="0">
              <a:spcBef>
                <a:spcPts val="0"/>
              </a:spcBef>
              <a:spcAft>
                <a:spcPts val="0"/>
              </a:spcAft>
              <a:buClr>
                <a:srgbClr val="002060"/>
              </a:buClr>
              <a:buSzPts val="750"/>
              <a:buFont typeface="Montserrat"/>
              <a:buChar char="•"/>
            </a:pPr>
            <a:r>
              <a:rPr lang="en-US" sz="900" dirty="0">
                <a:solidFill>
                  <a:srgbClr val="000000"/>
                </a:solidFill>
              </a:rPr>
              <a:t>College Panhellenic Associations are required to operate according to these agreements, and all individual members must abide by them. </a:t>
            </a:r>
          </a:p>
          <a:p>
            <a:pPr marL="152400" lvl="0" indent="-161925" algn="l" rtl="0">
              <a:spcBef>
                <a:spcPts val="0"/>
              </a:spcBef>
              <a:spcAft>
                <a:spcPts val="0"/>
              </a:spcAft>
              <a:buClr>
                <a:srgbClr val="002060"/>
              </a:buClr>
              <a:buSzPts val="750"/>
              <a:buFont typeface="Montserrat"/>
              <a:buChar char="•"/>
            </a:pPr>
            <a:r>
              <a:rPr lang="en-US" sz="900" dirty="0">
                <a:solidFill>
                  <a:srgbClr val="000000"/>
                </a:solidFill>
              </a:rPr>
              <a:t>UAs are statements setting forth the rights of women’s sororities as private, voluntary social organizations. </a:t>
            </a:r>
          </a:p>
          <a:p>
            <a:pPr marL="152400" lvl="0" indent="-161925" algn="l" rtl="0">
              <a:spcBef>
                <a:spcPts val="0"/>
              </a:spcBef>
              <a:spcAft>
                <a:spcPts val="0"/>
              </a:spcAft>
              <a:buClr>
                <a:srgbClr val="002060"/>
              </a:buClr>
              <a:buSzPts val="750"/>
              <a:buFont typeface="Montserrat"/>
              <a:buChar char="•"/>
            </a:pPr>
            <a:r>
              <a:rPr lang="en-US" sz="900" dirty="0">
                <a:solidFill>
                  <a:srgbClr val="000000"/>
                </a:solidFill>
              </a:rPr>
              <a:t>The UAs are adopted by a unanimous vote of the NPC Board of Directors and ratified by all 26 inter/national presidents.</a:t>
            </a:r>
          </a:p>
          <a:p>
            <a:pPr marL="152400" lvl="0" indent="-161925" algn="l" rtl="0">
              <a:spcBef>
                <a:spcPts val="0"/>
              </a:spcBef>
              <a:spcAft>
                <a:spcPts val="0"/>
              </a:spcAft>
              <a:buClr>
                <a:srgbClr val="002060"/>
              </a:buClr>
              <a:buSzPts val="750"/>
              <a:buFont typeface="Montserrat"/>
              <a:buChar char="•"/>
            </a:pPr>
            <a:r>
              <a:rPr lang="en-US" sz="900" dirty="0">
                <a:solidFill>
                  <a:srgbClr val="000000"/>
                </a:solidFill>
              </a:rPr>
              <a:t>Every NPC Member Group and every collegiate chapter of a NPC Member Group must follow the UA</a:t>
            </a:r>
          </a:p>
        </p:txBody>
      </p:sp>
      <p:sp>
        <p:nvSpPr>
          <p:cNvPr id="3" name="Content Placeholder 2">
            <a:extLst>
              <a:ext uri="{FF2B5EF4-FFF2-40B4-BE49-F238E27FC236}">
                <a16:creationId xmlns:a16="http://schemas.microsoft.com/office/drawing/2014/main" id="{0448C96B-BF32-D5C5-8E3A-925D0CC1BB13}"/>
              </a:ext>
            </a:extLst>
          </p:cNvPr>
          <p:cNvSpPr>
            <a:spLocks noGrp="1"/>
          </p:cNvSpPr>
          <p:nvPr>
            <p:ph sz="quarter" idx="10"/>
          </p:nvPr>
        </p:nvSpPr>
        <p:spPr/>
        <p:txBody>
          <a:bodyPr/>
          <a:lstStyle/>
          <a:p>
            <a:r>
              <a:rPr lang="en-US" dirty="0"/>
              <a:t>NPC Unanimous Agreements </a:t>
            </a:r>
          </a:p>
        </p:txBody>
      </p:sp>
    </p:spTree>
    <p:extLst>
      <p:ext uri="{BB962C8B-B14F-4D97-AF65-F5344CB8AC3E}">
        <p14:creationId xmlns:p14="http://schemas.microsoft.com/office/powerpoint/2010/main" val="213888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3B29DC-7ADE-D84F-70F8-BD4E4E967139}"/>
              </a:ext>
            </a:extLst>
          </p:cNvPr>
          <p:cNvSpPr>
            <a:spLocks noGrp="1"/>
          </p:cNvSpPr>
          <p:nvPr>
            <p:ph type="body" sz="quarter" idx="12"/>
          </p:nvPr>
        </p:nvSpPr>
        <p:spPr/>
        <p:txBody>
          <a:bodyPr/>
          <a:lstStyle/>
          <a:p>
            <a:pPr marL="152400" lvl="0" indent="-152400" algn="l" rtl="0">
              <a:lnSpc>
                <a:spcPct val="115000"/>
              </a:lnSpc>
              <a:spcBef>
                <a:spcPts val="0"/>
              </a:spcBef>
              <a:spcAft>
                <a:spcPts val="0"/>
              </a:spcAft>
              <a:buClr>
                <a:srgbClr val="002060"/>
              </a:buClr>
              <a:buSzPts val="1000"/>
              <a:buFont typeface="Montserrat"/>
              <a:buChar char="•"/>
            </a:pPr>
            <a:r>
              <a:rPr lang="en-US" sz="1100" dirty="0">
                <a:solidFill>
                  <a:srgbClr val="000000"/>
                </a:solidFill>
              </a:rPr>
              <a:t>Policies are standards and procedures created by NPC vote, usually to address recurrent problems or operating issues that local Panhellenic’s face. </a:t>
            </a:r>
          </a:p>
          <a:p>
            <a:pPr marL="152400" lvl="0" indent="-152400" algn="l" rtl="0">
              <a:lnSpc>
                <a:spcPct val="115000"/>
              </a:lnSpc>
              <a:spcBef>
                <a:spcPts val="0"/>
              </a:spcBef>
              <a:spcAft>
                <a:spcPts val="0"/>
              </a:spcAft>
              <a:buClr>
                <a:srgbClr val="002060"/>
              </a:buClr>
              <a:buSzPts val="1000"/>
              <a:buFont typeface="Montserrat"/>
              <a:buChar char="•"/>
            </a:pPr>
            <a:r>
              <a:rPr lang="en-US" sz="1100" dirty="0">
                <a:solidFill>
                  <a:srgbClr val="000000"/>
                </a:solidFill>
              </a:rPr>
              <a:t>Policies are adopted by a majority vote of the NPC Board of Directors. </a:t>
            </a:r>
          </a:p>
          <a:p>
            <a:endParaRPr lang="en-US" dirty="0"/>
          </a:p>
        </p:txBody>
      </p:sp>
      <p:sp>
        <p:nvSpPr>
          <p:cNvPr id="3" name="Content Placeholder 2">
            <a:extLst>
              <a:ext uri="{FF2B5EF4-FFF2-40B4-BE49-F238E27FC236}">
                <a16:creationId xmlns:a16="http://schemas.microsoft.com/office/drawing/2014/main" id="{F703E889-085F-7BB3-F510-7DF047908525}"/>
              </a:ext>
            </a:extLst>
          </p:cNvPr>
          <p:cNvSpPr>
            <a:spLocks noGrp="1"/>
          </p:cNvSpPr>
          <p:nvPr>
            <p:ph sz="quarter" idx="10"/>
          </p:nvPr>
        </p:nvSpPr>
        <p:spPr/>
        <p:txBody>
          <a:bodyPr/>
          <a:lstStyle/>
          <a:p>
            <a:r>
              <a:rPr lang="en-US" dirty="0"/>
              <a:t>NPC Policies </a:t>
            </a:r>
          </a:p>
        </p:txBody>
      </p:sp>
    </p:spTree>
    <p:extLst>
      <p:ext uri="{BB962C8B-B14F-4D97-AF65-F5344CB8AC3E}">
        <p14:creationId xmlns:p14="http://schemas.microsoft.com/office/powerpoint/2010/main" val="2242990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1F29E4-6653-326C-F80E-ADD01CD1DEF2}"/>
              </a:ext>
            </a:extLst>
          </p:cNvPr>
          <p:cNvSpPr>
            <a:spLocks noGrp="1"/>
          </p:cNvSpPr>
          <p:nvPr>
            <p:ph type="body" sz="quarter" idx="12"/>
          </p:nvPr>
        </p:nvSpPr>
        <p:spPr>
          <a:xfrm>
            <a:off x="304800" y="762000"/>
            <a:ext cx="4191000" cy="1371600"/>
          </a:xfrm>
        </p:spPr>
        <p:txBody>
          <a:bodyPr/>
          <a:lstStyle/>
          <a:p>
            <a:pPr marL="152400" lvl="0" indent="-146050" algn="l" rtl="0">
              <a:lnSpc>
                <a:spcPct val="108000"/>
              </a:lnSpc>
              <a:spcBef>
                <a:spcPts val="0"/>
              </a:spcBef>
              <a:spcAft>
                <a:spcPts val="0"/>
              </a:spcAft>
              <a:buClr>
                <a:srgbClr val="002060"/>
              </a:buClr>
              <a:buSzPts val="900"/>
              <a:buFont typeface="Montserrat"/>
              <a:buChar char="•"/>
            </a:pPr>
            <a:r>
              <a:rPr lang="en-US" dirty="0">
                <a:solidFill>
                  <a:srgbClr val="000000"/>
                </a:solidFill>
              </a:rPr>
              <a:t>Best practices are procedures formulated to help local Panhellenics and their member chapters achieve the greatest success. Adherence to these practices is not required, but is strongly recommended. </a:t>
            </a:r>
          </a:p>
          <a:p>
            <a:pPr marL="152400" lvl="0" indent="-146050" algn="l" rtl="0">
              <a:lnSpc>
                <a:spcPct val="108000"/>
              </a:lnSpc>
              <a:spcBef>
                <a:spcPts val="0"/>
              </a:spcBef>
              <a:spcAft>
                <a:spcPts val="0"/>
              </a:spcAft>
              <a:buClr>
                <a:srgbClr val="002060"/>
              </a:buClr>
              <a:buSzPts val="900"/>
              <a:buFont typeface="Montserrat"/>
              <a:buChar char="•"/>
            </a:pPr>
            <a:r>
              <a:rPr lang="en-US" dirty="0">
                <a:solidFill>
                  <a:srgbClr val="000000"/>
                </a:solidFill>
              </a:rPr>
              <a:t>Best practices are recommended by an NPC committee and approved by the Executive Committee and/or NPC Board of Directors, as appropriate.</a:t>
            </a:r>
          </a:p>
          <a:p>
            <a:endParaRPr lang="en-US" dirty="0"/>
          </a:p>
        </p:txBody>
      </p:sp>
      <p:sp>
        <p:nvSpPr>
          <p:cNvPr id="3" name="Content Placeholder 2">
            <a:extLst>
              <a:ext uri="{FF2B5EF4-FFF2-40B4-BE49-F238E27FC236}">
                <a16:creationId xmlns:a16="http://schemas.microsoft.com/office/drawing/2014/main" id="{BF31BC5D-17EF-D2CF-84D1-AB40620DA853}"/>
              </a:ext>
            </a:extLst>
          </p:cNvPr>
          <p:cNvSpPr>
            <a:spLocks noGrp="1"/>
          </p:cNvSpPr>
          <p:nvPr>
            <p:ph sz="quarter" idx="10"/>
          </p:nvPr>
        </p:nvSpPr>
        <p:spPr/>
        <p:txBody>
          <a:bodyPr/>
          <a:lstStyle/>
          <a:p>
            <a:r>
              <a:rPr lang="en-US" dirty="0"/>
              <a:t>NPC Best Practices</a:t>
            </a:r>
          </a:p>
        </p:txBody>
      </p:sp>
    </p:spTree>
    <p:extLst>
      <p:ext uri="{BB962C8B-B14F-4D97-AF65-F5344CB8AC3E}">
        <p14:creationId xmlns:p14="http://schemas.microsoft.com/office/powerpoint/2010/main" val="2930650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7AF373-69BC-D245-AE6B-82203A79C781}"/>
              </a:ext>
            </a:extLst>
          </p:cNvPr>
          <p:cNvSpPr>
            <a:spLocks noGrp="1"/>
          </p:cNvSpPr>
          <p:nvPr>
            <p:ph type="body" sz="quarter" idx="10"/>
          </p:nvPr>
        </p:nvSpPr>
        <p:spPr>
          <a:xfrm>
            <a:off x="304800" y="990600"/>
            <a:ext cx="2336800" cy="381000"/>
          </a:xfrm>
        </p:spPr>
        <p:txBody>
          <a:bodyPr/>
          <a:lstStyle/>
          <a:p>
            <a:r>
              <a:rPr lang="en-US" dirty="0"/>
              <a:t>SUPPORT &amp; RESOURCES</a:t>
            </a:r>
          </a:p>
        </p:txBody>
      </p:sp>
    </p:spTree>
    <p:extLst>
      <p:ext uri="{BB962C8B-B14F-4D97-AF65-F5344CB8AC3E}">
        <p14:creationId xmlns:p14="http://schemas.microsoft.com/office/powerpoint/2010/main" val="2583572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2080E7-3099-A710-2BBD-EC98A9B5D49E}"/>
              </a:ext>
            </a:extLst>
          </p:cNvPr>
          <p:cNvSpPr>
            <a:spLocks noGrp="1"/>
          </p:cNvSpPr>
          <p:nvPr>
            <p:ph type="body" sz="quarter" idx="12"/>
          </p:nvPr>
        </p:nvSpPr>
        <p:spPr/>
        <p:txBody>
          <a:bodyPr/>
          <a:lstStyle/>
          <a:p>
            <a:pPr>
              <a:buFont typeface="Arial" panose="020B0604020202020204" pitchFamily="34" charset="0"/>
              <a:buChar char="•"/>
            </a:pPr>
            <a:r>
              <a:rPr lang="en-US" sz="1100" dirty="0"/>
              <a:t>Name </a:t>
            </a:r>
          </a:p>
          <a:p>
            <a:pPr>
              <a:buFont typeface="Arial" panose="020B0604020202020204" pitchFamily="34" charset="0"/>
              <a:buChar char="•"/>
            </a:pPr>
            <a:r>
              <a:rPr lang="en-US" sz="1100" dirty="0"/>
              <a:t>Chapter of Initiation </a:t>
            </a:r>
          </a:p>
          <a:p>
            <a:pPr>
              <a:buFont typeface="Arial" panose="020B0604020202020204" pitchFamily="34" charset="0"/>
              <a:buChar char="•"/>
            </a:pPr>
            <a:r>
              <a:rPr lang="en-US" sz="1100" dirty="0"/>
              <a:t>Chapter you work with </a:t>
            </a:r>
          </a:p>
          <a:p>
            <a:pPr>
              <a:buFont typeface="Arial" panose="020B0604020202020204" pitchFamily="34" charset="0"/>
              <a:buChar char="•"/>
            </a:pPr>
            <a:r>
              <a:rPr lang="en-US" sz="1100" dirty="0"/>
              <a:t>What are you hoping to get out of today’s training?</a:t>
            </a:r>
          </a:p>
          <a:p>
            <a:endParaRPr lang="en-US" dirty="0"/>
          </a:p>
        </p:txBody>
      </p:sp>
      <p:sp>
        <p:nvSpPr>
          <p:cNvPr id="3" name="Content Placeholder 2">
            <a:extLst>
              <a:ext uri="{FF2B5EF4-FFF2-40B4-BE49-F238E27FC236}">
                <a16:creationId xmlns:a16="http://schemas.microsoft.com/office/drawing/2014/main" id="{8BEA07A3-0E8B-D4BD-B38E-54AB11CD0127}"/>
              </a:ext>
            </a:extLst>
          </p:cNvPr>
          <p:cNvSpPr>
            <a:spLocks noGrp="1"/>
          </p:cNvSpPr>
          <p:nvPr>
            <p:ph sz="quarter" idx="10"/>
          </p:nvPr>
        </p:nvSpPr>
        <p:spPr/>
        <p:txBody>
          <a:bodyPr/>
          <a:lstStyle/>
          <a:p>
            <a:r>
              <a:rPr lang="en-US" dirty="0"/>
              <a:t>Introductions </a:t>
            </a:r>
          </a:p>
        </p:txBody>
      </p:sp>
    </p:spTree>
    <p:extLst>
      <p:ext uri="{BB962C8B-B14F-4D97-AF65-F5344CB8AC3E}">
        <p14:creationId xmlns:p14="http://schemas.microsoft.com/office/powerpoint/2010/main" val="3519036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A0C2C2-2719-863E-8FDE-C94F9AC33724}"/>
              </a:ext>
            </a:extLst>
          </p:cNvPr>
          <p:cNvSpPr>
            <a:spLocks noGrp="1"/>
          </p:cNvSpPr>
          <p:nvPr>
            <p:ph type="body" sz="quarter" idx="12"/>
          </p:nvPr>
        </p:nvSpPr>
        <p:spPr/>
        <p:txBody>
          <a:bodyPr/>
          <a:lstStyle/>
          <a:p>
            <a:pPr marL="114300" lvl="0" indent="-107950" algn="l" rtl="0">
              <a:lnSpc>
                <a:spcPct val="112000"/>
              </a:lnSpc>
              <a:spcBef>
                <a:spcPts val="0"/>
              </a:spcBef>
              <a:spcAft>
                <a:spcPts val="0"/>
              </a:spcAft>
              <a:buClr>
                <a:srgbClr val="002060"/>
              </a:buClr>
              <a:buSzPts val="900"/>
              <a:buFont typeface="Montserrat"/>
              <a:buChar char="•"/>
            </a:pPr>
            <a:r>
              <a:rPr lang="en-US" sz="1100" dirty="0">
                <a:solidFill>
                  <a:srgbClr val="000000"/>
                </a:solidFill>
              </a:rPr>
              <a:t>A College Panhellenic Council is the association’s governing body and is composed of one delegate and one alternate from each regular, provisional and associate member chapter at the institution. </a:t>
            </a:r>
          </a:p>
          <a:p>
            <a:pPr marL="114300" lvl="0" indent="-107950" algn="l" rtl="0">
              <a:lnSpc>
                <a:spcPct val="112000"/>
              </a:lnSpc>
              <a:spcBef>
                <a:spcPts val="0"/>
              </a:spcBef>
              <a:spcAft>
                <a:spcPts val="0"/>
              </a:spcAft>
              <a:buClr>
                <a:srgbClr val="002060"/>
              </a:buClr>
              <a:buSzPts val="900"/>
              <a:buFont typeface="Montserrat"/>
              <a:buChar char="•"/>
            </a:pPr>
            <a:r>
              <a:rPr lang="en-US" sz="1100" dirty="0">
                <a:solidFill>
                  <a:srgbClr val="000000"/>
                </a:solidFill>
              </a:rPr>
              <a:t>Each group has one vote and that vote is always cast by the chapter delegate.  </a:t>
            </a:r>
          </a:p>
          <a:p>
            <a:pPr marL="114300" lvl="0" indent="-107950" algn="l" rtl="0">
              <a:lnSpc>
                <a:spcPct val="112000"/>
              </a:lnSpc>
              <a:spcBef>
                <a:spcPts val="0"/>
              </a:spcBef>
              <a:spcAft>
                <a:spcPts val="0"/>
              </a:spcAft>
              <a:buClr>
                <a:srgbClr val="002060"/>
              </a:buClr>
              <a:buSzPts val="900"/>
              <a:buFont typeface="Montserrat"/>
              <a:buChar char="•"/>
            </a:pPr>
            <a:r>
              <a:rPr lang="en-US" sz="1100" dirty="0">
                <a:solidFill>
                  <a:srgbClr val="000000"/>
                </a:solidFill>
              </a:rPr>
              <a:t>Only chapter delegates can vote.</a:t>
            </a:r>
          </a:p>
          <a:p>
            <a:endParaRPr lang="en-US" dirty="0"/>
          </a:p>
        </p:txBody>
      </p:sp>
      <p:sp>
        <p:nvSpPr>
          <p:cNvPr id="3" name="Content Placeholder 2">
            <a:extLst>
              <a:ext uri="{FF2B5EF4-FFF2-40B4-BE49-F238E27FC236}">
                <a16:creationId xmlns:a16="http://schemas.microsoft.com/office/drawing/2014/main" id="{02DBF26A-1339-D81A-26B0-373C4D670B6B}"/>
              </a:ext>
            </a:extLst>
          </p:cNvPr>
          <p:cNvSpPr>
            <a:spLocks noGrp="1"/>
          </p:cNvSpPr>
          <p:nvPr>
            <p:ph sz="quarter" idx="10"/>
          </p:nvPr>
        </p:nvSpPr>
        <p:spPr/>
        <p:txBody>
          <a:bodyPr/>
          <a:lstStyle/>
          <a:p>
            <a:pPr algn="l" rtl="0"/>
            <a:r>
              <a:rPr lang="en-US" sz="1600" dirty="0">
                <a:latin typeface="Tropiline" pitchFamily="50" charset="0"/>
                <a:ea typeface="Montserrat"/>
                <a:cs typeface="Montserrat"/>
                <a:sym typeface="Montserrat"/>
              </a:rPr>
              <a:t>Membership and Voting</a:t>
            </a:r>
            <a:endParaRPr lang="en-US" sz="1600" b="0" dirty="0">
              <a:latin typeface="Tropiline" pitchFamily="50" charset="0"/>
              <a:ea typeface="Montserrat"/>
              <a:cs typeface="Montserrat"/>
              <a:sym typeface="Montserrat"/>
            </a:endParaRPr>
          </a:p>
          <a:p>
            <a:endParaRPr lang="en-US" dirty="0"/>
          </a:p>
        </p:txBody>
      </p:sp>
    </p:spTree>
    <p:extLst>
      <p:ext uri="{BB962C8B-B14F-4D97-AF65-F5344CB8AC3E}">
        <p14:creationId xmlns:p14="http://schemas.microsoft.com/office/powerpoint/2010/main" val="1578889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B189D6-B91C-6196-152F-A235D1165B38}"/>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2FB891F7-A809-392A-D526-245EEDDE0CD5}"/>
              </a:ext>
            </a:extLst>
          </p:cNvPr>
          <p:cNvSpPr>
            <a:spLocks noGrp="1"/>
          </p:cNvSpPr>
          <p:nvPr>
            <p:ph sz="quarter" idx="10"/>
          </p:nvPr>
        </p:nvSpPr>
        <p:spPr/>
        <p:txBody>
          <a:bodyPr/>
          <a:lstStyle/>
          <a:p>
            <a:endParaRPr lang="en-US" dirty="0"/>
          </a:p>
        </p:txBody>
      </p:sp>
      <p:sp>
        <p:nvSpPr>
          <p:cNvPr id="4" name="Google Shape;151;g1055c092804_0_457">
            <a:extLst>
              <a:ext uri="{FF2B5EF4-FFF2-40B4-BE49-F238E27FC236}">
                <a16:creationId xmlns:a16="http://schemas.microsoft.com/office/drawing/2014/main" id="{3C8332D7-7F42-0149-8817-B14EF8110ED4}"/>
              </a:ext>
            </a:extLst>
          </p:cNvPr>
          <p:cNvSpPr txBox="1"/>
          <p:nvPr/>
        </p:nvSpPr>
        <p:spPr>
          <a:xfrm>
            <a:off x="0" y="9600"/>
            <a:ext cx="4876800" cy="27336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 name="Google Shape;152;g1055c092804_0_457">
            <a:extLst>
              <a:ext uri="{FF2B5EF4-FFF2-40B4-BE49-F238E27FC236}">
                <a16:creationId xmlns:a16="http://schemas.microsoft.com/office/drawing/2014/main" id="{3589BC34-98B5-A211-F7B5-B5D7DC064249}"/>
              </a:ext>
            </a:extLst>
          </p:cNvPr>
          <p:cNvSpPr/>
          <p:nvPr/>
        </p:nvSpPr>
        <p:spPr>
          <a:xfrm>
            <a:off x="1389450" y="96282"/>
            <a:ext cx="2097900" cy="254700"/>
          </a:xfrm>
          <a:prstGeom prst="roundRect">
            <a:avLst>
              <a:gd name="adj" fmla="val 16667"/>
            </a:avLst>
          </a:prstGeom>
          <a:solidFill>
            <a:srgbClr val="73B5E4"/>
          </a:solidFill>
          <a:ln>
            <a:noFill/>
          </a:ln>
          <a:effectLst>
            <a:outerShdw blurRad="57150" dist="19050" dir="5400000" algn="ctr" rotWithShape="0">
              <a:srgbClr val="000000">
                <a:alpha val="62350"/>
              </a:srgbClr>
            </a:outerShdw>
          </a:effectLst>
        </p:spPr>
        <p:txBody>
          <a:bodyPr spcFirstLastPara="1" wrap="square" lIns="30475" tIns="15225" rIns="30475" bIns="15225" anchor="ctr" anchorCtr="0">
            <a:noAutofit/>
          </a:bodyPr>
          <a:lstStyle/>
          <a:p>
            <a:pPr marL="0" marR="0" lvl="0" indent="0" algn="ctr" rtl="0">
              <a:spcBef>
                <a:spcPts val="0"/>
              </a:spcBef>
              <a:spcAft>
                <a:spcPts val="0"/>
              </a:spcAft>
              <a:buClr>
                <a:schemeClr val="lt1"/>
              </a:buClr>
              <a:buSzPts val="800"/>
              <a:buFont typeface="Arial"/>
              <a:buNone/>
            </a:pPr>
            <a:r>
              <a:rPr lang="en-US" sz="800" b="1" i="0" u="none" strike="noStrike" cap="none" dirty="0">
                <a:solidFill>
                  <a:schemeClr val="lt1"/>
                </a:solidFill>
                <a:latin typeface="Montserrat"/>
                <a:ea typeface="Montserrat"/>
                <a:cs typeface="Montserrat"/>
                <a:sym typeface="Montserrat"/>
              </a:rPr>
              <a:t>vp: Panhellenic</a:t>
            </a:r>
            <a:endParaRPr sz="800" b="1" i="0" u="none" strike="noStrike" cap="none" dirty="0">
              <a:solidFill>
                <a:schemeClr val="lt1"/>
              </a:solidFill>
              <a:latin typeface="Montserrat"/>
              <a:ea typeface="Montserrat"/>
              <a:cs typeface="Montserrat"/>
              <a:sym typeface="Montserrat"/>
            </a:endParaRPr>
          </a:p>
        </p:txBody>
      </p:sp>
      <p:sp>
        <p:nvSpPr>
          <p:cNvPr id="6" name="Google Shape;153;g1055c092804_0_457">
            <a:extLst>
              <a:ext uri="{FF2B5EF4-FFF2-40B4-BE49-F238E27FC236}">
                <a16:creationId xmlns:a16="http://schemas.microsoft.com/office/drawing/2014/main" id="{F26D57D0-506F-5384-5792-84B6AA5CAB4C}"/>
              </a:ext>
            </a:extLst>
          </p:cNvPr>
          <p:cNvSpPr/>
          <p:nvPr/>
        </p:nvSpPr>
        <p:spPr>
          <a:xfrm>
            <a:off x="228600" y="614569"/>
            <a:ext cx="1245150" cy="1823829"/>
          </a:xfrm>
          <a:prstGeom prst="roundRect">
            <a:avLst>
              <a:gd name="adj" fmla="val 16667"/>
            </a:avLst>
          </a:prstGeom>
          <a:solidFill>
            <a:srgbClr val="73B5E4"/>
          </a:solidFill>
          <a:ln>
            <a:noFill/>
          </a:ln>
          <a:effectLst>
            <a:outerShdw blurRad="57150" dist="19050" dir="5400000" algn="ctr" rotWithShape="0">
              <a:srgbClr val="000000">
                <a:alpha val="62350"/>
              </a:srgbClr>
            </a:outerShdw>
          </a:effectLst>
        </p:spPr>
        <p:txBody>
          <a:bodyPr spcFirstLastPara="1" wrap="square" lIns="30475" tIns="15225" rIns="30475" bIns="15225" anchor="ctr" anchorCtr="0">
            <a:noAutofit/>
          </a:bodyPr>
          <a:lstStyle/>
          <a:p>
            <a:pPr marL="0" marR="0" lvl="0" indent="0" algn="ctr" rtl="0">
              <a:spcBef>
                <a:spcPts val="0"/>
              </a:spcBef>
              <a:spcAft>
                <a:spcPts val="0"/>
              </a:spcAft>
              <a:buClr>
                <a:schemeClr val="lt1"/>
              </a:buClr>
              <a:buSzPts val="500"/>
              <a:buFont typeface="Arial"/>
              <a:buNone/>
            </a:pPr>
            <a:r>
              <a:rPr lang="en-US" sz="450" b="1" i="0" u="none" strike="noStrike" cap="none" dirty="0">
                <a:solidFill>
                  <a:schemeClr val="lt1"/>
                </a:solidFill>
                <a:latin typeface="Montserrat"/>
                <a:ea typeface="Montserrat"/>
                <a:cs typeface="Montserrat"/>
                <a:sym typeface="Montserrat"/>
              </a:rPr>
              <a:t>Panhellenic Support Specialist</a:t>
            </a:r>
            <a:endParaRPr sz="450" dirty="0">
              <a:solidFill>
                <a:schemeClr val="dk1"/>
              </a:solidFill>
              <a:latin typeface="Montserrat"/>
              <a:ea typeface="Montserrat"/>
              <a:cs typeface="Montserrat"/>
              <a:sym typeface="Montserrat"/>
            </a:endParaRPr>
          </a:p>
          <a:p>
            <a:pPr marL="0" marR="0" lvl="0" indent="0" algn="ctr" rtl="0">
              <a:spcBef>
                <a:spcPts val="0"/>
              </a:spcBef>
              <a:spcAft>
                <a:spcPts val="0"/>
              </a:spcAft>
              <a:buClr>
                <a:schemeClr val="dk1"/>
              </a:buClr>
              <a:buSzPts val="500"/>
              <a:buFont typeface="Arial"/>
              <a:buNone/>
            </a:pPr>
            <a:endParaRPr sz="450" b="1" i="0" u="none" strike="noStrike" cap="none" dirty="0">
              <a:solidFill>
                <a:schemeClr val="lt1"/>
              </a:solidFill>
              <a:latin typeface="Montserrat"/>
              <a:ea typeface="Montserrat"/>
              <a:cs typeface="Montserrat"/>
              <a:sym typeface="Montserrat"/>
            </a:endParaRPr>
          </a:p>
          <a:p>
            <a:pPr marL="0" marR="0" lvl="0" indent="0" algn="l" rtl="0">
              <a:spcBef>
                <a:spcPts val="0"/>
              </a:spcBef>
              <a:spcAft>
                <a:spcPts val="0"/>
              </a:spcAft>
              <a:buClr>
                <a:schemeClr val="lt1"/>
              </a:buClr>
              <a:buSzPts val="400"/>
              <a:buFont typeface="Arial"/>
              <a:buNone/>
            </a:pPr>
            <a:r>
              <a:rPr lang="en-US" sz="450" b="1" i="0" u="none" strike="noStrike" cap="none" dirty="0">
                <a:solidFill>
                  <a:schemeClr val="lt1"/>
                </a:solidFill>
                <a:latin typeface="Montserrat"/>
                <a:ea typeface="Montserrat"/>
                <a:cs typeface="Montserrat"/>
                <a:sym typeface="Montserrat"/>
              </a:rPr>
              <a:t>Campus Panhellenic Council</a:t>
            </a:r>
            <a:endParaRPr sz="450" dirty="0">
              <a:solidFill>
                <a:schemeClr val="lt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b="1" dirty="0">
                <a:solidFill>
                  <a:schemeClr val="lt1"/>
                </a:solidFill>
                <a:latin typeface="Montserrat"/>
                <a:ea typeface="Montserrat"/>
                <a:cs typeface="Montserrat"/>
                <a:sym typeface="Montserrat"/>
              </a:rPr>
              <a:t>All voting decisions </a:t>
            </a:r>
            <a:endParaRPr sz="450" b="1" dirty="0">
              <a:solidFill>
                <a:schemeClr val="lt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Bylaws and Standing Rules </a:t>
            </a:r>
            <a:endParaRPr sz="450" dirty="0">
              <a:solidFill>
                <a:schemeClr val="lt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University Relationship Documents</a:t>
            </a:r>
            <a:endParaRPr sz="450" dirty="0">
              <a:solidFill>
                <a:schemeClr val="dk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Filing or receiving Infractions</a:t>
            </a:r>
            <a:endParaRPr sz="450" dirty="0">
              <a:solidFill>
                <a:schemeClr val="lt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Variable Quota or Alternate Total Setting Pilots</a:t>
            </a:r>
            <a:endParaRPr sz="450" dirty="0">
              <a:solidFill>
                <a:schemeClr val="dk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Something of Value or Consulting Team Visit Requests</a:t>
            </a:r>
            <a:endParaRPr sz="450" dirty="0">
              <a:solidFill>
                <a:schemeClr val="dk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Code of Ethics </a:t>
            </a:r>
            <a:endParaRPr sz="450" dirty="0">
              <a:solidFill>
                <a:schemeClr val="dk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Greek Community User Fees</a:t>
            </a:r>
            <a:endParaRPr sz="450" dirty="0">
              <a:solidFill>
                <a:schemeClr val="dk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Risk Management/Social Event Policies</a:t>
            </a:r>
            <a:endParaRPr sz="450" dirty="0">
              <a:solidFill>
                <a:schemeClr val="dk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Connecting with the local Alumnae Panhellenic</a:t>
            </a:r>
            <a:endParaRPr sz="450" dirty="0">
              <a:solidFill>
                <a:schemeClr val="dk1"/>
              </a:solidFill>
              <a:latin typeface="Montserrat"/>
              <a:ea typeface="Montserrat"/>
              <a:cs typeface="Montserrat"/>
              <a:sym typeface="Montserrat"/>
            </a:endParaRPr>
          </a:p>
          <a:p>
            <a:pPr marL="0" marR="0" lvl="0" indent="0" algn="l" rtl="0">
              <a:spcBef>
                <a:spcPts val="0"/>
              </a:spcBef>
              <a:spcAft>
                <a:spcPts val="0"/>
              </a:spcAft>
              <a:buClr>
                <a:schemeClr val="dk1"/>
              </a:buClr>
              <a:buSzPts val="400"/>
              <a:buFont typeface="Arial"/>
              <a:buNone/>
            </a:pPr>
            <a:endParaRPr sz="450" b="1" dirty="0">
              <a:solidFill>
                <a:schemeClr val="lt1"/>
              </a:solidFill>
              <a:latin typeface="Montserrat"/>
              <a:ea typeface="Montserrat"/>
              <a:cs typeface="Montserrat"/>
              <a:sym typeface="Montserrat"/>
            </a:endParaRPr>
          </a:p>
          <a:p>
            <a:pPr marL="0" marR="0" lvl="0" indent="0" algn="l" rtl="0">
              <a:spcBef>
                <a:spcPts val="0"/>
              </a:spcBef>
              <a:spcAft>
                <a:spcPts val="0"/>
              </a:spcAft>
              <a:buClr>
                <a:schemeClr val="lt1"/>
              </a:buClr>
              <a:buSzPts val="400"/>
              <a:buFont typeface="Arial"/>
              <a:buNone/>
            </a:pPr>
            <a:r>
              <a:rPr lang="en-US" sz="450" b="1" dirty="0">
                <a:solidFill>
                  <a:schemeClr val="lt1"/>
                </a:solidFill>
                <a:latin typeface="Montserrat"/>
                <a:ea typeface="Montserrat"/>
                <a:cs typeface="Montserrat"/>
                <a:sym typeface="Montserrat"/>
              </a:rPr>
              <a:t>Recruitment</a:t>
            </a:r>
            <a:endParaRPr sz="450" dirty="0">
              <a:solidFill>
                <a:schemeClr val="lt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Panhellenic Recruitment Rules</a:t>
            </a:r>
            <a:endParaRPr sz="450" dirty="0">
              <a:solidFill>
                <a:schemeClr val="dk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Panhellenic Extension</a:t>
            </a:r>
            <a:endParaRPr sz="450" dirty="0">
              <a:solidFill>
                <a:schemeClr val="dk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Change in Recruitment Format</a:t>
            </a:r>
            <a:endParaRPr sz="450" dirty="0">
              <a:solidFill>
                <a:schemeClr val="dk1"/>
              </a:solidFill>
              <a:latin typeface="Montserrat"/>
              <a:ea typeface="Montserrat"/>
              <a:cs typeface="Montserrat"/>
              <a:sym typeface="Montserrat"/>
            </a:endParaRPr>
          </a:p>
        </p:txBody>
      </p:sp>
      <p:sp>
        <p:nvSpPr>
          <p:cNvPr id="7" name="Google Shape;156;g1055c092804_0_457">
            <a:extLst>
              <a:ext uri="{FF2B5EF4-FFF2-40B4-BE49-F238E27FC236}">
                <a16:creationId xmlns:a16="http://schemas.microsoft.com/office/drawing/2014/main" id="{C259A038-BF5F-F57E-77EA-45F4D0957BA5}"/>
              </a:ext>
            </a:extLst>
          </p:cNvPr>
          <p:cNvSpPr/>
          <p:nvPr/>
        </p:nvSpPr>
        <p:spPr>
          <a:xfrm>
            <a:off x="2660026" y="1895560"/>
            <a:ext cx="2064373" cy="751358"/>
          </a:xfrm>
          <a:prstGeom prst="roundRect">
            <a:avLst>
              <a:gd name="adj" fmla="val 16667"/>
            </a:avLst>
          </a:prstGeom>
          <a:solidFill>
            <a:srgbClr val="73B5E4"/>
          </a:solidFill>
          <a:ln>
            <a:noFill/>
          </a:ln>
          <a:effectLst>
            <a:outerShdw blurRad="57150" dist="19050" dir="5400000" algn="ctr" rotWithShape="0">
              <a:srgbClr val="000000">
                <a:alpha val="62350"/>
              </a:srgbClr>
            </a:outerShdw>
          </a:effectLst>
        </p:spPr>
        <p:txBody>
          <a:bodyPr spcFirstLastPara="1" wrap="square" lIns="30475" tIns="15225" rIns="30475" bIns="15225" anchor="ctr" anchorCtr="0">
            <a:noAutofit/>
          </a:bodyPr>
          <a:lstStyle/>
          <a:p>
            <a:pPr marL="0" marR="0" lvl="0" indent="0" algn="ctr" rtl="0">
              <a:spcBef>
                <a:spcPts val="0"/>
              </a:spcBef>
              <a:spcAft>
                <a:spcPts val="0"/>
              </a:spcAft>
              <a:buClr>
                <a:schemeClr val="lt1"/>
              </a:buClr>
              <a:buSzPts val="500"/>
              <a:buFont typeface="Arial"/>
              <a:buNone/>
            </a:pPr>
            <a:r>
              <a:rPr lang="en-US" sz="450" b="1" dirty="0">
                <a:solidFill>
                  <a:schemeClr val="lt1"/>
                </a:solidFill>
                <a:latin typeface="Montserrat"/>
                <a:ea typeface="Montserrat"/>
                <a:cs typeface="Montserrat"/>
                <a:sym typeface="Montserrat"/>
              </a:rPr>
              <a:t>Panhellenic Operations Chairman/ NPC CPO</a:t>
            </a:r>
            <a:endParaRPr sz="450" dirty="0">
              <a:solidFill>
                <a:schemeClr val="dk1"/>
              </a:solidFill>
              <a:latin typeface="Montserrat"/>
              <a:ea typeface="Montserrat"/>
              <a:cs typeface="Montserrat"/>
              <a:sym typeface="Montserrat"/>
            </a:endParaRPr>
          </a:p>
          <a:p>
            <a:pPr marL="0" marR="0" lvl="0" indent="0" algn="l" rtl="0">
              <a:spcBef>
                <a:spcPts val="0"/>
              </a:spcBef>
              <a:spcAft>
                <a:spcPts val="0"/>
              </a:spcAft>
              <a:buClr>
                <a:schemeClr val="lt1"/>
              </a:buClr>
              <a:buSzPts val="400"/>
              <a:buFont typeface="Arial"/>
              <a:buNone/>
            </a:pPr>
            <a:r>
              <a:rPr lang="en-US" sz="450" dirty="0">
                <a:solidFill>
                  <a:schemeClr val="lt1"/>
                </a:solidFill>
                <a:latin typeface="Montserrat"/>
                <a:ea typeface="Montserrat"/>
                <a:cs typeface="Montserrat"/>
                <a:sym typeface="Montserrat"/>
              </a:rPr>
              <a:t>Will provide input on:</a:t>
            </a:r>
            <a:endParaRPr sz="450" dirty="0">
              <a:solidFill>
                <a:schemeClr val="lt1"/>
              </a:solidFill>
              <a:latin typeface="Montserrat"/>
              <a:ea typeface="Montserrat"/>
              <a:cs typeface="Montserrat"/>
              <a:sym typeface="Montserrat"/>
            </a:endParaRPr>
          </a:p>
          <a:p>
            <a:pPr marL="152400" marR="0" lvl="0" indent="-101600" algn="l" rtl="0">
              <a:lnSpc>
                <a:spcPct val="100000"/>
              </a:lnSpc>
              <a:spcBef>
                <a:spcPts val="0"/>
              </a:spcBef>
              <a:spcAft>
                <a:spcPts val="0"/>
              </a:spcAft>
              <a:buClr>
                <a:srgbClr val="FFFFFF"/>
              </a:buClr>
              <a:buSzPts val="400"/>
              <a:buFont typeface="Montserrat"/>
              <a:buChar char="●"/>
            </a:pPr>
            <a:r>
              <a:rPr lang="en-US" sz="450" dirty="0">
                <a:solidFill>
                  <a:srgbClr val="FFFFFF"/>
                </a:solidFill>
                <a:latin typeface="Montserrat"/>
                <a:ea typeface="Montserrat"/>
                <a:cs typeface="Montserrat"/>
                <a:sym typeface="Montserrat"/>
              </a:rPr>
              <a:t>Campus issues and decisions</a:t>
            </a:r>
            <a:endParaRPr sz="450" dirty="0">
              <a:solidFill>
                <a:srgbClr val="FFFFFF"/>
              </a:solidFill>
              <a:latin typeface="Montserrat"/>
              <a:ea typeface="Montserrat"/>
              <a:cs typeface="Montserrat"/>
              <a:sym typeface="Montserrat"/>
            </a:endParaRPr>
          </a:p>
          <a:p>
            <a:pPr marL="152400" marR="0" lvl="0" indent="-101600" algn="l" rtl="0">
              <a:lnSpc>
                <a:spcPct val="100000"/>
              </a:lnSpc>
              <a:spcBef>
                <a:spcPts val="0"/>
              </a:spcBef>
              <a:spcAft>
                <a:spcPts val="0"/>
              </a:spcAft>
              <a:buClr>
                <a:srgbClr val="FFFFFF"/>
              </a:buClr>
              <a:buSzPts val="400"/>
              <a:buFont typeface="Montserrat"/>
              <a:buChar char="●"/>
            </a:pPr>
            <a:r>
              <a:rPr lang="en-US" sz="450" dirty="0">
                <a:solidFill>
                  <a:srgbClr val="FFFFFF"/>
                </a:solidFill>
                <a:latin typeface="Montserrat"/>
                <a:ea typeface="Montserrat"/>
                <a:cs typeface="Montserrat"/>
                <a:sym typeface="Montserrat"/>
              </a:rPr>
              <a:t>Extension</a:t>
            </a:r>
            <a:endParaRPr sz="450" dirty="0">
              <a:solidFill>
                <a:srgbClr val="FFFFFF"/>
              </a:solidFill>
              <a:latin typeface="Montserrat"/>
              <a:ea typeface="Montserrat"/>
              <a:cs typeface="Montserrat"/>
              <a:sym typeface="Montserrat"/>
            </a:endParaRPr>
          </a:p>
          <a:p>
            <a:pPr marL="152400" marR="0" lvl="0" indent="-101600" algn="l" rtl="0">
              <a:lnSpc>
                <a:spcPct val="100000"/>
              </a:lnSpc>
              <a:spcBef>
                <a:spcPts val="0"/>
              </a:spcBef>
              <a:spcAft>
                <a:spcPts val="0"/>
              </a:spcAft>
              <a:buClr>
                <a:srgbClr val="FFFFFF"/>
              </a:buClr>
              <a:buSzPts val="400"/>
              <a:buFont typeface="Montserrat"/>
              <a:buChar char="●"/>
            </a:pPr>
            <a:r>
              <a:rPr lang="en-US" sz="450" dirty="0">
                <a:solidFill>
                  <a:srgbClr val="FFFFFF"/>
                </a:solidFill>
                <a:latin typeface="Montserrat"/>
                <a:ea typeface="Montserrat"/>
                <a:cs typeface="Montserrat"/>
                <a:sym typeface="Montserrat"/>
              </a:rPr>
              <a:t>Total adjustments</a:t>
            </a:r>
            <a:endParaRPr sz="450" dirty="0">
              <a:solidFill>
                <a:srgbClr val="FFFFFF"/>
              </a:solidFill>
              <a:latin typeface="Montserrat"/>
              <a:ea typeface="Montserrat"/>
              <a:cs typeface="Montserrat"/>
              <a:sym typeface="Montserrat"/>
            </a:endParaRPr>
          </a:p>
          <a:p>
            <a:pPr marL="152400" marR="0" lvl="0" indent="-101600" algn="l" rtl="0">
              <a:lnSpc>
                <a:spcPct val="100000"/>
              </a:lnSpc>
              <a:spcBef>
                <a:spcPts val="0"/>
              </a:spcBef>
              <a:spcAft>
                <a:spcPts val="0"/>
              </a:spcAft>
              <a:buClr>
                <a:srgbClr val="FFFFFF"/>
              </a:buClr>
              <a:buSzPts val="400"/>
              <a:buFont typeface="Montserrat"/>
              <a:buChar char="●"/>
            </a:pPr>
            <a:r>
              <a:rPr lang="en-US" sz="450" dirty="0">
                <a:solidFill>
                  <a:srgbClr val="FFFFFF"/>
                </a:solidFill>
                <a:latin typeface="Montserrat"/>
                <a:ea typeface="Montserrat"/>
                <a:cs typeface="Montserrat"/>
                <a:sym typeface="Montserrat"/>
              </a:rPr>
              <a:t>Recruitment format/timing changes</a:t>
            </a:r>
            <a:endParaRPr sz="450" dirty="0">
              <a:solidFill>
                <a:srgbClr val="FFFFFF"/>
              </a:solidFill>
              <a:latin typeface="Montserrat"/>
              <a:ea typeface="Montserrat"/>
              <a:cs typeface="Montserrat"/>
              <a:sym typeface="Montserrat"/>
            </a:endParaRPr>
          </a:p>
          <a:p>
            <a:pPr marL="152400" marR="0" lvl="0" indent="-101600" algn="l" rtl="0">
              <a:lnSpc>
                <a:spcPct val="100000"/>
              </a:lnSpc>
              <a:spcBef>
                <a:spcPts val="0"/>
              </a:spcBef>
              <a:spcAft>
                <a:spcPts val="0"/>
              </a:spcAft>
              <a:buClr>
                <a:srgbClr val="FFFFFF"/>
              </a:buClr>
              <a:buSzPts val="400"/>
              <a:buFont typeface="Montserrat"/>
              <a:buChar char="●"/>
            </a:pPr>
            <a:r>
              <a:rPr lang="en-US" sz="450" dirty="0">
                <a:solidFill>
                  <a:srgbClr val="FFFFFF"/>
                </a:solidFill>
                <a:latin typeface="Montserrat"/>
                <a:ea typeface="Montserrat"/>
                <a:cs typeface="Montserrat"/>
                <a:sym typeface="Montserrat"/>
              </a:rPr>
              <a:t>Variable quota </a:t>
            </a:r>
            <a:endParaRPr sz="450" dirty="0">
              <a:solidFill>
                <a:srgbClr val="FFFFFF"/>
              </a:solidFill>
              <a:latin typeface="Montserrat"/>
              <a:ea typeface="Montserrat"/>
              <a:cs typeface="Montserrat"/>
              <a:sym typeface="Montserrat"/>
            </a:endParaRPr>
          </a:p>
          <a:p>
            <a:pPr marL="152400" marR="0" lvl="0" indent="-101600" algn="l" rtl="0">
              <a:lnSpc>
                <a:spcPct val="100000"/>
              </a:lnSpc>
              <a:spcBef>
                <a:spcPts val="0"/>
              </a:spcBef>
              <a:spcAft>
                <a:spcPts val="0"/>
              </a:spcAft>
              <a:buClr>
                <a:srgbClr val="FFFFFF"/>
              </a:buClr>
              <a:buSzPts val="400"/>
              <a:buFont typeface="Montserrat"/>
              <a:buChar char="●"/>
            </a:pPr>
            <a:r>
              <a:rPr lang="en-US" sz="450" dirty="0">
                <a:solidFill>
                  <a:srgbClr val="FFFFFF"/>
                </a:solidFill>
                <a:latin typeface="Montserrat"/>
                <a:ea typeface="Montserrat"/>
                <a:cs typeface="Montserrat"/>
                <a:sym typeface="Montserrat"/>
              </a:rPr>
              <a:t>University Relationship Documents</a:t>
            </a:r>
            <a:endParaRPr sz="450" dirty="0">
              <a:solidFill>
                <a:srgbClr val="FFFFFF"/>
              </a:solidFill>
              <a:latin typeface="Montserrat"/>
              <a:ea typeface="Montserrat"/>
              <a:cs typeface="Montserrat"/>
              <a:sym typeface="Montserrat"/>
            </a:endParaRPr>
          </a:p>
          <a:p>
            <a:pPr marL="152400" marR="0" lvl="0" indent="-101600" algn="l" rtl="0">
              <a:lnSpc>
                <a:spcPct val="100000"/>
              </a:lnSpc>
              <a:spcBef>
                <a:spcPts val="0"/>
              </a:spcBef>
              <a:spcAft>
                <a:spcPts val="0"/>
              </a:spcAft>
              <a:buClr>
                <a:srgbClr val="FFFFFF"/>
              </a:buClr>
              <a:buSzPts val="400"/>
              <a:buFont typeface="Montserrat"/>
              <a:buChar char="●"/>
            </a:pPr>
            <a:r>
              <a:rPr lang="en-US" sz="450" dirty="0">
                <a:solidFill>
                  <a:srgbClr val="FFFFFF"/>
                </a:solidFill>
                <a:latin typeface="Montserrat"/>
                <a:ea typeface="Montserrat"/>
                <a:cs typeface="Montserrat"/>
                <a:sym typeface="Montserrat"/>
              </a:rPr>
              <a:t>Consulting Team Visit and Something of Value Requests</a:t>
            </a:r>
            <a:endParaRPr sz="450" dirty="0">
              <a:solidFill>
                <a:srgbClr val="FFFFFF"/>
              </a:solidFill>
              <a:latin typeface="Montserrat"/>
              <a:ea typeface="Montserrat"/>
              <a:cs typeface="Montserrat"/>
              <a:sym typeface="Montserrat"/>
            </a:endParaRPr>
          </a:p>
          <a:p>
            <a:pPr marL="152400" marR="0" lvl="0" indent="-101600" algn="l" rtl="0">
              <a:lnSpc>
                <a:spcPct val="100000"/>
              </a:lnSpc>
              <a:spcBef>
                <a:spcPts val="0"/>
              </a:spcBef>
              <a:spcAft>
                <a:spcPts val="0"/>
              </a:spcAft>
              <a:buClr>
                <a:srgbClr val="FFFFFF"/>
              </a:buClr>
              <a:buSzPts val="400"/>
              <a:buFont typeface="Montserrat"/>
              <a:buChar char="●"/>
            </a:pPr>
            <a:r>
              <a:rPr lang="en-US" sz="450" dirty="0">
                <a:solidFill>
                  <a:srgbClr val="FFFFFF"/>
                </a:solidFill>
                <a:latin typeface="Montserrat"/>
                <a:ea typeface="Montserrat"/>
                <a:cs typeface="Montserrat"/>
                <a:sym typeface="Montserrat"/>
              </a:rPr>
              <a:t>Greek Community User Fees</a:t>
            </a:r>
            <a:endParaRPr sz="450" dirty="0">
              <a:solidFill>
                <a:schemeClr val="lt1"/>
              </a:solidFill>
              <a:latin typeface="Montserrat"/>
              <a:ea typeface="Montserrat"/>
              <a:cs typeface="Montserrat"/>
              <a:sym typeface="Montserrat"/>
            </a:endParaRPr>
          </a:p>
        </p:txBody>
      </p:sp>
      <p:sp>
        <p:nvSpPr>
          <p:cNvPr id="8" name="Google Shape;154;g1055c092804_0_457">
            <a:extLst>
              <a:ext uri="{FF2B5EF4-FFF2-40B4-BE49-F238E27FC236}">
                <a16:creationId xmlns:a16="http://schemas.microsoft.com/office/drawing/2014/main" id="{43BDB0D1-69D5-EB42-FAE6-B4C8FC7E443C}"/>
              </a:ext>
            </a:extLst>
          </p:cNvPr>
          <p:cNvSpPr/>
          <p:nvPr/>
        </p:nvSpPr>
        <p:spPr>
          <a:xfrm>
            <a:off x="1854750" y="762341"/>
            <a:ext cx="1425150" cy="980819"/>
          </a:xfrm>
          <a:prstGeom prst="roundRect">
            <a:avLst>
              <a:gd name="adj" fmla="val 16667"/>
            </a:avLst>
          </a:prstGeom>
          <a:solidFill>
            <a:srgbClr val="73B5E4"/>
          </a:solidFill>
          <a:ln>
            <a:noFill/>
          </a:ln>
          <a:effectLst>
            <a:outerShdw blurRad="57150" dist="19050" dir="5400000" algn="ctr" rotWithShape="0">
              <a:srgbClr val="000000">
                <a:alpha val="62350"/>
              </a:srgbClr>
            </a:outerShdw>
          </a:effectLst>
        </p:spPr>
        <p:txBody>
          <a:bodyPr spcFirstLastPara="1" wrap="square" lIns="30475" tIns="15225" rIns="30475" bIns="15225" anchor="ctr" anchorCtr="0">
            <a:noAutofit/>
          </a:bodyPr>
          <a:lstStyle/>
          <a:p>
            <a:pPr marL="0" marR="0" lvl="0" indent="0" algn="ctr" rtl="0">
              <a:spcBef>
                <a:spcPts val="0"/>
              </a:spcBef>
              <a:spcAft>
                <a:spcPts val="0"/>
              </a:spcAft>
              <a:buClr>
                <a:schemeClr val="lt1"/>
              </a:buClr>
              <a:buSzPts val="500"/>
              <a:buFont typeface="Arial"/>
              <a:buNone/>
            </a:pPr>
            <a:r>
              <a:rPr lang="en-US" sz="450" b="1" dirty="0">
                <a:solidFill>
                  <a:schemeClr val="lt1"/>
                </a:solidFill>
                <a:latin typeface="Montserrat"/>
                <a:ea typeface="Montserrat"/>
                <a:cs typeface="Montserrat"/>
                <a:sym typeface="Montserrat"/>
              </a:rPr>
              <a:t>ATC or DG Panhellenic Adviser</a:t>
            </a:r>
            <a:endParaRPr sz="450" dirty="0">
              <a:solidFill>
                <a:schemeClr val="dk1"/>
              </a:solidFill>
              <a:latin typeface="Montserrat"/>
              <a:ea typeface="Montserrat"/>
              <a:cs typeface="Montserrat"/>
              <a:sym typeface="Montserrat"/>
            </a:endParaRPr>
          </a:p>
          <a:p>
            <a:pPr marL="0" marR="0" lvl="0" indent="0" algn="ctr" rtl="0">
              <a:spcBef>
                <a:spcPts val="0"/>
              </a:spcBef>
              <a:spcAft>
                <a:spcPts val="0"/>
              </a:spcAft>
              <a:buClr>
                <a:schemeClr val="dk1"/>
              </a:buClr>
              <a:buSzPts val="500"/>
              <a:buFont typeface="Arial"/>
              <a:buNone/>
            </a:pPr>
            <a:endParaRPr sz="450" b="1" dirty="0">
              <a:solidFill>
                <a:schemeClr val="lt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General Panhellenic involvement</a:t>
            </a:r>
            <a:endParaRPr sz="450" dirty="0">
              <a:solidFill>
                <a:schemeClr val="dk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Recruiting Panhellenic officers </a:t>
            </a:r>
            <a:endParaRPr sz="450" dirty="0">
              <a:solidFill>
                <a:schemeClr val="dk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Council collaborations</a:t>
            </a:r>
            <a:endParaRPr sz="450" dirty="0">
              <a:solidFill>
                <a:schemeClr val="dk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Greek Awards Programs</a:t>
            </a:r>
            <a:endParaRPr sz="450" dirty="0">
              <a:solidFill>
                <a:schemeClr val="dk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Housing Concerns</a:t>
            </a:r>
            <a:endParaRPr sz="450" dirty="0">
              <a:solidFill>
                <a:schemeClr val="dk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Working with your alternate delegate</a:t>
            </a:r>
            <a:endParaRPr sz="450" dirty="0">
              <a:solidFill>
                <a:schemeClr val="dk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Working with the chapter </a:t>
            </a:r>
            <a:endParaRPr sz="450" dirty="0">
              <a:solidFill>
                <a:schemeClr val="dk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Programming: Greek Week, intramurals, Parents Weekend, etc.</a:t>
            </a:r>
            <a:endParaRPr sz="450" dirty="0">
              <a:solidFill>
                <a:schemeClr val="dk1"/>
              </a:solidFill>
              <a:latin typeface="Montserrat"/>
              <a:ea typeface="Montserrat"/>
              <a:cs typeface="Montserrat"/>
              <a:sym typeface="Montserrat"/>
            </a:endParaRPr>
          </a:p>
        </p:txBody>
      </p:sp>
      <p:sp>
        <p:nvSpPr>
          <p:cNvPr id="9" name="Google Shape;155;g1055c092804_0_457">
            <a:extLst>
              <a:ext uri="{FF2B5EF4-FFF2-40B4-BE49-F238E27FC236}">
                <a16:creationId xmlns:a16="http://schemas.microsoft.com/office/drawing/2014/main" id="{4432A773-B3A3-FFBB-506C-954A27E79B12}"/>
              </a:ext>
            </a:extLst>
          </p:cNvPr>
          <p:cNvSpPr/>
          <p:nvPr/>
        </p:nvSpPr>
        <p:spPr>
          <a:xfrm>
            <a:off x="3406365" y="728872"/>
            <a:ext cx="1139700" cy="688157"/>
          </a:xfrm>
          <a:prstGeom prst="roundRect">
            <a:avLst>
              <a:gd name="adj" fmla="val 16667"/>
            </a:avLst>
          </a:prstGeom>
          <a:solidFill>
            <a:srgbClr val="73B5E4"/>
          </a:solidFill>
          <a:ln>
            <a:noFill/>
          </a:ln>
          <a:effectLst>
            <a:outerShdw blurRad="57150" dist="19050" dir="5400000" algn="ctr" rotWithShape="0">
              <a:srgbClr val="000000">
                <a:alpha val="62350"/>
              </a:srgbClr>
            </a:outerShdw>
          </a:effectLst>
        </p:spPr>
        <p:txBody>
          <a:bodyPr spcFirstLastPara="1" wrap="square" lIns="30475" tIns="15225" rIns="30475" bIns="15225" anchor="ctr" anchorCtr="0">
            <a:noAutofit/>
          </a:bodyPr>
          <a:lstStyle/>
          <a:p>
            <a:pPr marL="0" marR="0" lvl="0" indent="0" algn="ctr" rtl="0">
              <a:spcBef>
                <a:spcPts val="0"/>
              </a:spcBef>
              <a:spcAft>
                <a:spcPts val="0"/>
              </a:spcAft>
              <a:buClr>
                <a:schemeClr val="lt1"/>
              </a:buClr>
              <a:buSzPts val="500"/>
              <a:buFont typeface="Arial"/>
              <a:buNone/>
            </a:pPr>
            <a:r>
              <a:rPr lang="en-US" sz="450" b="1" dirty="0">
                <a:solidFill>
                  <a:schemeClr val="lt1"/>
                </a:solidFill>
                <a:latin typeface="Montserrat"/>
                <a:ea typeface="Montserrat"/>
                <a:cs typeface="Montserrat"/>
                <a:sym typeface="Montserrat"/>
              </a:rPr>
              <a:t>Collegiate Development Specialist</a:t>
            </a:r>
            <a:endParaRPr sz="450" dirty="0">
              <a:solidFill>
                <a:schemeClr val="dk1"/>
              </a:solidFill>
              <a:latin typeface="Montserrat"/>
              <a:ea typeface="Montserrat"/>
              <a:cs typeface="Montserrat"/>
              <a:sym typeface="Montserrat"/>
            </a:endParaRPr>
          </a:p>
          <a:p>
            <a:pPr marL="0" marR="0" lvl="0" indent="0" algn="ctr" rtl="0">
              <a:spcBef>
                <a:spcPts val="0"/>
              </a:spcBef>
              <a:spcAft>
                <a:spcPts val="0"/>
              </a:spcAft>
              <a:buClr>
                <a:schemeClr val="dk1"/>
              </a:buClr>
              <a:buSzPts val="500"/>
              <a:buFont typeface="Arial"/>
              <a:buNone/>
            </a:pPr>
            <a:endParaRPr sz="450" b="1" dirty="0">
              <a:solidFill>
                <a:schemeClr val="lt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Fraternity/Sorority Adviser Relationship</a:t>
            </a:r>
            <a:endParaRPr sz="450" dirty="0">
              <a:solidFill>
                <a:schemeClr val="dk1"/>
              </a:solidFill>
              <a:latin typeface="Montserrat"/>
              <a:ea typeface="Montserrat"/>
              <a:cs typeface="Montserrat"/>
              <a:sym typeface="Montserrat"/>
            </a:endParaRPr>
          </a:p>
          <a:p>
            <a:pPr marL="101600" marR="0" lvl="0" indent="-101600" algn="l" rtl="0">
              <a:spcBef>
                <a:spcPts val="0"/>
              </a:spcBef>
              <a:spcAft>
                <a:spcPts val="0"/>
              </a:spcAft>
              <a:buClr>
                <a:schemeClr val="lt1"/>
              </a:buClr>
              <a:buSzPts val="400"/>
              <a:buFont typeface="Montserrat"/>
              <a:buChar char="•"/>
            </a:pPr>
            <a:r>
              <a:rPr lang="en-US" sz="450" dirty="0">
                <a:solidFill>
                  <a:schemeClr val="lt1"/>
                </a:solidFill>
                <a:latin typeface="Montserrat"/>
                <a:ea typeface="Montserrat"/>
                <a:cs typeface="Montserrat"/>
                <a:sym typeface="Montserrat"/>
              </a:rPr>
              <a:t>Last minute/daytime requests for assistance with voting</a:t>
            </a:r>
            <a:endParaRPr sz="450" dirty="0">
              <a:solidFill>
                <a:schemeClr val="dk1"/>
              </a:solidFill>
              <a:latin typeface="Montserrat"/>
              <a:ea typeface="Montserrat"/>
              <a:cs typeface="Montserrat"/>
              <a:sym typeface="Montserrat"/>
            </a:endParaRPr>
          </a:p>
        </p:txBody>
      </p:sp>
      <p:cxnSp>
        <p:nvCxnSpPr>
          <p:cNvPr id="10" name="Google Shape;159;g1055c092804_0_457">
            <a:extLst>
              <a:ext uri="{FF2B5EF4-FFF2-40B4-BE49-F238E27FC236}">
                <a16:creationId xmlns:a16="http://schemas.microsoft.com/office/drawing/2014/main" id="{03F0076D-C2F8-FEE4-EFFD-8DF1D8E5FDC7}"/>
              </a:ext>
            </a:extLst>
          </p:cNvPr>
          <p:cNvCxnSpPr/>
          <p:nvPr/>
        </p:nvCxnSpPr>
        <p:spPr>
          <a:xfrm flipH="1">
            <a:off x="1594688" y="1832780"/>
            <a:ext cx="472200" cy="105600"/>
          </a:xfrm>
          <a:prstGeom prst="bentConnector3">
            <a:avLst>
              <a:gd name="adj1" fmla="val 231"/>
            </a:avLst>
          </a:prstGeom>
          <a:noFill/>
          <a:ln w="19050" cap="flat" cmpd="sng">
            <a:solidFill>
              <a:srgbClr val="124163"/>
            </a:solidFill>
            <a:prstDash val="solid"/>
            <a:miter lim="800000"/>
            <a:headEnd type="none" w="sm" len="sm"/>
            <a:tailEnd type="triangle" w="med" len="med"/>
          </a:ln>
        </p:spPr>
      </p:cxnSp>
      <p:sp>
        <p:nvSpPr>
          <p:cNvPr id="11" name="Google Shape;164;g1055c092804_0_457">
            <a:extLst>
              <a:ext uri="{FF2B5EF4-FFF2-40B4-BE49-F238E27FC236}">
                <a16:creationId xmlns:a16="http://schemas.microsoft.com/office/drawing/2014/main" id="{29177137-A52A-F7E4-F9CE-1CFC4D4EC669}"/>
              </a:ext>
            </a:extLst>
          </p:cNvPr>
          <p:cNvSpPr txBox="1"/>
          <p:nvPr/>
        </p:nvSpPr>
        <p:spPr>
          <a:xfrm>
            <a:off x="1594687" y="2069099"/>
            <a:ext cx="836739" cy="150970"/>
          </a:xfrm>
          <a:prstGeom prst="rect">
            <a:avLst/>
          </a:prstGeom>
          <a:noFill/>
          <a:ln>
            <a:noFill/>
          </a:ln>
        </p:spPr>
        <p:txBody>
          <a:bodyPr spcFirstLastPara="1" wrap="square" lIns="30475" tIns="15225" rIns="30475" bIns="15225" anchor="t" anchorCtr="0">
            <a:noAutofit/>
          </a:bodyPr>
          <a:lstStyle/>
          <a:p>
            <a:pPr marL="0" marR="0" lvl="0" indent="0" algn="l" rtl="0">
              <a:spcBef>
                <a:spcPts val="0"/>
              </a:spcBef>
              <a:spcAft>
                <a:spcPts val="0"/>
              </a:spcAft>
              <a:buClr>
                <a:srgbClr val="124163"/>
              </a:buClr>
              <a:buSzPts val="400"/>
              <a:buFont typeface="Arial"/>
              <a:buNone/>
            </a:pPr>
            <a:r>
              <a:rPr lang="en-US" sz="500" dirty="0">
                <a:solidFill>
                  <a:srgbClr val="124163"/>
                </a:solidFill>
                <a:latin typeface="Montserrat"/>
                <a:ea typeface="Montserrat"/>
                <a:cs typeface="Montserrat"/>
                <a:sym typeface="Montserrat"/>
              </a:rPr>
              <a:t>Forward questions to PSS as </a:t>
            </a:r>
            <a:r>
              <a:rPr lang="en-US" sz="600" dirty="0">
                <a:solidFill>
                  <a:srgbClr val="124163"/>
                </a:solidFill>
                <a:latin typeface="Montserrat"/>
                <a:ea typeface="Montserrat"/>
                <a:cs typeface="Montserrat"/>
                <a:sym typeface="Montserrat"/>
              </a:rPr>
              <a:t>needed</a:t>
            </a:r>
            <a:endParaRPr sz="1400" dirty="0">
              <a:solidFill>
                <a:schemeClr val="dk1"/>
              </a:solidFill>
              <a:latin typeface="Montserrat"/>
              <a:ea typeface="Montserrat"/>
              <a:cs typeface="Montserrat"/>
              <a:sym typeface="Montserrat"/>
            </a:endParaRPr>
          </a:p>
        </p:txBody>
      </p:sp>
      <p:cxnSp>
        <p:nvCxnSpPr>
          <p:cNvPr id="12" name="Google Shape;167;g1055c092804_0_457">
            <a:extLst>
              <a:ext uri="{FF2B5EF4-FFF2-40B4-BE49-F238E27FC236}">
                <a16:creationId xmlns:a16="http://schemas.microsoft.com/office/drawing/2014/main" id="{7F3AAE29-1071-C59F-F531-CAC4B702122E}"/>
              </a:ext>
            </a:extLst>
          </p:cNvPr>
          <p:cNvCxnSpPr>
            <a:cxnSpLocks/>
          </p:cNvCxnSpPr>
          <p:nvPr/>
        </p:nvCxnSpPr>
        <p:spPr>
          <a:xfrm>
            <a:off x="1696642" y="2341268"/>
            <a:ext cx="741758" cy="3150"/>
          </a:xfrm>
          <a:prstGeom prst="straightConnector1">
            <a:avLst/>
          </a:prstGeom>
          <a:noFill/>
          <a:ln w="19050" cap="flat" cmpd="sng">
            <a:solidFill>
              <a:srgbClr val="124163"/>
            </a:solidFill>
            <a:prstDash val="solid"/>
            <a:miter lim="800000"/>
            <a:headEnd type="none" w="sm" len="sm"/>
            <a:tailEnd type="triangle" w="med" len="med"/>
          </a:ln>
        </p:spPr>
      </p:cxnSp>
      <p:sp>
        <p:nvSpPr>
          <p:cNvPr id="14" name="Google Shape;162;g1055c092804_0_457">
            <a:extLst>
              <a:ext uri="{FF2B5EF4-FFF2-40B4-BE49-F238E27FC236}">
                <a16:creationId xmlns:a16="http://schemas.microsoft.com/office/drawing/2014/main" id="{73064C51-DFDF-6579-E075-75F88AE43288}"/>
              </a:ext>
            </a:extLst>
          </p:cNvPr>
          <p:cNvSpPr txBox="1"/>
          <p:nvPr/>
        </p:nvSpPr>
        <p:spPr>
          <a:xfrm>
            <a:off x="1758113" y="2385310"/>
            <a:ext cx="809212" cy="334800"/>
          </a:xfrm>
          <a:prstGeom prst="rect">
            <a:avLst/>
          </a:prstGeom>
          <a:noFill/>
          <a:ln>
            <a:noFill/>
          </a:ln>
        </p:spPr>
        <p:txBody>
          <a:bodyPr spcFirstLastPara="1" wrap="square" lIns="30475" tIns="15225" rIns="30475" bIns="15225" anchor="t" anchorCtr="0">
            <a:noAutofit/>
          </a:bodyPr>
          <a:lstStyle/>
          <a:p>
            <a:pPr marL="0" marR="0" lvl="0" indent="0" algn="l" rtl="0">
              <a:spcBef>
                <a:spcPts val="0"/>
              </a:spcBef>
              <a:spcAft>
                <a:spcPts val="0"/>
              </a:spcAft>
              <a:buClr>
                <a:srgbClr val="124163"/>
              </a:buClr>
              <a:buSzPts val="400"/>
              <a:buFont typeface="Arial"/>
              <a:buNone/>
            </a:pPr>
            <a:r>
              <a:rPr lang="en-US" sz="500" dirty="0">
                <a:solidFill>
                  <a:srgbClr val="124163"/>
                </a:solidFill>
                <a:latin typeface="Montserrat"/>
                <a:ea typeface="Montserrat"/>
                <a:cs typeface="Montserrat"/>
                <a:sym typeface="Montserrat"/>
              </a:rPr>
              <a:t>Please cc: RCS or CAC/NCC, RCRS or CRC/NCRC and/or CDS as necessary</a:t>
            </a:r>
            <a:endParaRPr sz="1400" dirty="0">
              <a:solidFill>
                <a:schemeClr val="dk1"/>
              </a:solidFill>
              <a:latin typeface="Montserrat"/>
              <a:ea typeface="Montserrat"/>
              <a:cs typeface="Montserrat"/>
              <a:sym typeface="Montserrat"/>
            </a:endParaRPr>
          </a:p>
        </p:txBody>
      </p:sp>
      <p:cxnSp>
        <p:nvCxnSpPr>
          <p:cNvPr id="15" name="Google Shape;158;g1055c092804_0_457">
            <a:extLst>
              <a:ext uri="{FF2B5EF4-FFF2-40B4-BE49-F238E27FC236}">
                <a16:creationId xmlns:a16="http://schemas.microsoft.com/office/drawing/2014/main" id="{9DC95DC0-BD20-9927-0180-35C546687F39}"/>
              </a:ext>
            </a:extLst>
          </p:cNvPr>
          <p:cNvCxnSpPr/>
          <p:nvPr/>
        </p:nvCxnSpPr>
        <p:spPr>
          <a:xfrm>
            <a:off x="1464341" y="426901"/>
            <a:ext cx="0" cy="182700"/>
          </a:xfrm>
          <a:prstGeom prst="straightConnector1">
            <a:avLst/>
          </a:prstGeom>
          <a:noFill/>
          <a:ln w="19050" cap="flat" cmpd="sng">
            <a:solidFill>
              <a:srgbClr val="124163"/>
            </a:solidFill>
            <a:prstDash val="solid"/>
            <a:miter lim="800000"/>
            <a:headEnd type="none" w="sm" len="sm"/>
            <a:tailEnd type="triangle" w="med" len="med"/>
          </a:ln>
        </p:spPr>
      </p:cxnSp>
      <p:cxnSp>
        <p:nvCxnSpPr>
          <p:cNvPr id="16" name="Google Shape;158;g1055c092804_0_457">
            <a:extLst>
              <a:ext uri="{FF2B5EF4-FFF2-40B4-BE49-F238E27FC236}">
                <a16:creationId xmlns:a16="http://schemas.microsoft.com/office/drawing/2014/main" id="{1F93EF65-E0B5-7550-869A-0862297955B7}"/>
              </a:ext>
            </a:extLst>
          </p:cNvPr>
          <p:cNvCxnSpPr>
            <a:cxnSpLocks/>
          </p:cNvCxnSpPr>
          <p:nvPr/>
        </p:nvCxnSpPr>
        <p:spPr>
          <a:xfrm>
            <a:off x="2438400" y="426901"/>
            <a:ext cx="0" cy="182700"/>
          </a:xfrm>
          <a:prstGeom prst="straightConnector1">
            <a:avLst/>
          </a:prstGeom>
          <a:noFill/>
          <a:ln w="19050" cap="flat" cmpd="sng">
            <a:solidFill>
              <a:srgbClr val="124163"/>
            </a:solidFill>
            <a:prstDash val="solid"/>
            <a:miter lim="800000"/>
            <a:headEnd type="none" w="sm" len="sm"/>
            <a:tailEnd type="triangle" w="med" len="med"/>
          </a:ln>
        </p:spPr>
      </p:cxnSp>
      <p:cxnSp>
        <p:nvCxnSpPr>
          <p:cNvPr id="18" name="Google Shape;158;g1055c092804_0_457">
            <a:extLst>
              <a:ext uri="{FF2B5EF4-FFF2-40B4-BE49-F238E27FC236}">
                <a16:creationId xmlns:a16="http://schemas.microsoft.com/office/drawing/2014/main" id="{D7E1D1B3-29A4-C2CF-7E4C-3844218C5E0D}"/>
              </a:ext>
            </a:extLst>
          </p:cNvPr>
          <p:cNvCxnSpPr/>
          <p:nvPr/>
        </p:nvCxnSpPr>
        <p:spPr>
          <a:xfrm>
            <a:off x="3429000" y="417085"/>
            <a:ext cx="0" cy="182700"/>
          </a:xfrm>
          <a:prstGeom prst="straightConnector1">
            <a:avLst/>
          </a:prstGeom>
          <a:noFill/>
          <a:ln w="19050" cap="flat" cmpd="sng">
            <a:solidFill>
              <a:srgbClr val="124163"/>
            </a:solidFill>
            <a:prstDash val="solid"/>
            <a:miter lim="800000"/>
            <a:headEnd type="none" w="sm" len="sm"/>
            <a:tailEnd type="triangle" w="med" len="med"/>
          </a:ln>
        </p:spPr>
      </p:cxnSp>
      <p:cxnSp>
        <p:nvCxnSpPr>
          <p:cNvPr id="19" name="Google Shape;166;g1055c092804_0_457">
            <a:extLst>
              <a:ext uri="{FF2B5EF4-FFF2-40B4-BE49-F238E27FC236}">
                <a16:creationId xmlns:a16="http://schemas.microsoft.com/office/drawing/2014/main" id="{F92FCDA9-B548-6879-E15A-7D9CE133A3F1}"/>
              </a:ext>
            </a:extLst>
          </p:cNvPr>
          <p:cNvCxnSpPr/>
          <p:nvPr/>
        </p:nvCxnSpPr>
        <p:spPr>
          <a:xfrm>
            <a:off x="3692212" y="1560460"/>
            <a:ext cx="0" cy="182700"/>
          </a:xfrm>
          <a:prstGeom prst="straightConnector1">
            <a:avLst/>
          </a:prstGeom>
          <a:noFill/>
          <a:ln w="19050" cap="flat" cmpd="sng">
            <a:solidFill>
              <a:srgbClr val="124163"/>
            </a:solidFill>
            <a:prstDash val="solid"/>
            <a:miter lim="800000"/>
            <a:headEnd type="none" w="sm" len="sm"/>
            <a:tailEnd type="triangle" w="med" len="med"/>
          </a:ln>
        </p:spPr>
      </p:cxnSp>
      <p:sp>
        <p:nvSpPr>
          <p:cNvPr id="20" name="Google Shape;163;g1055c092804_0_457">
            <a:extLst>
              <a:ext uri="{FF2B5EF4-FFF2-40B4-BE49-F238E27FC236}">
                <a16:creationId xmlns:a16="http://schemas.microsoft.com/office/drawing/2014/main" id="{80D6B6B8-1341-A9B9-F906-2E4843EAB67D}"/>
              </a:ext>
            </a:extLst>
          </p:cNvPr>
          <p:cNvSpPr txBox="1"/>
          <p:nvPr/>
        </p:nvSpPr>
        <p:spPr>
          <a:xfrm>
            <a:off x="3775874" y="1569428"/>
            <a:ext cx="770187" cy="118464"/>
          </a:xfrm>
          <a:prstGeom prst="rect">
            <a:avLst/>
          </a:prstGeom>
          <a:noFill/>
          <a:ln>
            <a:noFill/>
          </a:ln>
        </p:spPr>
        <p:txBody>
          <a:bodyPr spcFirstLastPara="1" wrap="square" lIns="30475" tIns="15225" rIns="30475" bIns="15225" anchor="t" anchorCtr="0">
            <a:noAutofit/>
          </a:bodyPr>
          <a:lstStyle/>
          <a:p>
            <a:pPr marL="0" marR="0" lvl="0" indent="0" algn="l" rtl="0">
              <a:spcBef>
                <a:spcPts val="0"/>
              </a:spcBef>
              <a:spcAft>
                <a:spcPts val="0"/>
              </a:spcAft>
              <a:buClr>
                <a:srgbClr val="124163"/>
              </a:buClr>
              <a:buSzPts val="400"/>
              <a:buFont typeface="Arial"/>
              <a:buNone/>
            </a:pPr>
            <a:r>
              <a:rPr lang="en-US" sz="500" dirty="0">
                <a:solidFill>
                  <a:srgbClr val="124163"/>
                </a:solidFill>
                <a:latin typeface="Montserrat"/>
                <a:ea typeface="Montserrat"/>
                <a:cs typeface="Montserrat"/>
                <a:sym typeface="Montserrat"/>
              </a:rPr>
              <a:t>Please cc: Panhellenic Support Specialist</a:t>
            </a:r>
            <a:endParaRPr sz="1400" dirty="0">
              <a:solidFill>
                <a:schemeClr val="dk1"/>
              </a:solidFill>
              <a:latin typeface="Montserrat"/>
              <a:ea typeface="Montserrat"/>
              <a:cs typeface="Montserrat"/>
              <a:sym typeface="Montserrat"/>
            </a:endParaRPr>
          </a:p>
        </p:txBody>
      </p:sp>
      <p:sp>
        <p:nvSpPr>
          <p:cNvPr id="21" name="Google Shape;161;g1055c092804_0_457">
            <a:extLst>
              <a:ext uri="{FF2B5EF4-FFF2-40B4-BE49-F238E27FC236}">
                <a16:creationId xmlns:a16="http://schemas.microsoft.com/office/drawing/2014/main" id="{135A48BB-108F-8930-73A7-BDCE44B8D2A9}"/>
              </a:ext>
            </a:extLst>
          </p:cNvPr>
          <p:cNvSpPr txBox="1"/>
          <p:nvPr/>
        </p:nvSpPr>
        <p:spPr>
          <a:xfrm>
            <a:off x="3581400" y="467485"/>
            <a:ext cx="783295" cy="147084"/>
          </a:xfrm>
          <a:prstGeom prst="rect">
            <a:avLst/>
          </a:prstGeom>
          <a:noFill/>
          <a:ln>
            <a:noFill/>
          </a:ln>
        </p:spPr>
        <p:txBody>
          <a:bodyPr spcFirstLastPara="1" wrap="square" lIns="30475" tIns="15225" rIns="30475" bIns="15225" anchor="t" anchorCtr="0">
            <a:noAutofit/>
          </a:bodyPr>
          <a:lstStyle/>
          <a:p>
            <a:pPr marL="0" marR="0" lvl="0" indent="0" algn="l" rtl="0">
              <a:spcBef>
                <a:spcPts val="0"/>
              </a:spcBef>
              <a:spcAft>
                <a:spcPts val="0"/>
              </a:spcAft>
              <a:buClr>
                <a:srgbClr val="124163"/>
              </a:buClr>
              <a:buSzPts val="400"/>
              <a:buFont typeface="Arial"/>
              <a:buNone/>
            </a:pPr>
            <a:r>
              <a:rPr lang="en-US" sz="500" dirty="0">
                <a:solidFill>
                  <a:srgbClr val="124163"/>
                </a:solidFill>
                <a:latin typeface="Montserrat"/>
                <a:ea typeface="Montserrat"/>
                <a:cs typeface="Montserrat"/>
                <a:sym typeface="Montserrat"/>
              </a:rPr>
              <a:t>Please cc: Panhellenic Support Specialist</a:t>
            </a:r>
            <a:endParaRPr sz="1400" dirty="0">
              <a:solidFill>
                <a:schemeClr val="dk1"/>
              </a:solidFill>
              <a:latin typeface="Montserrat"/>
              <a:ea typeface="Montserrat"/>
              <a:cs typeface="Montserrat"/>
              <a:sym typeface="Montserrat"/>
            </a:endParaRPr>
          </a:p>
        </p:txBody>
      </p:sp>
      <p:sp>
        <p:nvSpPr>
          <p:cNvPr id="22" name="Google Shape;160;g1055c092804_0_457">
            <a:extLst>
              <a:ext uri="{FF2B5EF4-FFF2-40B4-BE49-F238E27FC236}">
                <a16:creationId xmlns:a16="http://schemas.microsoft.com/office/drawing/2014/main" id="{2E22DF89-63EE-D3AB-FAAD-6F74B99A3435}"/>
              </a:ext>
            </a:extLst>
          </p:cNvPr>
          <p:cNvSpPr txBox="1"/>
          <p:nvPr/>
        </p:nvSpPr>
        <p:spPr>
          <a:xfrm>
            <a:off x="1566360" y="463041"/>
            <a:ext cx="783300" cy="144600"/>
          </a:xfrm>
          <a:prstGeom prst="rect">
            <a:avLst/>
          </a:prstGeom>
          <a:noFill/>
          <a:ln>
            <a:noFill/>
          </a:ln>
        </p:spPr>
        <p:txBody>
          <a:bodyPr spcFirstLastPara="1" wrap="square" lIns="30475" tIns="15225" rIns="30475" bIns="15225" anchor="t" anchorCtr="0">
            <a:noAutofit/>
          </a:bodyPr>
          <a:lstStyle/>
          <a:p>
            <a:pPr marL="0" marR="0" lvl="0" indent="0" algn="l" rtl="0">
              <a:spcBef>
                <a:spcPts val="0"/>
              </a:spcBef>
              <a:spcAft>
                <a:spcPts val="0"/>
              </a:spcAft>
              <a:buClr>
                <a:srgbClr val="124163"/>
              </a:buClr>
              <a:buSzPts val="400"/>
              <a:buFont typeface="Arial"/>
              <a:buNone/>
            </a:pPr>
            <a:r>
              <a:rPr lang="en-US" sz="500" dirty="0">
                <a:solidFill>
                  <a:srgbClr val="124163"/>
                </a:solidFill>
                <a:latin typeface="Montserrat"/>
                <a:ea typeface="Montserrat"/>
                <a:cs typeface="Montserrat"/>
                <a:sym typeface="Montserrat"/>
              </a:rPr>
              <a:t>Please cc: ATC or DG Panhellenic Adviser</a:t>
            </a:r>
            <a:endParaRPr sz="1400" dirty="0">
              <a:solidFill>
                <a:schemeClr val="dk1"/>
              </a:solidFill>
              <a:latin typeface="Montserrat"/>
              <a:ea typeface="Montserrat"/>
              <a:cs typeface="Montserrat"/>
              <a:sym typeface="Montserrat"/>
            </a:endParaRPr>
          </a:p>
        </p:txBody>
      </p:sp>
      <p:sp>
        <p:nvSpPr>
          <p:cNvPr id="23" name="Star: 5 Points 22">
            <a:extLst>
              <a:ext uri="{FF2B5EF4-FFF2-40B4-BE49-F238E27FC236}">
                <a16:creationId xmlns:a16="http://schemas.microsoft.com/office/drawing/2014/main" id="{1651A499-1F1F-F267-42DB-505B58962AFA}"/>
              </a:ext>
            </a:extLst>
          </p:cNvPr>
          <p:cNvSpPr/>
          <p:nvPr/>
        </p:nvSpPr>
        <p:spPr>
          <a:xfrm>
            <a:off x="1758113" y="728872"/>
            <a:ext cx="223087" cy="2047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3648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7595F5-72B7-EA90-AF05-248572E99C7B}"/>
              </a:ext>
            </a:extLst>
          </p:cNvPr>
          <p:cNvSpPr>
            <a:spLocks noGrp="1"/>
          </p:cNvSpPr>
          <p:nvPr>
            <p:ph sz="quarter" idx="10"/>
          </p:nvPr>
        </p:nvSpPr>
        <p:spPr/>
        <p:txBody>
          <a:bodyPr/>
          <a:lstStyle/>
          <a:p>
            <a:r>
              <a:rPr lang="en-US" dirty="0"/>
              <a:t>NPC Delegation </a:t>
            </a:r>
          </a:p>
        </p:txBody>
      </p:sp>
      <p:sp>
        <p:nvSpPr>
          <p:cNvPr id="4" name="Google Shape;175;g1055c092804_0_462">
            <a:extLst>
              <a:ext uri="{FF2B5EF4-FFF2-40B4-BE49-F238E27FC236}">
                <a16:creationId xmlns:a16="http://schemas.microsoft.com/office/drawing/2014/main" id="{5BE4F24D-DD91-7585-0A19-E49B0D17B55C}"/>
              </a:ext>
            </a:extLst>
          </p:cNvPr>
          <p:cNvSpPr txBox="1"/>
          <p:nvPr/>
        </p:nvSpPr>
        <p:spPr>
          <a:xfrm>
            <a:off x="533400" y="1219200"/>
            <a:ext cx="1219200" cy="353913"/>
          </a:xfrm>
          <a:prstGeom prst="rect">
            <a:avLst/>
          </a:prstGeom>
          <a:solidFill>
            <a:srgbClr val="E2D1B8"/>
          </a:solidFill>
          <a:ln w="9525" cap="flat" cmpd="sng">
            <a:solidFill>
              <a:schemeClr val="dk1"/>
            </a:solidFill>
            <a:prstDash val="solid"/>
            <a:round/>
            <a:headEnd type="none" w="sm" len="sm"/>
            <a:tailEnd type="none" w="sm" len="sm"/>
          </a:ln>
        </p:spPr>
        <p:txBody>
          <a:bodyPr spcFirstLastPara="1" wrap="square" lIns="30475" tIns="15225" rIns="30475" bIns="15225" anchor="t" anchorCtr="0">
            <a:spAutoFit/>
          </a:bodyPr>
          <a:lstStyle/>
          <a:p>
            <a:pPr marL="0" marR="0" lvl="0" indent="0" algn="ctr" rtl="0">
              <a:spcBef>
                <a:spcPts val="0"/>
              </a:spcBef>
              <a:spcAft>
                <a:spcPts val="0"/>
              </a:spcAft>
              <a:buNone/>
            </a:pPr>
            <a:r>
              <a:rPr lang="en-US" sz="700" dirty="0">
                <a:solidFill>
                  <a:schemeClr val="dk1"/>
                </a:solidFill>
                <a:latin typeface="Montserrat Medium"/>
                <a:ea typeface="Montserrat Medium"/>
                <a:cs typeface="Montserrat Medium"/>
                <a:sym typeface="Montserrat Medium"/>
              </a:rPr>
              <a:t>Dr. Amy Ayres</a:t>
            </a:r>
            <a:endParaRPr sz="500" dirty="0">
              <a:latin typeface="Montserrat Medium"/>
              <a:ea typeface="Montserrat Medium"/>
              <a:cs typeface="Montserrat Medium"/>
              <a:sym typeface="Montserrat Medium"/>
            </a:endParaRPr>
          </a:p>
          <a:p>
            <a:pPr marL="0" marR="0" lvl="0" indent="0" algn="ctr" rtl="0">
              <a:spcBef>
                <a:spcPts val="0"/>
              </a:spcBef>
              <a:spcAft>
                <a:spcPts val="0"/>
              </a:spcAft>
              <a:buNone/>
            </a:pPr>
            <a:r>
              <a:rPr lang="en-US" sz="700" dirty="0">
                <a:solidFill>
                  <a:schemeClr val="dk1"/>
                </a:solidFill>
                <a:latin typeface="Montserrat Medium"/>
                <a:ea typeface="Montserrat Medium"/>
                <a:cs typeface="Montserrat Medium"/>
                <a:sym typeface="Montserrat Medium"/>
              </a:rPr>
              <a:t>Fraternity President</a:t>
            </a:r>
            <a:endParaRPr sz="500" dirty="0">
              <a:latin typeface="Montserrat Medium"/>
              <a:ea typeface="Montserrat Medium"/>
              <a:cs typeface="Montserrat Medium"/>
              <a:sym typeface="Montserrat Medium"/>
            </a:endParaRPr>
          </a:p>
          <a:p>
            <a:pPr marL="0" marR="0" lvl="0" indent="0" algn="ctr" rtl="0">
              <a:spcBef>
                <a:spcPts val="0"/>
              </a:spcBef>
              <a:spcAft>
                <a:spcPts val="0"/>
              </a:spcAft>
              <a:buNone/>
            </a:pPr>
            <a:r>
              <a:rPr lang="en-US" sz="700" dirty="0">
                <a:solidFill>
                  <a:schemeClr val="dk1"/>
                </a:solidFill>
                <a:latin typeface="Montserrat Medium"/>
                <a:ea typeface="Montserrat Medium"/>
                <a:cs typeface="Montserrat Medium"/>
                <a:sym typeface="Montserrat Medium"/>
              </a:rPr>
              <a:t>NPC Delegate</a:t>
            </a:r>
            <a:endParaRPr sz="500" dirty="0">
              <a:latin typeface="Montserrat Medium"/>
              <a:ea typeface="Montserrat Medium"/>
              <a:cs typeface="Montserrat Medium"/>
              <a:sym typeface="Montserrat Medium"/>
            </a:endParaRPr>
          </a:p>
        </p:txBody>
      </p:sp>
      <p:sp>
        <p:nvSpPr>
          <p:cNvPr id="5" name="Google Shape;176;g1055c092804_0_462">
            <a:extLst>
              <a:ext uri="{FF2B5EF4-FFF2-40B4-BE49-F238E27FC236}">
                <a16:creationId xmlns:a16="http://schemas.microsoft.com/office/drawing/2014/main" id="{6A3AE0FD-5BAA-077B-95F1-F4DCE73F5978}"/>
              </a:ext>
            </a:extLst>
          </p:cNvPr>
          <p:cNvSpPr txBox="1"/>
          <p:nvPr/>
        </p:nvSpPr>
        <p:spPr>
          <a:xfrm>
            <a:off x="2514600" y="1194643"/>
            <a:ext cx="1072800" cy="353913"/>
          </a:xfrm>
          <a:prstGeom prst="rect">
            <a:avLst/>
          </a:prstGeom>
          <a:solidFill>
            <a:srgbClr val="E2D1B8"/>
          </a:solidFill>
          <a:ln w="9525" cap="flat" cmpd="sng">
            <a:solidFill>
              <a:schemeClr val="dk1"/>
            </a:solidFill>
            <a:prstDash val="solid"/>
            <a:round/>
            <a:headEnd type="none" w="sm" len="sm"/>
            <a:tailEnd type="none" w="sm" len="sm"/>
          </a:ln>
        </p:spPr>
        <p:txBody>
          <a:bodyPr spcFirstLastPara="1" wrap="square" lIns="30475" tIns="15225" rIns="30475" bIns="15225" anchor="t" anchorCtr="0">
            <a:spAutoFit/>
          </a:bodyPr>
          <a:lstStyle/>
          <a:p>
            <a:pPr marL="0" marR="0" lvl="0" indent="0" algn="ctr" rtl="0">
              <a:spcBef>
                <a:spcPts val="0"/>
              </a:spcBef>
              <a:spcAft>
                <a:spcPts val="0"/>
              </a:spcAft>
              <a:buNone/>
            </a:pPr>
            <a:r>
              <a:rPr lang="en-US" sz="700" dirty="0">
                <a:solidFill>
                  <a:schemeClr val="dk1"/>
                </a:solidFill>
                <a:latin typeface="Montserrat Medium"/>
                <a:ea typeface="Montserrat Medium"/>
                <a:cs typeface="Montserrat Medium"/>
                <a:sym typeface="Montserrat Medium"/>
              </a:rPr>
              <a:t>Bevin Klabunde</a:t>
            </a:r>
            <a:endParaRPr sz="500" dirty="0">
              <a:latin typeface="Montserrat Medium"/>
              <a:ea typeface="Montserrat Medium"/>
              <a:cs typeface="Montserrat Medium"/>
              <a:sym typeface="Montserrat Medium"/>
            </a:endParaRPr>
          </a:p>
          <a:p>
            <a:pPr marL="0" marR="0" lvl="0" indent="0" algn="ctr" rtl="0">
              <a:spcBef>
                <a:spcPts val="0"/>
              </a:spcBef>
              <a:spcAft>
                <a:spcPts val="0"/>
              </a:spcAft>
              <a:buNone/>
            </a:pPr>
            <a:r>
              <a:rPr lang="en-US" sz="700" dirty="0">
                <a:solidFill>
                  <a:schemeClr val="dk1"/>
                </a:solidFill>
                <a:latin typeface="Montserrat Medium"/>
                <a:ea typeface="Montserrat Medium"/>
                <a:cs typeface="Montserrat Medium"/>
                <a:sym typeface="Montserrat Medium"/>
              </a:rPr>
              <a:t>Chief Panhellenic Officer</a:t>
            </a:r>
            <a:endParaRPr sz="500" dirty="0">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63267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449B35-4CCE-EC8C-836C-7B2897151B65}"/>
              </a:ext>
            </a:extLst>
          </p:cNvPr>
          <p:cNvSpPr>
            <a:spLocks noGrp="1"/>
          </p:cNvSpPr>
          <p:nvPr>
            <p:ph type="body" sz="quarter" idx="12"/>
          </p:nvPr>
        </p:nvSpPr>
        <p:spPr>
          <a:xfrm>
            <a:off x="381000" y="685800"/>
            <a:ext cx="4114800" cy="1371600"/>
          </a:xfrm>
        </p:spPr>
        <p:txBody>
          <a:bodyPr/>
          <a:lstStyle/>
          <a:p>
            <a:pPr marL="0" lvl="0" indent="0" algn="l" rtl="0">
              <a:spcBef>
                <a:spcPts val="0"/>
              </a:spcBef>
              <a:spcAft>
                <a:spcPts val="0"/>
              </a:spcAft>
              <a:buClr>
                <a:srgbClr val="002060"/>
              </a:buClr>
              <a:buSzPts val="800"/>
              <a:buFont typeface="Arial"/>
              <a:buNone/>
            </a:pPr>
            <a:r>
              <a:rPr lang="en-US" sz="800" b="1" dirty="0">
                <a:solidFill>
                  <a:srgbClr val="000000"/>
                </a:solidFill>
              </a:rPr>
              <a:t>Contact for the following:</a:t>
            </a:r>
            <a:endParaRPr lang="en-US" sz="800" dirty="0">
              <a:solidFill>
                <a:srgbClr val="000000"/>
              </a:solidFill>
            </a:endParaRPr>
          </a:p>
          <a:p>
            <a:pPr marL="114300" lvl="0" indent="-107950" algn="l" rtl="0">
              <a:spcBef>
                <a:spcPts val="0"/>
              </a:spcBef>
              <a:spcAft>
                <a:spcPts val="0"/>
              </a:spcAft>
              <a:buClr>
                <a:srgbClr val="002060"/>
              </a:buClr>
              <a:buSzPts val="700"/>
              <a:buFont typeface="Montserrat"/>
              <a:buChar char="•"/>
            </a:pPr>
            <a:r>
              <a:rPr lang="en-US" sz="800" dirty="0">
                <a:solidFill>
                  <a:srgbClr val="000000"/>
                </a:solidFill>
              </a:rPr>
              <a:t>University Relationship Documents</a:t>
            </a:r>
          </a:p>
          <a:p>
            <a:pPr marL="114300" lvl="0" indent="-107950" algn="l" rtl="0">
              <a:spcBef>
                <a:spcPts val="0"/>
              </a:spcBef>
              <a:spcAft>
                <a:spcPts val="0"/>
              </a:spcAft>
              <a:buClr>
                <a:srgbClr val="002060"/>
              </a:buClr>
              <a:buSzPts val="700"/>
              <a:buFont typeface="Montserrat"/>
              <a:buChar char="•"/>
            </a:pPr>
            <a:r>
              <a:rPr lang="en-US" sz="800" dirty="0">
                <a:solidFill>
                  <a:srgbClr val="000000"/>
                </a:solidFill>
              </a:rPr>
              <a:t>Variable Quota or Alternate Total Setting Pilots</a:t>
            </a:r>
          </a:p>
          <a:p>
            <a:pPr marL="114300" lvl="0" indent="-107950" algn="l" rtl="0">
              <a:spcBef>
                <a:spcPts val="0"/>
              </a:spcBef>
              <a:spcAft>
                <a:spcPts val="0"/>
              </a:spcAft>
              <a:buClr>
                <a:srgbClr val="002060"/>
              </a:buClr>
              <a:buSzPts val="700"/>
              <a:buFont typeface="Montserrat"/>
              <a:buChar char="•"/>
            </a:pPr>
            <a:r>
              <a:rPr lang="en-US" sz="800" dirty="0">
                <a:solidFill>
                  <a:srgbClr val="000000"/>
                </a:solidFill>
              </a:rPr>
              <a:t>Something of Value or Consulting Team Visit Requests</a:t>
            </a:r>
          </a:p>
          <a:p>
            <a:pPr marL="114300" lvl="0" indent="-107950" algn="l" rtl="0">
              <a:spcBef>
                <a:spcPts val="0"/>
              </a:spcBef>
              <a:spcAft>
                <a:spcPts val="0"/>
              </a:spcAft>
              <a:buClr>
                <a:srgbClr val="002060"/>
              </a:buClr>
              <a:buSzPts val="700"/>
              <a:buFont typeface="Montserrat"/>
              <a:buChar char="•"/>
            </a:pPr>
            <a:r>
              <a:rPr lang="en-US" sz="800" dirty="0">
                <a:solidFill>
                  <a:srgbClr val="000000"/>
                </a:solidFill>
              </a:rPr>
              <a:t>Bylaws and Standing Rules</a:t>
            </a:r>
          </a:p>
          <a:p>
            <a:pPr marL="114300" lvl="0" indent="-107950" algn="l" rtl="0">
              <a:spcBef>
                <a:spcPts val="0"/>
              </a:spcBef>
              <a:spcAft>
                <a:spcPts val="0"/>
              </a:spcAft>
              <a:buClr>
                <a:srgbClr val="002060"/>
              </a:buClr>
              <a:buSzPts val="700"/>
              <a:buFont typeface="Montserrat"/>
              <a:buChar char="•"/>
            </a:pPr>
            <a:r>
              <a:rPr lang="en-US" sz="800" dirty="0">
                <a:solidFill>
                  <a:srgbClr val="000000"/>
                </a:solidFill>
              </a:rPr>
              <a:t>Code of Ethics </a:t>
            </a:r>
          </a:p>
          <a:p>
            <a:pPr marL="114300" lvl="0" indent="-107950" algn="l" rtl="0">
              <a:spcBef>
                <a:spcPts val="0"/>
              </a:spcBef>
              <a:spcAft>
                <a:spcPts val="0"/>
              </a:spcAft>
              <a:buClr>
                <a:srgbClr val="002060"/>
              </a:buClr>
              <a:buSzPts val="700"/>
              <a:buFont typeface="Montserrat"/>
              <a:buChar char="•"/>
            </a:pPr>
            <a:r>
              <a:rPr lang="en-US" sz="800" dirty="0">
                <a:solidFill>
                  <a:srgbClr val="000000"/>
                </a:solidFill>
              </a:rPr>
              <a:t>Greek Community User Fees</a:t>
            </a:r>
          </a:p>
          <a:p>
            <a:pPr marL="114300" lvl="0" indent="-107950" algn="l" rtl="0">
              <a:spcBef>
                <a:spcPts val="0"/>
              </a:spcBef>
              <a:spcAft>
                <a:spcPts val="0"/>
              </a:spcAft>
              <a:buClr>
                <a:srgbClr val="002060"/>
              </a:buClr>
              <a:buSzPts val="700"/>
              <a:buFont typeface="Montserrat"/>
              <a:buChar char="•"/>
            </a:pPr>
            <a:r>
              <a:rPr lang="en-US" sz="800" dirty="0">
                <a:solidFill>
                  <a:srgbClr val="000000"/>
                </a:solidFill>
              </a:rPr>
              <a:t>Filing or Receiving Infractions</a:t>
            </a:r>
          </a:p>
          <a:p>
            <a:pPr marL="114300" lvl="0" indent="-107950" algn="l" rtl="0">
              <a:spcBef>
                <a:spcPts val="0"/>
              </a:spcBef>
              <a:spcAft>
                <a:spcPts val="0"/>
              </a:spcAft>
              <a:buClr>
                <a:srgbClr val="002060"/>
              </a:buClr>
              <a:buSzPts val="700"/>
              <a:buFont typeface="Montserrat"/>
              <a:buChar char="•"/>
            </a:pPr>
            <a:r>
              <a:rPr lang="en-US" sz="800" dirty="0">
                <a:solidFill>
                  <a:srgbClr val="000000"/>
                </a:solidFill>
              </a:rPr>
              <a:t>Risk Management/Social Event Policies</a:t>
            </a:r>
          </a:p>
          <a:p>
            <a:pPr marL="114300" lvl="0" indent="-107950" algn="l" rtl="0">
              <a:spcBef>
                <a:spcPts val="0"/>
              </a:spcBef>
              <a:spcAft>
                <a:spcPts val="0"/>
              </a:spcAft>
              <a:buClr>
                <a:srgbClr val="002060"/>
              </a:buClr>
              <a:buSzPts val="700"/>
              <a:buFont typeface="Montserrat"/>
              <a:buChar char="•"/>
            </a:pPr>
            <a:r>
              <a:rPr lang="en-US" sz="800" dirty="0">
                <a:solidFill>
                  <a:srgbClr val="000000"/>
                </a:solidFill>
              </a:rPr>
              <a:t>Connecting with the local Alumnae Panhellenic</a:t>
            </a:r>
          </a:p>
          <a:p>
            <a:pPr marL="114300" lvl="0" indent="-107950" algn="l" rtl="0">
              <a:spcBef>
                <a:spcPts val="0"/>
              </a:spcBef>
              <a:spcAft>
                <a:spcPts val="0"/>
              </a:spcAft>
              <a:buClr>
                <a:srgbClr val="002060"/>
              </a:buClr>
              <a:buSzPts val="700"/>
              <a:buFont typeface="Montserrat"/>
              <a:buChar char="•"/>
            </a:pPr>
            <a:r>
              <a:rPr lang="en-US" sz="800" dirty="0">
                <a:solidFill>
                  <a:srgbClr val="000000"/>
                </a:solidFill>
              </a:rPr>
              <a:t>Recruitment Rules</a:t>
            </a:r>
          </a:p>
          <a:p>
            <a:pPr marL="114300" lvl="0" indent="-107950" algn="l" rtl="0">
              <a:spcBef>
                <a:spcPts val="0"/>
              </a:spcBef>
              <a:spcAft>
                <a:spcPts val="0"/>
              </a:spcAft>
              <a:buClr>
                <a:srgbClr val="002060"/>
              </a:buClr>
              <a:buSzPts val="700"/>
              <a:buFont typeface="Montserrat"/>
              <a:buChar char="•"/>
            </a:pPr>
            <a:r>
              <a:rPr lang="en-US" sz="800" dirty="0">
                <a:solidFill>
                  <a:srgbClr val="000000"/>
                </a:solidFill>
              </a:rPr>
              <a:t>Panhellenic Extension</a:t>
            </a:r>
          </a:p>
          <a:p>
            <a:pPr marL="114300" lvl="0" indent="-107950" algn="l" rtl="0">
              <a:spcBef>
                <a:spcPts val="0"/>
              </a:spcBef>
              <a:spcAft>
                <a:spcPts val="0"/>
              </a:spcAft>
              <a:buClr>
                <a:srgbClr val="002060"/>
              </a:buClr>
              <a:buSzPts val="700"/>
              <a:buFont typeface="Montserrat"/>
              <a:buChar char="•"/>
            </a:pPr>
            <a:r>
              <a:rPr lang="en-US" sz="800" dirty="0">
                <a:solidFill>
                  <a:srgbClr val="000000"/>
                </a:solidFill>
              </a:rPr>
              <a:t>Change in Recruitment Format</a:t>
            </a:r>
          </a:p>
          <a:p>
            <a:endParaRPr lang="en-US" dirty="0">
              <a:solidFill>
                <a:srgbClr val="000000"/>
              </a:solidFill>
            </a:endParaRPr>
          </a:p>
        </p:txBody>
      </p:sp>
      <p:sp>
        <p:nvSpPr>
          <p:cNvPr id="3" name="Content Placeholder 2">
            <a:extLst>
              <a:ext uri="{FF2B5EF4-FFF2-40B4-BE49-F238E27FC236}">
                <a16:creationId xmlns:a16="http://schemas.microsoft.com/office/drawing/2014/main" id="{952FF98E-83C3-C6BD-9A2A-BD8876049697}"/>
              </a:ext>
            </a:extLst>
          </p:cNvPr>
          <p:cNvSpPr>
            <a:spLocks noGrp="1"/>
          </p:cNvSpPr>
          <p:nvPr>
            <p:ph sz="quarter" idx="10"/>
          </p:nvPr>
        </p:nvSpPr>
        <p:spPr/>
        <p:txBody>
          <a:bodyPr/>
          <a:lstStyle/>
          <a:p>
            <a:pPr algn="l" rtl="0"/>
            <a:r>
              <a:rPr lang="en-US" sz="1600" dirty="0">
                <a:latin typeface="Tropiline" pitchFamily="50" charset="0"/>
                <a:ea typeface="Montserrat"/>
                <a:cs typeface="Montserrat"/>
                <a:sym typeface="Montserrat"/>
              </a:rPr>
              <a:t>Panhellenic Support Specialist</a:t>
            </a:r>
            <a:endParaRPr lang="en-US" sz="1600" b="0" dirty="0">
              <a:latin typeface="Tropiline" pitchFamily="50" charset="0"/>
              <a:ea typeface="Montserrat"/>
              <a:cs typeface="Montserrat"/>
              <a:sym typeface="Montserrat"/>
            </a:endParaRPr>
          </a:p>
          <a:p>
            <a:endParaRPr lang="en-US" dirty="0"/>
          </a:p>
        </p:txBody>
      </p:sp>
    </p:spTree>
    <p:extLst>
      <p:ext uri="{BB962C8B-B14F-4D97-AF65-F5344CB8AC3E}">
        <p14:creationId xmlns:p14="http://schemas.microsoft.com/office/powerpoint/2010/main" val="1463364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AFC970-9BDA-DCA4-735A-E94D7DC43EB8}"/>
              </a:ext>
            </a:extLst>
          </p:cNvPr>
          <p:cNvSpPr>
            <a:spLocks noGrp="1"/>
          </p:cNvSpPr>
          <p:nvPr>
            <p:ph type="body" sz="quarter" idx="12"/>
          </p:nvPr>
        </p:nvSpPr>
        <p:spPr>
          <a:xfrm>
            <a:off x="304800" y="685800"/>
            <a:ext cx="4114800" cy="1371600"/>
          </a:xfrm>
        </p:spPr>
        <p:txBody>
          <a:bodyPr/>
          <a:lstStyle/>
          <a:p>
            <a:pPr marL="0" lvl="0" indent="0" algn="l" rtl="0">
              <a:spcBef>
                <a:spcPts val="0"/>
              </a:spcBef>
              <a:spcAft>
                <a:spcPts val="0"/>
              </a:spcAft>
              <a:buClr>
                <a:srgbClr val="002060"/>
              </a:buClr>
              <a:buSzPts val="800"/>
              <a:buFont typeface="Arial"/>
              <a:buNone/>
            </a:pPr>
            <a:r>
              <a:rPr lang="en-US" sz="1000" u="sng" dirty="0">
                <a:solidFill>
                  <a:srgbClr val="000000"/>
                </a:solidFill>
                <a:latin typeface="Montserrat SemiBold"/>
                <a:ea typeface="Montserrat SemiBold"/>
                <a:cs typeface="Montserrat SemiBold"/>
                <a:sym typeface="Montserrat SemiBold"/>
              </a:rPr>
              <a:t>Receiving an infraction</a:t>
            </a:r>
            <a:endParaRPr lang="en-US" sz="1000" dirty="0">
              <a:solidFill>
                <a:srgbClr val="000000"/>
              </a:solidFill>
              <a:latin typeface="Montserrat SemiBold"/>
              <a:ea typeface="Montserrat SemiBold"/>
              <a:cs typeface="Montserrat SemiBold"/>
              <a:sym typeface="Montserrat SemiBold"/>
            </a:endParaRPr>
          </a:p>
          <a:p>
            <a:pPr marL="114300" lvl="0" indent="-114300" algn="l" rtl="0">
              <a:spcBef>
                <a:spcPts val="0"/>
              </a:spcBef>
              <a:spcAft>
                <a:spcPts val="0"/>
              </a:spcAft>
              <a:buClr>
                <a:srgbClr val="002060"/>
              </a:buClr>
              <a:buSzPts val="800"/>
              <a:buFont typeface="Montserrat"/>
              <a:buChar char="•"/>
            </a:pPr>
            <a:r>
              <a:rPr lang="en-US" sz="1000" dirty="0">
                <a:solidFill>
                  <a:srgbClr val="000000"/>
                </a:solidFill>
              </a:rPr>
              <a:t>Inform your PSS immediately when an infraction is received. She will then inform Delta Gamma’s Chief Panhellenic Officer.</a:t>
            </a:r>
          </a:p>
          <a:p>
            <a:pPr marL="114300" lvl="0" indent="-114300" algn="l" rtl="0">
              <a:spcBef>
                <a:spcPts val="0"/>
              </a:spcBef>
              <a:spcAft>
                <a:spcPts val="0"/>
              </a:spcAft>
              <a:buClr>
                <a:srgbClr val="002060"/>
              </a:buClr>
              <a:buSzPts val="800"/>
              <a:buFont typeface="Montserrat"/>
              <a:buChar char="•"/>
            </a:pPr>
            <a:r>
              <a:rPr lang="en-US" sz="1000" dirty="0">
                <a:solidFill>
                  <a:srgbClr val="000000"/>
                </a:solidFill>
              </a:rPr>
              <a:t>When the NPC Area Advisor is made aware of an infraction, she will inform DG’s Chief Panhellenic Officer who will in turn reach out to your PSS as a “heads up”</a:t>
            </a:r>
          </a:p>
          <a:p>
            <a:pPr marL="114300" lvl="0" indent="-63500" algn="l" rtl="0">
              <a:spcBef>
                <a:spcPts val="0"/>
              </a:spcBef>
              <a:spcAft>
                <a:spcPts val="0"/>
              </a:spcAft>
              <a:buClr>
                <a:srgbClr val="000000"/>
              </a:buClr>
              <a:buSzPts val="800"/>
              <a:buFont typeface="Arial"/>
              <a:buNone/>
            </a:pPr>
            <a:endParaRPr lang="en-US" sz="1000" dirty="0">
              <a:solidFill>
                <a:srgbClr val="000000"/>
              </a:solidFill>
            </a:endParaRPr>
          </a:p>
          <a:p>
            <a:pPr marL="0" lvl="0" indent="0" algn="l" rtl="0">
              <a:spcBef>
                <a:spcPts val="0"/>
              </a:spcBef>
              <a:spcAft>
                <a:spcPts val="0"/>
              </a:spcAft>
              <a:buClr>
                <a:srgbClr val="002060"/>
              </a:buClr>
              <a:buSzPts val="800"/>
              <a:buFont typeface="Arial"/>
              <a:buNone/>
            </a:pPr>
            <a:r>
              <a:rPr lang="en-US" sz="1000" u="sng" dirty="0">
                <a:solidFill>
                  <a:srgbClr val="000000"/>
                </a:solidFill>
                <a:latin typeface="Montserrat SemiBold"/>
                <a:ea typeface="Montserrat SemiBold"/>
                <a:cs typeface="Montserrat SemiBold"/>
                <a:sym typeface="Montserrat SemiBold"/>
              </a:rPr>
              <a:t>Filing an infraction</a:t>
            </a:r>
            <a:r>
              <a:rPr lang="en-US" sz="1000" u="sng" dirty="0">
                <a:solidFill>
                  <a:srgbClr val="000000"/>
                </a:solidFill>
              </a:rPr>
              <a:t> </a:t>
            </a:r>
            <a:endParaRPr lang="en-US" sz="1000" dirty="0">
              <a:solidFill>
                <a:srgbClr val="000000"/>
              </a:solidFill>
            </a:endParaRPr>
          </a:p>
          <a:p>
            <a:pPr marL="114300" lvl="0" indent="-114300" algn="l" rtl="0">
              <a:spcBef>
                <a:spcPts val="0"/>
              </a:spcBef>
              <a:spcAft>
                <a:spcPts val="0"/>
              </a:spcAft>
              <a:buClr>
                <a:srgbClr val="002060"/>
              </a:buClr>
              <a:buSzPts val="800"/>
              <a:buFont typeface="Montserrat"/>
              <a:buChar char="•"/>
            </a:pPr>
            <a:r>
              <a:rPr lang="en-US" sz="1000" dirty="0">
                <a:solidFill>
                  <a:srgbClr val="000000"/>
                </a:solidFill>
              </a:rPr>
              <a:t>Inform your PSS immediately if you plan to file an infraction </a:t>
            </a:r>
          </a:p>
          <a:p>
            <a:endParaRPr lang="en-US" dirty="0"/>
          </a:p>
        </p:txBody>
      </p:sp>
      <p:sp>
        <p:nvSpPr>
          <p:cNvPr id="3" name="Content Placeholder 2">
            <a:extLst>
              <a:ext uri="{FF2B5EF4-FFF2-40B4-BE49-F238E27FC236}">
                <a16:creationId xmlns:a16="http://schemas.microsoft.com/office/drawing/2014/main" id="{E8B646AE-62DE-BD26-F408-9C1F7A6A05C9}"/>
              </a:ext>
            </a:extLst>
          </p:cNvPr>
          <p:cNvSpPr>
            <a:spLocks noGrp="1"/>
          </p:cNvSpPr>
          <p:nvPr>
            <p:ph sz="quarter" idx="10"/>
          </p:nvPr>
        </p:nvSpPr>
        <p:spPr/>
        <p:txBody>
          <a:bodyPr/>
          <a:lstStyle/>
          <a:p>
            <a:r>
              <a:rPr lang="en-US" dirty="0"/>
              <a:t>Infractions </a:t>
            </a:r>
          </a:p>
        </p:txBody>
      </p:sp>
    </p:spTree>
    <p:extLst>
      <p:ext uri="{BB962C8B-B14F-4D97-AF65-F5344CB8AC3E}">
        <p14:creationId xmlns:p14="http://schemas.microsoft.com/office/powerpoint/2010/main" val="1373883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F930D9-B443-51D9-A4CB-FE7CF64C7F03}"/>
              </a:ext>
            </a:extLst>
          </p:cNvPr>
          <p:cNvSpPr>
            <a:spLocks noGrp="1"/>
          </p:cNvSpPr>
          <p:nvPr>
            <p:ph type="body" sz="quarter" idx="12"/>
          </p:nvPr>
        </p:nvSpPr>
        <p:spPr/>
        <p:txBody>
          <a:bodyPr/>
          <a:lstStyle/>
          <a:p>
            <a:pPr marL="0" lvl="0" indent="0" algn="l" rtl="0">
              <a:spcBef>
                <a:spcPts val="0"/>
              </a:spcBef>
              <a:spcAft>
                <a:spcPts val="0"/>
              </a:spcAft>
              <a:buClr>
                <a:srgbClr val="000000"/>
              </a:buClr>
              <a:buSzPts val="800"/>
              <a:buFont typeface="Arial"/>
              <a:buNone/>
            </a:pPr>
            <a:r>
              <a:rPr lang="en-US" sz="1100" dirty="0">
                <a:solidFill>
                  <a:srgbClr val="000000"/>
                </a:solidFill>
              </a:rPr>
              <a:t>Brittany Curtis – Regions 1, 2 &amp; 5 </a:t>
            </a:r>
            <a:r>
              <a:rPr lang="en-US" sz="1100" u="sng" dirty="0">
                <a:solidFill>
                  <a:srgbClr val="000000"/>
                </a:solidFill>
              </a:rPr>
              <a:t>Brittany.curtis@deltagamma.org</a:t>
            </a:r>
            <a:r>
              <a:rPr lang="en-US" sz="1100" dirty="0">
                <a:solidFill>
                  <a:srgbClr val="000000"/>
                </a:solidFill>
              </a:rPr>
              <a:t> </a:t>
            </a:r>
          </a:p>
          <a:p>
            <a:pPr marL="0" lvl="0" indent="0" algn="l" rtl="0">
              <a:spcBef>
                <a:spcPts val="0"/>
              </a:spcBef>
              <a:spcAft>
                <a:spcPts val="0"/>
              </a:spcAft>
              <a:buSzPts val="800"/>
              <a:buNone/>
            </a:pPr>
            <a:endParaRPr lang="en-US" sz="1100" dirty="0">
              <a:solidFill>
                <a:srgbClr val="000000"/>
              </a:solidFill>
            </a:endParaRPr>
          </a:p>
          <a:p>
            <a:pPr marL="0" lvl="0" indent="0" algn="l" rtl="0">
              <a:spcBef>
                <a:spcPts val="0"/>
              </a:spcBef>
              <a:spcAft>
                <a:spcPts val="0"/>
              </a:spcAft>
              <a:buSzPts val="800"/>
              <a:buNone/>
            </a:pPr>
            <a:r>
              <a:rPr lang="en-US" sz="1100" dirty="0">
                <a:solidFill>
                  <a:srgbClr val="000000"/>
                </a:solidFill>
              </a:rPr>
              <a:t>Taylor Mierendorf– Regions 3, 4 &amp; 6</a:t>
            </a:r>
          </a:p>
          <a:p>
            <a:pPr marL="0" lvl="0" indent="0" algn="l" rtl="0">
              <a:spcBef>
                <a:spcPts val="0"/>
              </a:spcBef>
              <a:spcAft>
                <a:spcPts val="0"/>
              </a:spcAft>
              <a:buSzPts val="800"/>
              <a:buNone/>
            </a:pPr>
            <a:r>
              <a:rPr lang="en-US" sz="1100" u="sng" dirty="0">
                <a:solidFill>
                  <a:srgbClr val="000000"/>
                </a:solidFill>
              </a:rPr>
              <a:t>Taylor.Mierendorf@deltagamma.org</a:t>
            </a:r>
            <a:endParaRPr lang="en-US" sz="1100" dirty="0">
              <a:solidFill>
                <a:srgbClr val="000000"/>
              </a:solidFill>
            </a:endParaRPr>
          </a:p>
          <a:p>
            <a:pPr marL="0" lvl="0" indent="0" algn="l" rtl="0">
              <a:spcBef>
                <a:spcPts val="0"/>
              </a:spcBef>
              <a:spcAft>
                <a:spcPts val="0"/>
              </a:spcAft>
              <a:buClr>
                <a:srgbClr val="000000"/>
              </a:buClr>
              <a:buSzPts val="800"/>
              <a:buFont typeface="Arial"/>
              <a:buNone/>
            </a:pPr>
            <a:endParaRPr lang="en-US" sz="1100" dirty="0">
              <a:solidFill>
                <a:srgbClr val="000000"/>
              </a:solidFill>
            </a:endParaRPr>
          </a:p>
          <a:p>
            <a:pPr marL="0" lvl="0" indent="0" algn="l" rtl="0">
              <a:spcBef>
                <a:spcPts val="0"/>
              </a:spcBef>
              <a:spcAft>
                <a:spcPts val="0"/>
              </a:spcAft>
              <a:buClr>
                <a:srgbClr val="002060"/>
              </a:buClr>
              <a:buSzPts val="800"/>
              <a:buFont typeface="Arial"/>
              <a:buNone/>
            </a:pPr>
            <a:r>
              <a:rPr lang="en-US" sz="1100" dirty="0">
                <a:solidFill>
                  <a:srgbClr val="000000"/>
                </a:solidFill>
              </a:rPr>
              <a:t>Taylor Johnson– Regions 7 &amp; 8 </a:t>
            </a:r>
          </a:p>
          <a:p>
            <a:pPr marL="0" lvl="0" indent="0" algn="l" rtl="0">
              <a:spcBef>
                <a:spcPts val="0"/>
              </a:spcBef>
              <a:spcAft>
                <a:spcPts val="0"/>
              </a:spcAft>
              <a:buClr>
                <a:srgbClr val="002060"/>
              </a:buClr>
              <a:buSzPts val="800"/>
              <a:buFont typeface="Arial"/>
              <a:buNone/>
            </a:pPr>
            <a:r>
              <a:rPr lang="en-US" sz="1100" u="sng" dirty="0">
                <a:solidFill>
                  <a:srgbClr val="000000"/>
                </a:solidFill>
              </a:rPr>
              <a:t>Taylor.johnson@deltagamma.org</a:t>
            </a:r>
            <a:endParaRPr lang="en-US" sz="1100" dirty="0">
              <a:solidFill>
                <a:srgbClr val="000000"/>
              </a:solidFill>
            </a:endParaRPr>
          </a:p>
          <a:p>
            <a:endParaRPr lang="en-US" dirty="0"/>
          </a:p>
        </p:txBody>
      </p:sp>
      <p:sp>
        <p:nvSpPr>
          <p:cNvPr id="3" name="Content Placeholder 2">
            <a:extLst>
              <a:ext uri="{FF2B5EF4-FFF2-40B4-BE49-F238E27FC236}">
                <a16:creationId xmlns:a16="http://schemas.microsoft.com/office/drawing/2014/main" id="{88F694E2-A77A-3503-6712-F01A91E88125}"/>
              </a:ext>
            </a:extLst>
          </p:cNvPr>
          <p:cNvSpPr>
            <a:spLocks noGrp="1"/>
          </p:cNvSpPr>
          <p:nvPr>
            <p:ph sz="quarter" idx="10"/>
          </p:nvPr>
        </p:nvSpPr>
        <p:spPr/>
        <p:txBody>
          <a:bodyPr/>
          <a:lstStyle/>
          <a:p>
            <a:pPr algn="l" rtl="0"/>
            <a:r>
              <a:rPr lang="en-US" sz="1600" dirty="0">
                <a:latin typeface="Tropiline" pitchFamily="50" charset="0"/>
                <a:ea typeface="Montserrat"/>
                <a:cs typeface="Montserrat"/>
                <a:sym typeface="Montserrat"/>
              </a:rPr>
              <a:t>Collegiate Development Specialist </a:t>
            </a:r>
            <a:endParaRPr lang="en-US" sz="1600" b="0" dirty="0">
              <a:latin typeface="Tropiline" pitchFamily="50" charset="0"/>
              <a:ea typeface="Montserrat"/>
              <a:cs typeface="Montserrat"/>
              <a:sym typeface="Montserrat"/>
            </a:endParaRPr>
          </a:p>
          <a:p>
            <a:endParaRPr lang="en-US" dirty="0"/>
          </a:p>
        </p:txBody>
      </p:sp>
      <p:sp>
        <p:nvSpPr>
          <p:cNvPr id="4" name="Google Shape;195;g1055c092804_0_477">
            <a:extLst>
              <a:ext uri="{FF2B5EF4-FFF2-40B4-BE49-F238E27FC236}">
                <a16:creationId xmlns:a16="http://schemas.microsoft.com/office/drawing/2014/main" id="{2237182C-F7A9-DB2A-F94E-E11125FEAD3A}"/>
              </a:ext>
            </a:extLst>
          </p:cNvPr>
          <p:cNvSpPr txBox="1"/>
          <p:nvPr/>
        </p:nvSpPr>
        <p:spPr>
          <a:xfrm>
            <a:off x="3200400" y="1295400"/>
            <a:ext cx="1091100" cy="767700"/>
          </a:xfrm>
          <a:prstGeom prst="rect">
            <a:avLst/>
          </a:prstGeom>
          <a:noFill/>
          <a:ln>
            <a:noFill/>
          </a:ln>
        </p:spPr>
        <p:txBody>
          <a:bodyPr spcFirstLastPara="1" wrap="square" lIns="30475" tIns="15225" rIns="30475" bIns="15225" anchor="t" anchorCtr="0">
            <a:spAutoFit/>
          </a:bodyPr>
          <a:lstStyle/>
          <a:p>
            <a:pPr marL="0" marR="0" lvl="0" indent="0" algn="ctr" rtl="0">
              <a:lnSpc>
                <a:spcPct val="108000"/>
              </a:lnSpc>
              <a:spcBef>
                <a:spcPts val="0"/>
              </a:spcBef>
              <a:spcAft>
                <a:spcPts val="0"/>
              </a:spcAft>
              <a:buNone/>
            </a:pPr>
            <a:r>
              <a:rPr lang="en-US" sz="900" dirty="0">
                <a:solidFill>
                  <a:srgbClr val="002060"/>
                </a:solidFill>
                <a:latin typeface="Impact"/>
                <a:ea typeface="Impact"/>
                <a:cs typeface="Impact"/>
                <a:sym typeface="Impact"/>
              </a:rPr>
              <a:t>Contact with questions or concerns about Fraternity/Sorority Adviser relationship </a:t>
            </a:r>
            <a:endParaRPr sz="900" dirty="0">
              <a:latin typeface="Impact"/>
              <a:ea typeface="Impact"/>
              <a:cs typeface="Impact"/>
              <a:sym typeface="Impact"/>
            </a:endParaRPr>
          </a:p>
        </p:txBody>
      </p:sp>
    </p:spTree>
    <p:extLst>
      <p:ext uri="{BB962C8B-B14F-4D97-AF65-F5344CB8AC3E}">
        <p14:creationId xmlns:p14="http://schemas.microsoft.com/office/powerpoint/2010/main" val="1505163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2F35C9-D095-EF4D-A355-E7E5F6DB3334}"/>
              </a:ext>
            </a:extLst>
          </p:cNvPr>
          <p:cNvSpPr>
            <a:spLocks noGrp="1"/>
          </p:cNvSpPr>
          <p:nvPr>
            <p:ph type="body" sz="quarter" idx="12"/>
          </p:nvPr>
        </p:nvSpPr>
        <p:spPr/>
        <p:txBody>
          <a:bodyPr/>
          <a:lstStyle/>
          <a:p>
            <a:pPr marL="152400" lvl="0" indent="-158750" algn="l" rtl="0">
              <a:spcBef>
                <a:spcPts val="0"/>
              </a:spcBef>
              <a:spcAft>
                <a:spcPts val="0"/>
              </a:spcAft>
              <a:buClr>
                <a:srgbClr val="002060"/>
              </a:buClr>
              <a:buSzPts val="900"/>
              <a:buFont typeface="Montserrat"/>
              <a:buChar char="•"/>
            </a:pPr>
            <a:r>
              <a:rPr lang="en-US" sz="900" dirty="0">
                <a:solidFill>
                  <a:srgbClr val="000000"/>
                </a:solidFill>
              </a:rPr>
              <a:t>CMT Quick Guide for vp: Panhellenic</a:t>
            </a:r>
          </a:p>
          <a:p>
            <a:pPr marL="152400" lvl="0" indent="-158750" algn="l" rtl="0">
              <a:spcBef>
                <a:spcPts val="0"/>
              </a:spcBef>
              <a:spcAft>
                <a:spcPts val="0"/>
              </a:spcAft>
              <a:buClr>
                <a:srgbClr val="002060"/>
              </a:buClr>
              <a:buSzPts val="900"/>
              <a:buFont typeface="Montserrat"/>
              <a:buChar char="•"/>
            </a:pPr>
            <a:r>
              <a:rPr lang="en-US" sz="900" dirty="0">
                <a:solidFill>
                  <a:srgbClr val="000000"/>
                </a:solidFill>
              </a:rPr>
              <a:t>Anchored in Panhellenic Resource Guide </a:t>
            </a:r>
          </a:p>
          <a:p>
            <a:pPr marL="304800" lvl="1" indent="-158750" algn="l" rtl="0">
              <a:spcBef>
                <a:spcPts val="0"/>
              </a:spcBef>
              <a:spcAft>
                <a:spcPts val="0"/>
              </a:spcAft>
              <a:buClr>
                <a:srgbClr val="002060"/>
              </a:buClr>
              <a:buSzPts val="900"/>
              <a:buFont typeface="Montserrat"/>
              <a:buChar char="•"/>
            </a:pPr>
            <a:r>
              <a:rPr lang="en-US" sz="900" dirty="0">
                <a:solidFill>
                  <a:srgbClr val="000000"/>
                </a:solidFill>
              </a:rPr>
              <a:t>Communication Flowchart</a:t>
            </a:r>
          </a:p>
          <a:p>
            <a:pPr marL="304800" lvl="1" indent="-158750" algn="l" rtl="0">
              <a:spcBef>
                <a:spcPts val="0"/>
              </a:spcBef>
              <a:spcAft>
                <a:spcPts val="0"/>
              </a:spcAft>
              <a:buClr>
                <a:srgbClr val="002060"/>
              </a:buClr>
              <a:buSzPts val="900"/>
              <a:buFont typeface="Montserrat"/>
              <a:buChar char="•"/>
            </a:pPr>
            <a:r>
              <a:rPr lang="en-US" sz="900" dirty="0">
                <a:solidFill>
                  <a:srgbClr val="000000"/>
                </a:solidFill>
              </a:rPr>
              <a:t>Officer Checklist</a:t>
            </a:r>
          </a:p>
          <a:p>
            <a:pPr marL="152400" lvl="0" indent="-158750" algn="l" rtl="0">
              <a:spcBef>
                <a:spcPts val="0"/>
              </a:spcBef>
              <a:spcAft>
                <a:spcPts val="0"/>
              </a:spcAft>
              <a:buClr>
                <a:srgbClr val="002060"/>
              </a:buClr>
              <a:buSzPts val="900"/>
              <a:buFont typeface="Montserrat"/>
              <a:buChar char="•"/>
            </a:pPr>
            <a:r>
              <a:rPr lang="en-US" sz="900" dirty="0">
                <a:solidFill>
                  <a:srgbClr val="000000"/>
                </a:solidFill>
              </a:rPr>
              <a:t>NPC Manual of Information</a:t>
            </a:r>
          </a:p>
          <a:p>
            <a:pPr marL="152400" lvl="0" indent="-158750" algn="l" rtl="0">
              <a:spcBef>
                <a:spcPts val="0"/>
              </a:spcBef>
              <a:spcAft>
                <a:spcPts val="0"/>
              </a:spcAft>
              <a:buClr>
                <a:srgbClr val="002060"/>
              </a:buClr>
              <a:buSzPts val="900"/>
              <a:buFont typeface="Montserrat"/>
              <a:buChar char="•"/>
            </a:pPr>
            <a:r>
              <a:rPr lang="en-US" sz="900" dirty="0">
                <a:solidFill>
                  <a:srgbClr val="000000"/>
                </a:solidFill>
              </a:rPr>
              <a:t>NPC Manual of Information Top 10</a:t>
            </a:r>
          </a:p>
          <a:p>
            <a:pPr marL="152400" lvl="0" indent="-158750" algn="l" rtl="0">
              <a:spcBef>
                <a:spcPts val="0"/>
              </a:spcBef>
              <a:spcAft>
                <a:spcPts val="0"/>
              </a:spcAft>
              <a:buClr>
                <a:srgbClr val="002060"/>
              </a:buClr>
              <a:buSzPts val="900"/>
              <a:buFont typeface="Montserrat"/>
              <a:buChar char="•"/>
            </a:pPr>
            <a:r>
              <a:rPr lang="en-US" sz="900" dirty="0">
                <a:solidFill>
                  <a:srgbClr val="000000"/>
                </a:solidFill>
              </a:rPr>
              <a:t>CCOM</a:t>
            </a:r>
          </a:p>
          <a:p>
            <a:pPr marL="152400" lvl="0" indent="-158750" algn="l" rtl="0">
              <a:spcBef>
                <a:spcPts val="0"/>
              </a:spcBef>
              <a:spcAft>
                <a:spcPts val="0"/>
              </a:spcAft>
              <a:buClr>
                <a:srgbClr val="002060"/>
              </a:buClr>
              <a:buSzPts val="900"/>
              <a:buFont typeface="Montserrat"/>
              <a:buChar char="•"/>
            </a:pPr>
            <a:r>
              <a:rPr lang="en-US" sz="900" dirty="0">
                <a:solidFill>
                  <a:srgbClr val="000000"/>
                </a:solidFill>
              </a:rPr>
              <a:t>Top 5 Tips for Panhellenic Advisers </a:t>
            </a:r>
          </a:p>
          <a:p>
            <a:endParaRPr lang="en-US" dirty="0"/>
          </a:p>
        </p:txBody>
      </p:sp>
      <p:sp>
        <p:nvSpPr>
          <p:cNvPr id="3" name="Content Placeholder 2">
            <a:extLst>
              <a:ext uri="{FF2B5EF4-FFF2-40B4-BE49-F238E27FC236}">
                <a16:creationId xmlns:a16="http://schemas.microsoft.com/office/drawing/2014/main" id="{D09176D9-9F31-AA1F-984C-154EA3C3F45F}"/>
              </a:ext>
            </a:extLst>
          </p:cNvPr>
          <p:cNvSpPr>
            <a:spLocks noGrp="1"/>
          </p:cNvSpPr>
          <p:nvPr>
            <p:ph sz="quarter" idx="10"/>
          </p:nvPr>
        </p:nvSpPr>
        <p:spPr/>
        <p:txBody>
          <a:bodyPr/>
          <a:lstStyle/>
          <a:p>
            <a:pPr algn="l" rtl="0"/>
            <a:r>
              <a:rPr lang="en-US" sz="1600" dirty="0">
                <a:latin typeface="Tropiline" pitchFamily="50" charset="0"/>
                <a:ea typeface="Montserrat"/>
                <a:cs typeface="Montserrat"/>
                <a:sym typeface="Montserrat"/>
              </a:rPr>
              <a:t>Available Resources</a:t>
            </a:r>
            <a:endParaRPr lang="en-US" sz="1600" b="0" dirty="0">
              <a:latin typeface="Tropiline" pitchFamily="50" charset="0"/>
              <a:ea typeface="Montserrat"/>
              <a:cs typeface="Montserrat"/>
              <a:sym typeface="Montserrat"/>
            </a:endParaRPr>
          </a:p>
          <a:p>
            <a:endParaRPr lang="en-US" dirty="0"/>
          </a:p>
        </p:txBody>
      </p:sp>
    </p:spTree>
    <p:extLst>
      <p:ext uri="{BB962C8B-B14F-4D97-AF65-F5344CB8AC3E}">
        <p14:creationId xmlns:p14="http://schemas.microsoft.com/office/powerpoint/2010/main" val="3571515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22F65F-4D0D-B2AE-1845-E3B400F430E1}"/>
              </a:ext>
            </a:extLst>
          </p:cNvPr>
          <p:cNvSpPr>
            <a:spLocks noGrp="1"/>
          </p:cNvSpPr>
          <p:nvPr>
            <p:ph type="body" sz="quarter" idx="10"/>
          </p:nvPr>
        </p:nvSpPr>
        <p:spPr>
          <a:xfrm>
            <a:off x="228600" y="990600"/>
            <a:ext cx="2336800" cy="381000"/>
          </a:xfrm>
        </p:spPr>
        <p:txBody>
          <a:bodyPr/>
          <a:lstStyle/>
          <a:p>
            <a:r>
              <a:rPr lang="en-US" sz="2400" b="1" dirty="0">
                <a:solidFill>
                  <a:schemeClr val="dk1"/>
                </a:solidFill>
                <a:latin typeface="Tropiline" pitchFamily="50" charset="0"/>
                <a:ea typeface="Montserrat"/>
                <a:cs typeface="Montserrat"/>
                <a:sym typeface="Montserrat"/>
              </a:rPr>
              <a:t>ROLE AS A DELEGATE</a:t>
            </a:r>
            <a:endParaRPr lang="en-US" dirty="0"/>
          </a:p>
        </p:txBody>
      </p:sp>
    </p:spTree>
    <p:extLst>
      <p:ext uri="{BB962C8B-B14F-4D97-AF65-F5344CB8AC3E}">
        <p14:creationId xmlns:p14="http://schemas.microsoft.com/office/powerpoint/2010/main" val="1288657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C4B45D-1C8B-9F3E-7B4F-FCB6D69DC387}"/>
              </a:ext>
            </a:extLst>
          </p:cNvPr>
          <p:cNvSpPr>
            <a:spLocks noGrp="1"/>
          </p:cNvSpPr>
          <p:nvPr>
            <p:ph type="body" sz="quarter" idx="12"/>
          </p:nvPr>
        </p:nvSpPr>
        <p:spPr/>
        <p:txBody>
          <a:bodyPr/>
          <a:lstStyle/>
          <a:p>
            <a:pPr marL="558800" lvl="2" indent="-266700" algn="l" rtl="0">
              <a:spcBef>
                <a:spcPts val="0"/>
              </a:spcBef>
              <a:spcAft>
                <a:spcPts val="0"/>
              </a:spcAft>
              <a:buClr>
                <a:srgbClr val="002060"/>
              </a:buClr>
              <a:buSzPts val="1200"/>
              <a:buFont typeface="Montserrat"/>
              <a:buAutoNum type="arabicPeriod"/>
            </a:pPr>
            <a:r>
              <a:rPr lang="en-US" sz="1100" dirty="0">
                <a:solidFill>
                  <a:srgbClr val="000000"/>
                </a:solidFill>
              </a:rPr>
              <a:t>Exercise voice and vote</a:t>
            </a:r>
          </a:p>
          <a:p>
            <a:pPr marL="558800" lvl="2" indent="-266700" algn="l" rtl="0">
              <a:spcBef>
                <a:spcPts val="0"/>
              </a:spcBef>
              <a:spcAft>
                <a:spcPts val="0"/>
              </a:spcAft>
              <a:buClr>
                <a:srgbClr val="002060"/>
              </a:buClr>
              <a:buSzPts val="1200"/>
              <a:buFont typeface="Montserrat"/>
              <a:buAutoNum type="arabicPeriod"/>
            </a:pPr>
            <a:r>
              <a:rPr lang="en-US" sz="1100" dirty="0">
                <a:solidFill>
                  <a:srgbClr val="000000"/>
                </a:solidFill>
              </a:rPr>
              <a:t>Liaison between chapter and Panhellenic</a:t>
            </a:r>
          </a:p>
          <a:p>
            <a:pPr marL="558800" lvl="2" indent="-266700" algn="l" rtl="0">
              <a:spcBef>
                <a:spcPts val="0"/>
              </a:spcBef>
              <a:spcAft>
                <a:spcPts val="0"/>
              </a:spcAft>
              <a:buClr>
                <a:srgbClr val="002060"/>
              </a:buClr>
              <a:buSzPts val="1200"/>
              <a:buFont typeface="Montserrat"/>
              <a:buAutoNum type="arabicPeriod"/>
            </a:pPr>
            <a:r>
              <a:rPr lang="en-US" sz="1100" dirty="0">
                <a:solidFill>
                  <a:srgbClr val="000000"/>
                </a:solidFill>
              </a:rPr>
              <a:t>Be a good partner </a:t>
            </a:r>
          </a:p>
          <a:p>
            <a:pPr marL="558800" lvl="2" indent="-266700" algn="l" rtl="0">
              <a:spcBef>
                <a:spcPts val="0"/>
              </a:spcBef>
              <a:spcAft>
                <a:spcPts val="0"/>
              </a:spcAft>
              <a:buClr>
                <a:srgbClr val="002060"/>
              </a:buClr>
              <a:buSzPts val="1200"/>
              <a:buFont typeface="Montserrat"/>
              <a:buAutoNum type="arabicPeriod"/>
            </a:pPr>
            <a:r>
              <a:rPr lang="en-US" sz="1100" dirty="0">
                <a:solidFill>
                  <a:srgbClr val="000000"/>
                </a:solidFill>
              </a:rPr>
              <a:t>Encourage campus involvement</a:t>
            </a:r>
          </a:p>
          <a:p>
            <a:endParaRPr lang="en-US" dirty="0"/>
          </a:p>
        </p:txBody>
      </p:sp>
      <p:sp>
        <p:nvSpPr>
          <p:cNvPr id="3" name="Content Placeholder 2">
            <a:extLst>
              <a:ext uri="{FF2B5EF4-FFF2-40B4-BE49-F238E27FC236}">
                <a16:creationId xmlns:a16="http://schemas.microsoft.com/office/drawing/2014/main" id="{5F6AD2BF-65C2-65D9-0720-4A4490D60361}"/>
              </a:ext>
            </a:extLst>
          </p:cNvPr>
          <p:cNvSpPr>
            <a:spLocks noGrp="1"/>
          </p:cNvSpPr>
          <p:nvPr>
            <p:ph sz="quarter" idx="10"/>
          </p:nvPr>
        </p:nvSpPr>
        <p:spPr/>
        <p:txBody>
          <a:bodyPr/>
          <a:lstStyle/>
          <a:p>
            <a:pPr algn="l" rtl="0"/>
            <a:r>
              <a:rPr lang="en-US" sz="1600" dirty="0">
                <a:latin typeface="Tropiline" pitchFamily="50" charset="0"/>
                <a:ea typeface="Montserrat"/>
                <a:cs typeface="Montserrat"/>
                <a:sym typeface="Montserrat"/>
              </a:rPr>
              <a:t>Key Roles</a:t>
            </a:r>
            <a:endParaRPr lang="en-US" sz="1600" b="0" dirty="0">
              <a:latin typeface="Tropiline" pitchFamily="50" charset="0"/>
              <a:ea typeface="Montserrat"/>
              <a:cs typeface="Montserrat"/>
              <a:sym typeface="Montserrat"/>
            </a:endParaRPr>
          </a:p>
          <a:p>
            <a:endParaRPr lang="en-US" dirty="0"/>
          </a:p>
        </p:txBody>
      </p:sp>
    </p:spTree>
    <p:extLst>
      <p:ext uri="{BB962C8B-B14F-4D97-AF65-F5344CB8AC3E}">
        <p14:creationId xmlns:p14="http://schemas.microsoft.com/office/powerpoint/2010/main" val="4185217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7565A2-BE25-449C-7443-DA2B5F1C6B35}"/>
              </a:ext>
            </a:extLst>
          </p:cNvPr>
          <p:cNvSpPr>
            <a:spLocks noGrp="1"/>
          </p:cNvSpPr>
          <p:nvPr>
            <p:ph type="body" sz="quarter" idx="12"/>
          </p:nvPr>
        </p:nvSpPr>
        <p:spPr/>
        <p:txBody>
          <a:bodyPr/>
          <a:lstStyle/>
          <a:p>
            <a:pPr marL="0" lvl="2" indent="0" algn="l" rtl="0">
              <a:spcBef>
                <a:spcPts val="0"/>
              </a:spcBef>
              <a:spcAft>
                <a:spcPts val="0"/>
              </a:spcAft>
              <a:buSzPts val="1200"/>
              <a:buNone/>
            </a:pPr>
            <a:r>
              <a:rPr lang="en-US" sz="1100" dirty="0">
                <a:solidFill>
                  <a:srgbClr val="000000"/>
                </a:solidFill>
              </a:rPr>
              <a:t>The fraternity philanthropy events require a significant time commitment and are causing unhealthy competition amongst Panhellenic chapters. </a:t>
            </a:r>
          </a:p>
          <a:p>
            <a:pPr marL="0" lvl="2" indent="0" algn="l" rtl="0">
              <a:spcBef>
                <a:spcPts val="0"/>
              </a:spcBef>
              <a:spcAft>
                <a:spcPts val="0"/>
              </a:spcAft>
              <a:buSzPts val="1200"/>
              <a:buNone/>
            </a:pPr>
            <a:endParaRPr lang="en-US" sz="1100" dirty="0">
              <a:solidFill>
                <a:srgbClr val="000000"/>
              </a:solidFill>
            </a:endParaRPr>
          </a:p>
          <a:p>
            <a:pPr marL="0" lvl="2" indent="0" algn="l" rtl="0">
              <a:spcBef>
                <a:spcPts val="0"/>
              </a:spcBef>
              <a:spcAft>
                <a:spcPts val="0"/>
              </a:spcAft>
              <a:buClr>
                <a:srgbClr val="002060"/>
              </a:buClr>
              <a:buSzPts val="1200"/>
              <a:buFont typeface="Arial"/>
              <a:buNone/>
            </a:pPr>
            <a:r>
              <a:rPr lang="en-US" sz="1100" dirty="0">
                <a:solidFill>
                  <a:srgbClr val="000000"/>
                </a:solidFill>
              </a:rPr>
              <a:t>How would you advise the officer you  work with to move forward?</a:t>
            </a:r>
          </a:p>
          <a:p>
            <a:endParaRPr lang="en-US" dirty="0"/>
          </a:p>
        </p:txBody>
      </p:sp>
      <p:sp>
        <p:nvSpPr>
          <p:cNvPr id="3" name="Content Placeholder 2">
            <a:extLst>
              <a:ext uri="{FF2B5EF4-FFF2-40B4-BE49-F238E27FC236}">
                <a16:creationId xmlns:a16="http://schemas.microsoft.com/office/drawing/2014/main" id="{B4F981EE-450D-B808-563A-0D822EAC206C}"/>
              </a:ext>
            </a:extLst>
          </p:cNvPr>
          <p:cNvSpPr>
            <a:spLocks noGrp="1"/>
          </p:cNvSpPr>
          <p:nvPr>
            <p:ph sz="quarter" idx="10"/>
          </p:nvPr>
        </p:nvSpPr>
        <p:spPr/>
        <p:txBody>
          <a:bodyPr/>
          <a:lstStyle/>
          <a:p>
            <a:r>
              <a:rPr lang="en-US" dirty="0"/>
              <a:t>Exercising Voice </a:t>
            </a:r>
          </a:p>
        </p:txBody>
      </p:sp>
    </p:spTree>
    <p:extLst>
      <p:ext uri="{BB962C8B-B14F-4D97-AF65-F5344CB8AC3E}">
        <p14:creationId xmlns:p14="http://schemas.microsoft.com/office/powerpoint/2010/main" val="1978093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C1E60C-0F4A-1D69-52DA-DFDD3395F9F2}"/>
              </a:ext>
            </a:extLst>
          </p:cNvPr>
          <p:cNvSpPr>
            <a:spLocks noGrp="1"/>
          </p:cNvSpPr>
          <p:nvPr>
            <p:ph type="body" sz="quarter" idx="12"/>
          </p:nvPr>
        </p:nvSpPr>
        <p:spPr/>
        <p:txBody>
          <a:bodyPr/>
          <a:lstStyle/>
          <a:p>
            <a:pPr marL="171450" indent="-171450">
              <a:buFont typeface="Arial" panose="020B0604020202020204" pitchFamily="34" charset="0"/>
              <a:buChar char="•"/>
            </a:pPr>
            <a:r>
              <a:rPr lang="en-US" dirty="0"/>
              <a:t>Importance of vp: Panhellenic </a:t>
            </a:r>
          </a:p>
          <a:p>
            <a:pPr marL="171450" indent="-171450">
              <a:buFont typeface="Arial" panose="020B0604020202020204" pitchFamily="34" charset="0"/>
              <a:buChar char="•"/>
            </a:pPr>
            <a:r>
              <a:rPr lang="en-US" dirty="0"/>
              <a:t>NPC Information </a:t>
            </a:r>
          </a:p>
          <a:p>
            <a:pPr marL="171450" indent="-171450">
              <a:buFont typeface="Arial" panose="020B0604020202020204" pitchFamily="34" charset="0"/>
              <a:buChar char="•"/>
            </a:pPr>
            <a:r>
              <a:rPr lang="en-US" dirty="0"/>
              <a:t>Panhellenic Documents &amp; Resources</a:t>
            </a:r>
          </a:p>
          <a:p>
            <a:pPr marL="171450" indent="-171450">
              <a:buFont typeface="Arial" panose="020B0604020202020204" pitchFamily="34" charset="0"/>
              <a:buChar char="•"/>
            </a:pPr>
            <a:r>
              <a:rPr lang="en-US" dirty="0"/>
              <a:t>Support Resources for You </a:t>
            </a:r>
          </a:p>
          <a:p>
            <a:pPr marL="171450" indent="-171450">
              <a:buFont typeface="Arial" panose="020B0604020202020204" pitchFamily="34" charset="0"/>
              <a:buChar char="•"/>
            </a:pPr>
            <a:r>
              <a:rPr lang="en-US" dirty="0"/>
              <a:t> Mock Scenarios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D32B941E-56A5-6F8E-A9F8-B9FF485AEDC2}"/>
              </a:ext>
            </a:extLst>
          </p:cNvPr>
          <p:cNvSpPr>
            <a:spLocks noGrp="1"/>
          </p:cNvSpPr>
          <p:nvPr>
            <p:ph sz="quarter" idx="10"/>
          </p:nvPr>
        </p:nvSpPr>
        <p:spPr/>
        <p:txBody>
          <a:bodyPr/>
          <a:lstStyle/>
          <a:p>
            <a:r>
              <a:rPr lang="en-US" dirty="0"/>
              <a:t>Agenda </a:t>
            </a:r>
          </a:p>
        </p:txBody>
      </p:sp>
    </p:spTree>
    <p:extLst>
      <p:ext uri="{BB962C8B-B14F-4D97-AF65-F5344CB8AC3E}">
        <p14:creationId xmlns:p14="http://schemas.microsoft.com/office/powerpoint/2010/main" val="2098107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6AAAFD-8895-863C-98D1-46FEA8B4BDCC}"/>
              </a:ext>
            </a:extLst>
          </p:cNvPr>
          <p:cNvSpPr>
            <a:spLocks noGrp="1"/>
          </p:cNvSpPr>
          <p:nvPr>
            <p:ph type="body" sz="quarter" idx="12"/>
          </p:nvPr>
        </p:nvSpPr>
        <p:spPr/>
        <p:txBody>
          <a:bodyPr/>
          <a:lstStyle/>
          <a:p>
            <a:pPr marL="0" lvl="2" indent="0" algn="l" rtl="0">
              <a:spcBef>
                <a:spcPts val="0"/>
              </a:spcBef>
              <a:spcAft>
                <a:spcPts val="0"/>
              </a:spcAft>
              <a:buSzPts val="1100"/>
              <a:buNone/>
            </a:pPr>
            <a:r>
              <a:rPr lang="en-US" sz="1100" dirty="0">
                <a:solidFill>
                  <a:srgbClr val="000000"/>
                </a:solidFill>
              </a:rPr>
              <a:t>There is a vote before Panhellenic to bring a new sorority to campus. Not all sororities are at Total and therefore some chapters are not favor of bringing a new group to campus.  </a:t>
            </a:r>
          </a:p>
          <a:p>
            <a:pPr marL="0" lvl="2" indent="0" algn="l" rtl="0">
              <a:spcBef>
                <a:spcPts val="0"/>
              </a:spcBef>
              <a:spcAft>
                <a:spcPts val="0"/>
              </a:spcAft>
              <a:buSzPts val="1100"/>
              <a:buNone/>
            </a:pPr>
            <a:endParaRPr lang="en-US" sz="1100" dirty="0">
              <a:solidFill>
                <a:srgbClr val="000000"/>
              </a:solidFill>
            </a:endParaRPr>
          </a:p>
          <a:p>
            <a:pPr marL="0" lvl="2" indent="0" algn="l" rtl="0">
              <a:spcBef>
                <a:spcPts val="0"/>
              </a:spcBef>
              <a:spcAft>
                <a:spcPts val="0"/>
              </a:spcAft>
              <a:buClr>
                <a:srgbClr val="002060"/>
              </a:buClr>
              <a:buSzPts val="1100"/>
              <a:buFont typeface="Arial"/>
              <a:buNone/>
            </a:pPr>
            <a:r>
              <a:rPr lang="en-US" sz="1100" dirty="0">
                <a:solidFill>
                  <a:srgbClr val="000000"/>
                </a:solidFill>
              </a:rPr>
              <a:t>How would you advise the officer to approach this as the Panhellenic delegate for Delta Gamma?</a:t>
            </a:r>
            <a:endParaRPr lang="en-US" sz="1200" dirty="0">
              <a:solidFill>
                <a:srgbClr val="000000"/>
              </a:solidFill>
            </a:endParaRPr>
          </a:p>
          <a:p>
            <a:endParaRPr lang="en-US" dirty="0"/>
          </a:p>
        </p:txBody>
      </p:sp>
      <p:sp>
        <p:nvSpPr>
          <p:cNvPr id="3" name="Content Placeholder 2">
            <a:extLst>
              <a:ext uri="{FF2B5EF4-FFF2-40B4-BE49-F238E27FC236}">
                <a16:creationId xmlns:a16="http://schemas.microsoft.com/office/drawing/2014/main" id="{AB9ED70F-706E-3FFE-BE1B-97443D5633FB}"/>
              </a:ext>
            </a:extLst>
          </p:cNvPr>
          <p:cNvSpPr>
            <a:spLocks noGrp="1"/>
          </p:cNvSpPr>
          <p:nvPr>
            <p:ph sz="quarter" idx="10"/>
          </p:nvPr>
        </p:nvSpPr>
        <p:spPr/>
        <p:txBody>
          <a:bodyPr/>
          <a:lstStyle/>
          <a:p>
            <a:r>
              <a:rPr lang="en-US" dirty="0"/>
              <a:t>Exercising Vote </a:t>
            </a:r>
          </a:p>
        </p:txBody>
      </p:sp>
    </p:spTree>
    <p:extLst>
      <p:ext uri="{BB962C8B-B14F-4D97-AF65-F5344CB8AC3E}">
        <p14:creationId xmlns:p14="http://schemas.microsoft.com/office/powerpoint/2010/main" val="452093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95FD9A-7CDA-9A0C-7EB3-F357EEFABF15}"/>
              </a:ext>
            </a:extLst>
          </p:cNvPr>
          <p:cNvSpPr>
            <a:spLocks noGrp="1"/>
          </p:cNvSpPr>
          <p:nvPr>
            <p:ph type="body" sz="quarter" idx="12"/>
          </p:nvPr>
        </p:nvSpPr>
        <p:spPr/>
        <p:txBody>
          <a:bodyPr/>
          <a:lstStyle/>
          <a:p>
            <a:pPr algn="l" rtl="0"/>
            <a:r>
              <a:rPr lang="en-US" sz="1100" dirty="0">
                <a:solidFill>
                  <a:srgbClr val="000000"/>
                </a:solidFill>
              </a:rPr>
              <a:t>How does the chapter you work with ensure that information is relayed between Panhellenic and the chapter as a whole? </a:t>
            </a:r>
          </a:p>
          <a:p>
            <a:endParaRPr lang="en-US" dirty="0"/>
          </a:p>
        </p:txBody>
      </p:sp>
      <p:sp>
        <p:nvSpPr>
          <p:cNvPr id="3" name="Content Placeholder 2">
            <a:extLst>
              <a:ext uri="{FF2B5EF4-FFF2-40B4-BE49-F238E27FC236}">
                <a16:creationId xmlns:a16="http://schemas.microsoft.com/office/drawing/2014/main" id="{1744B14B-E1DD-15B5-1701-0B137265136A}"/>
              </a:ext>
            </a:extLst>
          </p:cNvPr>
          <p:cNvSpPr>
            <a:spLocks noGrp="1"/>
          </p:cNvSpPr>
          <p:nvPr>
            <p:ph sz="quarter" idx="10"/>
          </p:nvPr>
        </p:nvSpPr>
        <p:spPr/>
        <p:txBody>
          <a:bodyPr/>
          <a:lstStyle/>
          <a:p>
            <a:r>
              <a:rPr lang="en-US" dirty="0"/>
              <a:t>Liaison </a:t>
            </a:r>
          </a:p>
        </p:txBody>
      </p:sp>
    </p:spTree>
    <p:extLst>
      <p:ext uri="{BB962C8B-B14F-4D97-AF65-F5344CB8AC3E}">
        <p14:creationId xmlns:p14="http://schemas.microsoft.com/office/powerpoint/2010/main" val="241854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B54993-FD8C-2A13-395B-2E05172F0E70}"/>
              </a:ext>
            </a:extLst>
          </p:cNvPr>
          <p:cNvSpPr>
            <a:spLocks noGrp="1"/>
          </p:cNvSpPr>
          <p:nvPr>
            <p:ph type="body" sz="quarter" idx="12"/>
          </p:nvPr>
        </p:nvSpPr>
        <p:spPr/>
        <p:txBody>
          <a:bodyPr/>
          <a:lstStyle/>
          <a:p>
            <a:pPr marL="114300" lvl="0" indent="-114300" algn="l" rtl="0">
              <a:spcBef>
                <a:spcPts val="0"/>
              </a:spcBef>
              <a:spcAft>
                <a:spcPts val="0"/>
              </a:spcAft>
              <a:buClr>
                <a:srgbClr val="002060"/>
              </a:buClr>
              <a:buSzPts val="1000"/>
              <a:buFont typeface="Montserrat"/>
              <a:buChar char="•"/>
            </a:pPr>
            <a:r>
              <a:rPr lang="en-US" sz="1100" dirty="0">
                <a:solidFill>
                  <a:srgbClr val="000000"/>
                </a:solidFill>
              </a:rPr>
              <a:t>It’s not what you say, it’s how you say it!</a:t>
            </a:r>
          </a:p>
          <a:p>
            <a:pPr marL="114300" lvl="0" indent="-114300" algn="l" rtl="0">
              <a:spcBef>
                <a:spcPts val="0"/>
              </a:spcBef>
              <a:spcAft>
                <a:spcPts val="0"/>
              </a:spcAft>
              <a:buClr>
                <a:srgbClr val="002060"/>
              </a:buClr>
              <a:buSzPts val="1000"/>
              <a:buFont typeface="Montserrat"/>
              <a:buChar char="•"/>
            </a:pPr>
            <a:r>
              <a:rPr lang="en-US" sz="1100" dirty="0">
                <a:solidFill>
                  <a:srgbClr val="000000"/>
                </a:solidFill>
              </a:rPr>
              <a:t>Panhellenic board</a:t>
            </a:r>
          </a:p>
          <a:p>
            <a:pPr marL="114300" lvl="0" indent="-114300" algn="l" rtl="0">
              <a:spcBef>
                <a:spcPts val="0"/>
              </a:spcBef>
              <a:spcAft>
                <a:spcPts val="0"/>
              </a:spcAft>
              <a:buClr>
                <a:srgbClr val="002060"/>
              </a:buClr>
              <a:buSzPts val="1000"/>
              <a:buFont typeface="Montserrat"/>
              <a:buChar char="•"/>
            </a:pPr>
            <a:r>
              <a:rPr lang="en-US" sz="1100" dirty="0">
                <a:solidFill>
                  <a:srgbClr val="000000"/>
                </a:solidFill>
              </a:rPr>
              <a:t>Collaborate with other CMT officers </a:t>
            </a:r>
          </a:p>
          <a:p>
            <a:pPr marL="114300" lvl="0" indent="-114300" algn="l" rtl="0">
              <a:spcBef>
                <a:spcPts val="0"/>
              </a:spcBef>
              <a:spcAft>
                <a:spcPts val="0"/>
              </a:spcAft>
              <a:buClr>
                <a:srgbClr val="002060"/>
              </a:buClr>
              <a:buSzPts val="1000"/>
              <a:buFont typeface="Montserrat"/>
              <a:buChar char="•"/>
            </a:pPr>
            <a:r>
              <a:rPr lang="en-US" sz="1100" dirty="0">
                <a:solidFill>
                  <a:srgbClr val="000000"/>
                </a:solidFill>
              </a:rPr>
              <a:t>Pay attention to the issues that matter to your chapter – ask them what they’d like you to bring to the next Panhellenic meeting</a:t>
            </a:r>
          </a:p>
          <a:p>
            <a:pPr marL="114300" lvl="0" indent="-114300" algn="l" rtl="0">
              <a:spcBef>
                <a:spcPts val="0"/>
              </a:spcBef>
              <a:spcAft>
                <a:spcPts val="0"/>
              </a:spcAft>
              <a:buClr>
                <a:srgbClr val="002060"/>
              </a:buClr>
              <a:buSzPts val="1000"/>
              <a:buFont typeface="Montserrat"/>
              <a:buChar char="•"/>
            </a:pPr>
            <a:r>
              <a:rPr lang="en-US" sz="1100" dirty="0">
                <a:solidFill>
                  <a:srgbClr val="000000"/>
                </a:solidFill>
              </a:rPr>
              <a:t>Take a sister with you to Panhellenic meetings </a:t>
            </a:r>
          </a:p>
          <a:p>
            <a:endParaRPr lang="en-US" dirty="0"/>
          </a:p>
        </p:txBody>
      </p:sp>
      <p:sp>
        <p:nvSpPr>
          <p:cNvPr id="3" name="Content Placeholder 2">
            <a:extLst>
              <a:ext uri="{FF2B5EF4-FFF2-40B4-BE49-F238E27FC236}">
                <a16:creationId xmlns:a16="http://schemas.microsoft.com/office/drawing/2014/main" id="{45012A7D-3CA6-5783-075A-4ACCA892D756}"/>
              </a:ext>
            </a:extLst>
          </p:cNvPr>
          <p:cNvSpPr>
            <a:spLocks noGrp="1"/>
          </p:cNvSpPr>
          <p:nvPr>
            <p:ph sz="quarter" idx="10"/>
          </p:nvPr>
        </p:nvSpPr>
        <p:spPr/>
        <p:txBody>
          <a:bodyPr/>
          <a:lstStyle/>
          <a:p>
            <a:r>
              <a:rPr lang="en-US" dirty="0"/>
              <a:t>Being a Liaison</a:t>
            </a:r>
          </a:p>
        </p:txBody>
      </p:sp>
    </p:spTree>
    <p:extLst>
      <p:ext uri="{BB962C8B-B14F-4D97-AF65-F5344CB8AC3E}">
        <p14:creationId xmlns:p14="http://schemas.microsoft.com/office/powerpoint/2010/main" val="3772411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F557EE-68B5-32DA-0A96-20ADF978DCCC}"/>
              </a:ext>
            </a:extLst>
          </p:cNvPr>
          <p:cNvSpPr>
            <a:spLocks noGrp="1"/>
          </p:cNvSpPr>
          <p:nvPr>
            <p:ph type="body" sz="quarter" idx="12"/>
          </p:nvPr>
        </p:nvSpPr>
        <p:spPr/>
        <p:txBody>
          <a:bodyPr/>
          <a:lstStyle/>
          <a:p>
            <a:pPr marL="0" lvl="0" indent="0" algn="l" rtl="0">
              <a:spcBef>
                <a:spcPts val="0"/>
              </a:spcBef>
              <a:spcAft>
                <a:spcPts val="0"/>
              </a:spcAft>
              <a:buNone/>
            </a:pPr>
            <a:r>
              <a:rPr lang="en-US" sz="1100" dirty="0">
                <a:solidFill>
                  <a:srgbClr val="000000"/>
                </a:solidFill>
              </a:rPr>
              <a:t>Delta Gamma is extremely competitive with the other groups on campus. DG doesn’t support other NPC Group’s events. You recognize this is problematic but are fearful of reaching “across the aisle”. </a:t>
            </a:r>
          </a:p>
          <a:p>
            <a:pPr marL="0" lvl="0" indent="0" algn="l" rtl="0">
              <a:spcBef>
                <a:spcPts val="0"/>
              </a:spcBef>
              <a:spcAft>
                <a:spcPts val="0"/>
              </a:spcAft>
              <a:buNone/>
            </a:pPr>
            <a:endParaRPr lang="en-US" sz="1100" dirty="0">
              <a:solidFill>
                <a:srgbClr val="000000"/>
              </a:solidFill>
            </a:endParaRPr>
          </a:p>
          <a:p>
            <a:pPr marL="0" lvl="0" indent="0" algn="l" rtl="0">
              <a:spcBef>
                <a:spcPts val="0"/>
              </a:spcBef>
              <a:spcAft>
                <a:spcPts val="0"/>
              </a:spcAft>
              <a:buNone/>
            </a:pPr>
            <a:r>
              <a:rPr lang="en-US" sz="1100" dirty="0">
                <a:solidFill>
                  <a:srgbClr val="000000"/>
                </a:solidFill>
              </a:rPr>
              <a:t>How would you work with vp: Panhellenic to approach this issue? </a:t>
            </a:r>
          </a:p>
          <a:p>
            <a:endParaRPr lang="en-US" dirty="0"/>
          </a:p>
        </p:txBody>
      </p:sp>
      <p:sp>
        <p:nvSpPr>
          <p:cNvPr id="3" name="Content Placeholder 2">
            <a:extLst>
              <a:ext uri="{FF2B5EF4-FFF2-40B4-BE49-F238E27FC236}">
                <a16:creationId xmlns:a16="http://schemas.microsoft.com/office/drawing/2014/main" id="{310A68CB-A328-57B1-D53D-AB0BAB5F8449}"/>
              </a:ext>
            </a:extLst>
          </p:cNvPr>
          <p:cNvSpPr>
            <a:spLocks noGrp="1"/>
          </p:cNvSpPr>
          <p:nvPr>
            <p:ph sz="quarter" idx="10"/>
          </p:nvPr>
        </p:nvSpPr>
        <p:spPr/>
        <p:txBody>
          <a:bodyPr/>
          <a:lstStyle/>
          <a:p>
            <a:r>
              <a:rPr lang="en-US" dirty="0"/>
              <a:t>Good Partner </a:t>
            </a:r>
          </a:p>
        </p:txBody>
      </p:sp>
    </p:spTree>
    <p:extLst>
      <p:ext uri="{BB962C8B-B14F-4D97-AF65-F5344CB8AC3E}">
        <p14:creationId xmlns:p14="http://schemas.microsoft.com/office/powerpoint/2010/main" val="815133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C129EB-A4B7-0233-0A96-4FA15E275996}"/>
              </a:ext>
            </a:extLst>
          </p:cNvPr>
          <p:cNvSpPr>
            <a:spLocks noGrp="1"/>
          </p:cNvSpPr>
          <p:nvPr>
            <p:ph type="body" sz="quarter" idx="12"/>
          </p:nvPr>
        </p:nvSpPr>
        <p:spPr/>
        <p:txBody>
          <a:bodyPr/>
          <a:lstStyle/>
          <a:p>
            <a:pPr marL="171450" indent="-171450">
              <a:buFont typeface="Arial" panose="020B0604020202020204" pitchFamily="34" charset="0"/>
              <a:buChar char="•"/>
            </a:pPr>
            <a:r>
              <a:rPr lang="en-US" dirty="0"/>
              <a:t>Chapter members are involved in at least one student organization outside of Delta Gamma </a:t>
            </a:r>
          </a:p>
          <a:p>
            <a:pPr marL="171450" indent="-171450">
              <a:buFont typeface="Arial" panose="020B0604020202020204" pitchFamily="34" charset="0"/>
              <a:buChar char="•"/>
            </a:pPr>
            <a:r>
              <a:rPr lang="en-US" dirty="0"/>
              <a:t>Chapter members are encouraged to seek leadership roles in other campus and community activities </a:t>
            </a:r>
          </a:p>
        </p:txBody>
      </p:sp>
      <p:sp>
        <p:nvSpPr>
          <p:cNvPr id="3" name="Content Placeholder 2">
            <a:extLst>
              <a:ext uri="{FF2B5EF4-FFF2-40B4-BE49-F238E27FC236}">
                <a16:creationId xmlns:a16="http://schemas.microsoft.com/office/drawing/2014/main" id="{5EB82458-1631-DE9D-9674-4D0053CD1C46}"/>
              </a:ext>
            </a:extLst>
          </p:cNvPr>
          <p:cNvSpPr>
            <a:spLocks noGrp="1"/>
          </p:cNvSpPr>
          <p:nvPr>
            <p:ph sz="quarter" idx="10"/>
          </p:nvPr>
        </p:nvSpPr>
        <p:spPr/>
        <p:txBody>
          <a:bodyPr/>
          <a:lstStyle/>
          <a:p>
            <a:r>
              <a:rPr lang="en-US" dirty="0"/>
              <a:t>Campus Involvement </a:t>
            </a:r>
          </a:p>
        </p:txBody>
      </p:sp>
    </p:spTree>
    <p:extLst>
      <p:ext uri="{BB962C8B-B14F-4D97-AF65-F5344CB8AC3E}">
        <p14:creationId xmlns:p14="http://schemas.microsoft.com/office/powerpoint/2010/main" val="1610022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FD1213-E654-C29B-B021-9450AC3BE7C5}"/>
              </a:ext>
            </a:extLst>
          </p:cNvPr>
          <p:cNvSpPr>
            <a:spLocks noGrp="1"/>
          </p:cNvSpPr>
          <p:nvPr>
            <p:ph type="body" sz="quarter" idx="10"/>
          </p:nvPr>
        </p:nvSpPr>
        <p:spPr>
          <a:xfrm>
            <a:off x="228600" y="838200"/>
            <a:ext cx="2336800" cy="381000"/>
          </a:xfrm>
        </p:spPr>
        <p:txBody>
          <a:bodyPr/>
          <a:lstStyle/>
          <a:p>
            <a:r>
              <a:rPr lang="en-US" dirty="0"/>
              <a:t>QUESTIONS?</a:t>
            </a:r>
          </a:p>
        </p:txBody>
      </p:sp>
      <p:pic>
        <p:nvPicPr>
          <p:cNvPr id="3" name="Google Shape;262;g1055c092804_0_338">
            <a:extLst>
              <a:ext uri="{FF2B5EF4-FFF2-40B4-BE49-F238E27FC236}">
                <a16:creationId xmlns:a16="http://schemas.microsoft.com/office/drawing/2014/main" id="{22E3060E-E093-E50B-0FC2-A0219F73C469}"/>
              </a:ext>
            </a:extLst>
          </p:cNvPr>
          <p:cNvPicPr preferRelativeResize="0"/>
          <p:nvPr/>
        </p:nvPicPr>
        <p:blipFill rotWithShape="1">
          <a:blip r:embed="rId3">
            <a:alphaModFix/>
          </a:blip>
          <a:srcRect t="15411" b="22696"/>
          <a:stretch/>
        </p:blipFill>
        <p:spPr>
          <a:xfrm>
            <a:off x="2209800" y="1235765"/>
            <a:ext cx="1695719" cy="932453"/>
          </a:xfrm>
          <a:prstGeom prst="rect">
            <a:avLst/>
          </a:prstGeom>
          <a:noFill/>
          <a:ln>
            <a:noFill/>
          </a:ln>
        </p:spPr>
      </p:pic>
    </p:spTree>
    <p:extLst>
      <p:ext uri="{BB962C8B-B14F-4D97-AF65-F5344CB8AC3E}">
        <p14:creationId xmlns:p14="http://schemas.microsoft.com/office/powerpoint/2010/main" val="1141327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3F66AC-E7E3-39ED-03F2-4FA6B8AFFED4}"/>
              </a:ext>
            </a:extLst>
          </p:cNvPr>
          <p:cNvSpPr>
            <a:spLocks noGrp="1"/>
          </p:cNvSpPr>
          <p:nvPr>
            <p:ph type="body" sz="quarter" idx="12"/>
          </p:nvPr>
        </p:nvSpPr>
        <p:spPr>
          <a:xfrm>
            <a:off x="304800" y="762000"/>
            <a:ext cx="4114800" cy="1371600"/>
          </a:xfrm>
        </p:spPr>
        <p:txBody>
          <a:bodyPr/>
          <a:lstStyle/>
          <a:p>
            <a:pPr marL="114300" lvl="0" indent="-114300" algn="l" rtl="0">
              <a:spcBef>
                <a:spcPts val="0"/>
              </a:spcBef>
              <a:spcAft>
                <a:spcPts val="0"/>
              </a:spcAft>
              <a:buClr>
                <a:srgbClr val="002060"/>
              </a:buClr>
              <a:buSzPts val="800"/>
              <a:buChar char="•"/>
            </a:pPr>
            <a:r>
              <a:rPr lang="en-US" sz="1050" b="1" dirty="0">
                <a:solidFill>
                  <a:srgbClr val="000000"/>
                </a:solidFill>
              </a:rPr>
              <a:t>Knowledgeable </a:t>
            </a:r>
            <a:r>
              <a:rPr lang="en-US" sz="1050" dirty="0">
                <a:solidFill>
                  <a:srgbClr val="000000"/>
                </a:solidFill>
              </a:rPr>
              <a:t>of Panhellenic’s purpose</a:t>
            </a:r>
          </a:p>
          <a:p>
            <a:pPr marL="114300" lvl="0" indent="-114300" algn="l" rtl="0">
              <a:spcBef>
                <a:spcPts val="0"/>
              </a:spcBef>
              <a:spcAft>
                <a:spcPts val="0"/>
              </a:spcAft>
              <a:buClr>
                <a:srgbClr val="002060"/>
              </a:buClr>
              <a:buSzPts val="800"/>
              <a:buChar char="•"/>
            </a:pPr>
            <a:r>
              <a:rPr lang="en-US" sz="1050" b="1" dirty="0">
                <a:solidFill>
                  <a:srgbClr val="000000"/>
                </a:solidFill>
              </a:rPr>
              <a:t>Collaborative </a:t>
            </a:r>
            <a:r>
              <a:rPr lang="en-US" sz="1050" dirty="0">
                <a:solidFill>
                  <a:srgbClr val="000000"/>
                </a:solidFill>
              </a:rPr>
              <a:t>spirit, “for the good of the order”</a:t>
            </a:r>
          </a:p>
          <a:p>
            <a:pPr marL="114300" lvl="0" indent="-114300" algn="l" rtl="0">
              <a:spcBef>
                <a:spcPts val="0"/>
              </a:spcBef>
              <a:spcAft>
                <a:spcPts val="0"/>
              </a:spcAft>
              <a:buClr>
                <a:srgbClr val="002060"/>
              </a:buClr>
              <a:buSzPts val="800"/>
              <a:buChar char="•"/>
            </a:pPr>
            <a:r>
              <a:rPr lang="en-US" sz="1050" b="1" dirty="0">
                <a:solidFill>
                  <a:srgbClr val="000000"/>
                </a:solidFill>
              </a:rPr>
              <a:t>Communications</a:t>
            </a:r>
            <a:r>
              <a:rPr lang="en-US" sz="1050" dirty="0">
                <a:solidFill>
                  <a:srgbClr val="000000"/>
                </a:solidFill>
              </a:rPr>
              <a:t> maven </a:t>
            </a:r>
          </a:p>
          <a:p>
            <a:pPr marL="266700" lvl="1" indent="-114300" algn="l" rtl="0">
              <a:spcBef>
                <a:spcPts val="0"/>
              </a:spcBef>
              <a:spcAft>
                <a:spcPts val="0"/>
              </a:spcAft>
              <a:buClr>
                <a:srgbClr val="002060"/>
              </a:buClr>
              <a:buSzPts val="800"/>
              <a:buFont typeface="Montserrat"/>
              <a:buChar char="•"/>
            </a:pPr>
            <a:r>
              <a:rPr lang="en-US" sz="1050" dirty="0">
                <a:solidFill>
                  <a:srgbClr val="000000"/>
                </a:solidFill>
              </a:rPr>
              <a:t>CPH to chapter and advisers</a:t>
            </a:r>
          </a:p>
          <a:p>
            <a:pPr marL="266700" lvl="1" indent="-114300" algn="l" rtl="0">
              <a:spcBef>
                <a:spcPts val="0"/>
              </a:spcBef>
              <a:spcAft>
                <a:spcPts val="0"/>
              </a:spcAft>
              <a:buClr>
                <a:srgbClr val="002060"/>
              </a:buClr>
              <a:buSzPts val="800"/>
              <a:buFont typeface="Montserrat"/>
              <a:buChar char="•"/>
            </a:pPr>
            <a:r>
              <a:rPr lang="en-US" sz="1050" dirty="0">
                <a:solidFill>
                  <a:srgbClr val="000000"/>
                </a:solidFill>
              </a:rPr>
              <a:t>Chapter/advisers to CPH</a:t>
            </a:r>
          </a:p>
          <a:p>
            <a:pPr marL="266700" lvl="1" indent="-114300" algn="l" rtl="0">
              <a:spcBef>
                <a:spcPts val="0"/>
              </a:spcBef>
              <a:spcAft>
                <a:spcPts val="0"/>
              </a:spcAft>
              <a:buClr>
                <a:srgbClr val="002060"/>
              </a:buClr>
              <a:buSzPts val="800"/>
              <a:buFont typeface="Montserrat"/>
              <a:buChar char="•"/>
            </a:pPr>
            <a:r>
              <a:rPr lang="en-US" sz="1050" dirty="0">
                <a:solidFill>
                  <a:srgbClr val="000000"/>
                </a:solidFill>
              </a:rPr>
              <a:t>Panhellenic Support Specialist</a:t>
            </a:r>
          </a:p>
          <a:p>
            <a:pPr marL="266700" lvl="1" indent="-114300" algn="l" rtl="0">
              <a:spcBef>
                <a:spcPts val="0"/>
              </a:spcBef>
              <a:spcAft>
                <a:spcPts val="0"/>
              </a:spcAft>
              <a:buClr>
                <a:srgbClr val="002060"/>
              </a:buClr>
              <a:buSzPts val="800"/>
              <a:buFont typeface="Montserrat"/>
              <a:buChar char="•"/>
            </a:pPr>
            <a:r>
              <a:rPr lang="en-US" sz="1050" dirty="0">
                <a:solidFill>
                  <a:srgbClr val="000000"/>
                </a:solidFill>
              </a:rPr>
              <a:t>With Director: Panhellenic Development</a:t>
            </a:r>
          </a:p>
          <a:p>
            <a:pPr marL="114300" lvl="0" indent="-114300" algn="l" rtl="0">
              <a:spcBef>
                <a:spcPts val="0"/>
              </a:spcBef>
              <a:spcAft>
                <a:spcPts val="0"/>
              </a:spcAft>
              <a:buClr>
                <a:srgbClr val="002060"/>
              </a:buClr>
              <a:buSzPts val="800"/>
              <a:buChar char="•"/>
            </a:pPr>
            <a:r>
              <a:rPr lang="en-US" sz="1050" b="1" dirty="0">
                <a:solidFill>
                  <a:srgbClr val="000000"/>
                </a:solidFill>
              </a:rPr>
              <a:t>Passion</a:t>
            </a:r>
            <a:r>
              <a:rPr lang="en-US" sz="1050" dirty="0">
                <a:solidFill>
                  <a:srgbClr val="000000"/>
                </a:solidFill>
              </a:rPr>
              <a:t> for representing DG in the community</a:t>
            </a:r>
          </a:p>
          <a:p>
            <a:pPr marL="114300" lvl="0" indent="-114300" algn="l" rtl="0">
              <a:spcBef>
                <a:spcPts val="0"/>
              </a:spcBef>
              <a:spcAft>
                <a:spcPts val="0"/>
              </a:spcAft>
              <a:buClr>
                <a:srgbClr val="002060"/>
              </a:buClr>
              <a:buSzPts val="800"/>
              <a:buChar char="•"/>
            </a:pPr>
            <a:r>
              <a:rPr lang="en-US" sz="1050" b="1" dirty="0">
                <a:solidFill>
                  <a:srgbClr val="000000"/>
                </a:solidFill>
              </a:rPr>
              <a:t>Understanding</a:t>
            </a:r>
            <a:r>
              <a:rPr lang="en-US" sz="1050" dirty="0">
                <a:solidFill>
                  <a:srgbClr val="000000"/>
                </a:solidFill>
              </a:rPr>
              <a:t> of leadership role in the chapter</a:t>
            </a:r>
          </a:p>
          <a:p>
            <a:endParaRPr lang="en-US" dirty="0"/>
          </a:p>
        </p:txBody>
      </p:sp>
      <p:sp>
        <p:nvSpPr>
          <p:cNvPr id="3" name="Content Placeholder 2">
            <a:extLst>
              <a:ext uri="{FF2B5EF4-FFF2-40B4-BE49-F238E27FC236}">
                <a16:creationId xmlns:a16="http://schemas.microsoft.com/office/drawing/2014/main" id="{77EB0D9C-7C78-B7A7-9590-95B15A6ED7BF}"/>
              </a:ext>
            </a:extLst>
          </p:cNvPr>
          <p:cNvSpPr>
            <a:spLocks noGrp="1"/>
          </p:cNvSpPr>
          <p:nvPr>
            <p:ph sz="quarter" idx="10"/>
          </p:nvPr>
        </p:nvSpPr>
        <p:spPr/>
        <p:txBody>
          <a:bodyPr/>
          <a:lstStyle/>
          <a:p>
            <a:pPr algn="l" rtl="0"/>
            <a:r>
              <a:rPr lang="en-US" sz="1600" dirty="0">
                <a:latin typeface="Tropiline" pitchFamily="50" charset="0"/>
                <a:ea typeface="Montserrat"/>
                <a:cs typeface="Montserrat"/>
                <a:sym typeface="Montserrat"/>
              </a:rPr>
              <a:t>Top Traits to be Successful</a:t>
            </a:r>
          </a:p>
          <a:p>
            <a:endParaRPr lang="en-US" dirty="0"/>
          </a:p>
        </p:txBody>
      </p:sp>
    </p:spTree>
    <p:extLst>
      <p:ext uri="{BB962C8B-B14F-4D97-AF65-F5344CB8AC3E}">
        <p14:creationId xmlns:p14="http://schemas.microsoft.com/office/powerpoint/2010/main" val="146216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20C07C-4774-8E8E-CED6-12F630C15DD4}"/>
              </a:ext>
            </a:extLst>
          </p:cNvPr>
          <p:cNvSpPr>
            <a:spLocks noGrp="1"/>
          </p:cNvSpPr>
          <p:nvPr>
            <p:ph type="body" sz="quarter" idx="12"/>
          </p:nvPr>
        </p:nvSpPr>
        <p:spPr/>
        <p:txBody>
          <a:bodyPr/>
          <a:lstStyle/>
          <a:p>
            <a:pPr marL="114300" lvl="0" indent="-107950" algn="l" rtl="0">
              <a:spcBef>
                <a:spcPts val="0"/>
              </a:spcBef>
              <a:spcAft>
                <a:spcPts val="0"/>
              </a:spcAft>
              <a:buClr>
                <a:srgbClr val="002060"/>
              </a:buClr>
              <a:buSzPts val="900"/>
              <a:buFont typeface="Montserrat"/>
              <a:buChar char="•"/>
            </a:pPr>
            <a:r>
              <a:rPr lang="en-US" sz="1050" dirty="0">
                <a:solidFill>
                  <a:srgbClr val="000000"/>
                </a:solidFill>
              </a:rPr>
              <a:t>One of the most visible chapter members within the community </a:t>
            </a:r>
          </a:p>
          <a:p>
            <a:pPr marL="114300" lvl="0" indent="-107950" algn="l" rtl="0">
              <a:spcBef>
                <a:spcPts val="0"/>
              </a:spcBef>
              <a:spcAft>
                <a:spcPts val="0"/>
              </a:spcAft>
              <a:buClr>
                <a:srgbClr val="002060"/>
              </a:buClr>
              <a:buSzPts val="900"/>
              <a:buFont typeface="Montserrat"/>
              <a:buChar char="•"/>
            </a:pPr>
            <a:r>
              <a:rPr lang="en-US" sz="1050" dirty="0">
                <a:solidFill>
                  <a:srgbClr val="000000"/>
                </a:solidFill>
              </a:rPr>
              <a:t>Only chapter member with Panhellenic voting privilege </a:t>
            </a:r>
          </a:p>
          <a:p>
            <a:pPr marL="114300" lvl="0" indent="-107950" algn="l" rtl="0">
              <a:spcBef>
                <a:spcPts val="0"/>
              </a:spcBef>
              <a:spcAft>
                <a:spcPts val="0"/>
              </a:spcAft>
              <a:buClr>
                <a:srgbClr val="002060"/>
              </a:buClr>
              <a:buSzPts val="900"/>
              <a:buFont typeface="Montserrat"/>
              <a:buChar char="•"/>
            </a:pPr>
            <a:r>
              <a:rPr lang="en-US" sz="1050" dirty="0">
                <a:solidFill>
                  <a:srgbClr val="000000"/>
                </a:solidFill>
              </a:rPr>
              <a:t>Ability to be a change maker within your community/ on your campus</a:t>
            </a:r>
          </a:p>
          <a:p>
            <a:pPr marL="114300" lvl="0" indent="-107950" algn="l" rtl="0">
              <a:spcBef>
                <a:spcPts val="0"/>
              </a:spcBef>
              <a:spcAft>
                <a:spcPts val="0"/>
              </a:spcAft>
              <a:buClr>
                <a:srgbClr val="002060"/>
              </a:buClr>
              <a:buSzPts val="900"/>
              <a:buFont typeface="Montserrat"/>
              <a:buChar char="•"/>
            </a:pPr>
            <a:r>
              <a:rPr lang="en-US" sz="1050" dirty="0">
                <a:solidFill>
                  <a:srgbClr val="000000"/>
                </a:solidFill>
              </a:rPr>
              <a:t>Forge relationships between Delta Gamma and other groups on campus  </a:t>
            </a:r>
          </a:p>
          <a:p>
            <a:pPr marL="114300" lvl="0" indent="-107950" algn="l" rtl="0">
              <a:spcBef>
                <a:spcPts val="0"/>
              </a:spcBef>
              <a:spcAft>
                <a:spcPts val="0"/>
              </a:spcAft>
              <a:buClr>
                <a:srgbClr val="002060"/>
              </a:buClr>
              <a:buSzPts val="900"/>
              <a:buFont typeface="Montserrat"/>
              <a:buChar char="•"/>
            </a:pPr>
            <a:r>
              <a:rPr lang="en-US" sz="1050" dirty="0">
                <a:solidFill>
                  <a:srgbClr val="000000"/>
                </a:solidFill>
              </a:rPr>
              <a:t>Key player in advancing opportunities for sorority women</a:t>
            </a:r>
          </a:p>
          <a:p>
            <a:endParaRPr lang="en-US" dirty="0"/>
          </a:p>
        </p:txBody>
      </p:sp>
      <p:sp>
        <p:nvSpPr>
          <p:cNvPr id="3" name="Content Placeholder 2">
            <a:extLst>
              <a:ext uri="{FF2B5EF4-FFF2-40B4-BE49-F238E27FC236}">
                <a16:creationId xmlns:a16="http://schemas.microsoft.com/office/drawing/2014/main" id="{DDBDEBC2-5246-3CE2-27A6-E23FE70525CA}"/>
              </a:ext>
            </a:extLst>
          </p:cNvPr>
          <p:cNvSpPr>
            <a:spLocks noGrp="1"/>
          </p:cNvSpPr>
          <p:nvPr>
            <p:ph sz="quarter" idx="10"/>
          </p:nvPr>
        </p:nvSpPr>
        <p:spPr/>
        <p:txBody>
          <a:bodyPr/>
          <a:lstStyle/>
          <a:p>
            <a:pPr algn="l" rtl="0"/>
            <a:r>
              <a:rPr lang="en-US" sz="1600" dirty="0">
                <a:latin typeface="Tropiline" pitchFamily="50" charset="0"/>
                <a:ea typeface="Montserrat"/>
                <a:cs typeface="Montserrat"/>
                <a:sym typeface="Montserrat"/>
              </a:rPr>
              <a:t>Importance of the vp: Panhellenic Role</a:t>
            </a:r>
          </a:p>
          <a:p>
            <a:endParaRPr lang="en-US" dirty="0"/>
          </a:p>
        </p:txBody>
      </p:sp>
    </p:spTree>
    <p:extLst>
      <p:ext uri="{BB962C8B-B14F-4D97-AF65-F5344CB8AC3E}">
        <p14:creationId xmlns:p14="http://schemas.microsoft.com/office/powerpoint/2010/main" val="1034815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5B6E49-7481-9077-44E2-D9603B6690C5}"/>
              </a:ext>
            </a:extLst>
          </p:cNvPr>
          <p:cNvSpPr>
            <a:spLocks noGrp="1"/>
          </p:cNvSpPr>
          <p:nvPr>
            <p:ph type="body" sz="quarter" idx="10"/>
          </p:nvPr>
        </p:nvSpPr>
        <p:spPr>
          <a:xfrm>
            <a:off x="228600" y="1143000"/>
            <a:ext cx="2336800" cy="381000"/>
          </a:xfrm>
        </p:spPr>
        <p:txBody>
          <a:bodyPr/>
          <a:lstStyle/>
          <a:p>
            <a:r>
              <a:rPr lang="en-US" dirty="0"/>
              <a:t>ABOUT NPC</a:t>
            </a:r>
          </a:p>
        </p:txBody>
      </p:sp>
    </p:spTree>
    <p:extLst>
      <p:ext uri="{BB962C8B-B14F-4D97-AF65-F5344CB8AC3E}">
        <p14:creationId xmlns:p14="http://schemas.microsoft.com/office/powerpoint/2010/main" val="346061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0AA01C-8664-5859-93DF-9FAFD816CACC}"/>
              </a:ext>
            </a:extLst>
          </p:cNvPr>
          <p:cNvSpPr>
            <a:spLocks noGrp="1"/>
          </p:cNvSpPr>
          <p:nvPr>
            <p:ph type="body" sz="quarter" idx="12"/>
          </p:nvPr>
        </p:nvSpPr>
        <p:spPr>
          <a:xfrm>
            <a:off x="304800" y="685800"/>
            <a:ext cx="4114800" cy="1371600"/>
          </a:xfrm>
        </p:spPr>
        <p:txBody>
          <a:bodyPr/>
          <a:lstStyle/>
          <a:p>
            <a:pPr marL="114300" lvl="0" indent="-111125" algn="l" rtl="0">
              <a:spcBef>
                <a:spcPts val="0"/>
              </a:spcBef>
              <a:spcAft>
                <a:spcPts val="0"/>
              </a:spcAft>
              <a:buClr>
                <a:srgbClr val="002060"/>
              </a:buClr>
              <a:buSzPts val="750"/>
              <a:buFont typeface="Montserrat"/>
              <a:buChar char="•"/>
            </a:pPr>
            <a:r>
              <a:rPr lang="en-US" sz="900" dirty="0">
                <a:solidFill>
                  <a:srgbClr val="000000"/>
                </a:solidFill>
              </a:rPr>
              <a:t>DG is one of 26 National Panhellenic Conference (NPC) member organizations</a:t>
            </a:r>
          </a:p>
          <a:p>
            <a:pPr marL="114300" lvl="0" indent="-111125" algn="l" rtl="0">
              <a:spcBef>
                <a:spcPts val="0"/>
              </a:spcBef>
              <a:spcAft>
                <a:spcPts val="0"/>
              </a:spcAft>
              <a:buClr>
                <a:srgbClr val="002060"/>
              </a:buClr>
              <a:buSzPts val="750"/>
              <a:buChar char="•"/>
            </a:pPr>
            <a:r>
              <a:rPr lang="en-US" sz="900" dirty="0">
                <a:solidFill>
                  <a:srgbClr val="000000"/>
                </a:solidFill>
              </a:rPr>
              <a:t>There are </a:t>
            </a:r>
            <a:r>
              <a:rPr lang="en-US" sz="900" b="1" dirty="0">
                <a:solidFill>
                  <a:srgbClr val="000000"/>
                </a:solidFill>
              </a:rPr>
              <a:t>3,288</a:t>
            </a:r>
            <a:r>
              <a:rPr lang="en-US" sz="900" dirty="0">
                <a:solidFill>
                  <a:srgbClr val="000000"/>
                </a:solidFill>
              </a:rPr>
              <a:t> collegiate chapters across North America on more than </a:t>
            </a:r>
            <a:r>
              <a:rPr lang="en-US" sz="900" b="1" dirty="0">
                <a:solidFill>
                  <a:srgbClr val="000000"/>
                </a:solidFill>
              </a:rPr>
              <a:t>670</a:t>
            </a:r>
            <a:r>
              <a:rPr lang="en-US" sz="900" dirty="0">
                <a:solidFill>
                  <a:srgbClr val="000000"/>
                </a:solidFill>
              </a:rPr>
              <a:t> college campuses with </a:t>
            </a:r>
            <a:r>
              <a:rPr lang="en-US" sz="900" b="1" dirty="0">
                <a:solidFill>
                  <a:srgbClr val="000000"/>
                </a:solidFill>
              </a:rPr>
              <a:t>411,242</a:t>
            </a:r>
            <a:r>
              <a:rPr lang="en-US" sz="900" dirty="0">
                <a:solidFill>
                  <a:srgbClr val="000000"/>
                </a:solidFill>
              </a:rPr>
              <a:t> undergraduate members</a:t>
            </a:r>
          </a:p>
          <a:p>
            <a:pPr marL="114300" lvl="0" indent="-111125" algn="l" rtl="0">
              <a:spcBef>
                <a:spcPts val="0"/>
              </a:spcBef>
              <a:spcAft>
                <a:spcPts val="0"/>
              </a:spcAft>
              <a:buClr>
                <a:srgbClr val="002060"/>
              </a:buClr>
              <a:buSzPts val="750"/>
              <a:buChar char="•"/>
            </a:pPr>
            <a:r>
              <a:rPr lang="en-US" sz="900" dirty="0">
                <a:solidFill>
                  <a:srgbClr val="000000"/>
                </a:solidFill>
              </a:rPr>
              <a:t>Almost </a:t>
            </a:r>
            <a:r>
              <a:rPr lang="en-US" sz="900" b="1" dirty="0">
                <a:solidFill>
                  <a:srgbClr val="000000"/>
                </a:solidFill>
              </a:rPr>
              <a:t>five million women </a:t>
            </a:r>
            <a:r>
              <a:rPr lang="en-US" sz="900" dirty="0">
                <a:solidFill>
                  <a:srgbClr val="000000"/>
                </a:solidFill>
              </a:rPr>
              <a:t>have been initiated into NPC member groups</a:t>
            </a:r>
          </a:p>
          <a:p>
            <a:pPr marL="114300" lvl="0" indent="-111125" algn="l" rtl="0">
              <a:spcBef>
                <a:spcPts val="0"/>
              </a:spcBef>
              <a:spcAft>
                <a:spcPts val="0"/>
              </a:spcAft>
              <a:buClr>
                <a:srgbClr val="002060"/>
              </a:buClr>
              <a:buSzPts val="750"/>
              <a:buFont typeface="Montserrat"/>
              <a:buChar char="•"/>
            </a:pPr>
            <a:r>
              <a:rPr lang="en-US" sz="900" dirty="0">
                <a:solidFill>
                  <a:srgbClr val="000000"/>
                </a:solidFill>
              </a:rPr>
              <a:t>In 2018-2019: </a:t>
            </a:r>
          </a:p>
          <a:p>
            <a:pPr marL="266700" lvl="1" indent="-111125" algn="l" rtl="0">
              <a:spcBef>
                <a:spcPts val="0"/>
              </a:spcBef>
              <a:spcAft>
                <a:spcPts val="0"/>
              </a:spcAft>
              <a:buClr>
                <a:srgbClr val="002060"/>
              </a:buClr>
              <a:buSzPts val="750"/>
              <a:buFont typeface="Montserrat"/>
              <a:buChar char="•"/>
            </a:pPr>
            <a:r>
              <a:rPr lang="en-US" sz="900" dirty="0">
                <a:solidFill>
                  <a:srgbClr val="000000"/>
                </a:solidFill>
              </a:rPr>
              <a:t>More than $17 million was raised for philanthropic causes by collegians and alumnae</a:t>
            </a:r>
          </a:p>
          <a:p>
            <a:pPr marL="266700" lvl="1" indent="-111125" algn="l" rtl="0">
              <a:spcBef>
                <a:spcPts val="0"/>
              </a:spcBef>
              <a:spcAft>
                <a:spcPts val="0"/>
              </a:spcAft>
              <a:buClr>
                <a:srgbClr val="002060"/>
              </a:buClr>
              <a:buSzPts val="750"/>
              <a:buFont typeface="Montserrat"/>
              <a:buChar char="•"/>
            </a:pPr>
            <a:r>
              <a:rPr lang="en-US" sz="900" dirty="0">
                <a:solidFill>
                  <a:srgbClr val="000000"/>
                </a:solidFill>
              </a:rPr>
              <a:t>Over 1.9 million hours were volunteered </a:t>
            </a:r>
          </a:p>
          <a:p>
            <a:pPr marL="266700" lvl="1" indent="-111125" algn="l" rtl="0">
              <a:spcBef>
                <a:spcPts val="0"/>
              </a:spcBef>
              <a:spcAft>
                <a:spcPts val="0"/>
              </a:spcAft>
              <a:buClr>
                <a:srgbClr val="002060"/>
              </a:buClr>
              <a:buSzPts val="750"/>
              <a:buFont typeface="Montserrat"/>
              <a:buChar char="•"/>
            </a:pPr>
            <a:r>
              <a:rPr lang="en-US" sz="900" dirty="0">
                <a:solidFill>
                  <a:srgbClr val="000000"/>
                </a:solidFill>
              </a:rPr>
              <a:t>More than $4.6 million was awarded in scholarships by NPC organizations</a:t>
            </a:r>
          </a:p>
          <a:p>
            <a:endParaRPr lang="en-US" dirty="0">
              <a:solidFill>
                <a:srgbClr val="000000"/>
              </a:solidFill>
            </a:endParaRPr>
          </a:p>
        </p:txBody>
      </p:sp>
      <p:sp>
        <p:nvSpPr>
          <p:cNvPr id="3" name="Content Placeholder 2">
            <a:extLst>
              <a:ext uri="{FF2B5EF4-FFF2-40B4-BE49-F238E27FC236}">
                <a16:creationId xmlns:a16="http://schemas.microsoft.com/office/drawing/2014/main" id="{A457C84D-4802-247F-BE42-F8165EE5763C}"/>
              </a:ext>
            </a:extLst>
          </p:cNvPr>
          <p:cNvSpPr>
            <a:spLocks noGrp="1"/>
          </p:cNvSpPr>
          <p:nvPr>
            <p:ph sz="quarter" idx="10"/>
          </p:nvPr>
        </p:nvSpPr>
        <p:spPr/>
        <p:txBody>
          <a:bodyPr/>
          <a:lstStyle/>
          <a:p>
            <a:pPr algn="l" rtl="0"/>
            <a:r>
              <a:rPr lang="en-US" sz="1600" dirty="0">
                <a:latin typeface="Tropiline" pitchFamily="50" charset="0"/>
                <a:ea typeface="Montserrat"/>
                <a:cs typeface="Montserrat"/>
                <a:sym typeface="Montserrat"/>
              </a:rPr>
              <a:t>NPC Fast Facts</a:t>
            </a:r>
            <a:endParaRPr lang="en-US" sz="1600" b="0" dirty="0">
              <a:latin typeface="Tropiline" pitchFamily="50" charset="0"/>
              <a:ea typeface="Montserrat"/>
              <a:cs typeface="Montserrat"/>
              <a:sym typeface="Montserrat"/>
            </a:endParaRPr>
          </a:p>
          <a:p>
            <a:endParaRPr lang="en-US" dirty="0"/>
          </a:p>
        </p:txBody>
      </p:sp>
    </p:spTree>
    <p:extLst>
      <p:ext uri="{BB962C8B-B14F-4D97-AF65-F5344CB8AC3E}">
        <p14:creationId xmlns:p14="http://schemas.microsoft.com/office/powerpoint/2010/main" val="400865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E38897-A2AA-0B65-DF54-A113DAAF9B16}"/>
              </a:ext>
            </a:extLst>
          </p:cNvPr>
          <p:cNvSpPr>
            <a:spLocks noGrp="1"/>
          </p:cNvSpPr>
          <p:nvPr>
            <p:ph type="body" sz="quarter" idx="12"/>
          </p:nvPr>
        </p:nvSpPr>
        <p:spPr/>
        <p:txBody>
          <a:bodyPr/>
          <a:lstStyle/>
          <a:p>
            <a:pPr algn="l" rtl="0"/>
            <a:endParaRPr lang="en-US" sz="1100" dirty="0">
              <a:solidFill>
                <a:srgbClr val="000000"/>
              </a:solidFill>
              <a:latin typeface="Montserrat"/>
              <a:ea typeface="Montserrat"/>
              <a:cs typeface="Montserrat"/>
              <a:sym typeface="Montserrat"/>
            </a:endParaRPr>
          </a:p>
          <a:p>
            <a:pPr algn="l" rtl="0"/>
            <a:r>
              <a:rPr lang="en-US" sz="1100" dirty="0">
                <a:solidFill>
                  <a:srgbClr val="000000"/>
                </a:solidFill>
                <a:latin typeface="Montserrat"/>
                <a:ea typeface="Montserrat"/>
                <a:cs typeface="Montserrat"/>
                <a:sym typeface="Montserrat"/>
              </a:rPr>
              <a:t>The National Panhellenic Conference was established to assist collegiate and alumnae chapters of the NPC member organizations to cooperate with colleges and universities and foster interfraternal relationships.</a:t>
            </a:r>
          </a:p>
          <a:p>
            <a:endParaRPr lang="en-US" dirty="0"/>
          </a:p>
        </p:txBody>
      </p:sp>
      <p:sp>
        <p:nvSpPr>
          <p:cNvPr id="3" name="Content Placeholder 2">
            <a:extLst>
              <a:ext uri="{FF2B5EF4-FFF2-40B4-BE49-F238E27FC236}">
                <a16:creationId xmlns:a16="http://schemas.microsoft.com/office/drawing/2014/main" id="{69EE2EC3-C1FA-2044-B965-05287F44611C}"/>
              </a:ext>
            </a:extLst>
          </p:cNvPr>
          <p:cNvSpPr>
            <a:spLocks noGrp="1"/>
          </p:cNvSpPr>
          <p:nvPr>
            <p:ph sz="quarter" idx="10"/>
          </p:nvPr>
        </p:nvSpPr>
        <p:spPr/>
        <p:txBody>
          <a:bodyPr/>
          <a:lstStyle/>
          <a:p>
            <a:r>
              <a:rPr lang="en-US" dirty="0"/>
              <a:t>Purpose of NPC</a:t>
            </a:r>
          </a:p>
        </p:txBody>
      </p:sp>
    </p:spTree>
    <p:extLst>
      <p:ext uri="{BB962C8B-B14F-4D97-AF65-F5344CB8AC3E}">
        <p14:creationId xmlns:p14="http://schemas.microsoft.com/office/powerpoint/2010/main" val="16365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09083E-CC0E-4C89-7719-469EF8341A04}"/>
              </a:ext>
            </a:extLst>
          </p:cNvPr>
          <p:cNvSpPr>
            <a:spLocks noGrp="1"/>
          </p:cNvSpPr>
          <p:nvPr>
            <p:ph type="body" sz="quarter" idx="12"/>
          </p:nvPr>
        </p:nvSpPr>
        <p:spPr/>
        <p:txBody>
          <a:bodyPr/>
          <a:lstStyle/>
          <a:p>
            <a:pPr marL="0" lvl="0" indent="0" algn="l" rtl="0">
              <a:lnSpc>
                <a:spcPct val="100000"/>
              </a:lnSpc>
              <a:spcBef>
                <a:spcPts val="0"/>
              </a:spcBef>
              <a:spcAft>
                <a:spcPts val="0"/>
              </a:spcAft>
              <a:buClr>
                <a:srgbClr val="002060"/>
              </a:buClr>
              <a:buSzPts val="1600"/>
              <a:buFont typeface="Arial"/>
              <a:buNone/>
            </a:pPr>
            <a:endParaRPr lang="en-US" sz="1600" dirty="0">
              <a:solidFill>
                <a:srgbClr val="000000"/>
              </a:solidFill>
              <a:latin typeface="Montserrat"/>
              <a:ea typeface="Montserrat"/>
              <a:cs typeface="Montserrat"/>
              <a:sym typeface="Montserrat"/>
            </a:endParaRPr>
          </a:p>
          <a:p>
            <a:pPr marL="0" lvl="0" indent="0" algn="l" rtl="0">
              <a:lnSpc>
                <a:spcPct val="100000"/>
              </a:lnSpc>
              <a:spcBef>
                <a:spcPts val="0"/>
              </a:spcBef>
              <a:spcAft>
                <a:spcPts val="0"/>
              </a:spcAft>
              <a:buClr>
                <a:srgbClr val="002060"/>
              </a:buClr>
              <a:buSzPts val="1600"/>
              <a:buFont typeface="Arial"/>
              <a:buNone/>
            </a:pPr>
            <a:r>
              <a:rPr lang="en-US" sz="1600" dirty="0">
                <a:solidFill>
                  <a:srgbClr val="000000"/>
                </a:solidFill>
                <a:latin typeface="Montserrat"/>
                <a:ea typeface="Montserrat"/>
                <a:cs typeface="Montserrat"/>
                <a:sym typeface="Montserrat"/>
              </a:rPr>
              <a:t>What is the purpose of the  College Panhellenic?</a:t>
            </a:r>
          </a:p>
          <a:p>
            <a:endParaRPr lang="en-US" dirty="0"/>
          </a:p>
        </p:txBody>
      </p:sp>
      <p:sp>
        <p:nvSpPr>
          <p:cNvPr id="3" name="Content Placeholder 2">
            <a:extLst>
              <a:ext uri="{FF2B5EF4-FFF2-40B4-BE49-F238E27FC236}">
                <a16:creationId xmlns:a16="http://schemas.microsoft.com/office/drawing/2014/main" id="{8F8441BB-07FB-9AC4-F9A9-16A3D4C0A828}"/>
              </a:ext>
            </a:extLst>
          </p:cNvPr>
          <p:cNvSpPr>
            <a:spLocks noGrp="1"/>
          </p:cNvSpPr>
          <p:nvPr>
            <p:ph sz="quarter" idx="10"/>
          </p:nvPr>
        </p:nvSpPr>
        <p:spPr/>
        <p:txBody>
          <a:bodyPr/>
          <a:lstStyle/>
          <a:p>
            <a:r>
              <a:rPr lang="en-US" dirty="0"/>
              <a:t>Purpose of CPH</a:t>
            </a:r>
          </a:p>
        </p:txBody>
      </p:sp>
    </p:spTree>
    <p:extLst>
      <p:ext uri="{BB962C8B-B14F-4D97-AF65-F5344CB8AC3E}">
        <p14:creationId xmlns:p14="http://schemas.microsoft.com/office/powerpoint/2010/main" val="2666286308"/>
      </p:ext>
    </p:extLst>
  </p:cSld>
  <p:clrMapOvr>
    <a:masterClrMapping/>
  </p:clrMapOvr>
</p:sld>
</file>

<file path=ppt/theme/theme1.xml><?xml version="1.0" encoding="utf-8"?>
<a:theme xmlns:a="http://schemas.openxmlformats.org/drawingml/2006/main" name="Flower Pattern">
  <a:themeElements>
    <a:clrScheme name="Convention 2022">
      <a:dk1>
        <a:srgbClr val="00205B"/>
      </a:dk1>
      <a:lt1>
        <a:sysClr val="window" lastClr="FFFFFF"/>
      </a:lt1>
      <a:dk2>
        <a:srgbClr val="00205B"/>
      </a:dk2>
      <a:lt2>
        <a:srgbClr val="FFFFFF"/>
      </a:lt2>
      <a:accent1>
        <a:srgbClr val="B88F52"/>
      </a:accent1>
      <a:accent2>
        <a:srgbClr val="FFFFFF"/>
      </a:accent2>
      <a:accent3>
        <a:srgbClr val="DCB073"/>
      </a:accent3>
      <a:accent4>
        <a:srgbClr val="FFFFFF"/>
      </a:accent4>
      <a:accent5>
        <a:srgbClr val="00205B"/>
      </a:accent5>
      <a:accent6>
        <a:srgbClr val="DCB073"/>
      </a:accent6>
      <a:hlink>
        <a:srgbClr val="DCB073"/>
      </a:hlink>
      <a:folHlink>
        <a:srgbClr val="DCB073"/>
      </a:folHlink>
    </a:clrScheme>
    <a:fontScheme name="Convention 2022">
      <a:majorFont>
        <a:latin typeface="Tropiline"/>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FD6C42C-CB75-48E4-9E21-F6E2CA0A3646}" vid="{8450879E-8F56-4A46-BABE-B86BEEE467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ontserrat"/>
        <a:ea typeface=""/>
        <a:cs typeface=""/>
      </a:majorFont>
      <a:minorFont>
        <a:latin typeface="Monte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3F8ECF3795A34286EC99F74346F8C2" ma:contentTypeVersion="14" ma:contentTypeDescription="Create a new document." ma:contentTypeScope="" ma:versionID="9660b4ff902a7c656c1dce76932e8bc1">
  <xsd:schema xmlns:xsd="http://www.w3.org/2001/XMLSchema" xmlns:xs="http://www.w3.org/2001/XMLSchema" xmlns:p="http://schemas.microsoft.com/office/2006/metadata/properties" xmlns:ns2="38d0f7a5-8910-4363-98fd-ee4d4f13758b" xmlns:ns3="ee9bb1d1-cab2-43e6-b3f0-cdb4d6c3ef08" targetNamespace="http://schemas.microsoft.com/office/2006/metadata/properties" ma:root="true" ma:fieldsID="3a37ee6ad818e5deb37fed7d02a4eb14" ns2:_="" ns3:_="">
    <xsd:import namespace="38d0f7a5-8910-4363-98fd-ee4d4f13758b"/>
    <xsd:import namespace="ee9bb1d1-cab2-43e6-b3f0-cdb4d6c3ef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d0f7a5-8910-4363-98fd-ee4d4f1375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eaaf9f0-9cfd-4642-a7d0-184488b5176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9bb1d1-cab2-43e6-b3f0-cdb4d6c3ef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c893f71-9c0c-4b88-95b5-2f042b41bde3}" ma:internalName="TaxCatchAll" ma:showField="CatchAllData" ma:web="ee9bb1d1-cab2-43e6-b3f0-cdb4d6c3ef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e9bb1d1-cab2-43e6-b3f0-cdb4d6c3ef08" xsi:nil="true"/>
    <lcf76f155ced4ddcb4097134ff3c332f xmlns="38d0f7a5-8910-4363-98fd-ee4d4f13758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A03DE1E-A046-4B6E-A7A4-1CD4EF83D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d0f7a5-8910-4363-98fd-ee4d4f13758b"/>
    <ds:schemaRef ds:uri="ee9bb1d1-cab2-43e6-b3f0-cdb4d6c3ef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A4BD9D-4920-43F7-85AA-1E31242299FE}">
  <ds:schemaRefs>
    <ds:schemaRef ds:uri="http://schemas.microsoft.com/sharepoint/v3/contenttype/forms"/>
  </ds:schemaRefs>
</ds:datastoreItem>
</file>

<file path=customXml/itemProps3.xml><?xml version="1.0" encoding="utf-8"?>
<ds:datastoreItem xmlns:ds="http://schemas.openxmlformats.org/officeDocument/2006/customXml" ds:itemID="{FF3B67A7-F5B8-48A6-BCA9-9C0A65E77B9E}">
  <ds:schemaRefs>
    <ds:schemaRef ds:uri="http://schemas.microsoft.com/office/2006/documentManagement/types"/>
    <ds:schemaRef ds:uri="38d0f7a5-8910-4363-98fd-ee4d4f13758b"/>
    <ds:schemaRef ds:uri="http://schemas.openxmlformats.org/package/2006/metadata/core-properties"/>
    <ds:schemaRef ds:uri="http://purl.org/dc/elements/1.1/"/>
    <ds:schemaRef ds:uri="http://purl.org/dc/dcmitype/"/>
    <ds:schemaRef ds:uri="http://schemas.microsoft.com/office/2006/metadata/properties"/>
    <ds:schemaRef ds:uri="ee9bb1d1-cab2-43e6-b3f0-cdb4d6c3ef08"/>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1445</TotalTime>
  <Words>5054</Words>
  <Application>Microsoft Office PowerPoint</Application>
  <PresentationFormat>Custom</PresentationFormat>
  <Paragraphs>549</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Impact</vt:lpstr>
      <vt:lpstr>Montserrat</vt:lpstr>
      <vt:lpstr>Montserrat Medium</vt:lpstr>
      <vt:lpstr>Montserrat SemiBold</vt:lpstr>
      <vt:lpstr>Tropiline</vt:lpstr>
      <vt:lpstr>TROPILINE-EXTRABOLD</vt:lpstr>
      <vt:lpstr>Flower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Branson</dc:creator>
  <cp:lastModifiedBy>Lexie Kiernan</cp:lastModifiedBy>
  <cp:revision>20</cp:revision>
  <dcterms:created xsi:type="dcterms:W3CDTF">2021-10-18T19:40:09Z</dcterms:created>
  <dcterms:modified xsi:type="dcterms:W3CDTF">2022-08-29T21:52:17Z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2020-03-26T00:00:00Z</vt:filetime>
  </property>
  <property fmtid="{D5CDD505-2E9C-101B-9397-08002B2CF9AE}" pid="3" name="Creator">
    <vt:lpwstr>Adobe InDesign 15.0 (Macintosh)</vt:lpwstr>
  </property>
  <property fmtid="{D5CDD505-2E9C-101B-9397-08002B2CF9AE}" pid="4" name="LastSaved">
    <vt:filetime>2020-03-26T00:00:00Z</vt:filetime>
  </property>
  <property fmtid="{D5CDD505-2E9C-101B-9397-08002B2CF9AE}" pid="5" name="ContentTypeId">
    <vt:lpwstr>0x0101008034AA69B8607241A4F78BEC27C228A6</vt:lpwstr>
  </property>
</Properties>
</file>