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handoutMasterIdLst>
    <p:handoutMasterId r:id="rId52"/>
  </p:handoutMasterIdLst>
  <p:sldIdLst>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D2C6C"/>
    <a:srgbClr val="B78D4D"/>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69724" autoAdjust="0"/>
  </p:normalViewPr>
  <p:slideViewPr>
    <p:cSldViewPr>
      <p:cViewPr varScale="1">
        <p:scale>
          <a:sx n="190" d="100"/>
          <a:sy n="190" d="100"/>
        </p:scale>
        <p:origin x="2028" y="144"/>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A450C-736F-47B0-8B68-4426CCCD93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A573DB2-94B6-485F-8432-750ED3B51C3B}">
      <dgm:prSet phldrT="[Text]"/>
      <dgm:spPr/>
      <dgm:t>
        <a:bodyPr/>
        <a:lstStyle/>
        <a:p>
          <a:pPr algn="ctr"/>
          <a:r>
            <a:rPr lang="en-US" dirty="0">
              <a:latin typeface="Avenir Next" panose="020B0503020202020204" pitchFamily="34" charset="0"/>
            </a:rPr>
            <a:t>Evaluating Committee</a:t>
          </a:r>
        </a:p>
      </dgm:t>
    </dgm:pt>
    <dgm:pt modelId="{DC630DF7-98AC-4040-B722-44933FE122AF}" type="parTrans" cxnId="{1ADF73DF-849A-43A3-A1AE-F529EEC761AF}">
      <dgm:prSet/>
      <dgm:spPr/>
      <dgm:t>
        <a:bodyPr/>
        <a:lstStyle/>
        <a:p>
          <a:pPr algn="ctr"/>
          <a:endParaRPr lang="en-US"/>
        </a:p>
      </dgm:t>
    </dgm:pt>
    <dgm:pt modelId="{76BD1559-5687-4CA2-93D3-426D698DCD84}" type="sibTrans" cxnId="{1ADF73DF-849A-43A3-A1AE-F529EEC761AF}">
      <dgm:prSet/>
      <dgm:spPr/>
      <dgm:t>
        <a:bodyPr/>
        <a:lstStyle/>
        <a:p>
          <a:pPr algn="ctr"/>
          <a:endParaRPr lang="en-US"/>
        </a:p>
      </dgm:t>
    </dgm:pt>
    <dgm:pt modelId="{FE36D30B-0403-456A-A9B6-B9DB6D86532E}">
      <dgm:prSet phldrT="[Text]"/>
      <dgm:spPr/>
      <dgm:t>
        <a:bodyPr/>
        <a:lstStyle/>
        <a:p>
          <a:pPr algn="ctr"/>
          <a:r>
            <a:rPr lang="en-US" dirty="0">
              <a:latin typeface="Avenir Next" panose="020B0503020202020204" pitchFamily="34" charset="0"/>
            </a:rPr>
            <a:t>vp: membership</a:t>
          </a:r>
        </a:p>
      </dgm:t>
    </dgm:pt>
    <dgm:pt modelId="{11CDBB9D-9F93-488D-900E-0F8FA9DFDB7A}" type="parTrans" cxnId="{F88EE6E5-8B85-4572-AC8C-D15D89B10017}">
      <dgm:prSet/>
      <dgm:spPr/>
      <dgm:t>
        <a:bodyPr/>
        <a:lstStyle/>
        <a:p>
          <a:pPr algn="ctr"/>
          <a:endParaRPr lang="en-US"/>
        </a:p>
      </dgm:t>
    </dgm:pt>
    <dgm:pt modelId="{B744BE95-3EA8-487F-BEE3-679AF1A36315}" type="sibTrans" cxnId="{F88EE6E5-8B85-4572-AC8C-D15D89B10017}">
      <dgm:prSet/>
      <dgm:spPr/>
      <dgm:t>
        <a:bodyPr/>
        <a:lstStyle/>
        <a:p>
          <a:pPr algn="ctr"/>
          <a:endParaRPr lang="en-US"/>
        </a:p>
      </dgm:t>
    </dgm:pt>
    <dgm:pt modelId="{15A96987-D35E-4FD0-9BDA-F3AA7E8B7F76}">
      <dgm:prSet phldrT="[Text]"/>
      <dgm:spPr/>
      <dgm:t>
        <a:bodyPr/>
        <a:lstStyle/>
        <a:p>
          <a:pPr algn="ctr"/>
          <a:r>
            <a:rPr lang="en-US" dirty="0">
              <a:latin typeface="Avenir Next" panose="020B0503020202020204" pitchFamily="34" charset="0"/>
            </a:rPr>
            <a:t>president</a:t>
          </a:r>
        </a:p>
      </dgm:t>
    </dgm:pt>
    <dgm:pt modelId="{01DB229B-1C9A-49A6-BBBA-F8104C4A9946}" type="parTrans" cxnId="{755EBB38-90D6-4C58-9B69-E868C58FC26E}">
      <dgm:prSet/>
      <dgm:spPr/>
      <dgm:t>
        <a:bodyPr/>
        <a:lstStyle/>
        <a:p>
          <a:pPr algn="ctr"/>
          <a:endParaRPr lang="en-US"/>
        </a:p>
      </dgm:t>
    </dgm:pt>
    <dgm:pt modelId="{7AE96658-D383-4678-90B3-787B1E4E64F3}" type="sibTrans" cxnId="{755EBB38-90D6-4C58-9B69-E868C58FC26E}">
      <dgm:prSet/>
      <dgm:spPr/>
      <dgm:t>
        <a:bodyPr/>
        <a:lstStyle/>
        <a:p>
          <a:pPr algn="ctr"/>
          <a:endParaRPr lang="en-US"/>
        </a:p>
      </dgm:t>
    </dgm:pt>
    <dgm:pt modelId="{4C55353D-D2D6-4BE5-9DD9-36AFF284E354}">
      <dgm:prSet phldrT="[Text]"/>
      <dgm:spPr/>
      <dgm:t>
        <a:bodyPr/>
        <a:lstStyle/>
        <a:p>
          <a:pPr algn="ctr"/>
          <a:r>
            <a:rPr lang="en-US" dirty="0">
              <a:latin typeface="Avenir Next" panose="020B0503020202020204" pitchFamily="34" charset="0"/>
            </a:rPr>
            <a:t>director: primary recruitment</a:t>
          </a:r>
        </a:p>
      </dgm:t>
    </dgm:pt>
    <dgm:pt modelId="{DF7484C8-CAB6-4BF4-9239-FC0B64C46208}" type="parTrans" cxnId="{552D38C1-E42C-46A1-AB8A-91CCDAB7F28B}">
      <dgm:prSet/>
      <dgm:spPr/>
      <dgm:t>
        <a:bodyPr/>
        <a:lstStyle/>
        <a:p>
          <a:pPr algn="ctr"/>
          <a:endParaRPr lang="en-US"/>
        </a:p>
      </dgm:t>
    </dgm:pt>
    <dgm:pt modelId="{706B727C-F09B-4EC0-910B-B48B6D0F8033}" type="sibTrans" cxnId="{552D38C1-E42C-46A1-AB8A-91CCDAB7F28B}">
      <dgm:prSet/>
      <dgm:spPr/>
      <dgm:t>
        <a:bodyPr/>
        <a:lstStyle/>
        <a:p>
          <a:pPr algn="ctr"/>
          <a:endParaRPr lang="en-US"/>
        </a:p>
      </dgm:t>
    </dgm:pt>
    <dgm:pt modelId="{FA7451A4-9A4B-4614-B488-BD81727102AB}">
      <dgm:prSet phldrT="[Text]"/>
      <dgm:spPr/>
      <dgm:t>
        <a:bodyPr/>
        <a:lstStyle/>
        <a:p>
          <a:pPr algn="ctr"/>
          <a:r>
            <a:rPr lang="en-US" dirty="0">
              <a:latin typeface="Avenir Next" panose="020B0503020202020204"/>
            </a:rPr>
            <a:t>director: continuous recruitment and retention</a:t>
          </a:r>
        </a:p>
      </dgm:t>
    </dgm:pt>
    <dgm:pt modelId="{B4D3D8FE-584C-41D9-9DBC-A4F15EFF8DA5}" type="parTrans" cxnId="{B6457CF2-BDE5-4CC1-8C4B-E8A93011A638}">
      <dgm:prSet/>
      <dgm:spPr/>
      <dgm:t>
        <a:bodyPr/>
        <a:lstStyle/>
        <a:p>
          <a:pPr algn="ctr"/>
          <a:endParaRPr lang="en-US"/>
        </a:p>
      </dgm:t>
    </dgm:pt>
    <dgm:pt modelId="{579B2875-9351-45E9-89E8-CA2597AE5A5A}" type="sibTrans" cxnId="{B6457CF2-BDE5-4CC1-8C4B-E8A93011A638}">
      <dgm:prSet/>
      <dgm:spPr/>
      <dgm:t>
        <a:bodyPr/>
        <a:lstStyle/>
        <a:p>
          <a:pPr algn="ctr"/>
          <a:endParaRPr lang="en-US"/>
        </a:p>
      </dgm:t>
    </dgm:pt>
    <dgm:pt modelId="{C039609E-844F-4B11-ACA5-FC2D552FA2A0}">
      <dgm:prSet phldrT="[Text]"/>
      <dgm:spPr/>
      <dgm:t>
        <a:bodyPr/>
        <a:lstStyle/>
        <a:p>
          <a:pPr algn="ctr"/>
          <a:r>
            <a:rPr lang="en-US" dirty="0">
              <a:latin typeface="Avenir Next" panose="020B0503020202020204" pitchFamily="34" charset="0"/>
            </a:rPr>
            <a:t>director: recruitment records</a:t>
          </a:r>
        </a:p>
      </dgm:t>
    </dgm:pt>
    <dgm:pt modelId="{66AB8C73-223A-48B0-950C-5DEDEC2DEB11}" type="parTrans" cxnId="{2D86D1DF-9DD8-4346-99EC-E0FF5A700E8A}">
      <dgm:prSet/>
      <dgm:spPr/>
      <dgm:t>
        <a:bodyPr/>
        <a:lstStyle/>
        <a:p>
          <a:pPr algn="ctr"/>
          <a:endParaRPr lang="en-US"/>
        </a:p>
      </dgm:t>
    </dgm:pt>
    <dgm:pt modelId="{D3CB1708-1387-49B4-8222-496BA5FC693A}" type="sibTrans" cxnId="{2D86D1DF-9DD8-4346-99EC-E0FF5A700E8A}">
      <dgm:prSet/>
      <dgm:spPr/>
      <dgm:t>
        <a:bodyPr/>
        <a:lstStyle/>
        <a:p>
          <a:pPr algn="ctr"/>
          <a:endParaRPr lang="en-US"/>
        </a:p>
      </dgm:t>
    </dgm:pt>
    <dgm:pt modelId="{E40D88F1-7D7D-4481-88B9-9B366879F4E2}">
      <dgm:prSet phldrT="[Text]"/>
      <dgm:spPr/>
      <dgm:t>
        <a:bodyPr/>
        <a:lstStyle/>
        <a:p>
          <a:pPr algn="ctr"/>
          <a:r>
            <a:rPr lang="en-US" dirty="0">
              <a:latin typeface="Avenir Next" panose="020B0503020202020204" pitchFamily="34" charset="0"/>
            </a:rPr>
            <a:t>membership</a:t>
          </a:r>
          <a:r>
            <a:rPr lang="en-US" dirty="0"/>
            <a:t> adviser</a:t>
          </a:r>
        </a:p>
      </dgm:t>
    </dgm:pt>
    <dgm:pt modelId="{FB94E748-1417-4FA5-B622-BF2ED5A5D231}" type="parTrans" cxnId="{2C9CD84B-A143-4E15-BA71-9E556563E49F}">
      <dgm:prSet/>
      <dgm:spPr/>
      <dgm:t>
        <a:bodyPr/>
        <a:lstStyle/>
        <a:p>
          <a:pPr algn="ctr"/>
          <a:endParaRPr lang="en-US"/>
        </a:p>
      </dgm:t>
    </dgm:pt>
    <dgm:pt modelId="{4770A404-BFDA-4692-AC8A-104D4BD4A189}" type="sibTrans" cxnId="{2C9CD84B-A143-4E15-BA71-9E556563E49F}">
      <dgm:prSet/>
      <dgm:spPr/>
      <dgm:t>
        <a:bodyPr/>
        <a:lstStyle/>
        <a:p>
          <a:pPr algn="ctr"/>
          <a:endParaRPr lang="en-US"/>
        </a:p>
      </dgm:t>
    </dgm:pt>
    <dgm:pt modelId="{0C5D08CF-3C29-4CF2-80C7-94964E108B7B}">
      <dgm:prSet phldrT="[Text]"/>
      <dgm:spPr/>
      <dgm:t>
        <a:bodyPr/>
        <a:lstStyle/>
        <a:p>
          <a:pPr algn="ctr"/>
          <a:r>
            <a:rPr lang="en-US" dirty="0">
              <a:latin typeface="Avenir Next" panose="020B0503020202020204" pitchFamily="34" charset="0"/>
            </a:rPr>
            <a:t>ATC</a:t>
          </a:r>
        </a:p>
      </dgm:t>
    </dgm:pt>
    <dgm:pt modelId="{29B44ED1-763C-4B47-89C2-CF57D499DB19}" type="parTrans" cxnId="{58CAE160-C489-4E53-BCE9-6C957A4CF829}">
      <dgm:prSet/>
      <dgm:spPr/>
      <dgm:t>
        <a:bodyPr/>
        <a:lstStyle/>
        <a:p>
          <a:pPr algn="ctr"/>
          <a:endParaRPr lang="en-US"/>
        </a:p>
      </dgm:t>
    </dgm:pt>
    <dgm:pt modelId="{47516A13-1F60-4529-808A-168C900D1248}" type="sibTrans" cxnId="{58CAE160-C489-4E53-BCE9-6C957A4CF829}">
      <dgm:prSet/>
      <dgm:spPr/>
      <dgm:t>
        <a:bodyPr/>
        <a:lstStyle/>
        <a:p>
          <a:pPr algn="ctr"/>
          <a:endParaRPr lang="en-US"/>
        </a:p>
      </dgm:t>
    </dgm:pt>
    <dgm:pt modelId="{65998344-23D8-45FD-BD3A-00E10F8A460B}" type="pres">
      <dgm:prSet presAssocID="{610A450C-736F-47B0-8B68-4426CCCD9314}" presName="hierChild1" presStyleCnt="0">
        <dgm:presLayoutVars>
          <dgm:chPref val="1"/>
          <dgm:dir/>
          <dgm:animOne val="branch"/>
          <dgm:animLvl val="lvl"/>
          <dgm:resizeHandles/>
        </dgm:presLayoutVars>
      </dgm:prSet>
      <dgm:spPr/>
    </dgm:pt>
    <dgm:pt modelId="{5FFDF412-D948-4654-8D9D-D04339FB81B4}" type="pres">
      <dgm:prSet presAssocID="{0A573DB2-94B6-485F-8432-750ED3B51C3B}" presName="hierRoot1" presStyleCnt="0"/>
      <dgm:spPr/>
    </dgm:pt>
    <dgm:pt modelId="{A35843E0-6922-4BC0-B3F4-D45FDDCFBD4C}" type="pres">
      <dgm:prSet presAssocID="{0A573DB2-94B6-485F-8432-750ED3B51C3B}" presName="composite" presStyleCnt="0"/>
      <dgm:spPr/>
    </dgm:pt>
    <dgm:pt modelId="{891E4B91-C75E-4888-B2DE-84B594B0E396}" type="pres">
      <dgm:prSet presAssocID="{0A573DB2-94B6-485F-8432-750ED3B51C3B}" presName="background" presStyleLbl="node0" presStyleIdx="0" presStyleCnt="1"/>
      <dgm:spPr/>
    </dgm:pt>
    <dgm:pt modelId="{AEA4A4C0-8889-4FBD-A190-56837D15E940}" type="pres">
      <dgm:prSet presAssocID="{0A573DB2-94B6-485F-8432-750ED3B51C3B}" presName="text" presStyleLbl="fgAcc0" presStyleIdx="0" presStyleCnt="1">
        <dgm:presLayoutVars>
          <dgm:chPref val="3"/>
        </dgm:presLayoutVars>
      </dgm:prSet>
      <dgm:spPr/>
    </dgm:pt>
    <dgm:pt modelId="{BD92D4D9-82B3-4088-935C-48BEF49E3B3C}" type="pres">
      <dgm:prSet presAssocID="{0A573DB2-94B6-485F-8432-750ED3B51C3B}" presName="hierChild2" presStyleCnt="0"/>
      <dgm:spPr/>
    </dgm:pt>
    <dgm:pt modelId="{A1F490C9-02B8-41EE-B9C5-2D89CE3ACBED}" type="pres">
      <dgm:prSet presAssocID="{11CDBB9D-9F93-488D-900E-0F8FA9DFDB7A}" presName="Name10" presStyleLbl="parChTrans1D2" presStyleIdx="0" presStyleCnt="7"/>
      <dgm:spPr/>
    </dgm:pt>
    <dgm:pt modelId="{A6F4B281-03E0-42EF-A89C-6F2EF6B23AF9}" type="pres">
      <dgm:prSet presAssocID="{FE36D30B-0403-456A-A9B6-B9DB6D86532E}" presName="hierRoot2" presStyleCnt="0"/>
      <dgm:spPr/>
    </dgm:pt>
    <dgm:pt modelId="{26288B9E-82B9-4EF2-83B7-A5DADBC1E31B}" type="pres">
      <dgm:prSet presAssocID="{FE36D30B-0403-456A-A9B6-B9DB6D86532E}" presName="composite2" presStyleCnt="0"/>
      <dgm:spPr/>
    </dgm:pt>
    <dgm:pt modelId="{90E0A12E-62D9-4D8E-9593-64DF4A70D49C}" type="pres">
      <dgm:prSet presAssocID="{FE36D30B-0403-456A-A9B6-B9DB6D86532E}" presName="background2" presStyleLbl="node2" presStyleIdx="0" presStyleCnt="7"/>
      <dgm:spPr/>
    </dgm:pt>
    <dgm:pt modelId="{623BB63E-FD85-40FF-8304-3EDC0DB62499}" type="pres">
      <dgm:prSet presAssocID="{FE36D30B-0403-456A-A9B6-B9DB6D86532E}" presName="text2" presStyleLbl="fgAcc2" presStyleIdx="0" presStyleCnt="7">
        <dgm:presLayoutVars>
          <dgm:chPref val="3"/>
        </dgm:presLayoutVars>
      </dgm:prSet>
      <dgm:spPr/>
    </dgm:pt>
    <dgm:pt modelId="{6FDAA44D-DDDC-456F-910D-A4A2B8F612A1}" type="pres">
      <dgm:prSet presAssocID="{FE36D30B-0403-456A-A9B6-B9DB6D86532E}" presName="hierChild3" presStyleCnt="0"/>
      <dgm:spPr/>
    </dgm:pt>
    <dgm:pt modelId="{AC7A89BF-D088-459B-B6C8-BDEC8F9AFF93}" type="pres">
      <dgm:prSet presAssocID="{01DB229B-1C9A-49A6-BBBA-F8104C4A9946}" presName="Name10" presStyleLbl="parChTrans1D2" presStyleIdx="1" presStyleCnt="7"/>
      <dgm:spPr/>
    </dgm:pt>
    <dgm:pt modelId="{CEE7BEFF-20B4-476D-AB95-9C59243DB0C5}" type="pres">
      <dgm:prSet presAssocID="{15A96987-D35E-4FD0-9BDA-F3AA7E8B7F76}" presName="hierRoot2" presStyleCnt="0"/>
      <dgm:spPr/>
    </dgm:pt>
    <dgm:pt modelId="{A48C4921-F8FE-4061-8DAB-61526652DED8}" type="pres">
      <dgm:prSet presAssocID="{15A96987-D35E-4FD0-9BDA-F3AA7E8B7F76}" presName="composite2" presStyleCnt="0"/>
      <dgm:spPr/>
    </dgm:pt>
    <dgm:pt modelId="{0C25BEEB-180E-457A-82B8-19D2A78824D1}" type="pres">
      <dgm:prSet presAssocID="{15A96987-D35E-4FD0-9BDA-F3AA7E8B7F76}" presName="background2" presStyleLbl="node2" presStyleIdx="1" presStyleCnt="7"/>
      <dgm:spPr/>
    </dgm:pt>
    <dgm:pt modelId="{B279676A-98CF-4330-97FF-DA57D402A012}" type="pres">
      <dgm:prSet presAssocID="{15A96987-D35E-4FD0-9BDA-F3AA7E8B7F76}" presName="text2" presStyleLbl="fgAcc2" presStyleIdx="1" presStyleCnt="7">
        <dgm:presLayoutVars>
          <dgm:chPref val="3"/>
        </dgm:presLayoutVars>
      </dgm:prSet>
      <dgm:spPr/>
    </dgm:pt>
    <dgm:pt modelId="{ADAB9B60-CB3E-42A8-B3DD-187D7F0B494E}" type="pres">
      <dgm:prSet presAssocID="{15A96987-D35E-4FD0-9BDA-F3AA7E8B7F76}" presName="hierChild3" presStyleCnt="0"/>
      <dgm:spPr/>
    </dgm:pt>
    <dgm:pt modelId="{C356AD9D-A278-4BFB-B121-5C2C550D1FFA}" type="pres">
      <dgm:prSet presAssocID="{DF7484C8-CAB6-4BF4-9239-FC0B64C46208}" presName="Name10" presStyleLbl="parChTrans1D2" presStyleIdx="2" presStyleCnt="7"/>
      <dgm:spPr/>
    </dgm:pt>
    <dgm:pt modelId="{D3196CFD-26B9-4B60-9C59-4FB028AC5C12}" type="pres">
      <dgm:prSet presAssocID="{4C55353D-D2D6-4BE5-9DD9-36AFF284E354}" presName="hierRoot2" presStyleCnt="0"/>
      <dgm:spPr/>
    </dgm:pt>
    <dgm:pt modelId="{A375F28B-6FEC-4DF6-9AAA-3D98B893ED48}" type="pres">
      <dgm:prSet presAssocID="{4C55353D-D2D6-4BE5-9DD9-36AFF284E354}" presName="composite2" presStyleCnt="0"/>
      <dgm:spPr/>
    </dgm:pt>
    <dgm:pt modelId="{36ED16C6-D656-4A91-A615-3B4C8FEAA8AF}" type="pres">
      <dgm:prSet presAssocID="{4C55353D-D2D6-4BE5-9DD9-36AFF284E354}" presName="background2" presStyleLbl="node2" presStyleIdx="2" presStyleCnt="7"/>
      <dgm:spPr/>
    </dgm:pt>
    <dgm:pt modelId="{F718BCC5-74FA-4B96-94A3-3C9F7318CB1E}" type="pres">
      <dgm:prSet presAssocID="{4C55353D-D2D6-4BE5-9DD9-36AFF284E354}" presName="text2" presStyleLbl="fgAcc2" presStyleIdx="2" presStyleCnt="7">
        <dgm:presLayoutVars>
          <dgm:chPref val="3"/>
        </dgm:presLayoutVars>
      </dgm:prSet>
      <dgm:spPr/>
    </dgm:pt>
    <dgm:pt modelId="{69F0006E-5151-4DD2-8440-1589B2BBA5B9}" type="pres">
      <dgm:prSet presAssocID="{4C55353D-D2D6-4BE5-9DD9-36AFF284E354}" presName="hierChild3" presStyleCnt="0"/>
      <dgm:spPr/>
    </dgm:pt>
    <dgm:pt modelId="{077516A5-DBC7-4ED0-938A-7E84F55328F3}" type="pres">
      <dgm:prSet presAssocID="{B4D3D8FE-584C-41D9-9DBC-A4F15EFF8DA5}" presName="Name10" presStyleLbl="parChTrans1D2" presStyleIdx="3" presStyleCnt="7"/>
      <dgm:spPr/>
    </dgm:pt>
    <dgm:pt modelId="{99DD713A-D44D-464B-AA18-E39B1E71ECD5}" type="pres">
      <dgm:prSet presAssocID="{FA7451A4-9A4B-4614-B488-BD81727102AB}" presName="hierRoot2" presStyleCnt="0"/>
      <dgm:spPr/>
    </dgm:pt>
    <dgm:pt modelId="{1BF7AEE0-9EB3-46CF-93B7-01977592DEC5}" type="pres">
      <dgm:prSet presAssocID="{FA7451A4-9A4B-4614-B488-BD81727102AB}" presName="composite2" presStyleCnt="0"/>
      <dgm:spPr/>
    </dgm:pt>
    <dgm:pt modelId="{119D4A9D-90E9-4F8F-83F1-37BDC9E2ECFB}" type="pres">
      <dgm:prSet presAssocID="{FA7451A4-9A4B-4614-B488-BD81727102AB}" presName="background2" presStyleLbl="node2" presStyleIdx="3" presStyleCnt="7"/>
      <dgm:spPr/>
    </dgm:pt>
    <dgm:pt modelId="{BAA4CD27-529A-4699-A78B-000CF2186946}" type="pres">
      <dgm:prSet presAssocID="{FA7451A4-9A4B-4614-B488-BD81727102AB}" presName="text2" presStyleLbl="fgAcc2" presStyleIdx="3" presStyleCnt="7">
        <dgm:presLayoutVars>
          <dgm:chPref val="3"/>
        </dgm:presLayoutVars>
      </dgm:prSet>
      <dgm:spPr/>
    </dgm:pt>
    <dgm:pt modelId="{0E98E3DB-145B-4F83-AAD1-D78AA8F60482}" type="pres">
      <dgm:prSet presAssocID="{FA7451A4-9A4B-4614-B488-BD81727102AB}" presName="hierChild3" presStyleCnt="0"/>
      <dgm:spPr/>
    </dgm:pt>
    <dgm:pt modelId="{F5BAA36E-CE44-4E16-BB78-35B4F0955618}" type="pres">
      <dgm:prSet presAssocID="{66AB8C73-223A-48B0-950C-5DEDEC2DEB11}" presName="Name10" presStyleLbl="parChTrans1D2" presStyleIdx="4" presStyleCnt="7"/>
      <dgm:spPr/>
    </dgm:pt>
    <dgm:pt modelId="{79C899D6-6708-42AC-81FA-BC31EABCCC26}" type="pres">
      <dgm:prSet presAssocID="{C039609E-844F-4B11-ACA5-FC2D552FA2A0}" presName="hierRoot2" presStyleCnt="0"/>
      <dgm:spPr/>
    </dgm:pt>
    <dgm:pt modelId="{778BA524-0EED-4111-B605-921E17A185F4}" type="pres">
      <dgm:prSet presAssocID="{C039609E-844F-4B11-ACA5-FC2D552FA2A0}" presName="composite2" presStyleCnt="0"/>
      <dgm:spPr/>
    </dgm:pt>
    <dgm:pt modelId="{FB8F712A-3531-457F-88E9-B293DA9BDD01}" type="pres">
      <dgm:prSet presAssocID="{C039609E-844F-4B11-ACA5-FC2D552FA2A0}" presName="background2" presStyleLbl="node2" presStyleIdx="4" presStyleCnt="7"/>
      <dgm:spPr/>
    </dgm:pt>
    <dgm:pt modelId="{F7805BAB-7333-488E-92FC-7A933CFDFFC7}" type="pres">
      <dgm:prSet presAssocID="{C039609E-844F-4B11-ACA5-FC2D552FA2A0}" presName="text2" presStyleLbl="fgAcc2" presStyleIdx="4" presStyleCnt="7">
        <dgm:presLayoutVars>
          <dgm:chPref val="3"/>
        </dgm:presLayoutVars>
      </dgm:prSet>
      <dgm:spPr/>
    </dgm:pt>
    <dgm:pt modelId="{F62C62A6-DA5A-4C34-9CE1-D2BE2EA51CB2}" type="pres">
      <dgm:prSet presAssocID="{C039609E-844F-4B11-ACA5-FC2D552FA2A0}" presName="hierChild3" presStyleCnt="0"/>
      <dgm:spPr/>
    </dgm:pt>
    <dgm:pt modelId="{04391AF7-8705-462E-A310-0D658D558079}" type="pres">
      <dgm:prSet presAssocID="{FB94E748-1417-4FA5-B622-BF2ED5A5D231}" presName="Name10" presStyleLbl="parChTrans1D2" presStyleIdx="5" presStyleCnt="7"/>
      <dgm:spPr/>
    </dgm:pt>
    <dgm:pt modelId="{7E6B7E1F-F42B-4B8C-8D3C-AD31214151DC}" type="pres">
      <dgm:prSet presAssocID="{E40D88F1-7D7D-4481-88B9-9B366879F4E2}" presName="hierRoot2" presStyleCnt="0"/>
      <dgm:spPr/>
    </dgm:pt>
    <dgm:pt modelId="{9501DF40-9180-4839-9D95-0A5FD5FE1CA0}" type="pres">
      <dgm:prSet presAssocID="{E40D88F1-7D7D-4481-88B9-9B366879F4E2}" presName="composite2" presStyleCnt="0"/>
      <dgm:spPr/>
    </dgm:pt>
    <dgm:pt modelId="{2E914EA5-981A-477C-AA52-3A73A49219A7}" type="pres">
      <dgm:prSet presAssocID="{E40D88F1-7D7D-4481-88B9-9B366879F4E2}" presName="background2" presStyleLbl="node2" presStyleIdx="5" presStyleCnt="7"/>
      <dgm:spPr/>
    </dgm:pt>
    <dgm:pt modelId="{BE3F9C8C-1844-497E-945B-E745BF1D11A1}" type="pres">
      <dgm:prSet presAssocID="{E40D88F1-7D7D-4481-88B9-9B366879F4E2}" presName="text2" presStyleLbl="fgAcc2" presStyleIdx="5" presStyleCnt="7">
        <dgm:presLayoutVars>
          <dgm:chPref val="3"/>
        </dgm:presLayoutVars>
      </dgm:prSet>
      <dgm:spPr/>
    </dgm:pt>
    <dgm:pt modelId="{08A8B8E3-1899-41F0-A96C-7571C43ADE6C}" type="pres">
      <dgm:prSet presAssocID="{E40D88F1-7D7D-4481-88B9-9B366879F4E2}" presName="hierChild3" presStyleCnt="0"/>
      <dgm:spPr/>
    </dgm:pt>
    <dgm:pt modelId="{C03141A9-E2B9-4DB9-99DF-07CF375C762A}" type="pres">
      <dgm:prSet presAssocID="{29B44ED1-763C-4B47-89C2-CF57D499DB19}" presName="Name10" presStyleLbl="parChTrans1D2" presStyleIdx="6" presStyleCnt="7"/>
      <dgm:spPr/>
    </dgm:pt>
    <dgm:pt modelId="{75C1FB83-F9DF-488B-A10F-27C511A2D9FA}" type="pres">
      <dgm:prSet presAssocID="{0C5D08CF-3C29-4CF2-80C7-94964E108B7B}" presName="hierRoot2" presStyleCnt="0"/>
      <dgm:spPr/>
    </dgm:pt>
    <dgm:pt modelId="{2BA9425E-FDF7-4EDC-8E6A-F3FCACEE2B1F}" type="pres">
      <dgm:prSet presAssocID="{0C5D08CF-3C29-4CF2-80C7-94964E108B7B}" presName="composite2" presStyleCnt="0"/>
      <dgm:spPr/>
    </dgm:pt>
    <dgm:pt modelId="{CD07723C-43BE-4903-B567-C9889E0094A4}" type="pres">
      <dgm:prSet presAssocID="{0C5D08CF-3C29-4CF2-80C7-94964E108B7B}" presName="background2" presStyleLbl="node2" presStyleIdx="6" presStyleCnt="7"/>
      <dgm:spPr/>
    </dgm:pt>
    <dgm:pt modelId="{C454F9C9-1460-478C-87D7-C2C192A4CB69}" type="pres">
      <dgm:prSet presAssocID="{0C5D08CF-3C29-4CF2-80C7-94964E108B7B}" presName="text2" presStyleLbl="fgAcc2" presStyleIdx="6" presStyleCnt="7">
        <dgm:presLayoutVars>
          <dgm:chPref val="3"/>
        </dgm:presLayoutVars>
      </dgm:prSet>
      <dgm:spPr/>
    </dgm:pt>
    <dgm:pt modelId="{89CBA092-6CC6-434B-9E18-81DE59F73495}" type="pres">
      <dgm:prSet presAssocID="{0C5D08CF-3C29-4CF2-80C7-94964E108B7B}" presName="hierChild3" presStyleCnt="0"/>
      <dgm:spPr/>
    </dgm:pt>
  </dgm:ptLst>
  <dgm:cxnLst>
    <dgm:cxn modelId="{D8C34F0F-A2DC-4C6A-8AB1-810B9A34D005}" type="presOf" srcId="{B4D3D8FE-584C-41D9-9DBC-A4F15EFF8DA5}" destId="{077516A5-DBC7-4ED0-938A-7E84F55328F3}" srcOrd="0" destOrd="0" presId="urn:microsoft.com/office/officeart/2005/8/layout/hierarchy1"/>
    <dgm:cxn modelId="{B9D74111-883D-400A-BB83-05CEE7E3FF6A}" type="presOf" srcId="{11CDBB9D-9F93-488D-900E-0F8FA9DFDB7A}" destId="{A1F490C9-02B8-41EE-B9C5-2D89CE3ACBED}" srcOrd="0" destOrd="0" presId="urn:microsoft.com/office/officeart/2005/8/layout/hierarchy1"/>
    <dgm:cxn modelId="{87679C11-5EC4-42A1-86F8-7647B99F86FF}" type="presOf" srcId="{0A573DB2-94B6-485F-8432-750ED3B51C3B}" destId="{AEA4A4C0-8889-4FBD-A190-56837D15E940}" srcOrd="0" destOrd="0" presId="urn:microsoft.com/office/officeart/2005/8/layout/hierarchy1"/>
    <dgm:cxn modelId="{DFE76F1E-71F4-45F1-BE04-A3D0F014D371}" type="presOf" srcId="{29B44ED1-763C-4B47-89C2-CF57D499DB19}" destId="{C03141A9-E2B9-4DB9-99DF-07CF375C762A}" srcOrd="0" destOrd="0" presId="urn:microsoft.com/office/officeart/2005/8/layout/hierarchy1"/>
    <dgm:cxn modelId="{129A1A35-AB42-4EEF-BE3A-8487094C795D}" type="presOf" srcId="{FE36D30B-0403-456A-A9B6-B9DB6D86532E}" destId="{623BB63E-FD85-40FF-8304-3EDC0DB62499}" srcOrd="0" destOrd="0" presId="urn:microsoft.com/office/officeart/2005/8/layout/hierarchy1"/>
    <dgm:cxn modelId="{755EBB38-90D6-4C58-9B69-E868C58FC26E}" srcId="{0A573DB2-94B6-485F-8432-750ED3B51C3B}" destId="{15A96987-D35E-4FD0-9BDA-F3AA7E8B7F76}" srcOrd="1" destOrd="0" parTransId="{01DB229B-1C9A-49A6-BBBA-F8104C4A9946}" sibTransId="{7AE96658-D383-4678-90B3-787B1E4E64F3}"/>
    <dgm:cxn modelId="{8015F338-F6F7-4BF3-A1D4-0A27A68292B9}" type="presOf" srcId="{610A450C-736F-47B0-8B68-4426CCCD9314}" destId="{65998344-23D8-45FD-BD3A-00E10F8A460B}" srcOrd="0" destOrd="0" presId="urn:microsoft.com/office/officeart/2005/8/layout/hierarchy1"/>
    <dgm:cxn modelId="{58CAE160-C489-4E53-BCE9-6C957A4CF829}" srcId="{0A573DB2-94B6-485F-8432-750ED3B51C3B}" destId="{0C5D08CF-3C29-4CF2-80C7-94964E108B7B}" srcOrd="6" destOrd="0" parTransId="{29B44ED1-763C-4B47-89C2-CF57D499DB19}" sibTransId="{47516A13-1F60-4529-808A-168C900D1248}"/>
    <dgm:cxn modelId="{2C9CD84B-A143-4E15-BA71-9E556563E49F}" srcId="{0A573DB2-94B6-485F-8432-750ED3B51C3B}" destId="{E40D88F1-7D7D-4481-88B9-9B366879F4E2}" srcOrd="5" destOrd="0" parTransId="{FB94E748-1417-4FA5-B622-BF2ED5A5D231}" sibTransId="{4770A404-BFDA-4692-AC8A-104D4BD4A189}"/>
    <dgm:cxn modelId="{49D5FF50-4174-4D98-8D88-BACD7E5969EF}" type="presOf" srcId="{E40D88F1-7D7D-4481-88B9-9B366879F4E2}" destId="{BE3F9C8C-1844-497E-945B-E745BF1D11A1}" srcOrd="0" destOrd="0" presId="urn:microsoft.com/office/officeart/2005/8/layout/hierarchy1"/>
    <dgm:cxn modelId="{5302787F-1641-4696-AB0B-767623DD422A}" type="presOf" srcId="{66AB8C73-223A-48B0-950C-5DEDEC2DEB11}" destId="{F5BAA36E-CE44-4E16-BB78-35B4F0955618}" srcOrd="0" destOrd="0" presId="urn:microsoft.com/office/officeart/2005/8/layout/hierarchy1"/>
    <dgm:cxn modelId="{7E33238C-7BE5-45B1-9F50-4B4202266BC8}" type="presOf" srcId="{C039609E-844F-4B11-ACA5-FC2D552FA2A0}" destId="{F7805BAB-7333-488E-92FC-7A933CFDFFC7}" srcOrd="0" destOrd="0" presId="urn:microsoft.com/office/officeart/2005/8/layout/hierarchy1"/>
    <dgm:cxn modelId="{B7A6598E-2C47-494E-BF64-4A64D42B9178}" type="presOf" srcId="{15A96987-D35E-4FD0-9BDA-F3AA7E8B7F76}" destId="{B279676A-98CF-4330-97FF-DA57D402A012}" srcOrd="0" destOrd="0" presId="urn:microsoft.com/office/officeart/2005/8/layout/hierarchy1"/>
    <dgm:cxn modelId="{CD8F5A98-D219-4720-8958-3FE5DA8F74C2}" type="presOf" srcId="{DF7484C8-CAB6-4BF4-9239-FC0B64C46208}" destId="{C356AD9D-A278-4BFB-B121-5C2C550D1FFA}" srcOrd="0" destOrd="0" presId="urn:microsoft.com/office/officeart/2005/8/layout/hierarchy1"/>
    <dgm:cxn modelId="{910B8CA0-4087-4D13-A939-E28E8F6794AB}" type="presOf" srcId="{0C5D08CF-3C29-4CF2-80C7-94964E108B7B}" destId="{C454F9C9-1460-478C-87D7-C2C192A4CB69}" srcOrd="0" destOrd="0" presId="urn:microsoft.com/office/officeart/2005/8/layout/hierarchy1"/>
    <dgm:cxn modelId="{C3F908BE-BFD7-4F3A-A1DD-C0939E3D017C}" type="presOf" srcId="{4C55353D-D2D6-4BE5-9DD9-36AFF284E354}" destId="{F718BCC5-74FA-4B96-94A3-3C9F7318CB1E}" srcOrd="0" destOrd="0" presId="urn:microsoft.com/office/officeart/2005/8/layout/hierarchy1"/>
    <dgm:cxn modelId="{552D38C1-E42C-46A1-AB8A-91CCDAB7F28B}" srcId="{0A573DB2-94B6-485F-8432-750ED3B51C3B}" destId="{4C55353D-D2D6-4BE5-9DD9-36AFF284E354}" srcOrd="2" destOrd="0" parTransId="{DF7484C8-CAB6-4BF4-9239-FC0B64C46208}" sibTransId="{706B727C-F09B-4EC0-910B-B48B6D0F8033}"/>
    <dgm:cxn modelId="{A57898DC-7A54-4208-8723-3509433340BC}" type="presOf" srcId="{FB94E748-1417-4FA5-B622-BF2ED5A5D231}" destId="{04391AF7-8705-462E-A310-0D658D558079}" srcOrd="0" destOrd="0" presId="urn:microsoft.com/office/officeart/2005/8/layout/hierarchy1"/>
    <dgm:cxn modelId="{560D9ADC-E9AE-43E0-BE7E-B397AAE8C378}" type="presOf" srcId="{FA7451A4-9A4B-4614-B488-BD81727102AB}" destId="{BAA4CD27-529A-4699-A78B-000CF2186946}" srcOrd="0" destOrd="0" presId="urn:microsoft.com/office/officeart/2005/8/layout/hierarchy1"/>
    <dgm:cxn modelId="{1ADF73DF-849A-43A3-A1AE-F529EEC761AF}" srcId="{610A450C-736F-47B0-8B68-4426CCCD9314}" destId="{0A573DB2-94B6-485F-8432-750ED3B51C3B}" srcOrd="0" destOrd="0" parTransId="{DC630DF7-98AC-4040-B722-44933FE122AF}" sibTransId="{76BD1559-5687-4CA2-93D3-426D698DCD84}"/>
    <dgm:cxn modelId="{2D86D1DF-9DD8-4346-99EC-E0FF5A700E8A}" srcId="{0A573DB2-94B6-485F-8432-750ED3B51C3B}" destId="{C039609E-844F-4B11-ACA5-FC2D552FA2A0}" srcOrd="4" destOrd="0" parTransId="{66AB8C73-223A-48B0-950C-5DEDEC2DEB11}" sibTransId="{D3CB1708-1387-49B4-8222-496BA5FC693A}"/>
    <dgm:cxn modelId="{F88EE6E5-8B85-4572-AC8C-D15D89B10017}" srcId="{0A573DB2-94B6-485F-8432-750ED3B51C3B}" destId="{FE36D30B-0403-456A-A9B6-B9DB6D86532E}" srcOrd="0" destOrd="0" parTransId="{11CDBB9D-9F93-488D-900E-0F8FA9DFDB7A}" sibTransId="{B744BE95-3EA8-487F-BEE3-679AF1A36315}"/>
    <dgm:cxn modelId="{B6457CF2-BDE5-4CC1-8C4B-E8A93011A638}" srcId="{0A573DB2-94B6-485F-8432-750ED3B51C3B}" destId="{FA7451A4-9A4B-4614-B488-BD81727102AB}" srcOrd="3" destOrd="0" parTransId="{B4D3D8FE-584C-41D9-9DBC-A4F15EFF8DA5}" sibTransId="{579B2875-9351-45E9-89E8-CA2597AE5A5A}"/>
    <dgm:cxn modelId="{8EA19EFC-55C8-4DA1-88B6-245F5F7990ED}" type="presOf" srcId="{01DB229B-1C9A-49A6-BBBA-F8104C4A9946}" destId="{AC7A89BF-D088-459B-B6C8-BDEC8F9AFF93}" srcOrd="0" destOrd="0" presId="urn:microsoft.com/office/officeart/2005/8/layout/hierarchy1"/>
    <dgm:cxn modelId="{E8D5535E-4404-4075-9E9E-81D41BAEAA9C}" type="presParOf" srcId="{65998344-23D8-45FD-BD3A-00E10F8A460B}" destId="{5FFDF412-D948-4654-8D9D-D04339FB81B4}" srcOrd="0" destOrd="0" presId="urn:microsoft.com/office/officeart/2005/8/layout/hierarchy1"/>
    <dgm:cxn modelId="{CFE3C08F-FFD8-4CF4-A6C0-ABEFA85A666B}" type="presParOf" srcId="{5FFDF412-D948-4654-8D9D-D04339FB81B4}" destId="{A35843E0-6922-4BC0-B3F4-D45FDDCFBD4C}" srcOrd="0" destOrd="0" presId="urn:microsoft.com/office/officeart/2005/8/layout/hierarchy1"/>
    <dgm:cxn modelId="{1DE556F8-2F9E-4E45-9C8A-8970421A0EEF}" type="presParOf" srcId="{A35843E0-6922-4BC0-B3F4-D45FDDCFBD4C}" destId="{891E4B91-C75E-4888-B2DE-84B594B0E396}" srcOrd="0" destOrd="0" presId="urn:microsoft.com/office/officeart/2005/8/layout/hierarchy1"/>
    <dgm:cxn modelId="{C43A46F4-7B5B-4B66-BEF3-A04B41F6A7B3}" type="presParOf" srcId="{A35843E0-6922-4BC0-B3F4-D45FDDCFBD4C}" destId="{AEA4A4C0-8889-4FBD-A190-56837D15E940}" srcOrd="1" destOrd="0" presId="urn:microsoft.com/office/officeart/2005/8/layout/hierarchy1"/>
    <dgm:cxn modelId="{23CD81D0-BF80-463F-912A-AD486E4F78C7}" type="presParOf" srcId="{5FFDF412-D948-4654-8D9D-D04339FB81B4}" destId="{BD92D4D9-82B3-4088-935C-48BEF49E3B3C}" srcOrd="1" destOrd="0" presId="urn:microsoft.com/office/officeart/2005/8/layout/hierarchy1"/>
    <dgm:cxn modelId="{FA5EA24C-4009-41A6-8B61-D1DEE8005E5A}" type="presParOf" srcId="{BD92D4D9-82B3-4088-935C-48BEF49E3B3C}" destId="{A1F490C9-02B8-41EE-B9C5-2D89CE3ACBED}" srcOrd="0" destOrd="0" presId="urn:microsoft.com/office/officeart/2005/8/layout/hierarchy1"/>
    <dgm:cxn modelId="{1EE09312-98A9-496B-B8A5-F4BB442BD990}" type="presParOf" srcId="{BD92D4D9-82B3-4088-935C-48BEF49E3B3C}" destId="{A6F4B281-03E0-42EF-A89C-6F2EF6B23AF9}" srcOrd="1" destOrd="0" presId="urn:microsoft.com/office/officeart/2005/8/layout/hierarchy1"/>
    <dgm:cxn modelId="{3A08123F-3A8D-4214-9D42-944E1C6F7EA7}" type="presParOf" srcId="{A6F4B281-03E0-42EF-A89C-6F2EF6B23AF9}" destId="{26288B9E-82B9-4EF2-83B7-A5DADBC1E31B}" srcOrd="0" destOrd="0" presId="urn:microsoft.com/office/officeart/2005/8/layout/hierarchy1"/>
    <dgm:cxn modelId="{F7D9C24A-0563-4667-9138-100043DAE4A7}" type="presParOf" srcId="{26288B9E-82B9-4EF2-83B7-A5DADBC1E31B}" destId="{90E0A12E-62D9-4D8E-9593-64DF4A70D49C}" srcOrd="0" destOrd="0" presId="urn:microsoft.com/office/officeart/2005/8/layout/hierarchy1"/>
    <dgm:cxn modelId="{BB51CF02-B881-47D4-8D50-427EDF71F4AA}" type="presParOf" srcId="{26288B9E-82B9-4EF2-83B7-A5DADBC1E31B}" destId="{623BB63E-FD85-40FF-8304-3EDC0DB62499}" srcOrd="1" destOrd="0" presId="urn:microsoft.com/office/officeart/2005/8/layout/hierarchy1"/>
    <dgm:cxn modelId="{CE53334F-0B2C-46F2-AAF9-AB28A2706E43}" type="presParOf" srcId="{A6F4B281-03E0-42EF-A89C-6F2EF6B23AF9}" destId="{6FDAA44D-DDDC-456F-910D-A4A2B8F612A1}" srcOrd="1" destOrd="0" presId="urn:microsoft.com/office/officeart/2005/8/layout/hierarchy1"/>
    <dgm:cxn modelId="{75A35110-75E4-4C52-A815-127044215DFF}" type="presParOf" srcId="{BD92D4D9-82B3-4088-935C-48BEF49E3B3C}" destId="{AC7A89BF-D088-459B-B6C8-BDEC8F9AFF93}" srcOrd="2" destOrd="0" presId="urn:microsoft.com/office/officeart/2005/8/layout/hierarchy1"/>
    <dgm:cxn modelId="{ADC79DB6-17B3-4008-B3D6-87E2B401DA74}" type="presParOf" srcId="{BD92D4D9-82B3-4088-935C-48BEF49E3B3C}" destId="{CEE7BEFF-20B4-476D-AB95-9C59243DB0C5}" srcOrd="3" destOrd="0" presId="urn:microsoft.com/office/officeart/2005/8/layout/hierarchy1"/>
    <dgm:cxn modelId="{2FD415F1-23D4-48E2-82A8-FFBD1D9B98AB}" type="presParOf" srcId="{CEE7BEFF-20B4-476D-AB95-9C59243DB0C5}" destId="{A48C4921-F8FE-4061-8DAB-61526652DED8}" srcOrd="0" destOrd="0" presId="urn:microsoft.com/office/officeart/2005/8/layout/hierarchy1"/>
    <dgm:cxn modelId="{69A240D9-7FB4-4928-9F87-FBDCFE0863B2}" type="presParOf" srcId="{A48C4921-F8FE-4061-8DAB-61526652DED8}" destId="{0C25BEEB-180E-457A-82B8-19D2A78824D1}" srcOrd="0" destOrd="0" presId="urn:microsoft.com/office/officeart/2005/8/layout/hierarchy1"/>
    <dgm:cxn modelId="{D1FD3CA7-CC0E-4AA0-82C0-871937096A2D}" type="presParOf" srcId="{A48C4921-F8FE-4061-8DAB-61526652DED8}" destId="{B279676A-98CF-4330-97FF-DA57D402A012}" srcOrd="1" destOrd="0" presId="urn:microsoft.com/office/officeart/2005/8/layout/hierarchy1"/>
    <dgm:cxn modelId="{9DF0D7CC-A587-4DBC-9BD7-07111D8E0200}" type="presParOf" srcId="{CEE7BEFF-20B4-476D-AB95-9C59243DB0C5}" destId="{ADAB9B60-CB3E-42A8-B3DD-187D7F0B494E}" srcOrd="1" destOrd="0" presId="urn:microsoft.com/office/officeart/2005/8/layout/hierarchy1"/>
    <dgm:cxn modelId="{8E161021-25A7-430F-9582-688272ADAD02}" type="presParOf" srcId="{BD92D4D9-82B3-4088-935C-48BEF49E3B3C}" destId="{C356AD9D-A278-4BFB-B121-5C2C550D1FFA}" srcOrd="4" destOrd="0" presId="urn:microsoft.com/office/officeart/2005/8/layout/hierarchy1"/>
    <dgm:cxn modelId="{587A7F75-75F6-457A-A7F9-1C55A0593AAA}" type="presParOf" srcId="{BD92D4D9-82B3-4088-935C-48BEF49E3B3C}" destId="{D3196CFD-26B9-4B60-9C59-4FB028AC5C12}" srcOrd="5" destOrd="0" presId="urn:microsoft.com/office/officeart/2005/8/layout/hierarchy1"/>
    <dgm:cxn modelId="{EB62833E-C3C7-48CC-ACB3-B473EC1A0288}" type="presParOf" srcId="{D3196CFD-26B9-4B60-9C59-4FB028AC5C12}" destId="{A375F28B-6FEC-4DF6-9AAA-3D98B893ED48}" srcOrd="0" destOrd="0" presId="urn:microsoft.com/office/officeart/2005/8/layout/hierarchy1"/>
    <dgm:cxn modelId="{1C5A281A-9FA3-4670-9E7B-592459123032}" type="presParOf" srcId="{A375F28B-6FEC-4DF6-9AAA-3D98B893ED48}" destId="{36ED16C6-D656-4A91-A615-3B4C8FEAA8AF}" srcOrd="0" destOrd="0" presId="urn:microsoft.com/office/officeart/2005/8/layout/hierarchy1"/>
    <dgm:cxn modelId="{6E2B8B47-F1E3-4F1C-930C-877C2BD54DDF}" type="presParOf" srcId="{A375F28B-6FEC-4DF6-9AAA-3D98B893ED48}" destId="{F718BCC5-74FA-4B96-94A3-3C9F7318CB1E}" srcOrd="1" destOrd="0" presId="urn:microsoft.com/office/officeart/2005/8/layout/hierarchy1"/>
    <dgm:cxn modelId="{CF7AA88B-D9BD-4B67-95A2-7D96C5EE1213}" type="presParOf" srcId="{D3196CFD-26B9-4B60-9C59-4FB028AC5C12}" destId="{69F0006E-5151-4DD2-8440-1589B2BBA5B9}" srcOrd="1" destOrd="0" presId="urn:microsoft.com/office/officeart/2005/8/layout/hierarchy1"/>
    <dgm:cxn modelId="{6DE0932A-1541-443F-A223-B9BAF323C0A3}" type="presParOf" srcId="{BD92D4D9-82B3-4088-935C-48BEF49E3B3C}" destId="{077516A5-DBC7-4ED0-938A-7E84F55328F3}" srcOrd="6" destOrd="0" presId="urn:microsoft.com/office/officeart/2005/8/layout/hierarchy1"/>
    <dgm:cxn modelId="{D71EF3E8-6D6C-4448-8177-EF602FC79E2C}" type="presParOf" srcId="{BD92D4D9-82B3-4088-935C-48BEF49E3B3C}" destId="{99DD713A-D44D-464B-AA18-E39B1E71ECD5}" srcOrd="7" destOrd="0" presId="urn:microsoft.com/office/officeart/2005/8/layout/hierarchy1"/>
    <dgm:cxn modelId="{24149435-BF16-4608-8855-0B52EFBB11DD}" type="presParOf" srcId="{99DD713A-D44D-464B-AA18-E39B1E71ECD5}" destId="{1BF7AEE0-9EB3-46CF-93B7-01977592DEC5}" srcOrd="0" destOrd="0" presId="urn:microsoft.com/office/officeart/2005/8/layout/hierarchy1"/>
    <dgm:cxn modelId="{E4180399-F761-4A39-8D5D-A5F297CBE2B6}" type="presParOf" srcId="{1BF7AEE0-9EB3-46CF-93B7-01977592DEC5}" destId="{119D4A9D-90E9-4F8F-83F1-37BDC9E2ECFB}" srcOrd="0" destOrd="0" presId="urn:microsoft.com/office/officeart/2005/8/layout/hierarchy1"/>
    <dgm:cxn modelId="{A8BA6F17-A2F2-4244-9031-050111A220BC}" type="presParOf" srcId="{1BF7AEE0-9EB3-46CF-93B7-01977592DEC5}" destId="{BAA4CD27-529A-4699-A78B-000CF2186946}" srcOrd="1" destOrd="0" presId="urn:microsoft.com/office/officeart/2005/8/layout/hierarchy1"/>
    <dgm:cxn modelId="{69914735-9D42-4B92-8684-D178671FA3DA}" type="presParOf" srcId="{99DD713A-D44D-464B-AA18-E39B1E71ECD5}" destId="{0E98E3DB-145B-4F83-AAD1-D78AA8F60482}" srcOrd="1" destOrd="0" presId="urn:microsoft.com/office/officeart/2005/8/layout/hierarchy1"/>
    <dgm:cxn modelId="{1AC87B12-AA1D-4EC7-85FB-35E9A7B1899B}" type="presParOf" srcId="{BD92D4D9-82B3-4088-935C-48BEF49E3B3C}" destId="{F5BAA36E-CE44-4E16-BB78-35B4F0955618}" srcOrd="8" destOrd="0" presId="urn:microsoft.com/office/officeart/2005/8/layout/hierarchy1"/>
    <dgm:cxn modelId="{6BF8BD24-119F-4EF0-9CAA-62FB059EC1FC}" type="presParOf" srcId="{BD92D4D9-82B3-4088-935C-48BEF49E3B3C}" destId="{79C899D6-6708-42AC-81FA-BC31EABCCC26}" srcOrd="9" destOrd="0" presId="urn:microsoft.com/office/officeart/2005/8/layout/hierarchy1"/>
    <dgm:cxn modelId="{9E057489-426D-4D15-A18B-0DAFCC6DC5EA}" type="presParOf" srcId="{79C899D6-6708-42AC-81FA-BC31EABCCC26}" destId="{778BA524-0EED-4111-B605-921E17A185F4}" srcOrd="0" destOrd="0" presId="urn:microsoft.com/office/officeart/2005/8/layout/hierarchy1"/>
    <dgm:cxn modelId="{493F2B70-9BD9-49D9-8E5F-755CB8E96249}" type="presParOf" srcId="{778BA524-0EED-4111-B605-921E17A185F4}" destId="{FB8F712A-3531-457F-88E9-B293DA9BDD01}" srcOrd="0" destOrd="0" presId="urn:microsoft.com/office/officeart/2005/8/layout/hierarchy1"/>
    <dgm:cxn modelId="{BF1047E6-8586-4B6C-8FF6-17C205575525}" type="presParOf" srcId="{778BA524-0EED-4111-B605-921E17A185F4}" destId="{F7805BAB-7333-488E-92FC-7A933CFDFFC7}" srcOrd="1" destOrd="0" presId="urn:microsoft.com/office/officeart/2005/8/layout/hierarchy1"/>
    <dgm:cxn modelId="{4FF875A1-6F4A-404E-BBAA-135A30805A51}" type="presParOf" srcId="{79C899D6-6708-42AC-81FA-BC31EABCCC26}" destId="{F62C62A6-DA5A-4C34-9CE1-D2BE2EA51CB2}" srcOrd="1" destOrd="0" presId="urn:microsoft.com/office/officeart/2005/8/layout/hierarchy1"/>
    <dgm:cxn modelId="{17BABF73-A28D-40B4-B5BE-61A0A03740E5}" type="presParOf" srcId="{BD92D4D9-82B3-4088-935C-48BEF49E3B3C}" destId="{04391AF7-8705-462E-A310-0D658D558079}" srcOrd="10" destOrd="0" presId="urn:microsoft.com/office/officeart/2005/8/layout/hierarchy1"/>
    <dgm:cxn modelId="{0DDDE670-8F70-4474-85C2-C7015AC6DB91}" type="presParOf" srcId="{BD92D4D9-82B3-4088-935C-48BEF49E3B3C}" destId="{7E6B7E1F-F42B-4B8C-8D3C-AD31214151DC}" srcOrd="11" destOrd="0" presId="urn:microsoft.com/office/officeart/2005/8/layout/hierarchy1"/>
    <dgm:cxn modelId="{86975070-F17B-43C0-AEE2-B39BAABDFFE8}" type="presParOf" srcId="{7E6B7E1F-F42B-4B8C-8D3C-AD31214151DC}" destId="{9501DF40-9180-4839-9D95-0A5FD5FE1CA0}" srcOrd="0" destOrd="0" presId="urn:microsoft.com/office/officeart/2005/8/layout/hierarchy1"/>
    <dgm:cxn modelId="{3AFECD4D-E94D-4407-9360-1E992343B06D}" type="presParOf" srcId="{9501DF40-9180-4839-9D95-0A5FD5FE1CA0}" destId="{2E914EA5-981A-477C-AA52-3A73A49219A7}" srcOrd="0" destOrd="0" presId="urn:microsoft.com/office/officeart/2005/8/layout/hierarchy1"/>
    <dgm:cxn modelId="{DCEAAC08-9962-4472-A3D9-7557127B1CF9}" type="presParOf" srcId="{9501DF40-9180-4839-9D95-0A5FD5FE1CA0}" destId="{BE3F9C8C-1844-497E-945B-E745BF1D11A1}" srcOrd="1" destOrd="0" presId="urn:microsoft.com/office/officeart/2005/8/layout/hierarchy1"/>
    <dgm:cxn modelId="{24F32ED3-D586-4A24-A7C1-0DB34415AB27}" type="presParOf" srcId="{7E6B7E1F-F42B-4B8C-8D3C-AD31214151DC}" destId="{08A8B8E3-1899-41F0-A96C-7571C43ADE6C}" srcOrd="1" destOrd="0" presId="urn:microsoft.com/office/officeart/2005/8/layout/hierarchy1"/>
    <dgm:cxn modelId="{DF15FBBC-C9FE-499C-AF2D-48EEC7B926E5}" type="presParOf" srcId="{BD92D4D9-82B3-4088-935C-48BEF49E3B3C}" destId="{C03141A9-E2B9-4DB9-99DF-07CF375C762A}" srcOrd="12" destOrd="0" presId="urn:microsoft.com/office/officeart/2005/8/layout/hierarchy1"/>
    <dgm:cxn modelId="{FE927BF3-C690-4D73-85D1-A735C959939A}" type="presParOf" srcId="{BD92D4D9-82B3-4088-935C-48BEF49E3B3C}" destId="{75C1FB83-F9DF-488B-A10F-27C511A2D9FA}" srcOrd="13" destOrd="0" presId="urn:microsoft.com/office/officeart/2005/8/layout/hierarchy1"/>
    <dgm:cxn modelId="{ADFBCBC2-E376-4B10-80C6-C76D315A0C1B}" type="presParOf" srcId="{75C1FB83-F9DF-488B-A10F-27C511A2D9FA}" destId="{2BA9425E-FDF7-4EDC-8E6A-F3FCACEE2B1F}" srcOrd="0" destOrd="0" presId="urn:microsoft.com/office/officeart/2005/8/layout/hierarchy1"/>
    <dgm:cxn modelId="{636D2C97-6596-4089-9C28-EF3CF2489299}" type="presParOf" srcId="{2BA9425E-FDF7-4EDC-8E6A-F3FCACEE2B1F}" destId="{CD07723C-43BE-4903-B567-C9889E0094A4}" srcOrd="0" destOrd="0" presId="urn:microsoft.com/office/officeart/2005/8/layout/hierarchy1"/>
    <dgm:cxn modelId="{2903B0A9-0037-4520-BB9F-AE816C41878E}" type="presParOf" srcId="{2BA9425E-FDF7-4EDC-8E6A-F3FCACEE2B1F}" destId="{C454F9C9-1460-478C-87D7-C2C192A4CB69}" srcOrd="1" destOrd="0" presId="urn:microsoft.com/office/officeart/2005/8/layout/hierarchy1"/>
    <dgm:cxn modelId="{9D6A9BDC-AA31-4F9E-BB9B-33C2AE91C008}" type="presParOf" srcId="{75C1FB83-F9DF-488B-A10F-27C511A2D9FA}" destId="{89CBA092-6CC6-434B-9E18-81DE59F7349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141A9-E2B9-4DB9-99DF-07CF375C762A}">
      <dsp:nvSpPr>
        <dsp:cNvPr id="0" name=""/>
        <dsp:cNvSpPr/>
      </dsp:nvSpPr>
      <dsp:spPr>
        <a:xfrm>
          <a:off x="2266000" y="852684"/>
          <a:ext cx="1990528" cy="157885"/>
        </a:xfrm>
        <a:custGeom>
          <a:avLst/>
          <a:gdLst/>
          <a:ahLst/>
          <a:cxnLst/>
          <a:rect l="0" t="0" r="0" b="0"/>
          <a:pathLst>
            <a:path>
              <a:moveTo>
                <a:pt x="0" y="0"/>
              </a:moveTo>
              <a:lnTo>
                <a:pt x="0" y="107594"/>
              </a:lnTo>
              <a:lnTo>
                <a:pt x="1990528" y="107594"/>
              </a:lnTo>
              <a:lnTo>
                <a:pt x="1990528"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91AF7-8705-462E-A310-0D658D558079}">
      <dsp:nvSpPr>
        <dsp:cNvPr id="0" name=""/>
        <dsp:cNvSpPr/>
      </dsp:nvSpPr>
      <dsp:spPr>
        <a:xfrm>
          <a:off x="2266000" y="852684"/>
          <a:ext cx="1327019" cy="157885"/>
        </a:xfrm>
        <a:custGeom>
          <a:avLst/>
          <a:gdLst/>
          <a:ahLst/>
          <a:cxnLst/>
          <a:rect l="0" t="0" r="0" b="0"/>
          <a:pathLst>
            <a:path>
              <a:moveTo>
                <a:pt x="0" y="0"/>
              </a:moveTo>
              <a:lnTo>
                <a:pt x="0" y="107594"/>
              </a:lnTo>
              <a:lnTo>
                <a:pt x="1327019" y="107594"/>
              </a:lnTo>
              <a:lnTo>
                <a:pt x="1327019"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BAA36E-CE44-4E16-BB78-35B4F0955618}">
      <dsp:nvSpPr>
        <dsp:cNvPr id="0" name=""/>
        <dsp:cNvSpPr/>
      </dsp:nvSpPr>
      <dsp:spPr>
        <a:xfrm>
          <a:off x="2266000" y="852684"/>
          <a:ext cx="663509" cy="157885"/>
        </a:xfrm>
        <a:custGeom>
          <a:avLst/>
          <a:gdLst/>
          <a:ahLst/>
          <a:cxnLst/>
          <a:rect l="0" t="0" r="0" b="0"/>
          <a:pathLst>
            <a:path>
              <a:moveTo>
                <a:pt x="0" y="0"/>
              </a:moveTo>
              <a:lnTo>
                <a:pt x="0" y="107594"/>
              </a:lnTo>
              <a:lnTo>
                <a:pt x="663509" y="107594"/>
              </a:lnTo>
              <a:lnTo>
                <a:pt x="663509"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516A5-DBC7-4ED0-938A-7E84F55328F3}">
      <dsp:nvSpPr>
        <dsp:cNvPr id="0" name=""/>
        <dsp:cNvSpPr/>
      </dsp:nvSpPr>
      <dsp:spPr>
        <a:xfrm>
          <a:off x="2220280" y="852684"/>
          <a:ext cx="91440" cy="157885"/>
        </a:xfrm>
        <a:custGeom>
          <a:avLst/>
          <a:gdLst/>
          <a:ahLst/>
          <a:cxnLst/>
          <a:rect l="0" t="0" r="0" b="0"/>
          <a:pathLst>
            <a:path>
              <a:moveTo>
                <a:pt x="45720" y="0"/>
              </a:moveTo>
              <a:lnTo>
                <a:pt x="45720"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6AD9D-A278-4BFB-B121-5C2C550D1FFA}">
      <dsp:nvSpPr>
        <dsp:cNvPr id="0" name=""/>
        <dsp:cNvSpPr/>
      </dsp:nvSpPr>
      <dsp:spPr>
        <a:xfrm>
          <a:off x="1602490" y="852684"/>
          <a:ext cx="663509" cy="157885"/>
        </a:xfrm>
        <a:custGeom>
          <a:avLst/>
          <a:gdLst/>
          <a:ahLst/>
          <a:cxnLst/>
          <a:rect l="0" t="0" r="0" b="0"/>
          <a:pathLst>
            <a:path>
              <a:moveTo>
                <a:pt x="663509" y="0"/>
              </a:moveTo>
              <a:lnTo>
                <a:pt x="663509" y="107594"/>
              </a:lnTo>
              <a:lnTo>
                <a:pt x="0" y="107594"/>
              </a:lnTo>
              <a:lnTo>
                <a:pt x="0"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A89BF-D088-459B-B6C8-BDEC8F9AFF93}">
      <dsp:nvSpPr>
        <dsp:cNvPr id="0" name=""/>
        <dsp:cNvSpPr/>
      </dsp:nvSpPr>
      <dsp:spPr>
        <a:xfrm>
          <a:off x="938981" y="852684"/>
          <a:ext cx="1327019" cy="157885"/>
        </a:xfrm>
        <a:custGeom>
          <a:avLst/>
          <a:gdLst/>
          <a:ahLst/>
          <a:cxnLst/>
          <a:rect l="0" t="0" r="0" b="0"/>
          <a:pathLst>
            <a:path>
              <a:moveTo>
                <a:pt x="1327019" y="0"/>
              </a:moveTo>
              <a:lnTo>
                <a:pt x="1327019" y="107594"/>
              </a:lnTo>
              <a:lnTo>
                <a:pt x="0" y="107594"/>
              </a:lnTo>
              <a:lnTo>
                <a:pt x="0"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490C9-02B8-41EE-B9C5-2D89CE3ACBED}">
      <dsp:nvSpPr>
        <dsp:cNvPr id="0" name=""/>
        <dsp:cNvSpPr/>
      </dsp:nvSpPr>
      <dsp:spPr>
        <a:xfrm>
          <a:off x="275471" y="852684"/>
          <a:ext cx="1990528" cy="157885"/>
        </a:xfrm>
        <a:custGeom>
          <a:avLst/>
          <a:gdLst/>
          <a:ahLst/>
          <a:cxnLst/>
          <a:rect l="0" t="0" r="0" b="0"/>
          <a:pathLst>
            <a:path>
              <a:moveTo>
                <a:pt x="1990528" y="0"/>
              </a:moveTo>
              <a:lnTo>
                <a:pt x="1990528" y="107594"/>
              </a:lnTo>
              <a:lnTo>
                <a:pt x="0" y="107594"/>
              </a:lnTo>
              <a:lnTo>
                <a:pt x="0" y="157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E4B91-C75E-4888-B2DE-84B594B0E396}">
      <dsp:nvSpPr>
        <dsp:cNvPr id="0" name=""/>
        <dsp:cNvSpPr/>
      </dsp:nvSpPr>
      <dsp:spPr>
        <a:xfrm>
          <a:off x="1994564" y="507961"/>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4A4C0-8889-4FBD-A190-56837D15E940}">
      <dsp:nvSpPr>
        <dsp:cNvPr id="0" name=""/>
        <dsp:cNvSpPr/>
      </dsp:nvSpPr>
      <dsp:spPr>
        <a:xfrm>
          <a:off x="2054883" y="565264"/>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Evaluating Committee</a:t>
          </a:r>
        </a:p>
      </dsp:txBody>
      <dsp:txXfrm>
        <a:off x="2064980" y="575361"/>
        <a:ext cx="522677" cy="324529"/>
      </dsp:txXfrm>
    </dsp:sp>
    <dsp:sp modelId="{90E0A12E-62D9-4D8E-9593-64DF4A70D49C}">
      <dsp:nvSpPr>
        <dsp:cNvPr id="0" name=""/>
        <dsp:cNvSpPr/>
      </dsp:nvSpPr>
      <dsp:spPr>
        <a:xfrm>
          <a:off x="4036"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BB63E-FD85-40FF-8304-3EDC0DB62499}">
      <dsp:nvSpPr>
        <dsp:cNvPr id="0" name=""/>
        <dsp:cNvSpPr/>
      </dsp:nvSpPr>
      <dsp:spPr>
        <a:xfrm>
          <a:off x="64355"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vp: membership</a:t>
          </a:r>
        </a:p>
      </dsp:txBody>
      <dsp:txXfrm>
        <a:off x="74452" y="1077969"/>
        <a:ext cx="522677" cy="324529"/>
      </dsp:txXfrm>
    </dsp:sp>
    <dsp:sp modelId="{0C25BEEB-180E-457A-82B8-19D2A78824D1}">
      <dsp:nvSpPr>
        <dsp:cNvPr id="0" name=""/>
        <dsp:cNvSpPr/>
      </dsp:nvSpPr>
      <dsp:spPr>
        <a:xfrm>
          <a:off x="667545"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9676A-98CF-4330-97FF-DA57D402A012}">
      <dsp:nvSpPr>
        <dsp:cNvPr id="0" name=""/>
        <dsp:cNvSpPr/>
      </dsp:nvSpPr>
      <dsp:spPr>
        <a:xfrm>
          <a:off x="727864"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president</a:t>
          </a:r>
        </a:p>
      </dsp:txBody>
      <dsp:txXfrm>
        <a:off x="737961" y="1077969"/>
        <a:ext cx="522677" cy="324529"/>
      </dsp:txXfrm>
    </dsp:sp>
    <dsp:sp modelId="{36ED16C6-D656-4A91-A615-3B4C8FEAA8AF}">
      <dsp:nvSpPr>
        <dsp:cNvPr id="0" name=""/>
        <dsp:cNvSpPr/>
      </dsp:nvSpPr>
      <dsp:spPr>
        <a:xfrm>
          <a:off x="1331055"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8BCC5-74FA-4B96-94A3-3C9F7318CB1E}">
      <dsp:nvSpPr>
        <dsp:cNvPr id="0" name=""/>
        <dsp:cNvSpPr/>
      </dsp:nvSpPr>
      <dsp:spPr>
        <a:xfrm>
          <a:off x="1391374"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director: primary recruitment</a:t>
          </a:r>
        </a:p>
      </dsp:txBody>
      <dsp:txXfrm>
        <a:off x="1401471" y="1077969"/>
        <a:ext cx="522677" cy="324529"/>
      </dsp:txXfrm>
    </dsp:sp>
    <dsp:sp modelId="{119D4A9D-90E9-4F8F-83F1-37BDC9E2ECFB}">
      <dsp:nvSpPr>
        <dsp:cNvPr id="0" name=""/>
        <dsp:cNvSpPr/>
      </dsp:nvSpPr>
      <dsp:spPr>
        <a:xfrm>
          <a:off x="1994564"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4CD27-529A-4699-A78B-000CF2186946}">
      <dsp:nvSpPr>
        <dsp:cNvPr id="0" name=""/>
        <dsp:cNvSpPr/>
      </dsp:nvSpPr>
      <dsp:spPr>
        <a:xfrm>
          <a:off x="2054883"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a:rPr>
            <a:t>director: continuous recruitment and retention</a:t>
          </a:r>
        </a:p>
      </dsp:txBody>
      <dsp:txXfrm>
        <a:off x="2064980" y="1077969"/>
        <a:ext cx="522677" cy="324529"/>
      </dsp:txXfrm>
    </dsp:sp>
    <dsp:sp modelId="{FB8F712A-3531-457F-88E9-B293DA9BDD01}">
      <dsp:nvSpPr>
        <dsp:cNvPr id="0" name=""/>
        <dsp:cNvSpPr/>
      </dsp:nvSpPr>
      <dsp:spPr>
        <a:xfrm>
          <a:off x="2658074"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05BAB-7333-488E-92FC-7A933CFDFFC7}">
      <dsp:nvSpPr>
        <dsp:cNvPr id="0" name=""/>
        <dsp:cNvSpPr/>
      </dsp:nvSpPr>
      <dsp:spPr>
        <a:xfrm>
          <a:off x="2718393"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director: recruitment records</a:t>
          </a:r>
        </a:p>
      </dsp:txBody>
      <dsp:txXfrm>
        <a:off x="2728490" y="1077969"/>
        <a:ext cx="522677" cy="324529"/>
      </dsp:txXfrm>
    </dsp:sp>
    <dsp:sp modelId="{2E914EA5-981A-477C-AA52-3A73A49219A7}">
      <dsp:nvSpPr>
        <dsp:cNvPr id="0" name=""/>
        <dsp:cNvSpPr/>
      </dsp:nvSpPr>
      <dsp:spPr>
        <a:xfrm>
          <a:off x="3321583"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F9C8C-1844-497E-945B-E745BF1D11A1}">
      <dsp:nvSpPr>
        <dsp:cNvPr id="0" name=""/>
        <dsp:cNvSpPr/>
      </dsp:nvSpPr>
      <dsp:spPr>
        <a:xfrm>
          <a:off x="3381902"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membership</a:t>
          </a:r>
          <a:r>
            <a:rPr lang="en-US" sz="500" kern="1200" dirty="0"/>
            <a:t> adviser</a:t>
          </a:r>
        </a:p>
      </dsp:txBody>
      <dsp:txXfrm>
        <a:off x="3391999" y="1077969"/>
        <a:ext cx="522677" cy="324529"/>
      </dsp:txXfrm>
    </dsp:sp>
    <dsp:sp modelId="{CD07723C-43BE-4903-B567-C9889E0094A4}">
      <dsp:nvSpPr>
        <dsp:cNvPr id="0" name=""/>
        <dsp:cNvSpPr/>
      </dsp:nvSpPr>
      <dsp:spPr>
        <a:xfrm>
          <a:off x="3985093" y="1010569"/>
          <a:ext cx="542871" cy="344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4F9C9-1460-478C-87D7-C2C192A4CB69}">
      <dsp:nvSpPr>
        <dsp:cNvPr id="0" name=""/>
        <dsp:cNvSpPr/>
      </dsp:nvSpPr>
      <dsp:spPr>
        <a:xfrm>
          <a:off x="4045412" y="1067872"/>
          <a:ext cx="542871" cy="3447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latin typeface="Avenir Next" panose="020B0503020202020204" pitchFamily="34" charset="0"/>
            </a:rPr>
            <a:t>ATC</a:t>
          </a:r>
        </a:p>
      </dsp:txBody>
      <dsp:txXfrm>
        <a:off x="4055509" y="1077969"/>
        <a:ext cx="522677" cy="3245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8/29/2022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b="1" dirty="0"/>
              <a:t>Facilitation Key:</a:t>
            </a:r>
          </a:p>
          <a:p>
            <a:pPr>
              <a:buSzPct val="25000"/>
              <a:buNone/>
            </a:pPr>
            <a:r>
              <a:rPr lang="en-US" dirty="0"/>
              <a:t>Total Time: XX | Marks the amount of time the section/slide should take to complete.</a:t>
            </a:r>
          </a:p>
          <a:p>
            <a:pPr>
              <a:buSzPct val="25000"/>
              <a:buNone/>
            </a:pPr>
            <a:r>
              <a:rPr lang="en-US" dirty="0"/>
              <a:t> </a:t>
            </a:r>
          </a:p>
          <a:p>
            <a:pPr>
              <a:buSzPct val="25000"/>
              <a:buNone/>
            </a:pPr>
            <a:r>
              <a:rPr lang="en-US" dirty="0"/>
              <a:t>Fac Note | Highlights special instructions for you as the facilitator.</a:t>
            </a:r>
          </a:p>
          <a:p>
            <a:pPr>
              <a:buSzPct val="25000"/>
              <a:buNone/>
            </a:pPr>
            <a:r>
              <a:rPr lang="en-US" dirty="0"/>
              <a:t> </a:t>
            </a:r>
          </a:p>
          <a:p>
            <a:pPr>
              <a:buSzPct val="25000"/>
              <a:buNone/>
            </a:pPr>
            <a:r>
              <a:rPr lang="en-US" i="1" dirty="0"/>
              <a:t>Italics | </a:t>
            </a:r>
            <a:r>
              <a:rPr lang="en-US" dirty="0"/>
              <a:t>Marks statements or questions that you should say out loud.</a:t>
            </a:r>
          </a:p>
          <a:p>
            <a:pPr>
              <a:buSzPct val="25000"/>
              <a:buNone/>
            </a:pPr>
            <a:r>
              <a:rPr lang="en-US" dirty="0"/>
              <a:t> </a:t>
            </a:r>
          </a:p>
          <a:p>
            <a:pPr>
              <a:buSzPct val="25000"/>
              <a:buNone/>
            </a:pPr>
            <a:r>
              <a:rPr lang="en-US" dirty="0"/>
              <a:t>Plain Text | Indicates instructions for you.</a:t>
            </a:r>
          </a:p>
          <a:p>
            <a:pPr>
              <a:buSzPct val="25000"/>
              <a:buNone/>
            </a:pPr>
            <a:endParaRPr lang="en-US" dirty="0"/>
          </a:p>
          <a:p>
            <a:pPr marL="171450" indent="-171450">
              <a:buSzPct val="25000"/>
            </a:pPr>
            <a:endParaRPr lang="en-US" dirty="0"/>
          </a:p>
          <a:p>
            <a:pPr>
              <a:buClr>
                <a:schemeClr val="dk1"/>
              </a:buClr>
              <a:buSzPct val="25000"/>
              <a:buNone/>
            </a:pPr>
            <a:endParaRPr lang="en-US" dirty="0"/>
          </a:p>
          <a:p>
            <a:pPr>
              <a:buSzPct val="25000"/>
              <a:buNone/>
            </a:pPr>
            <a:endParaRPr dirty="0"/>
          </a:p>
        </p:txBody>
      </p:sp>
      <p:sp>
        <p:nvSpPr>
          <p:cNvPr id="87" name="Shape 87"/>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7340" y="4349637"/>
            <a:ext cx="5495743" cy="4119512"/>
          </a:xfrm>
          <a:prstGeom prst="rect">
            <a:avLst/>
          </a:prstGeom>
          <a:noFill/>
          <a:ln>
            <a:noFill/>
          </a:ln>
        </p:spPr>
        <p:txBody>
          <a:bodyPr lIns="86605" tIns="86605" rIns="86605" bIns="86605" anchor="t" anchorCtr="0">
            <a:noAutofit/>
          </a:bodyPr>
          <a:lstStyle/>
          <a:p>
            <a:pPr>
              <a:buSzPct val="25000"/>
              <a:buNone/>
            </a:pPr>
            <a:r>
              <a:rPr lang="en-US" i="0" dirty="0"/>
              <a:t>(5 minutes)</a:t>
            </a:r>
          </a:p>
          <a:p>
            <a:pPr>
              <a:buSzPct val="25000"/>
              <a:buNone/>
            </a:pPr>
            <a:endParaRPr lang="en-US" i="1" dirty="0"/>
          </a:p>
          <a:p>
            <a:pPr>
              <a:buSzPct val="25000"/>
              <a:buNone/>
            </a:pPr>
            <a:r>
              <a:rPr lang="en-US" i="1" dirty="0"/>
              <a:t>Knowing that all of that is the responsibility of the students, what is your role during EVC meetings? </a:t>
            </a:r>
          </a:p>
          <a:p>
            <a:pPr>
              <a:buSzPct val="25000"/>
              <a:buNone/>
            </a:pPr>
            <a:endParaRPr lang="en-US" dirty="0"/>
          </a:p>
          <a:p>
            <a:pPr>
              <a:buSzPct val="25000"/>
              <a:buNone/>
            </a:pPr>
            <a:r>
              <a:rPr lang="en-US" i="1" dirty="0"/>
              <a:t>While both the ATC and the membership adviser technically have a vote during EVC meetings, your role there is really more of a facilitator. You are there to help guide discussion, to ensure that chapter members are making decisions that are grounded in our inclusivity statement and their recruitment goals, and that they are following all Delta Gamma policies and procedures. </a:t>
            </a:r>
          </a:p>
          <a:p>
            <a:pPr>
              <a:buSzPct val="25000"/>
              <a:buNone/>
            </a:pPr>
            <a:endParaRPr lang="en-US" i="1" dirty="0"/>
          </a:p>
          <a:p>
            <a:pPr>
              <a:buSzPct val="25000"/>
              <a:buNone/>
            </a:pPr>
            <a:r>
              <a:rPr lang="en-US" i="1" dirty="0"/>
              <a:t>You are also there to help ensure confidentiality when it comes to not only decision making, but also documents.</a:t>
            </a:r>
          </a:p>
          <a:p>
            <a:pPr>
              <a:buSzPct val="25000"/>
              <a:buNone/>
            </a:pPr>
            <a:endParaRPr lang="en-US" i="1" dirty="0"/>
          </a:p>
          <a:p>
            <a:pPr>
              <a:buSzPct val="25000"/>
              <a:buNone/>
            </a:pPr>
            <a:r>
              <a:rPr lang="en-US" i="1" dirty="0"/>
              <a:t>Advisers play a key role in ensuring that documents are destroyed afterwards and that any information kept electronically, including information on MyVote and campus recruitment software, is not accessible to the average chapter member. You can help by taking paper documents off campus for shredding and ensuring they are destroyed. All electronic documents should also be destroyed. Passwords should be difficult to guess, never accessed from a public computer, and locked when not in use. A 7 character password can take 29 seconds for a program to crack, a 12 character password can take 2 centuries. </a:t>
            </a:r>
          </a:p>
          <a:p>
            <a:pPr>
              <a:buSzPct val="25000"/>
              <a:buNone/>
            </a:pPr>
            <a:endParaRPr lang="en-US" i="1" dirty="0"/>
          </a:p>
          <a:p>
            <a:pPr>
              <a:buSzPct val="25000"/>
              <a:buNone/>
            </a:pPr>
            <a:r>
              <a:rPr lang="en-US" i="1" dirty="0"/>
              <a:t>In a virtual recruitment environment, guidance was given to chapters about what information can be shared electronically about PNMs. It is important that appropriate information is shared but that most information about PNMs is kept confidentially with EVC and is destroyed after recruitment. </a:t>
            </a:r>
          </a:p>
          <a:p>
            <a:pPr>
              <a:buSzPct val="25000"/>
              <a:buNone/>
            </a:pPr>
            <a:endParaRPr lang="en-US" i="1" dirty="0"/>
          </a:p>
          <a:p>
            <a:pPr>
              <a:buSzPct val="25000"/>
              <a:buNone/>
            </a:pPr>
            <a:r>
              <a:rPr lang="en-US" i="1" dirty="0"/>
              <a:t>With the new EVC structure, there will never be a tie, as there are 7 members! However, should you ever need assistance in making an EVC decision, you can reach out to the RCRS/NCRC/CRC.</a:t>
            </a:r>
          </a:p>
          <a:p>
            <a:pPr>
              <a:buSzPct val="25000"/>
              <a:buNone/>
            </a:pPr>
            <a:endParaRPr lang="en-US" i="1" dirty="0"/>
          </a:p>
          <a:p>
            <a:pPr>
              <a:buSzPct val="25000"/>
              <a:buNone/>
            </a:pPr>
            <a:r>
              <a:rPr lang="en-US" i="1" dirty="0"/>
              <a:t>What questions do you have about EVC and their role? </a:t>
            </a:r>
          </a:p>
          <a:p>
            <a:pPr>
              <a:buSzPct val="25000"/>
              <a:buNone/>
            </a:pPr>
            <a:endParaRPr i="1" dirty="0"/>
          </a:p>
        </p:txBody>
      </p:sp>
      <p:sp>
        <p:nvSpPr>
          <p:cNvPr id="219" name="Shape 219"/>
          <p:cNvSpPr>
            <a:spLocks noGrp="1" noRot="1" noChangeAspect="1"/>
          </p:cNvSpPr>
          <p:nvPr>
            <p:ph type="sldImg" idx="2"/>
          </p:nvPr>
        </p:nvSpPr>
        <p:spPr>
          <a:xfrm>
            <a:off x="382588" y="687388"/>
            <a:ext cx="6105525" cy="34337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40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0" dirty="0"/>
              <a:t>(2 minutes)</a:t>
            </a:r>
          </a:p>
          <a:p>
            <a:pPr>
              <a:buSzPct val="25000"/>
              <a:buNone/>
            </a:pPr>
            <a:endParaRPr lang="en-US" i="1" dirty="0"/>
          </a:p>
          <a:p>
            <a:pPr>
              <a:buSzPct val="25000"/>
              <a:buNone/>
            </a:pPr>
            <a:r>
              <a:rPr lang="en-US" i="1" dirty="0"/>
              <a:t>In the Delta Gamma Library, you can search “fall primary recruitment timeline” or “deferred recruitment timeline” to find a document that outlines the year of EVC. </a:t>
            </a:r>
          </a:p>
          <a:p>
            <a:pPr>
              <a:buSzPct val="25000"/>
              <a:buNone/>
            </a:pPr>
            <a:endParaRPr lang="en-US" i="1" dirty="0"/>
          </a:p>
          <a:p>
            <a:pPr>
              <a:buSzPct val="25000"/>
              <a:buNone/>
            </a:pPr>
            <a:r>
              <a:rPr lang="en-US" i="1" dirty="0"/>
              <a:t>These documents are certainly assuming an in-person year, but can help to ensure that EVC is considering useful topics each month. </a:t>
            </a:r>
          </a:p>
          <a:p>
            <a:pPr>
              <a:buSzPct val="25000"/>
              <a:buNone/>
            </a:pPr>
            <a:endParaRPr lang="en-US" dirty="0"/>
          </a:p>
          <a:p>
            <a:pPr>
              <a:buSzPct val="25000"/>
              <a:buNone/>
            </a:pPr>
            <a:endParaRPr lang="en-US" dirty="0"/>
          </a:p>
          <a:p>
            <a:pPr>
              <a:buSzPct val="25000"/>
              <a:buNone/>
            </a:pPr>
            <a:endParaRPr lang="en-US" dirty="0"/>
          </a:p>
        </p:txBody>
      </p:sp>
      <p:sp>
        <p:nvSpPr>
          <p:cNvPr id="145" name="Shape 145"/>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fc731acf4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fc731acf4_0_0:notes"/>
          <p:cNvSpPr txBox="1">
            <a:spLocks noGrp="1"/>
          </p:cNvSpPr>
          <p:nvPr>
            <p:ph type="body" idx="1"/>
          </p:nvPr>
        </p:nvSpPr>
        <p:spPr>
          <a:xfrm>
            <a:off x="702309" y="4480004"/>
            <a:ext cx="5618360" cy="3665601"/>
          </a:xfrm>
          <a:prstGeom prst="rect">
            <a:avLst/>
          </a:prstGeom>
        </p:spPr>
        <p:txBody>
          <a:bodyPr spcFirstLastPara="1" wrap="square" lIns="91562" tIns="91562" rIns="91562" bIns="91562" anchor="t" anchorCtr="0">
            <a:noAutofit/>
          </a:bodyPr>
          <a:lstStyle/>
          <a:p>
            <a:pPr>
              <a:buNone/>
            </a:pPr>
            <a:r>
              <a:rPr lang="en-US" i="1" dirty="0"/>
              <a:t>1 minute</a:t>
            </a:r>
          </a:p>
          <a:p>
            <a:pPr>
              <a:buNone/>
            </a:pPr>
            <a:endParaRPr lang="en-US" i="1" dirty="0"/>
          </a:p>
          <a:p>
            <a:pPr>
              <a:buNone/>
            </a:pPr>
            <a:r>
              <a:rPr lang="en-US" i="1" dirty="0"/>
              <a:t>Just a quick note about Panhellenic Terminology and infractions. Can anyone explain what an infraction is?</a:t>
            </a:r>
          </a:p>
          <a:p>
            <a:pPr>
              <a:buNone/>
            </a:pPr>
            <a:endParaRPr lang="en-US" i="1" dirty="0"/>
          </a:p>
          <a:p>
            <a:pPr>
              <a:buNone/>
            </a:pPr>
            <a:r>
              <a:rPr lang="en-US" i="1" dirty="0"/>
              <a:t>Essentially it is a perceived violation of recruitment rules. In order to be informed about recruitment rules, it is important to review NPC’s Manual of Information (campuses should be following NPC recruitment practices) and also the campus Panhellenic recruitment rules. The NPC encourages that all infractions be first addressed through informal conversation among students to try to resolve them that way. If our chapter wishes to file an infraction, or if one is filed against them, they need to be in regular communication with their PSS. </a:t>
            </a:r>
          </a:p>
          <a:p>
            <a:pPr>
              <a:buNone/>
            </a:pPr>
            <a:endParaRPr lang="en-US" i="1" dirty="0"/>
          </a:p>
          <a:p>
            <a:pPr>
              <a:buNone/>
            </a:pPr>
            <a:endParaRPr i="1" dirty="0"/>
          </a:p>
        </p:txBody>
      </p:sp>
      <p:sp>
        <p:nvSpPr>
          <p:cNvPr id="558" name="Google Shape;558;g3fc731acf4_0_0:notes"/>
          <p:cNvSpPr txBox="1">
            <a:spLocks noGrp="1"/>
          </p:cNvSpPr>
          <p:nvPr>
            <p:ph type="sldNum" idx="12"/>
          </p:nvPr>
        </p:nvSpPr>
        <p:spPr>
          <a:xfrm>
            <a:off x="3978131" y="8842030"/>
            <a:ext cx="3043303" cy="467137"/>
          </a:xfrm>
          <a:prstGeom prst="rect">
            <a:avLst/>
          </a:prstGeom>
        </p:spPr>
        <p:txBody>
          <a:bodyPr spcFirstLastPara="1" wrap="square" lIns="93315" tIns="46645" rIns="93315" bIns="46645" anchor="b" anchorCtr="0">
            <a:noAutofit/>
          </a:bodyPr>
          <a:lstStyle/>
          <a:p>
            <a:pPr>
              <a:buClr>
                <a:schemeClr val="dk1"/>
              </a:buClr>
              <a:buSzPts val="300"/>
            </a:pPr>
            <a:fld id="{00000000-1234-1234-1234-123412341234}" type="slidenum">
              <a:rPr lang="en-US"/>
              <a:pPr>
                <a:buClr>
                  <a:schemeClr val="dk1"/>
                </a:buClr>
                <a:buSzPts val="300"/>
              </a:p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1" dirty="0"/>
              <a:t>1 minute</a:t>
            </a:r>
          </a:p>
          <a:p>
            <a:pPr>
              <a:buSzPct val="25000"/>
              <a:buNone/>
            </a:pPr>
            <a:endParaRPr lang="en-US" i="1" dirty="0"/>
          </a:p>
          <a:p>
            <a:pPr>
              <a:buSzPct val="25000"/>
              <a:buNone/>
            </a:pPr>
            <a:r>
              <a:rPr lang="en-US" i="1" dirty="0"/>
              <a:t>Snap bidding is for chapters who did not pledge to quota in formal recruitment. The timing of when snap bidding occurs is determined by Panhellenic. It usually begins at completion of bid matching and ends when bids are extended. A snap bid list is comprised of women who were on Delta Gamma’s bid list but did not match or pnms who withdrew from primary recruitment prior to signing membership recruitment acceptance binding agreements (MRABA) are eligible. The process for snap bidding can vary from campus to campus. On some campuses the FSA office does the bid offering and on other campuses it is the chapter’s responsibility to contact the PNMs and then notify the FSA of any acceptance/new members pledged. </a:t>
            </a:r>
          </a:p>
          <a:p>
            <a:pPr>
              <a:buSzPct val="25000"/>
              <a:buNone/>
            </a:pPr>
            <a:endParaRPr lang="en-US" i="1" dirty="0"/>
          </a:p>
          <a:p>
            <a:pPr>
              <a:buSzPct val="25000"/>
              <a:buNone/>
            </a:pPr>
            <a:r>
              <a:rPr lang="en-US" i="1" dirty="0"/>
              <a:t>Other than supporting and advising the students through this process, membership advisers have no direct responsibility in the snap bidding process. </a:t>
            </a:r>
          </a:p>
          <a:p>
            <a:pPr>
              <a:buSzPct val="25000"/>
              <a:buNone/>
            </a:pPr>
            <a:endParaRPr lang="en-US" i="1" dirty="0"/>
          </a:p>
          <a:p>
            <a:pPr>
              <a:buSzPct val="25000"/>
              <a:buNone/>
            </a:pPr>
            <a:endParaRPr b="1" i="1" dirty="0"/>
          </a:p>
        </p:txBody>
      </p:sp>
      <p:sp>
        <p:nvSpPr>
          <p:cNvPr id="493" name="Shape 493"/>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054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0" dirty="0"/>
              <a:t>(2 minutes)</a:t>
            </a:r>
          </a:p>
          <a:p>
            <a:pPr>
              <a:buSzPct val="25000"/>
              <a:buNone/>
            </a:pPr>
            <a:endParaRPr lang="en-US" i="0" dirty="0"/>
          </a:p>
          <a:p>
            <a:pPr>
              <a:buSzPct val="25000"/>
              <a:buNone/>
            </a:pPr>
            <a:r>
              <a:rPr lang="en-US" i="1" dirty="0"/>
              <a:t>No matter the type of recruitment that the chapter you work with will be engaging in this year, thinking strategically is an important component of EVCs role. This is also something we find that chapters need help with and that is where you come in! </a:t>
            </a:r>
          </a:p>
          <a:p>
            <a:pPr>
              <a:buSzPct val="25000"/>
              <a:buNone/>
            </a:pPr>
            <a:endParaRPr i="1" dirty="0"/>
          </a:p>
          <a:p>
            <a:pPr>
              <a:buSzPct val="25000"/>
              <a:buNone/>
            </a:pPr>
            <a:r>
              <a:rPr lang="en-US" i="1" dirty="0"/>
              <a:t>Setting goals for recruitment is more helpful when we have data to tell us where improvement is needed. Can you think of data sources available to EVC that could help them identify places for improvement?</a:t>
            </a:r>
          </a:p>
          <a:p>
            <a:pPr>
              <a:buSzPct val="25000"/>
              <a:buNone/>
            </a:pPr>
            <a:endParaRPr dirty="0"/>
          </a:p>
          <a:p>
            <a:pPr>
              <a:buSzPct val="25000"/>
              <a:buNone/>
            </a:pPr>
            <a:r>
              <a:rPr lang="en-US" dirty="0"/>
              <a:t>Share the following if not shared by the advisers: LISTED ON NEXT SLIDE</a:t>
            </a:r>
          </a:p>
          <a:p>
            <a:pPr marL="174970" indent="-174970">
              <a:buClr>
                <a:schemeClr val="dk1"/>
              </a:buClr>
              <a:buSzPct val="100000"/>
              <a:buFont typeface="Arial"/>
              <a:buChar char="•"/>
            </a:pPr>
            <a:r>
              <a:rPr lang="en-US" dirty="0"/>
              <a:t>Post recruitment survey completed by members and new members</a:t>
            </a:r>
          </a:p>
          <a:p>
            <a:pPr marL="174970" indent="-174970">
              <a:buClr>
                <a:schemeClr val="dk1"/>
              </a:buClr>
              <a:buSzPct val="100000"/>
              <a:buFont typeface="Arial"/>
              <a:buChar char="•"/>
            </a:pPr>
            <a:r>
              <a:rPr lang="en-US" dirty="0"/>
              <a:t>Recent recruitment statistics (RFM)</a:t>
            </a:r>
          </a:p>
          <a:p>
            <a:pPr marL="174970" indent="-174970">
              <a:buClr>
                <a:schemeClr val="dk1"/>
              </a:buClr>
              <a:buSzPct val="100000"/>
              <a:buFont typeface="Arial"/>
              <a:buChar char="•"/>
            </a:pPr>
            <a:r>
              <a:rPr lang="en-US" dirty="0"/>
              <a:t>CDC Reports </a:t>
            </a:r>
          </a:p>
          <a:p>
            <a:pPr marL="174970" indent="-174970">
              <a:buClr>
                <a:schemeClr val="dk1"/>
              </a:buClr>
              <a:buSzPct val="100000"/>
              <a:buFont typeface="Arial"/>
              <a:buChar char="•"/>
            </a:pPr>
            <a:r>
              <a:rPr lang="en-US" dirty="0"/>
              <a:t>RCRS/CRC/NCRC Feedback</a:t>
            </a:r>
          </a:p>
        </p:txBody>
      </p:sp>
      <p:sp>
        <p:nvSpPr>
          <p:cNvPr id="155" name="Shape 155"/>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7340" y="4349637"/>
            <a:ext cx="5495743" cy="4119512"/>
          </a:xfrm>
          <a:prstGeom prst="rect">
            <a:avLst/>
          </a:prstGeom>
          <a:noFill/>
          <a:ln>
            <a:noFill/>
          </a:ln>
        </p:spPr>
        <p:txBody>
          <a:bodyPr lIns="86605" tIns="86605" rIns="86605" bIns="86605" anchor="t" anchorCtr="0">
            <a:noAutofit/>
          </a:bodyPr>
          <a:lstStyle/>
          <a:p>
            <a:pPr>
              <a:buSzPct val="25000"/>
              <a:buNone/>
            </a:pPr>
            <a:r>
              <a:rPr lang="en-US" i="0" dirty="0"/>
              <a:t>(1 minute)</a:t>
            </a:r>
          </a:p>
          <a:p>
            <a:pPr>
              <a:buSzPct val="25000"/>
              <a:buNone/>
            </a:pPr>
            <a:endParaRPr lang="en-US" i="1" dirty="0"/>
          </a:p>
          <a:p>
            <a:pPr>
              <a:buSzPct val="25000"/>
              <a:buNone/>
            </a:pPr>
            <a:r>
              <a:rPr lang="en-US" i="1" dirty="0"/>
              <a:t>There are many mechanisms, metrics, and reports that can be useful in determining areas for improvement. These include the following - (trends can be identified in voting, etc.), current and past RFM data, CDC reports, PPD award applications, and post-recruitment evaluations from new members and initiated members. If we take all of these data points and look at them collectively, we can identify trends, areas of strength, chapter weaknesses, rounds where the chapter does better or needs improvement, etc. If you have not seen copies of this information, you can ask your ATC or reach out to your RCRS/CRC/NCRC. Your RCRS/CRC/NCRC is a great place to begin as you start your journey as membership adviser! She can provide you a lot of insight. Lastly, meeting with your campus FSA is a great way to understand campus trends or relevant changes to recruitment – both Panhellenic-wide and at the chapter level. </a:t>
            </a:r>
          </a:p>
          <a:p>
            <a:pPr>
              <a:buSzPct val="25000"/>
              <a:buNone/>
            </a:pPr>
            <a:endParaRPr lang="en-US" i="1" dirty="0"/>
          </a:p>
          <a:p>
            <a:pPr>
              <a:buSzPct val="25000"/>
              <a:buNone/>
            </a:pPr>
            <a:r>
              <a:rPr lang="en-US" i="1" dirty="0"/>
              <a:t>Let’s dig in a bit further into recruitment strategy and data. </a:t>
            </a:r>
          </a:p>
          <a:p>
            <a:pPr>
              <a:buSzPct val="25000"/>
              <a:buNone/>
            </a:pPr>
            <a:endParaRPr dirty="0"/>
          </a:p>
        </p:txBody>
      </p:sp>
      <p:sp>
        <p:nvSpPr>
          <p:cNvPr id="306" name="Shape 306"/>
          <p:cNvSpPr>
            <a:spLocks noGrp="1" noRot="1" noChangeAspect="1"/>
          </p:cNvSpPr>
          <p:nvPr>
            <p:ph type="sldImg" idx="2"/>
          </p:nvPr>
        </p:nvSpPr>
        <p:spPr>
          <a:xfrm>
            <a:off x="382588" y="687388"/>
            <a:ext cx="6105525" cy="34337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132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0" dirty="0"/>
              <a:t>(1 minute)</a:t>
            </a:r>
          </a:p>
          <a:p>
            <a:pPr>
              <a:buSzPct val="25000"/>
              <a:buNone/>
            </a:pPr>
            <a:endParaRPr lang="en-US" i="1" dirty="0"/>
          </a:p>
          <a:p>
            <a:pPr>
              <a:buSzPct val="25000"/>
              <a:buNone/>
            </a:pPr>
            <a:r>
              <a:rPr lang="en-US" i="1" dirty="0"/>
              <a:t>Next is RFM or release figure methodology. The goal of RFM is to increase parity among chapters, assist all or most groups in pledging quota to build a stronger Panhellenic, increase retention of PNMs from open house to pledging by setting expectations, allow PNMs to investigate realistic sorority options and ultimately match with a sorority for which she has a preference, allow chapters to focus time on PNMs they want and have a chance of pledging, and enable each group to invite a sufficient number of PNMs to each round of recruitment to attain quota at the conclusion of recruitment. </a:t>
            </a:r>
            <a:r>
              <a:rPr lang="en-US" sz="1200" b="0" i="1" u="none" strike="noStrike" cap="none" dirty="0">
                <a:solidFill>
                  <a:schemeClr val="dk1"/>
                </a:solidFill>
                <a:latin typeface="Calibri"/>
                <a:ea typeface="Calibri"/>
                <a:cs typeface="Calibri"/>
                <a:sym typeface="Calibri"/>
              </a:rPr>
              <a:t>One of the elements reviewed in your strategic report will be your chapter’s RFM statistics. </a:t>
            </a:r>
            <a:endParaRPr lang="en-US" i="1" dirty="0"/>
          </a:p>
          <a:p>
            <a:pPr>
              <a:buSzPct val="25000"/>
              <a:buNone/>
            </a:pPr>
            <a:endParaRPr b="1" i="1" dirty="0"/>
          </a:p>
        </p:txBody>
      </p:sp>
      <p:sp>
        <p:nvSpPr>
          <p:cNvPr id="475" name="Shape 475"/>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480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marL="116647" indent="-2174">
              <a:lnSpc>
                <a:spcPct val="80000"/>
              </a:lnSpc>
              <a:buSzPct val="25000"/>
              <a:buNone/>
            </a:pPr>
            <a:r>
              <a:rPr lang="en-US" i="0" dirty="0"/>
              <a:t>(3 minutes)</a:t>
            </a:r>
          </a:p>
          <a:p>
            <a:pPr marL="116647" indent="-2174">
              <a:lnSpc>
                <a:spcPct val="80000"/>
              </a:lnSpc>
              <a:buSzPct val="25000"/>
              <a:buNone/>
            </a:pPr>
            <a:endParaRPr lang="en-US" i="1" dirty="0"/>
          </a:p>
          <a:p>
            <a:pPr marL="116647" indent="-2174">
              <a:lnSpc>
                <a:spcPct val="80000"/>
              </a:lnSpc>
              <a:buSzPct val="25000"/>
              <a:buNone/>
            </a:pPr>
            <a:r>
              <a:rPr lang="en-US" i="1" dirty="0"/>
              <a:t>How does RFM work? After each round, your chapter will be given a “carry figures” or the number of invitations they are able to extend to the next round. The carry figure may change after the day’s recruitment events are completed. </a:t>
            </a:r>
            <a:r>
              <a:rPr lang="en-US" i="1" dirty="0">
                <a:solidFill>
                  <a:srgbClr val="B41845"/>
                </a:solidFill>
              </a:rPr>
              <a:t>Chapters are required to follow 100% of their carry figures. If the chapter does not want to follow their carry figure, they must receive permission from their </a:t>
            </a:r>
            <a:r>
              <a:rPr lang="en-US" i="1" dirty="0"/>
              <a:t>RCRS/CRC/NCRC.</a:t>
            </a:r>
          </a:p>
          <a:p>
            <a:pPr>
              <a:buSzPct val="25000"/>
              <a:buNone/>
            </a:pPr>
            <a:endParaRPr b="1" i="1" dirty="0"/>
          </a:p>
          <a:p>
            <a:pPr>
              <a:buNone/>
            </a:pPr>
            <a:r>
              <a:rPr lang="en-US" i="1" dirty="0"/>
              <a:t>However, in order to ensure the appropriate amount of invitations are extended to ensure all chapters make quota, you may be asked to submit a flex list along with your invitation list after each round. A flex list is actually two lists of PNMs – a plus list and a minus list. The plus list is a list of the additional women to invite to the next round that are not on your invite list.</a:t>
            </a:r>
            <a:r>
              <a:rPr lang="en-US" sz="1200" b="0" i="1" u="none" strike="noStrike" kern="1200" cap="none" dirty="0">
                <a:solidFill>
                  <a:schemeClr val="dk1"/>
                </a:solidFill>
                <a:latin typeface="Calibri"/>
                <a:ea typeface="Calibri"/>
                <a:cs typeface="Calibri"/>
                <a:sym typeface="Calibri"/>
              </a:rPr>
              <a:t> For example, if your Flex Minus List was to be 10 long, you are to list the 10 PNMs you would not invite if you had to do so. PNM #1 on this list would be the very last PNM in your rankings done to create your invite list. PNM #2 on this list would be the next to last PNM in your rankings, etc. Basically, work up from the bottom of your ranked invite list</a:t>
            </a:r>
          </a:p>
          <a:p>
            <a:endParaRPr lang="en-US" sz="1200" b="0" i="0" u="none" strike="noStrike" kern="1200" cap="none" dirty="0">
              <a:solidFill>
                <a:schemeClr val="dk1"/>
              </a:solidFill>
              <a:latin typeface="Calibri"/>
              <a:cs typeface="Calibri"/>
              <a:sym typeface="Calibri"/>
            </a:endParaRPr>
          </a:p>
          <a:p>
            <a:pPr>
              <a:buNone/>
            </a:pPr>
            <a:r>
              <a:rPr lang="en-US" i="1" dirty="0"/>
              <a:t>The minus list is the list of PNMs on your main list that should not be issued an invitation if not needed. </a:t>
            </a:r>
            <a:r>
              <a:rPr lang="en-US" sz="1200" b="0" i="1" u="none" strike="noStrike" kern="1200" cap="none" dirty="0">
                <a:solidFill>
                  <a:schemeClr val="dk1"/>
                </a:solidFill>
                <a:latin typeface="Calibri"/>
                <a:ea typeface="Calibri"/>
                <a:cs typeface="Calibri"/>
                <a:sym typeface="Calibri"/>
              </a:rPr>
              <a:t>For example, if your Flex Plus List was to be 10 long, you can list up to 10 PNMs above and beyond those on your invite list. The first PNM on your Flex Plus List should be the very next PNM the chapter ranked after the last on the invite list. The second PNM on your Plus Flex List would be the second PNM the chapter ranked after the last on the invite list, etc.</a:t>
            </a:r>
          </a:p>
          <a:p>
            <a:pPr>
              <a:buNone/>
            </a:pPr>
            <a:endParaRPr lang="en-US" i="1" dirty="0"/>
          </a:p>
          <a:p>
            <a:pPr>
              <a:buNone/>
            </a:pPr>
            <a:r>
              <a:rPr lang="en-US" i="1" dirty="0"/>
              <a:t>These lists are used to help optimize the invitations issued. They provide a powerful tool that enables the RFM Specialist to ensure that the number of PNMs returning closely approximates the return number being targeted for the chapter, given what the chapter needs to have a successful recruitment. Chapters are required to follow requested flex list numbers. RCRS/CRC/NCRC permission is required if a chapter wishes to deviate from its flex plus list. The full minus list is required to be submitted. </a:t>
            </a:r>
          </a:p>
          <a:p>
            <a:pPr>
              <a:buNone/>
            </a:pPr>
            <a:endParaRPr i="1" dirty="0"/>
          </a:p>
          <a:p>
            <a:pPr>
              <a:buSzPct val="25000"/>
              <a:buNone/>
            </a:pPr>
            <a:r>
              <a:rPr lang="en-US" i="1" dirty="0"/>
              <a:t>At the crux of RFM is the concept of a quota range. Your RFM specialist will provide a Quota Range to chapters for planning purposes. This is the range at which quota may be set. The first estimate can be provided on Open House day. Quota will be set after Preference and after all bid lists have been submitted. Quota is set by the RFM Specialist in conjunction with the FSA in order to maximize the number of chapters matching to quota. </a:t>
            </a:r>
          </a:p>
          <a:p>
            <a:pPr>
              <a:buSzPct val="25000"/>
              <a:buNone/>
            </a:pPr>
            <a:endParaRPr i="1" dirty="0"/>
          </a:p>
          <a:p>
            <a:pPr>
              <a:buSzPct val="25000"/>
              <a:buNone/>
            </a:pPr>
            <a:r>
              <a:rPr lang="en-US" i="1" dirty="0"/>
              <a:t>Quota additions are determined immediately after bid matching and determined by FSA with RFM Specialist. Quota additions are given to chapters who have made quota. If a chapter did not make quota, they are not eligible for quota additions. PNMs who were not placed are eligible to be a quota addition. PNMs who single intentional preference are not eligible to be quota additions. There are no maximum number of quota additions a chapter can receive. However, the PNM must have been on the chapter’s bid list.</a:t>
            </a:r>
          </a:p>
          <a:p>
            <a:pPr>
              <a:buSzPct val="25000"/>
              <a:buNone/>
            </a:pPr>
            <a:endParaRPr lang="en-US" i="1" dirty="0"/>
          </a:p>
          <a:p>
            <a:pPr>
              <a:buSzPct val="25000"/>
              <a:buNone/>
            </a:pPr>
            <a:r>
              <a:rPr lang="en-US" i="0" dirty="0"/>
              <a:t>Share this additional resource in the chat for any attendees who wish to learn more about RFM on their own time: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800" dirty="0">
                <a:effectLst/>
                <a:latin typeface="Segoe UI" panose="020B0502040204020203" pitchFamily="34" charset="0"/>
              </a:rPr>
              <a:t>https://us02web.zoom.us/rec/share/7Kbgqva0uXsMvMVkrdlq-o4uFN-njpYg</a:t>
            </a:r>
            <a:br>
              <a:rPr lang="en-US" sz="1800" dirty="0">
                <a:effectLst/>
                <a:latin typeface="Segoe UI" panose="020B0502040204020203" pitchFamily="34" charset="0"/>
              </a:rPr>
            </a:br>
            <a:r>
              <a:rPr lang="en-US" sz="1800" dirty="0">
                <a:effectLst/>
                <a:latin typeface="Segoe UI" panose="020B0502040204020203" pitchFamily="34" charset="0"/>
              </a:rPr>
              <a:t>MvShP15p4HyO96drsJaZBhhFMfbYnME0.maBv--eQC4VLbidm</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Password: mem@DG1873</a:t>
            </a:r>
            <a:br>
              <a:rPr lang="en-US" sz="1800" dirty="0">
                <a:effectLst/>
                <a:latin typeface="Segoe UI" panose="020B0502040204020203" pitchFamily="34" charset="0"/>
              </a:rPr>
            </a:br>
            <a:r>
              <a:rPr lang="en-US" sz="1800" dirty="0">
                <a:effectLst/>
                <a:latin typeface="Segoe UI" panose="020B0502040204020203" pitchFamily="34" charset="0"/>
              </a:rPr>
              <a:t>October 26, 2020</a:t>
            </a:r>
            <a:endParaRPr lang="en-US" sz="1800" dirty="0">
              <a:effectLst/>
              <a:latin typeface="Arial" panose="020B0604020202020204" pitchFamily="34" charset="0"/>
            </a:endParaRPr>
          </a:p>
          <a:p>
            <a:pPr>
              <a:buSzPct val="25000"/>
              <a:buNone/>
            </a:pPr>
            <a:endParaRPr i="1" dirty="0"/>
          </a:p>
          <a:p>
            <a:pPr>
              <a:buSzPct val="25000"/>
              <a:buNone/>
            </a:pPr>
            <a:endParaRPr i="1" dirty="0"/>
          </a:p>
          <a:p>
            <a:pPr>
              <a:buSzPct val="25000"/>
              <a:buNone/>
            </a:pPr>
            <a:endParaRPr b="1" i="1" dirty="0"/>
          </a:p>
        </p:txBody>
      </p:sp>
      <p:sp>
        <p:nvSpPr>
          <p:cNvPr id="484" name="Shape 484"/>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97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i="0" dirty="0"/>
              <a:t>(2 minutes)</a:t>
            </a:r>
          </a:p>
          <a:p>
            <a:pPr marL="0" lvl="0" indent="0" algn="l" rtl="0">
              <a:spcBef>
                <a:spcPts val="0"/>
              </a:spcBef>
              <a:spcAft>
                <a:spcPts val="0"/>
              </a:spcAft>
              <a:buClr>
                <a:schemeClr val="dk1"/>
              </a:buClr>
              <a:buSzPts val="1200"/>
              <a:buFont typeface="Calibri"/>
              <a:buNone/>
            </a:pPr>
            <a:endParaRPr lang="en-US" i="1" dirty="0"/>
          </a:p>
          <a:p>
            <a:pPr marL="0" lvl="0" indent="0" algn="l" rtl="0">
              <a:spcBef>
                <a:spcPts val="0"/>
              </a:spcBef>
              <a:spcAft>
                <a:spcPts val="0"/>
              </a:spcAft>
              <a:buClr>
                <a:schemeClr val="dk1"/>
              </a:buClr>
              <a:buSzPts val="1200"/>
              <a:buFont typeface="Calibri"/>
              <a:buNone/>
            </a:pPr>
            <a:r>
              <a:rPr lang="en-US" i="1" dirty="0"/>
              <a:t>Following recruitment, a strategic report for each chapter that takes into account RFM data is available for EVCs. These strategic reports include statistics, noted trends and opportunities for improvement. These reports are auto drafted once an RFM report for the chapter is received from NPC. The RCRS/NCRC/CRC can be helpful in interpreting the data and in coaching EVC in utilizing the information that is presented. </a:t>
            </a:r>
            <a:endParaRPr lang="en-US" dirty="0"/>
          </a:p>
          <a:p>
            <a:pPr marL="0" lvl="0" indent="0" algn="l" rtl="0">
              <a:spcBef>
                <a:spcPts val="0"/>
              </a:spcBef>
              <a:spcAft>
                <a:spcPts val="0"/>
              </a:spcAft>
              <a:buClr>
                <a:schemeClr val="dk1"/>
              </a:buClr>
              <a:buSzPts val="1200"/>
              <a:buFont typeface="Calibri"/>
              <a:buNone/>
            </a:pPr>
            <a:endParaRPr lang="en-US" i="1" dirty="0"/>
          </a:p>
          <a:p>
            <a:pPr marL="0" lvl="0" indent="0" algn="l" rtl="0">
              <a:spcBef>
                <a:spcPts val="0"/>
              </a:spcBef>
              <a:spcAft>
                <a:spcPts val="0"/>
              </a:spcAft>
              <a:buClr>
                <a:schemeClr val="dk1"/>
              </a:buClr>
              <a:buSzPts val="1200"/>
              <a:buFont typeface="Calibri"/>
              <a:buNone/>
            </a:pPr>
            <a:r>
              <a:rPr lang="en-US" i="1" dirty="0"/>
              <a:t>Let’s take a minute for each of you to locate this report. You can find this report in Anchorbase. Go to the Recruitment &amp; Panhellenic tab&gt;Reports&gt;Strategic Reports. </a:t>
            </a:r>
          </a:p>
          <a:p>
            <a:pPr marL="0" lvl="0" indent="0" algn="l" rtl="0">
              <a:spcBef>
                <a:spcPts val="0"/>
              </a:spcBef>
              <a:spcAft>
                <a:spcPts val="0"/>
              </a:spcAft>
              <a:buClr>
                <a:schemeClr val="dk1"/>
              </a:buClr>
              <a:buSzPts val="1200"/>
              <a:buFont typeface="Calibri"/>
              <a:buNone/>
            </a:pPr>
            <a:endParaRPr lang="en-US" i="1" dirty="0"/>
          </a:p>
          <a:p>
            <a:pPr marL="0" lvl="0" indent="0" algn="l" rtl="0">
              <a:spcBef>
                <a:spcPts val="0"/>
              </a:spcBef>
              <a:spcAft>
                <a:spcPts val="0"/>
              </a:spcAft>
              <a:buClr>
                <a:schemeClr val="dk1"/>
              </a:buClr>
              <a:buSzPts val="1200"/>
              <a:buFont typeface="Calibri"/>
              <a:buNone/>
            </a:pPr>
            <a:r>
              <a:rPr lang="en-US" i="1" dirty="0"/>
              <a:t>Once everyone finds it, we are going to talk about another report that might be helpful. We will come back for conversation related to this strategic report. </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50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5 minutes</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Here a snapshot of what you might see in your chapters strategic report. Let’s talk through some strategy for improvement looking at these statistics from RFM data. </a:t>
            </a:r>
            <a:endParaRPr lang="en-US" i="0" dirty="0"/>
          </a:p>
          <a:p>
            <a:pPr marL="0" lvl="0" indent="0" algn="l" rtl="0">
              <a:spcBef>
                <a:spcPts val="0"/>
              </a:spcBef>
              <a:spcAft>
                <a:spcPts val="0"/>
              </a:spcAft>
              <a:buNone/>
            </a:pPr>
            <a:r>
              <a:rPr lang="en-US" i="0" dirty="0"/>
              <a:t>Fac Note: spend time here really digging in to strategy and the story behind the numbers. Use the questions below to guide the conversation. </a:t>
            </a:r>
          </a:p>
          <a:p>
            <a:pPr marL="0" lvl="0" indent="0" algn="l" rtl="0">
              <a:spcBef>
                <a:spcPts val="0"/>
              </a:spcBef>
              <a:spcAft>
                <a:spcPts val="0"/>
              </a:spcAft>
              <a:buNone/>
            </a:pPr>
            <a:endParaRPr lang="en-US" i="1" dirty="0"/>
          </a:p>
          <a:p>
            <a:pPr marL="228600" lvl="0" indent="-228600" algn="l" rtl="0">
              <a:spcBef>
                <a:spcPts val="0"/>
              </a:spcBef>
              <a:spcAft>
                <a:spcPts val="0"/>
              </a:spcAft>
              <a:buAutoNum type="arabicPeriod"/>
            </a:pPr>
            <a:r>
              <a:rPr lang="en-US" i="1" dirty="0"/>
              <a:t>If this chapter was given the recommendation to increase their preference round, what statistics here would tell us that is important?</a:t>
            </a:r>
          </a:p>
          <a:p>
            <a:pPr marL="228600" lvl="0" indent="-228600" algn="l" rtl="0">
              <a:spcBef>
                <a:spcPts val="0"/>
              </a:spcBef>
              <a:spcAft>
                <a:spcPts val="0"/>
              </a:spcAft>
              <a:buAutoNum type="arabicPeriod"/>
            </a:pPr>
            <a:r>
              <a:rPr lang="en-US" i="1" dirty="0"/>
              <a:t>Which round does this chapter need to work on the most? How do you know? What could they do to improve?</a:t>
            </a:r>
          </a:p>
          <a:p>
            <a:pPr marL="228600" lvl="0" indent="-228600" algn="l" rtl="0">
              <a:spcBef>
                <a:spcPts val="0"/>
              </a:spcBef>
              <a:spcAft>
                <a:spcPts val="0"/>
              </a:spcAft>
              <a:buAutoNum type="arabicPeriod"/>
            </a:pPr>
            <a:r>
              <a:rPr lang="en-US" i="1" dirty="0"/>
              <a:t>We can see that round 3 improved. What might have attributed to that?</a:t>
            </a:r>
          </a:p>
          <a:p>
            <a:pPr marL="0" lvl="0" indent="0" algn="l" rtl="0">
              <a:spcBef>
                <a:spcPts val="0"/>
              </a:spcBef>
              <a:spcAft>
                <a:spcPts val="0"/>
              </a:spcAft>
              <a:buNone/>
            </a:pPr>
            <a:endParaRPr dirty="0"/>
          </a:p>
        </p:txBody>
      </p:sp>
      <p:sp>
        <p:nvSpPr>
          <p:cNvPr id="680" name="Google Shape;68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417247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buSzPct val="25000"/>
              <a:buNone/>
            </a:pPr>
            <a:r>
              <a:rPr lang="en-US" dirty="0"/>
              <a:t>(5 minutes)</a:t>
            </a:r>
          </a:p>
          <a:p>
            <a:pPr>
              <a:buSzPct val="25000"/>
              <a:buNone/>
            </a:pPr>
            <a:endParaRPr lang="en-US" dirty="0"/>
          </a:p>
          <a:p>
            <a:pPr>
              <a:buSzPct val="25000"/>
              <a:buNone/>
            </a:pPr>
            <a:r>
              <a:rPr lang="en-US" i="1" dirty="0"/>
              <a:t>Welcome to today’s ATA. I am excited to spend the day with you helping you to understand the intricacies of your role as membership adviser!</a:t>
            </a:r>
          </a:p>
          <a:p>
            <a:pPr>
              <a:buSzPct val="25000"/>
              <a:buNone/>
            </a:pPr>
            <a:endParaRPr lang="en-US" i="1" dirty="0"/>
          </a:p>
          <a:p>
            <a:pPr>
              <a:buSzPct val="25000"/>
              <a:buNone/>
            </a:pPr>
            <a:r>
              <a:rPr lang="en-US" dirty="0"/>
              <a:t>Introduce yourself. </a:t>
            </a:r>
          </a:p>
          <a:p>
            <a:pPr>
              <a:buNone/>
            </a:pPr>
            <a:endParaRPr lang="en-US" i="0" dirty="0"/>
          </a:p>
          <a:p>
            <a:pPr>
              <a:buNone/>
            </a:pPr>
            <a:r>
              <a:rPr lang="en-US" i="1" dirty="0"/>
              <a:t>We are going to start with introductions before we dive-in to position responsibilities. Let’s have each person share their name, chapter of initiation and the chapter you advise, tell us why you choose to be an adviser and one thing that you hope to get out of today’s training. </a:t>
            </a:r>
          </a:p>
          <a:p>
            <a:endParaRPr lang="en-US" i="1" dirty="0"/>
          </a:p>
          <a:p>
            <a:pPr>
              <a:buNone/>
            </a:pPr>
            <a:r>
              <a:rPr lang="en-US" i="0" dirty="0"/>
              <a:t>Let each adviser introduce themselves. This can be done by asking each participant to unmute themselves or by asking each participant to type their introduction into the chat box. </a:t>
            </a:r>
            <a:r>
              <a:rPr lang="en-US" b="1" i="0" dirty="0"/>
              <a:t>If there are more than 15 participants, the chat box is recommended due to time constraint. If each person unmutes themselves, call on specific people to keep the introductions moving and to avoid advisers speaking over one another. </a:t>
            </a:r>
          </a:p>
          <a:p>
            <a:endParaRPr lang="en-US" i="0" dirty="0"/>
          </a:p>
          <a:p>
            <a:pPr>
              <a:buNone/>
            </a:pPr>
            <a:r>
              <a:rPr lang="en-US" i="1" dirty="0"/>
              <a:t>Great – thank you! </a:t>
            </a:r>
          </a:p>
          <a:p>
            <a:pPr>
              <a:buSzPct val="25000"/>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114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i="1" dirty="0"/>
              <a:t>10 minutes</a:t>
            </a:r>
          </a:p>
          <a:p>
            <a:pPr>
              <a:buNone/>
            </a:pPr>
            <a:endParaRPr lang="en-US" i="1" dirty="0"/>
          </a:p>
          <a:p>
            <a:pPr>
              <a:buNone/>
            </a:pPr>
            <a:r>
              <a:rPr lang="en-US" i="1" dirty="0"/>
              <a:t>We are going to take some time to brainstorm strategy together, based on the strategic reports that you received. Use the report to identify to which round the chapter should pay particular attention. </a:t>
            </a:r>
          </a:p>
          <a:p>
            <a:pPr>
              <a:buNone/>
            </a:pPr>
            <a:endParaRPr lang="en-US" i="1" dirty="0"/>
          </a:p>
          <a:p>
            <a:pPr>
              <a:buNone/>
            </a:pPr>
            <a:r>
              <a:rPr lang="en-US" i="0" dirty="0"/>
              <a:t>(</a:t>
            </a:r>
            <a:r>
              <a:rPr lang="en-US" b="1" i="0" dirty="0"/>
              <a:t>ZOOM feature</a:t>
            </a:r>
            <a:r>
              <a:rPr lang="en-US" i="0" dirty="0"/>
              <a:t>: If possible, create break out rooms based on the round that the advisers identified for 7 minutes. OR send to breakouts in groups of 2-3 attendees.)</a:t>
            </a:r>
          </a:p>
          <a:p>
            <a:pPr>
              <a:buNone/>
            </a:pPr>
            <a:endParaRPr lang="en-US" i="0" dirty="0"/>
          </a:p>
          <a:p>
            <a:pPr>
              <a:buNone/>
            </a:pPr>
            <a:r>
              <a:rPr lang="en-US" i="0" dirty="0"/>
              <a:t>Ask for volunteers to share out what they discussed in their breakout rooms.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146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dirty="0"/>
              <a:t>Brief intro</a:t>
            </a:r>
          </a:p>
          <a:p>
            <a:pPr>
              <a:buSzPct val="25000"/>
              <a:buNone/>
            </a:pPr>
            <a:endParaRPr lang="en-US" dirty="0"/>
          </a:p>
          <a:p>
            <a:pPr>
              <a:buSzPct val="25000"/>
              <a:buNone/>
            </a:pPr>
            <a:r>
              <a:rPr lang="en-US" i="1" dirty="0"/>
              <a:t>Preparing the chapter for recruitment is obviously one of the big jobs of EVC. Delta Gamma has provided many resources that will help a chapter do this. For this academic year, new RPWs were made available and a Prep Week schedule and conversation workshops were launched. </a:t>
            </a:r>
          </a:p>
        </p:txBody>
      </p:sp>
      <p:sp>
        <p:nvSpPr>
          <p:cNvPr id="164" name="Shape 164"/>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1 minutes</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One of the most important roles of the vp: membership and EVC is to prepare the chapter for recruitment. Previously, EVC had to plan exactly how they would educate the chapter. While EVC still has a lot of opportunity to personalize their recruitment prep, there are now workshops written for them to facilitate. All of these workshops can be done virtually as well, with some intentional planning.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The topics of the workshops are listed here – you can see there are 6 of them. Each of the workshops lasts 90-minutes and they should be done in the order listed here. You should do 3 of these each semester and all members should attend, including seniors. They should be completed in this order, starting with “Continuous Recruitment and Retention” immediately following primary recruitment.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For those of you in quarter systems – you should complete two per quarter, starting with the first two in the quarter you have primary recruitment.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What questions do you have about this?</a:t>
            </a:r>
            <a:endParaRPr dirty="0"/>
          </a:p>
        </p:txBody>
      </p:sp>
      <p:sp>
        <p:nvSpPr>
          <p:cNvPr id="216" name="Google Shape;2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0" i="0" dirty="0"/>
              <a:t>1 minutes</a:t>
            </a:r>
          </a:p>
          <a:p>
            <a:pPr marL="0" lvl="0" indent="0" algn="l" rtl="0">
              <a:lnSpc>
                <a:spcPct val="115000"/>
              </a:lnSpc>
              <a:spcBef>
                <a:spcPts val="1200"/>
              </a:spcBef>
              <a:spcAft>
                <a:spcPts val="0"/>
              </a:spcAft>
              <a:buClr>
                <a:schemeClr val="dk1"/>
              </a:buClr>
              <a:buSzPts val="1100"/>
              <a:buFont typeface="Arial"/>
              <a:buNone/>
            </a:pPr>
            <a:endParaRPr lang="en-US" b="0" i="1" dirty="0"/>
          </a:p>
          <a:p>
            <a:pPr marL="0" lvl="0" indent="0" algn="l" rtl="0">
              <a:lnSpc>
                <a:spcPct val="115000"/>
              </a:lnSpc>
              <a:spcBef>
                <a:spcPts val="1200"/>
              </a:spcBef>
              <a:spcAft>
                <a:spcPts val="0"/>
              </a:spcAft>
              <a:buClr>
                <a:schemeClr val="dk1"/>
              </a:buClr>
              <a:buSzPts val="1100"/>
              <a:buFont typeface="Arial"/>
              <a:buNone/>
            </a:pPr>
            <a:r>
              <a:rPr lang="en-US" b="0" i="1" dirty="0"/>
              <a:t>This screen details the order in which Delta Gamma will recommend you structure your final recruitment preparations. </a:t>
            </a:r>
          </a:p>
          <a:p>
            <a:pPr marL="0" lvl="0" indent="0" algn="l" rtl="0">
              <a:lnSpc>
                <a:spcPct val="115000"/>
              </a:lnSpc>
              <a:spcBef>
                <a:spcPts val="1200"/>
              </a:spcBef>
              <a:spcAft>
                <a:spcPts val="0"/>
              </a:spcAft>
              <a:buClr>
                <a:schemeClr val="dk1"/>
              </a:buClr>
              <a:buSzPts val="1100"/>
              <a:buFont typeface="Arial"/>
              <a:buNone/>
            </a:pPr>
            <a:endParaRPr lang="en-US" b="0" i="1" dirty="0"/>
          </a:p>
          <a:p>
            <a:pPr marL="0" lvl="0" indent="0" algn="l" rtl="0">
              <a:lnSpc>
                <a:spcPct val="115000"/>
              </a:lnSpc>
              <a:spcBef>
                <a:spcPts val="1200"/>
              </a:spcBef>
              <a:spcAft>
                <a:spcPts val="0"/>
              </a:spcAft>
              <a:buClr>
                <a:schemeClr val="dk1"/>
              </a:buClr>
              <a:buSzPts val="1100"/>
              <a:buFont typeface="Arial"/>
              <a:buNone/>
            </a:pPr>
            <a:r>
              <a:rPr lang="en-US" b="0" i="1" dirty="0"/>
              <a:t>When creating a Prep Week schedule, it is important to strategically decide how to best prepare members during the weeks leading to recruitment. Delta Gamma has created conversation workshops that are aligned with Article II that should be used during Prep Week! You can find these in the Library, if you want to search for them now. </a:t>
            </a:r>
          </a:p>
          <a:p>
            <a:pPr marL="0" lvl="0" indent="0" algn="l" rtl="0">
              <a:lnSpc>
                <a:spcPct val="115000"/>
              </a:lnSpc>
              <a:spcBef>
                <a:spcPts val="1200"/>
              </a:spcBef>
              <a:spcAft>
                <a:spcPts val="0"/>
              </a:spcAft>
              <a:buClr>
                <a:schemeClr val="dk1"/>
              </a:buClr>
              <a:buSzPts val="1100"/>
              <a:buFont typeface="Arial"/>
              <a:buNone/>
            </a:pPr>
            <a:endParaRPr b="0" i="1" dirty="0"/>
          </a:p>
          <a:p>
            <a:pPr marL="0" lvl="0" indent="0" algn="l" rtl="0">
              <a:lnSpc>
                <a:spcPct val="115000"/>
              </a:lnSpc>
              <a:spcBef>
                <a:spcPts val="1200"/>
              </a:spcBef>
              <a:spcAft>
                <a:spcPts val="0"/>
              </a:spcAft>
              <a:buClr>
                <a:schemeClr val="dk1"/>
              </a:buClr>
              <a:buSzPts val="1100"/>
              <a:buFont typeface="Arial"/>
              <a:buNone/>
            </a:pPr>
            <a:r>
              <a:rPr lang="en-US" b="0" i="1" dirty="0"/>
              <a:t>The recommended outline is listed here. It’s important to note that we prepare for the preference round early since it is the most important round for Delta Gamma. We don’t recommend waiting until the end of the week when members tend to be too tired to discuss the most serious round. Additionally, if members can have a 45-minute conversation during preference, they can feel more confident to have a 8 minute conversation during the Open House round.</a:t>
            </a:r>
          </a:p>
          <a:p>
            <a:pPr marL="0" lvl="0" indent="0" algn="l" rtl="0">
              <a:lnSpc>
                <a:spcPct val="115000"/>
              </a:lnSpc>
              <a:spcBef>
                <a:spcPts val="1200"/>
              </a:spcBef>
              <a:spcAft>
                <a:spcPts val="0"/>
              </a:spcAft>
              <a:buClr>
                <a:schemeClr val="dk1"/>
              </a:buClr>
              <a:buSzPts val="1100"/>
              <a:buFont typeface="Arial"/>
              <a:buNone/>
            </a:pPr>
            <a:endParaRPr b="0" i="1" dirty="0"/>
          </a:p>
          <a:p>
            <a:pPr marL="0" lvl="0" indent="0" algn="l" rtl="0">
              <a:lnSpc>
                <a:spcPct val="115000"/>
              </a:lnSpc>
              <a:spcBef>
                <a:spcPts val="1200"/>
              </a:spcBef>
              <a:spcAft>
                <a:spcPts val="0"/>
              </a:spcAft>
              <a:buClr>
                <a:schemeClr val="dk1"/>
              </a:buClr>
              <a:buSzPts val="1100"/>
              <a:buFont typeface="Arial"/>
              <a:buNone/>
            </a:pPr>
            <a:r>
              <a:rPr lang="en-US" b="0" i="1" dirty="0"/>
              <a:t>Some best practices for prep week are to set aside time to practice conversations for each round in real time. If members will need to have a 45-minute conversation during preference, members should practice conversations for that length of time.  </a:t>
            </a:r>
          </a:p>
          <a:p>
            <a:pPr marL="0" lvl="0" indent="0" algn="l" rtl="0">
              <a:lnSpc>
                <a:spcPct val="115000"/>
              </a:lnSpc>
              <a:spcBef>
                <a:spcPts val="1200"/>
              </a:spcBef>
              <a:spcAft>
                <a:spcPts val="0"/>
              </a:spcAft>
              <a:buClr>
                <a:schemeClr val="dk1"/>
              </a:buClr>
              <a:buSzPts val="1100"/>
              <a:buFont typeface="Arial"/>
              <a:buNone/>
            </a:pPr>
            <a:endParaRPr b="0" i="1" dirty="0"/>
          </a:p>
          <a:p>
            <a:pPr marL="0" lvl="0" indent="0" algn="l" rtl="0">
              <a:lnSpc>
                <a:spcPct val="115000"/>
              </a:lnSpc>
              <a:spcBef>
                <a:spcPts val="1200"/>
              </a:spcBef>
              <a:spcAft>
                <a:spcPts val="0"/>
              </a:spcAft>
              <a:buClr>
                <a:schemeClr val="dk1"/>
              </a:buClr>
              <a:buSzPts val="1100"/>
              <a:buFont typeface="Arial"/>
              <a:buNone/>
            </a:pPr>
            <a:r>
              <a:rPr lang="en-US" b="0" i="1" dirty="0"/>
              <a:t>Another best practice is to be thoughtful about how you allocate time during prep week. While this may vary chapter to chapter, it’s best to spend about 25% of prep week running through the mechanics of recruitment (like bumping, rotations, etc.), 50% on conversations, and 25% on fun activities/sisterhood activities.  </a:t>
            </a:r>
          </a:p>
          <a:p>
            <a:pPr marL="0" lvl="0" indent="0" algn="l" rtl="0">
              <a:lnSpc>
                <a:spcPct val="115000"/>
              </a:lnSpc>
              <a:spcBef>
                <a:spcPts val="1200"/>
              </a:spcBef>
              <a:spcAft>
                <a:spcPts val="0"/>
              </a:spcAft>
              <a:buClr>
                <a:schemeClr val="dk1"/>
              </a:buClr>
              <a:buSzPts val="1100"/>
              <a:buFont typeface="Arial"/>
              <a:buNone/>
            </a:pPr>
            <a:endParaRPr lang="en-US" b="0" i="1" dirty="0"/>
          </a:p>
          <a:p>
            <a:pPr marL="0" lvl="0" indent="0" algn="l" rtl="0">
              <a:spcBef>
                <a:spcPts val="0"/>
              </a:spcBef>
              <a:spcAft>
                <a:spcPts val="0"/>
              </a:spcAft>
              <a:buNone/>
            </a:pPr>
            <a:endParaRPr b="1" dirty="0"/>
          </a:p>
        </p:txBody>
      </p:sp>
      <p:sp>
        <p:nvSpPr>
          <p:cNvPr id="224" name="Google Shape;2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1" dirty="0"/>
              <a:t>Brief intro</a:t>
            </a:r>
          </a:p>
          <a:p>
            <a:pPr>
              <a:buSzPct val="25000"/>
              <a:buNone/>
            </a:pPr>
            <a:endParaRPr lang="en-US" i="1" dirty="0"/>
          </a:p>
          <a:p>
            <a:pPr>
              <a:buSzPct val="25000"/>
              <a:buNone/>
            </a:pPr>
            <a:r>
              <a:rPr lang="en-US" i="1" dirty="0"/>
              <a:t>Now we will transition to discussing Delta Gamma’s voting model during recruitment. </a:t>
            </a:r>
            <a:endParaRPr lang="en-US" dirty="0"/>
          </a:p>
        </p:txBody>
      </p:sp>
      <p:sp>
        <p:nvSpPr>
          <p:cNvPr id="302" name="Shape 302"/>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1" dirty="0">
                <a:solidFill>
                  <a:schemeClr val="dk1"/>
                </a:solidFill>
                <a:latin typeface="Calibri"/>
                <a:ea typeface="Calibri"/>
                <a:cs typeface="Calibri"/>
                <a:sym typeface="Calibri"/>
              </a:rPr>
              <a:t>2 minutes</a:t>
            </a:r>
          </a:p>
          <a:p>
            <a:pPr marL="0" marR="0" lvl="0" indent="0" algn="l" rtl="0">
              <a:lnSpc>
                <a:spcPct val="100000"/>
              </a:lnSpc>
              <a:spcBef>
                <a:spcPts val="0"/>
              </a:spcBef>
              <a:spcAft>
                <a:spcPts val="0"/>
              </a:spcAft>
              <a:buClr>
                <a:schemeClr val="dk1"/>
              </a:buClr>
              <a:buSzPts val="1400"/>
              <a:buFont typeface="Calibri"/>
              <a:buNone/>
            </a:pPr>
            <a:endParaRPr lang="en-US" sz="1200" b="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1" dirty="0">
                <a:solidFill>
                  <a:schemeClr val="dk1"/>
                </a:solidFill>
                <a:latin typeface="Calibri"/>
                <a:ea typeface="Calibri"/>
                <a:cs typeface="Calibri"/>
                <a:sym typeface="Calibri"/>
              </a:rPr>
              <a:t>The model gives you an intentional and thorough opportunity to discover potential in each PNM. There are many opportunities to intentionally get to know the PNMs you meet during recruitment.</a:t>
            </a:r>
            <a:endParaRPr dirty="0"/>
          </a:p>
          <a:p>
            <a:pPr marL="0" marR="0" lvl="0" indent="0" algn="l" rtl="0">
              <a:lnSpc>
                <a:spcPct val="100000"/>
              </a:lnSpc>
              <a:spcBef>
                <a:spcPts val="0"/>
              </a:spcBef>
              <a:spcAft>
                <a:spcPts val="0"/>
              </a:spcAft>
              <a:buClr>
                <a:schemeClr val="dk1"/>
              </a:buClr>
              <a:buSzPts val="1400"/>
              <a:buFont typeface="Calibri"/>
              <a:buNone/>
            </a:pPr>
            <a:endParaRPr sz="1200" b="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1" dirty="0">
                <a:solidFill>
                  <a:schemeClr val="dk1"/>
                </a:solidFill>
                <a:latin typeface="Calibri"/>
                <a:ea typeface="Calibri"/>
                <a:cs typeface="Calibri"/>
                <a:sym typeface="Calibri"/>
              </a:rPr>
              <a:t>Each PNM will receive:</a:t>
            </a:r>
            <a:endParaRPr dirty="0"/>
          </a:p>
          <a:p>
            <a:pPr marL="0" marR="0" lvl="0" indent="0" algn="l" rtl="0">
              <a:lnSpc>
                <a:spcPct val="100000"/>
              </a:lnSpc>
              <a:spcBef>
                <a:spcPts val="0"/>
              </a:spcBef>
              <a:spcAft>
                <a:spcPts val="0"/>
              </a:spcAft>
              <a:buClr>
                <a:schemeClr val="dk1"/>
              </a:buClr>
              <a:buSzPts val="1400"/>
              <a:buFont typeface="Calibri"/>
              <a:buNone/>
            </a:pPr>
            <a:endParaRPr sz="1200" b="1"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rPr>
              <a:t>ANCHOR SCORE : PRE-SCORE/BASELINE SCORE: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Incorporating a baseline score/pre-score will also be in a 1-5 Likert scale. This will allow chapters to make more educated release and carry decisions. This score is called the Anchor Score. </a:t>
            </a:r>
            <a:r>
              <a:rPr lang="en-US"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Evaluating Committees will be required to give each PNM an Anchor Score by the end of Round 1. </a:t>
            </a:r>
            <a:r>
              <a:rPr lang="en-US" sz="1200" i="1" dirty="0">
                <a:solidFill>
                  <a:schemeClr val="dk1"/>
                </a:solidFill>
                <a:latin typeface="Calibri"/>
                <a:ea typeface="Calibri"/>
                <a:cs typeface="Calibri"/>
                <a:sym typeface="Calibri"/>
              </a:rPr>
              <a:t>Anchor score pre sc</a:t>
            </a:r>
            <a:r>
              <a:rPr lang="en-US" i="1" dirty="0"/>
              <a:t>ores are supported now in MyVote for all regions. </a:t>
            </a:r>
          </a:p>
          <a:p>
            <a:pPr marL="0" marR="0" lvl="0" indent="0" algn="l" rtl="0">
              <a:lnSpc>
                <a:spcPct val="100000"/>
              </a:lnSpc>
              <a:spcBef>
                <a:spcPts val="0"/>
              </a:spcBef>
              <a:spcAft>
                <a:spcPts val="0"/>
              </a:spcAft>
              <a:buClr>
                <a:schemeClr val="dk1"/>
              </a:buClr>
              <a:buSzPts val="1400"/>
              <a:buFont typeface="Calibri"/>
              <a:buNone/>
            </a:pPr>
            <a:endParaRPr sz="1200" b="1"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1" i="1" dirty="0">
                <a:solidFill>
                  <a:schemeClr val="dk1"/>
                </a:solidFill>
                <a:latin typeface="Calibri"/>
                <a:ea typeface="Calibri"/>
                <a:cs typeface="Calibri"/>
                <a:sym typeface="Calibri"/>
              </a:rPr>
              <a:t>INTERACTION SCORES: SCORING MODEL: </a:t>
            </a:r>
            <a:r>
              <a:rPr lang="en-US" sz="1200" i="1" dirty="0">
                <a:solidFill>
                  <a:schemeClr val="dk1"/>
                </a:solidFill>
                <a:latin typeface="Calibri"/>
                <a:ea typeface="Calibri"/>
                <a:cs typeface="Calibri"/>
                <a:sym typeface="Calibri"/>
              </a:rPr>
              <a:t>Rather than yes/no voting, chapters will be voting on a 1-5 Likert scale. This scale aligns with Article II rather than the Membership Star.   Additionally, chapters will be voting on multiple criteria as recruitment progresses. That criteria is as follows: friendship, educational and cultural interests, character, and social responsibility. On preference, chapter members will be voting on the two following criteria: PNM wants Delta Gamma, I want the PNM to be a Delta Gamma.</a:t>
            </a:r>
            <a:endParaRPr sz="1800" i="1" dirty="0">
              <a:solidFill>
                <a:schemeClr val="dk1"/>
              </a:solidFill>
              <a:latin typeface="Calibri"/>
              <a:ea typeface="Calibri"/>
              <a:cs typeface="Calibri"/>
              <a:sym typeface="Calibri"/>
            </a:endParaRPr>
          </a:p>
          <a:p>
            <a:pPr marL="457200" lvl="1" indent="0" algn="l" rtl="0">
              <a:lnSpc>
                <a:spcPct val="100000"/>
              </a:lnSpc>
              <a:spcBef>
                <a:spcPts val="0"/>
              </a:spcBef>
              <a:spcAft>
                <a:spcPts val="0"/>
              </a:spcAft>
              <a:buClr>
                <a:schemeClr val="dk1"/>
              </a:buClr>
              <a:buSzPts val="1400"/>
              <a:buFont typeface="Calibri"/>
              <a:buNone/>
            </a:pPr>
            <a:endParaRPr i="1" dirty="0"/>
          </a:p>
          <a:p>
            <a:pPr marL="457200" lvl="1" indent="0" algn="l" rtl="0">
              <a:lnSpc>
                <a:spcPct val="100000"/>
              </a:lnSpc>
              <a:spcBef>
                <a:spcPts val="0"/>
              </a:spcBef>
              <a:spcAft>
                <a:spcPts val="0"/>
              </a:spcAft>
              <a:buClr>
                <a:schemeClr val="dk1"/>
              </a:buClr>
              <a:buSzPts val="1400"/>
              <a:buFont typeface="Calibri"/>
              <a:buNone/>
            </a:pPr>
            <a:r>
              <a:rPr lang="en-US" sz="1200" i="1" dirty="0">
                <a:solidFill>
                  <a:schemeClr val="dk1"/>
                </a:solidFill>
                <a:latin typeface="Calibri"/>
                <a:ea typeface="Calibri"/>
                <a:cs typeface="Calibri"/>
                <a:sym typeface="Calibri"/>
              </a:rPr>
              <a:t>Please note that with this model the Membership Star is no longer relevant. Chapters will no longer need to create a membership selection criteria. This will enable chapter members to select new members who help them advance their annual goals, as articulated in the Article II assessment. </a:t>
            </a:r>
            <a:endParaRPr dirty="0"/>
          </a:p>
          <a:p>
            <a:pPr marL="457200" lvl="1" indent="0" algn="l" rtl="0">
              <a:lnSpc>
                <a:spcPct val="100000"/>
              </a:lnSpc>
              <a:spcBef>
                <a:spcPts val="0"/>
              </a:spcBef>
              <a:spcAft>
                <a:spcPts val="0"/>
              </a:spcAft>
              <a:buClr>
                <a:schemeClr val="dk1"/>
              </a:buClr>
              <a:buSzPts val="1400"/>
              <a:buFont typeface="Calibri"/>
              <a:buNone/>
            </a:pPr>
            <a:endParaRPr i="1" dirty="0"/>
          </a:p>
          <a:p>
            <a:pPr marL="457200" lvl="1" indent="0" algn="l" rtl="0">
              <a:lnSpc>
                <a:spcPct val="100000"/>
              </a:lnSpc>
              <a:spcBef>
                <a:spcPts val="0"/>
              </a:spcBef>
              <a:spcAft>
                <a:spcPts val="0"/>
              </a:spcAft>
              <a:buClr>
                <a:schemeClr val="dk1"/>
              </a:buClr>
              <a:buSzPts val="1400"/>
              <a:buFont typeface="Calibri"/>
              <a:buNone/>
            </a:pPr>
            <a:r>
              <a:rPr lang="en-US" i="1" dirty="0"/>
              <a:t>Also in this model, c</a:t>
            </a:r>
            <a:r>
              <a:rPr lang="en-US" sz="1200" i="1" dirty="0">
                <a:solidFill>
                  <a:schemeClr val="dk1"/>
                </a:solidFill>
                <a:latin typeface="Calibri"/>
                <a:ea typeface="Calibri"/>
                <a:cs typeface="Calibri"/>
                <a:sym typeface="Calibri"/>
              </a:rPr>
              <a:t>hapter members should only be voting on PNMs they spoke to on that round. Chapter members who previously knew members outside of recruitment should complete a Recommendation Form. All scores will be weighted to ensure each score is evaluated properly.  </a:t>
            </a:r>
            <a:endParaRPr dirty="0"/>
          </a:p>
          <a:p>
            <a:pPr marL="457200" lvl="1" indent="0" algn="l" rtl="0">
              <a:lnSpc>
                <a:spcPct val="100000"/>
              </a:lnSpc>
              <a:spcBef>
                <a:spcPts val="0"/>
              </a:spcBef>
              <a:spcAft>
                <a:spcPts val="0"/>
              </a:spcAft>
              <a:buClr>
                <a:schemeClr val="dk1"/>
              </a:buClr>
              <a:buSzPts val="1400"/>
              <a:buFont typeface="Calibri"/>
              <a:buNone/>
            </a:pPr>
            <a:endParaRPr i="1" dirty="0"/>
          </a:p>
          <a:p>
            <a:pPr marL="0" lvl="0" indent="0" algn="l" rtl="0">
              <a:lnSpc>
                <a:spcPct val="100000"/>
              </a:lnSpc>
              <a:spcBef>
                <a:spcPts val="0"/>
              </a:spcBef>
              <a:spcAft>
                <a:spcPts val="0"/>
              </a:spcAft>
              <a:buClr>
                <a:schemeClr val="dk1"/>
              </a:buClr>
              <a:buSzPts val="1400"/>
              <a:buFont typeface="Calibri"/>
              <a:buNone/>
            </a:pPr>
            <a:r>
              <a:rPr lang="en-US" sz="1200" b="1" i="1" dirty="0">
                <a:solidFill>
                  <a:schemeClr val="dk1"/>
                </a:solidFill>
                <a:latin typeface="Calibri"/>
                <a:ea typeface="Calibri"/>
                <a:cs typeface="Calibri"/>
                <a:sym typeface="Calibri"/>
              </a:rPr>
              <a:t>ADDITIONAL EVALUATION: </a:t>
            </a:r>
            <a:r>
              <a:rPr lang="en-US" sz="1050" i="1" dirty="0">
                <a:solidFill>
                  <a:srgbClr val="3C4043"/>
                </a:solidFill>
                <a:highlight>
                  <a:srgbClr val="FFFFFF"/>
                </a:highlight>
                <a:latin typeface="Roboto"/>
                <a:ea typeface="Roboto"/>
                <a:cs typeface="Roboto"/>
                <a:sym typeface="Roboto"/>
              </a:rPr>
              <a:t>If EVC determines that it needs more information on some PNMs, the chapter will now use "Additional Evaluations" format instead of Membership selection. During s</a:t>
            </a:r>
            <a:r>
              <a:rPr lang="en-US" sz="1200" i="1" dirty="0">
                <a:solidFill>
                  <a:schemeClr val="dk1"/>
                </a:solidFill>
                <a:latin typeface="Calibri"/>
                <a:ea typeface="Calibri"/>
                <a:cs typeface="Calibri"/>
                <a:sym typeface="Calibri"/>
              </a:rPr>
              <a:t>election, now called Additional Evaluations, the chapter will no longer be using Pro-Con-Con-Pro. The chapter will instead allow three members to speak on behalf of the PNM for 30-45 seconds. By </a:t>
            </a:r>
            <a:r>
              <a:rPr lang="en-US" i="1" dirty="0"/>
              <a:t>moving away from “just adjectives”, we can share additional information about the PNM like her why that is more easily told with more background than the adjectives were providing.</a:t>
            </a:r>
            <a:endParaRPr dirty="0"/>
          </a:p>
          <a:p>
            <a:pPr marL="0" lvl="0" indent="0" algn="l" rtl="0">
              <a:lnSpc>
                <a:spcPct val="100000"/>
              </a:lnSpc>
              <a:spcBef>
                <a:spcPts val="0"/>
              </a:spcBef>
              <a:spcAft>
                <a:spcPts val="0"/>
              </a:spcAft>
              <a:buClr>
                <a:schemeClr val="dk1"/>
              </a:buClr>
              <a:buSzPts val="1400"/>
              <a:buFont typeface="Calibri"/>
              <a:buNone/>
            </a:pPr>
            <a:endParaRPr i="1" dirty="0"/>
          </a:p>
          <a:p>
            <a:pPr marL="0" lvl="0" indent="0" algn="l" rtl="0">
              <a:lnSpc>
                <a:spcPct val="100000"/>
              </a:lnSpc>
              <a:spcBef>
                <a:spcPts val="0"/>
              </a:spcBef>
              <a:spcAft>
                <a:spcPts val="0"/>
              </a:spcAft>
              <a:buClr>
                <a:schemeClr val="dk1"/>
              </a:buClr>
              <a:buSzPts val="1400"/>
              <a:buFont typeface="Calibri"/>
              <a:buNone/>
            </a:pPr>
            <a:r>
              <a:rPr lang="en-US" sz="1200" i="1" dirty="0">
                <a:solidFill>
                  <a:schemeClr val="dk1"/>
                </a:solidFill>
                <a:latin typeface="Calibri"/>
                <a:ea typeface="Calibri"/>
                <a:cs typeface="Calibri"/>
                <a:sym typeface="Calibri"/>
              </a:rPr>
              <a:t>At that point, ALL chapter members in good standing will be asked to vote on a 1-3-5. The chapter should only use this Additional Evaluation model in the event that the release figure </a:t>
            </a:r>
            <a:r>
              <a:rPr lang="en-US" i="1" dirty="0"/>
              <a:t>invite </a:t>
            </a:r>
            <a:r>
              <a:rPr lang="en-US" sz="1200" i="1" dirty="0">
                <a:solidFill>
                  <a:schemeClr val="dk1"/>
                </a:solidFill>
                <a:latin typeface="Calibri"/>
                <a:ea typeface="Calibri"/>
                <a:cs typeface="Calibri"/>
                <a:sym typeface="Calibri"/>
              </a:rPr>
              <a:t>line is drawn through a group of women with the same score.  We found that w</a:t>
            </a:r>
            <a:r>
              <a:rPr lang="en-US" i="1" dirty="0"/>
              <a:t>e asked for only those women who met or knew a pnm and were in good standing to vote during MS, we were finding that the data and information</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rPr>
              <a:t> to be evaluated </a:t>
            </a:r>
            <a:r>
              <a:rPr lang="en-US" i="1" dirty="0"/>
              <a:t>were the pretty much the same as before we held MS.  Thus, w</a:t>
            </a:r>
            <a:r>
              <a:rPr lang="en-US" sz="1200" i="1" dirty="0">
                <a:solidFill>
                  <a:schemeClr val="dk1"/>
                </a:solidFill>
                <a:latin typeface="Calibri"/>
                <a:ea typeface="Calibri"/>
                <a:cs typeface="Calibri"/>
                <a:sym typeface="Calibri"/>
              </a:rPr>
              <a:t>e</a:t>
            </a:r>
            <a:r>
              <a:rPr lang="en-US" i="1" dirty="0"/>
              <a:t> are now asking all members in good standing to vote.</a:t>
            </a:r>
            <a:endParaRPr dirty="0"/>
          </a:p>
          <a:p>
            <a:pPr marL="0" lvl="0" indent="0" algn="l" rtl="0">
              <a:lnSpc>
                <a:spcPct val="100000"/>
              </a:lnSpc>
              <a:spcBef>
                <a:spcPts val="0"/>
              </a:spcBef>
              <a:spcAft>
                <a:spcPts val="0"/>
              </a:spcAft>
              <a:buClr>
                <a:schemeClr val="dk1"/>
              </a:buClr>
              <a:buSzPts val="1400"/>
              <a:buFont typeface="Calibri"/>
              <a:buNone/>
            </a:pPr>
            <a:endParaRPr sz="1800"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800" i="1" dirty="0">
                <a:solidFill>
                  <a:schemeClr val="dk1"/>
                </a:solidFill>
                <a:latin typeface="Calibri"/>
                <a:ea typeface="Calibri"/>
                <a:cs typeface="Calibri"/>
                <a:sym typeface="Calibri"/>
              </a:rPr>
              <a:t>EVC will determine if additional evaluation is needed for each PNM. </a:t>
            </a:r>
          </a:p>
          <a:p>
            <a:pPr marL="0" lvl="0" indent="0" algn="l" rtl="0">
              <a:lnSpc>
                <a:spcPct val="100000"/>
              </a:lnSpc>
              <a:spcBef>
                <a:spcPts val="0"/>
              </a:spcBef>
              <a:spcAft>
                <a:spcPts val="0"/>
              </a:spcAft>
              <a:buClr>
                <a:schemeClr val="dk1"/>
              </a:buClr>
              <a:buSzPts val="1400"/>
              <a:buFont typeface="Calibri"/>
              <a:buNone/>
            </a:pPr>
            <a:endParaRPr lang="en-US" sz="1800" i="1" dirty="0">
              <a:solidFill>
                <a:schemeClr val="dk1"/>
              </a:solidFill>
              <a:latin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800" b="1" i="1" dirty="0">
                <a:solidFill>
                  <a:schemeClr val="dk1"/>
                </a:solidFill>
                <a:latin typeface="Calibri"/>
                <a:cs typeface="Calibri"/>
                <a:sym typeface="Calibri"/>
              </a:rPr>
              <a:t>PREFERENCE: </a:t>
            </a:r>
            <a:r>
              <a:rPr lang="en-US" sz="1800" i="1" dirty="0">
                <a:solidFill>
                  <a:schemeClr val="dk1"/>
                </a:solidFill>
                <a:latin typeface="Calibri"/>
                <a:cs typeface="Calibri"/>
                <a:sym typeface="Calibri"/>
              </a:rPr>
              <a:t>We will talk more about preference scoring a bit later</a:t>
            </a:r>
            <a:endParaRPr dirty="0"/>
          </a:p>
          <a:p>
            <a:pPr marL="0" lvl="0" indent="0" algn="l" rtl="0">
              <a:lnSpc>
                <a:spcPct val="100000"/>
              </a:lnSpc>
              <a:spcBef>
                <a:spcPts val="0"/>
              </a:spcBef>
              <a:spcAft>
                <a:spcPts val="0"/>
              </a:spcAft>
              <a:buClr>
                <a:schemeClr val="dk1"/>
              </a:buClr>
              <a:buSzPts val="1400"/>
              <a:buFont typeface="Calibri"/>
              <a:buNone/>
            </a:pPr>
            <a:endParaRPr b="1" i="1" dirty="0"/>
          </a:p>
          <a:p>
            <a:pPr marL="0" lvl="0" indent="0" algn="l" rtl="0">
              <a:lnSpc>
                <a:spcPct val="100000"/>
              </a:lnSpc>
              <a:spcBef>
                <a:spcPts val="0"/>
              </a:spcBef>
              <a:spcAft>
                <a:spcPts val="0"/>
              </a:spcAft>
              <a:buClr>
                <a:schemeClr val="dk1"/>
              </a:buClr>
              <a:buSzPts val="1400"/>
              <a:buFont typeface="Calibri"/>
              <a:buNone/>
            </a:pPr>
            <a:r>
              <a:rPr lang="en-US" sz="1200" b="1" i="1" dirty="0">
                <a:solidFill>
                  <a:schemeClr val="dk1"/>
                </a:solidFill>
                <a:latin typeface="Calibri"/>
                <a:ea typeface="Calibri"/>
                <a:cs typeface="Calibri"/>
                <a:sym typeface="Calibri"/>
              </a:rPr>
              <a:t>MYVOTE: </a:t>
            </a:r>
            <a:r>
              <a:rPr lang="en-US" sz="1200" i="1" dirty="0">
                <a:solidFill>
                  <a:schemeClr val="dk1"/>
                </a:solidFill>
                <a:latin typeface="Calibri"/>
                <a:ea typeface="Calibri"/>
                <a:cs typeface="Calibri"/>
                <a:sym typeface="Calibri"/>
              </a:rPr>
              <a:t>All scoring and math will be customized in MyVote. It will do the math for you!</a:t>
            </a:r>
            <a:endParaRPr dirty="0"/>
          </a:p>
          <a:p>
            <a:pPr marL="0" lvl="0" indent="0" algn="l" rtl="0">
              <a:lnSpc>
                <a:spcPct val="100000"/>
              </a:lnSpc>
              <a:spcBef>
                <a:spcPts val="0"/>
              </a:spcBef>
              <a:spcAft>
                <a:spcPts val="0"/>
              </a:spcAft>
              <a:buClr>
                <a:schemeClr val="dk1"/>
              </a:buClr>
              <a:buSzPts val="1400"/>
              <a:buFont typeface="Calibri"/>
              <a:buNone/>
            </a:pPr>
            <a:endParaRPr i="1" dirty="0"/>
          </a:p>
          <a:p>
            <a:pPr marL="0" lvl="0" indent="0" algn="l" rtl="0">
              <a:lnSpc>
                <a:spcPct val="100000"/>
              </a:lnSpc>
              <a:spcBef>
                <a:spcPts val="0"/>
              </a:spcBef>
              <a:spcAft>
                <a:spcPts val="0"/>
              </a:spcAft>
              <a:buClr>
                <a:schemeClr val="dk1"/>
              </a:buClr>
              <a:buSzPts val="1400"/>
              <a:buFont typeface="Calibri"/>
              <a:buNone/>
            </a:pPr>
            <a:r>
              <a:rPr lang="en-US" sz="1200" b="1" i="1" dirty="0">
                <a:solidFill>
                  <a:schemeClr val="dk1"/>
                </a:solidFill>
                <a:latin typeface="Calibri"/>
                <a:ea typeface="Calibri"/>
                <a:cs typeface="Calibri"/>
                <a:sym typeface="Calibri"/>
              </a:rPr>
              <a:t>CONVERSATION WORKSHOPS AND TRAINING: </a:t>
            </a:r>
            <a:r>
              <a:rPr lang="en-US" sz="1200" i="1" dirty="0">
                <a:solidFill>
                  <a:schemeClr val="dk1"/>
                </a:solidFill>
                <a:latin typeface="Calibri"/>
                <a:ea typeface="Calibri"/>
                <a:cs typeface="Calibri"/>
                <a:sym typeface="Calibri"/>
              </a:rPr>
              <a:t>Finally, all conversation curriculum and voting model training has been created for you to use, as we mentioned when discussing recruitment prep earlier today.  </a:t>
            </a:r>
            <a:endParaRPr dirty="0"/>
          </a:p>
          <a:p>
            <a:pPr marL="0" lvl="0" indent="0" algn="l" rtl="0">
              <a:lnSpc>
                <a:spcPct val="100000"/>
              </a:lnSpc>
              <a:spcBef>
                <a:spcPts val="0"/>
              </a:spcBef>
              <a:spcAft>
                <a:spcPts val="0"/>
              </a:spcAft>
              <a:buClr>
                <a:schemeClr val="dk1"/>
              </a:buClr>
              <a:buSzPts val="1400"/>
              <a:buFont typeface="Calibri"/>
              <a:buNone/>
            </a:pPr>
            <a:endParaRPr sz="1200"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i="1" dirty="0">
                <a:solidFill>
                  <a:schemeClr val="dk1"/>
                </a:solidFill>
                <a:latin typeface="Calibri"/>
                <a:ea typeface="Calibri"/>
                <a:cs typeface="Calibri"/>
                <a:sym typeface="Calibri"/>
              </a:rPr>
              <a:t>Let’s talk about each of these components in a bit more detail. </a:t>
            </a:r>
            <a:endParaRPr sz="180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89" name="Google Shape;38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i="1" dirty="0"/>
              <a:t>1 minutes</a:t>
            </a:r>
          </a:p>
          <a:p>
            <a:pPr marL="0" lvl="0" indent="0" algn="l" rtl="0">
              <a:spcBef>
                <a:spcPts val="0"/>
              </a:spcBef>
              <a:spcAft>
                <a:spcPts val="0"/>
              </a:spcAft>
              <a:buClr>
                <a:schemeClr val="dk1"/>
              </a:buClr>
              <a:buSzPts val="1200"/>
              <a:buFont typeface="Calibri"/>
              <a:buNone/>
            </a:pPr>
            <a:endParaRPr lang="en-US" i="1" dirty="0"/>
          </a:p>
          <a:p>
            <a:pPr marL="0" lvl="0" indent="0" algn="l" rtl="0">
              <a:spcBef>
                <a:spcPts val="0"/>
              </a:spcBef>
              <a:spcAft>
                <a:spcPts val="0"/>
              </a:spcAft>
              <a:buClr>
                <a:schemeClr val="dk1"/>
              </a:buClr>
              <a:buSzPts val="1200"/>
              <a:buFont typeface="Calibri"/>
              <a:buNone/>
            </a:pPr>
            <a:r>
              <a:rPr lang="en-US" i="1" dirty="0"/>
              <a:t>Here is some expanded information about what criteria make up the Anchor Score. This is the base score (or pre-score) that all PNMs will receive. If you log back in the Delta Gamma website, you can find a document that explains all this in full by searching Primary Recruitment Voting Guide. </a:t>
            </a:r>
          </a:p>
          <a:p>
            <a:pPr marL="0" lvl="0" indent="0" algn="l" rtl="0">
              <a:spcBef>
                <a:spcPts val="0"/>
              </a:spcBef>
              <a:spcAft>
                <a:spcPts val="0"/>
              </a:spcAft>
              <a:buClr>
                <a:schemeClr val="dk1"/>
              </a:buClr>
              <a:buSzPts val="1200"/>
              <a:buFont typeface="Calibri"/>
              <a:buNone/>
            </a:pPr>
            <a:endParaRPr lang="en-US" i="1" dirty="0"/>
          </a:p>
          <a:p>
            <a:pPr marL="0" lvl="0" indent="0" algn="l" rtl="0">
              <a:spcBef>
                <a:spcPts val="0"/>
              </a:spcBef>
              <a:spcAft>
                <a:spcPts val="0"/>
              </a:spcAft>
              <a:buClr>
                <a:schemeClr val="dk1"/>
              </a:buClr>
              <a:buSzPts val="1200"/>
              <a:buFont typeface="Calibri"/>
              <a:buNone/>
            </a:pPr>
            <a:r>
              <a:rPr lang="en-US" i="0" dirty="0"/>
              <a:t>Give advisers a moment to locate this document, </a:t>
            </a:r>
            <a:endParaRPr lang="en-US" i="1" dirty="0"/>
          </a:p>
          <a:p>
            <a:pPr marL="0" lvl="0" indent="0" algn="l" rtl="0">
              <a:spcBef>
                <a:spcPts val="0"/>
              </a:spcBef>
              <a:spcAft>
                <a:spcPts val="0"/>
              </a:spcAft>
              <a:buClr>
                <a:schemeClr val="dk1"/>
              </a:buClr>
              <a:buSzPts val="1200"/>
              <a:buFont typeface="Calibri"/>
              <a:buNone/>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The components used in Anchor Scores are academics, recommendations, and involvement. Each are weighted equally. As a chapter and EVC, we will determine the aspects that would lead to a specific score. In the next slide, we’ll discuss what those might look like.  Then, EVC will score each PNM prior to recruitment on these aspects. </a:t>
            </a:r>
            <a:r>
              <a:rPr lang="en-US" i="1" dirty="0"/>
              <a:t>If your chapter has reservation about using the Recommendation Forms criteria, please connect with your RCRS/CRC/NCRC. </a:t>
            </a:r>
            <a:endParaRPr lang="en-US" b="0"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05" name="Google Shape;40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Here is another look at how this score is compiled. The Anchor Score is also just one component of the overall score, so if the PNM does not have this information available, she still has a great chance through the recruitment process of joining Delta Gamma.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lvl="0" indent="0" algn="l" rtl="0">
              <a:spcBef>
                <a:spcPts val="0"/>
              </a:spcBef>
              <a:spcAft>
                <a:spcPts val="0"/>
              </a:spcAft>
              <a:buClr>
                <a:schemeClr val="dk1"/>
              </a:buClr>
              <a:buSzPts val="1200"/>
              <a:buFont typeface="Calibri"/>
              <a:buNone/>
            </a:pPr>
            <a:r>
              <a:rPr lang="en-US" i="1" dirty="0"/>
              <a:t>For </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26"/>
                  </a:ext>
                </a:extLst>
              </a:rPr>
              <a:t>academic performance, the chapter will give the PNM a 1 if her GPA is below the BLSR requirement, a 3 if they demonstrate average performance and a 5 if they demonstrate exceptional performance. </a:t>
            </a:r>
          </a:p>
          <a:p>
            <a:pPr marL="0" lvl="0" indent="0" algn="l" rtl="0">
              <a:spcBef>
                <a:spcPts val="0"/>
              </a:spcBef>
              <a:spcAft>
                <a:spcPts val="0"/>
              </a:spcAft>
              <a:buClr>
                <a:schemeClr val="dk1"/>
              </a:buClr>
              <a:buSzPts val="1200"/>
              <a:buFont typeface="Calibri"/>
              <a:buNone/>
            </a:pPr>
            <a:endPar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27"/>
                </a:ext>
              </a:extLst>
            </a:endParaRPr>
          </a:p>
          <a:p>
            <a:pPr marL="0" lvl="0" indent="0" algn="l" rtl="0">
              <a:spcBef>
                <a:spcPts val="0"/>
              </a:spcBef>
              <a:spcAft>
                <a:spcPts val="0"/>
              </a:spcAft>
              <a:buClr>
                <a:schemeClr val="dk1"/>
              </a:buClr>
              <a:buSzPts val="1200"/>
              <a:buFont typeface="Calibri"/>
              <a:buNone/>
            </a:pPr>
            <a:r>
              <a:rPr lang="en-US" i="1" dirty="0"/>
              <a:t>For deferred recruitment chapter, this score should be based off of performance at the current institution. Note that academic performance does include more than just GPA. information can be discussed about test scores, AP courses taken, major choice and course load to assign the most appropriate score to each PNM. </a:t>
            </a:r>
          </a:p>
          <a:p>
            <a:pPr marL="0" lvl="0" indent="0" algn="l" rtl="0">
              <a:spcBef>
                <a:spcPts val="0"/>
              </a:spcBef>
              <a:spcAft>
                <a:spcPts val="0"/>
              </a:spcAft>
              <a:buClr>
                <a:schemeClr val="dk1"/>
              </a:buClr>
              <a:buSzPts val="1200"/>
              <a:buFont typeface="Calibri"/>
              <a:buNone/>
            </a:pPr>
            <a:endParaRPr lang="en-US" i="0" dirty="0"/>
          </a:p>
          <a:p>
            <a:pPr marL="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Best practice note: If your chapter has many PNMs and forms , we recommend that each EVC member take a portion of the PNMs to score.  You can divide the list based on geography or alphabetical.  Whichever you choose, it will be important that you agree on a consistent way to score.  We recommend that before you start scoring en masse that EVC pull say 10 PNMs and each independently score one of the categories for all 10 women.  Then come back together as EVC and compare how each EVC member scored to recalibrate.  Even a field like GPA that initially seem cut and dry can have nuances.</a:t>
            </a:r>
          </a:p>
          <a:p>
            <a:pPr marL="0" lvl="0" indent="0" algn="l" rtl="0">
              <a:spcBef>
                <a:spcPts val="0"/>
              </a:spcBef>
              <a:spcAft>
                <a:spcPts val="0"/>
              </a:spcAft>
              <a:buClr>
                <a:schemeClr val="dk1"/>
              </a:buClr>
              <a:buSzPts val="1200"/>
              <a:buFont typeface="Calibri"/>
              <a:buNone/>
            </a:pPr>
            <a:endParaRPr lang="en-US" sz="1200" b="0" i="1" u="none" strike="noStrike" cap="none"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cs typeface="Calibri"/>
                <a:sym typeface="Calibri"/>
              </a:rPr>
              <a:t>What should you do if you do not get the PNM list in enough time to score ahead of recruitment beginning? The best practice here is to be sure that all PNMs have an anchor score by the end of round 1. To begin, you can give each PNM the same score (example: give all a 3 for “involvement” category). In the end, just be sure that all Anchor Scores are completed and accurate by the end of round 1 of recruitment. </a:t>
            </a:r>
          </a:p>
          <a:p>
            <a:pPr marL="0" lvl="0" indent="0" algn="l" rtl="0">
              <a:spcBef>
                <a:spcPts val="0"/>
              </a:spcBef>
              <a:spcAft>
                <a:spcPts val="0"/>
              </a:spcAft>
              <a:buClr>
                <a:schemeClr val="dk1"/>
              </a:buClr>
              <a:buSzPts val="1200"/>
              <a:buFont typeface="Calibri"/>
              <a:buNone/>
            </a:pPr>
            <a:endParaRPr lang="en-US" sz="1200" b="0" i="1" u="none" strike="noStrike" cap="non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p:txBody>
      </p:sp>
      <p:sp>
        <p:nvSpPr>
          <p:cNvPr id="4" name="Slide Number Placeholder 3"/>
          <p:cNvSpPr>
            <a:spLocks noGrp="1"/>
          </p:cNvSpPr>
          <p:nvPr>
            <p:ph type="sldNum" sz="quarter" idx="5"/>
          </p:nvPr>
        </p:nvSpPr>
        <p:spPr/>
        <p:txBody>
          <a:bodyPr/>
          <a:lstStyle/>
          <a:p>
            <a:fld id="{1C65FE66-DA95-4BBA-B0CA-F6722D2EE3FC}" type="slidenum">
              <a:rPr lang="en-US" smtClean="0"/>
              <a:t>27</a:t>
            </a:fld>
            <a:endParaRPr lang="en-US" dirty="0"/>
          </a:p>
        </p:txBody>
      </p:sp>
    </p:spTree>
    <p:extLst>
      <p:ext uri="{BB962C8B-B14F-4D97-AF65-F5344CB8AC3E}">
        <p14:creationId xmlns:p14="http://schemas.microsoft.com/office/powerpoint/2010/main" val="70019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(3 minutes)</a:t>
            </a:r>
          </a:p>
          <a:p>
            <a:pPr>
              <a:buNone/>
            </a:pPr>
            <a:endParaRPr lang="en-US" b="0" i="1" dirty="0">
              <a:solidFill>
                <a:srgbClr val="000000"/>
              </a:solidFill>
            </a:endParaRPr>
          </a:p>
          <a:p>
            <a:pPr>
              <a:buNone/>
            </a:pPr>
            <a:r>
              <a:rPr lang="en-US" b="0" i="1" dirty="0">
                <a:solidFill>
                  <a:srgbClr val="000000"/>
                </a:solidFill>
              </a:rPr>
              <a:t>The next piece of a PNMs score will be her interaction scores, which are centered around the elements of Article II seen in her through conversations during recruitment. Each of these will be on a scale of 1-5, with different options for each category. To help our chapters, these categories have been defined. </a:t>
            </a:r>
          </a:p>
          <a:p>
            <a:pPr>
              <a:buNone/>
            </a:pPr>
            <a:endParaRPr lang="en-US" b="0" i="1" dirty="0">
              <a:solidFill>
                <a:srgbClr val="000000"/>
              </a:solidFill>
            </a:endParaRPr>
          </a:p>
          <a:p>
            <a:pPr>
              <a:buNone/>
            </a:pPr>
            <a:r>
              <a:rPr lang="en-US" b="0" i="1" dirty="0">
                <a:solidFill>
                  <a:srgbClr val="000000"/>
                </a:solidFill>
              </a:rPr>
              <a:t>The screen shows each of the 4 elements of the interaction scores as well as guidance on how scores should be awarded. </a:t>
            </a:r>
          </a:p>
          <a:p>
            <a:pPr>
              <a:buNone/>
            </a:pPr>
            <a:endParaRPr lang="en-US" b="0" i="1" dirty="0">
              <a:solidFill>
                <a:srgbClr val="000000"/>
              </a:solidFill>
            </a:endParaRPr>
          </a:p>
          <a:p>
            <a:pPr>
              <a:buNone/>
            </a:pPr>
            <a:r>
              <a:rPr lang="en-US" b="0" i="0" dirty="0">
                <a:solidFill>
                  <a:srgbClr val="000000"/>
                </a:solidFill>
              </a:rPr>
              <a:t>Give advisers a moment to review the slide and for any questions. </a:t>
            </a:r>
            <a:endParaRPr lang="en-US" i="0"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2728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dirty="0"/>
              <a:t>2 minutes </a:t>
            </a:r>
          </a:p>
          <a:p>
            <a:pPr marL="0" lvl="0" indent="0" algn="l" rtl="0">
              <a:lnSpc>
                <a:spcPct val="100000"/>
              </a:lnSpc>
              <a:spcBef>
                <a:spcPts val="0"/>
              </a:spcBef>
              <a:spcAft>
                <a:spcPts val="0"/>
              </a:spcAft>
              <a:buClr>
                <a:schemeClr val="dk1"/>
              </a:buClr>
              <a:buSzPts val="1400"/>
              <a:buFont typeface="Calibri"/>
              <a:buNone/>
            </a:pPr>
            <a:endParaRPr lang="en-US" i="1" dirty="0"/>
          </a:p>
          <a:p>
            <a:pPr marL="0" lvl="0" indent="0" algn="l" rtl="0">
              <a:lnSpc>
                <a:spcPct val="100000"/>
              </a:lnSpc>
              <a:spcBef>
                <a:spcPts val="0"/>
              </a:spcBef>
              <a:spcAft>
                <a:spcPts val="0"/>
              </a:spcAft>
              <a:buClr>
                <a:schemeClr val="dk1"/>
              </a:buClr>
              <a:buSzPts val="1400"/>
              <a:buFont typeface="Calibri"/>
              <a:buNone/>
            </a:pPr>
            <a:r>
              <a:rPr lang="en-US" i="1" dirty="0"/>
              <a:t>We also can use tags to draw attention to PNM regardless of her score.  All members can use the tagging feature whereas only members in good standing will vote.  </a:t>
            </a:r>
            <a:endParaRPr dirty="0"/>
          </a:p>
          <a:p>
            <a:pPr marL="0" lvl="0" indent="0" algn="l" rtl="0">
              <a:lnSpc>
                <a:spcPct val="100000"/>
              </a:lnSpc>
              <a:spcBef>
                <a:spcPts val="0"/>
              </a:spcBef>
              <a:spcAft>
                <a:spcPts val="0"/>
              </a:spcAft>
              <a:buClr>
                <a:schemeClr val="dk1"/>
              </a:buClr>
              <a:buSzPts val="1400"/>
              <a:buFont typeface="Calibri"/>
              <a:buNone/>
            </a:pPr>
            <a:endParaRPr i="1" dirty="0"/>
          </a:p>
          <a:p>
            <a:pPr marL="0" lvl="0" indent="0" algn="l" rtl="0">
              <a:lnSpc>
                <a:spcPct val="100000"/>
              </a:lnSpc>
              <a:spcBef>
                <a:spcPts val="0"/>
              </a:spcBef>
              <a:spcAft>
                <a:spcPts val="0"/>
              </a:spcAft>
              <a:buClr>
                <a:schemeClr val="dk1"/>
              </a:buClr>
              <a:buSzPts val="1400"/>
              <a:buFont typeface="Calibri"/>
              <a:buNone/>
            </a:pPr>
            <a:r>
              <a:rPr lang="en-US" i="1" dirty="0"/>
              <a:t>Here are some example tags:</a:t>
            </a: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800" i="1" dirty="0">
                <a:solidFill>
                  <a:srgbClr val="000000"/>
                </a:solidFill>
                <a:latin typeface="Arial"/>
                <a:ea typeface="Arial"/>
                <a:cs typeface="Arial"/>
                <a:sym typeface="Arial"/>
              </a:rPr>
              <a:t> </a:t>
            </a:r>
            <a:r>
              <a:rPr lang="en-US" sz="1200" i="1" u="sng" dirty="0">
                <a:solidFill>
                  <a:srgbClr val="CC9B00"/>
                </a:solidFill>
                <a:latin typeface="Arial"/>
                <a:ea typeface="Arial"/>
                <a:cs typeface="Arial"/>
                <a:sym typeface="Arial"/>
              </a:rPr>
              <a:t>Sponsor</a:t>
            </a:r>
            <a:r>
              <a:rPr lang="en-US" sz="1200" i="1" dirty="0">
                <a:solidFill>
                  <a:srgbClr val="000000"/>
                </a:solidFill>
                <a:latin typeface="Arial"/>
                <a:ea typeface="Arial"/>
                <a:cs typeface="Arial"/>
                <a:sym typeface="Arial"/>
              </a:rPr>
              <a:t>: This is the only set tag. This tag is used for members to sponsor a PNM in order to reach the constitutional requirement of a PNM being sponsored by a Delta Gamma. If a member wants to sponsor a PNM, they would select this tag.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000" i="1" u="none" dirty="0">
                <a:solidFill>
                  <a:srgbClr val="CC9B00"/>
                </a:solidFill>
                <a:latin typeface="Arial"/>
                <a:ea typeface="Arial"/>
                <a:cs typeface="Arial"/>
                <a:sym typeface="Arial"/>
              </a:rPr>
              <a:t> </a:t>
            </a:r>
            <a:r>
              <a:rPr lang="en-US" sz="1000" i="1" u="sng" dirty="0">
                <a:solidFill>
                  <a:srgbClr val="CC9B00"/>
                </a:solidFill>
                <a:latin typeface="Arial"/>
                <a:ea typeface="Arial"/>
                <a:cs typeface="Arial"/>
                <a:sym typeface="Arial"/>
              </a:rPr>
              <a:t>Bronze</a:t>
            </a:r>
            <a:r>
              <a:rPr lang="en-US" sz="1000" i="1" dirty="0">
                <a:solidFill>
                  <a:srgbClr val="000000"/>
                </a:solidFill>
                <a:latin typeface="Arial"/>
                <a:ea typeface="Arial"/>
                <a:cs typeface="Arial"/>
                <a:sym typeface="Arial"/>
              </a:rPr>
              <a:t>: A love, a dream girl.  A PNM that you believe clearly excels at meeting our criteria and you feel the need to bring this to EVC’s attention in addition to using higher scores.</a:t>
            </a:r>
            <a:endParaRPr dirty="0"/>
          </a:p>
          <a:p>
            <a:pPr marL="0" lvl="0" indent="0" algn="l" rtl="0">
              <a:lnSpc>
                <a:spcPct val="100000"/>
              </a:lnSpc>
              <a:spcBef>
                <a:spcPts val="0"/>
              </a:spcBef>
              <a:spcAft>
                <a:spcPts val="0"/>
              </a:spcAft>
              <a:buClr>
                <a:srgbClr val="000000"/>
              </a:buClr>
              <a:buSzPts val="700"/>
              <a:buFont typeface="Arial"/>
              <a:buNone/>
            </a:pPr>
            <a:r>
              <a:rPr lang="en-US" sz="700" i="1" dirty="0">
                <a:solidFill>
                  <a:srgbClr val="000000"/>
                </a:solidFill>
                <a:latin typeface="Arial"/>
                <a:ea typeface="Arial"/>
                <a:cs typeface="Arial"/>
                <a:sym typeface="Arial"/>
              </a:rPr>
              <a:t> </a:t>
            </a:r>
            <a:r>
              <a:rPr lang="en-US" sz="1000" i="1" u="sng" dirty="0">
                <a:solidFill>
                  <a:srgbClr val="FF3399"/>
                </a:solidFill>
                <a:latin typeface="Arial"/>
                <a:ea typeface="Arial"/>
                <a:cs typeface="Arial"/>
                <a:sym typeface="Arial"/>
              </a:rPr>
              <a:t>Pink</a:t>
            </a:r>
            <a:r>
              <a:rPr lang="en-US" sz="1000" i="1" dirty="0">
                <a:solidFill>
                  <a:srgbClr val="000000"/>
                </a:solidFill>
                <a:latin typeface="Arial"/>
                <a:ea typeface="Arial"/>
                <a:cs typeface="Arial"/>
                <a:sym typeface="Arial"/>
              </a:rPr>
              <a:t>: A PNM that should continue to meet other members of the chapter, for example:  the conversation was cut short or you think she would be a great match with another member in the chapter!</a:t>
            </a:r>
            <a:endParaRPr dirty="0"/>
          </a:p>
          <a:p>
            <a:pPr marL="0" lvl="0" indent="0" algn="l" rtl="0">
              <a:lnSpc>
                <a:spcPct val="100000"/>
              </a:lnSpc>
              <a:spcBef>
                <a:spcPts val="0"/>
              </a:spcBef>
              <a:spcAft>
                <a:spcPts val="0"/>
              </a:spcAft>
              <a:buClr>
                <a:srgbClr val="000000"/>
              </a:buClr>
              <a:buSzPts val="700"/>
              <a:buFont typeface="Arial"/>
              <a:buNone/>
            </a:pPr>
            <a:r>
              <a:rPr lang="en-US" sz="700" i="1" dirty="0">
                <a:solidFill>
                  <a:srgbClr val="000000"/>
                </a:solidFill>
                <a:latin typeface="Arial"/>
                <a:ea typeface="Arial"/>
                <a:cs typeface="Arial"/>
                <a:sym typeface="Arial"/>
              </a:rPr>
              <a:t> </a:t>
            </a:r>
            <a:r>
              <a:rPr lang="en-US" sz="1000" i="1" u="sng" dirty="0">
                <a:solidFill>
                  <a:srgbClr val="0070C0"/>
                </a:solidFill>
                <a:latin typeface="Arial"/>
                <a:ea typeface="Arial"/>
                <a:cs typeface="Arial"/>
                <a:sym typeface="Arial"/>
              </a:rPr>
              <a:t>Blue</a:t>
            </a:r>
            <a:r>
              <a:rPr lang="en-US" sz="1000" i="1" dirty="0">
                <a:solidFill>
                  <a:srgbClr val="000000"/>
                </a:solidFill>
                <a:latin typeface="Arial"/>
                <a:ea typeface="Arial"/>
                <a:cs typeface="Arial"/>
                <a:sym typeface="Arial"/>
              </a:rPr>
              <a:t>: A PNM you believe does not meet our criteria and you feel the need to bring this to EVC’s attention in addition to using lower scores.</a:t>
            </a: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r>
              <a:rPr lang="en-US" sz="800" i="1" dirty="0">
                <a:solidFill>
                  <a:srgbClr val="000000"/>
                </a:solidFill>
                <a:latin typeface="Arial"/>
                <a:ea typeface="Arial"/>
                <a:cs typeface="Arial"/>
                <a:sym typeface="Arial"/>
              </a:rPr>
              <a:t> </a:t>
            </a:r>
            <a:r>
              <a:rPr lang="en-US" sz="1200" i="1" u="sng" dirty="0">
                <a:solidFill>
                  <a:srgbClr val="CC9B00"/>
                </a:solidFill>
                <a:latin typeface="Arial"/>
                <a:ea typeface="Arial"/>
                <a:cs typeface="Arial"/>
                <a:sym typeface="Arial"/>
              </a:rPr>
              <a:t>EVC</a:t>
            </a:r>
            <a:r>
              <a:rPr lang="en-US" sz="1200" i="1" dirty="0">
                <a:solidFill>
                  <a:srgbClr val="000000"/>
                </a:solidFill>
                <a:latin typeface="Arial"/>
                <a:ea typeface="Arial"/>
                <a:cs typeface="Arial"/>
                <a:sym typeface="Arial"/>
              </a:rPr>
              <a:t>: Can be used as a “red flag” or indication that a member needs to speak to EVC about this PNM. </a:t>
            </a:r>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r>
              <a:rPr lang="en-US" sz="1200" i="1" u="sng" dirty="0">
                <a:solidFill>
                  <a:srgbClr val="CC9B00"/>
                </a:solidFill>
                <a:latin typeface="Arial"/>
                <a:ea typeface="Arial"/>
                <a:cs typeface="Arial"/>
                <a:sym typeface="Arial"/>
              </a:rPr>
              <a:t>Pref</a:t>
            </a:r>
            <a:r>
              <a:rPr lang="en-US" sz="1200" i="1" dirty="0">
                <a:solidFill>
                  <a:srgbClr val="000000"/>
                </a:solidFill>
                <a:latin typeface="Arial"/>
                <a:ea typeface="Arial"/>
                <a:cs typeface="Arial"/>
                <a:sym typeface="Arial"/>
              </a:rPr>
              <a:t>: Can be used the round prior to preference round to have members indicate PNMs they would like to talk to during preference round.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lang="en-US" sz="1200" i="1"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i="1" dirty="0"/>
          </a:p>
          <a:p>
            <a:pPr marL="0" lvl="0" indent="0" algn="l" rtl="0">
              <a:lnSpc>
                <a:spcPct val="100000"/>
              </a:lnSpc>
              <a:spcBef>
                <a:spcPts val="0"/>
              </a:spcBef>
              <a:spcAft>
                <a:spcPts val="0"/>
              </a:spcAft>
              <a:buClr>
                <a:schemeClr val="dk1"/>
              </a:buClr>
              <a:buSzPts val="1400"/>
              <a:buFont typeface="Calibri"/>
              <a:buNone/>
            </a:pPr>
            <a:r>
              <a:rPr lang="en-US" i="1" dirty="0"/>
              <a:t>EVC will consider a variety of data including PNM scores, tags, recommendations, and comments from members who come into EVC to talk to us.  If EVC feels we do not have enough information about a PNM to make a determination, we can continue to discuss during additional evaluations.</a:t>
            </a:r>
          </a:p>
          <a:p>
            <a:pPr marL="0" lvl="0" indent="0" algn="l" rtl="0">
              <a:lnSpc>
                <a:spcPct val="100000"/>
              </a:lnSpc>
              <a:spcBef>
                <a:spcPts val="0"/>
              </a:spcBef>
              <a:spcAft>
                <a:spcPts val="0"/>
              </a:spcAft>
              <a:buClr>
                <a:schemeClr val="dk1"/>
              </a:buClr>
              <a:buSzPts val="1400"/>
              <a:buFont typeface="Calibri"/>
              <a:buNone/>
            </a:pPr>
            <a:endParaRPr i="1" dirty="0"/>
          </a:p>
          <a:p>
            <a:pPr marL="0" lvl="0" indent="0" algn="l" rtl="0">
              <a:lnSpc>
                <a:spcPct val="100000"/>
              </a:lnSpc>
              <a:spcBef>
                <a:spcPts val="0"/>
              </a:spcBef>
              <a:spcAft>
                <a:spcPts val="0"/>
              </a:spcAft>
              <a:buClr>
                <a:schemeClr val="dk1"/>
              </a:buClr>
              <a:buSzPts val="1400"/>
              <a:buFont typeface="Calibri"/>
              <a:buNone/>
            </a:pPr>
            <a:r>
              <a:rPr lang="en-US" i="1" dirty="0"/>
              <a:t>Let’s look at that process next.</a:t>
            </a:r>
            <a:endParaRPr dirty="0"/>
          </a:p>
          <a:p>
            <a:pPr marL="0" lvl="0" indent="0" algn="l" rtl="0">
              <a:spcBef>
                <a:spcPts val="0"/>
              </a:spcBef>
              <a:spcAft>
                <a:spcPts val="0"/>
              </a:spcAft>
              <a:buNone/>
            </a:pPr>
            <a:endParaRPr dirty="0"/>
          </a:p>
        </p:txBody>
      </p:sp>
      <p:sp>
        <p:nvSpPr>
          <p:cNvPr id="537" name="Google Shape;53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buSzPct val="25000"/>
              <a:buNone/>
            </a:pPr>
            <a:r>
              <a:rPr lang="en-US" dirty="0"/>
              <a:t>(1 minute)</a:t>
            </a:r>
          </a:p>
          <a:p>
            <a:pPr>
              <a:buSzPct val="25000"/>
              <a:buNone/>
            </a:pPr>
            <a:endParaRPr lang="en-US" dirty="0"/>
          </a:p>
          <a:p>
            <a:pPr>
              <a:buSzPct val="25000"/>
              <a:buNone/>
            </a:pPr>
            <a:r>
              <a:rPr lang="en-US" i="1" dirty="0"/>
              <a:t>We are going to cover a lot of ground today! Here is an overview of what we will cover.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052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Here is the process for additional evaluations. After we cover a typical AE process, we will talk about what this will look like in practice in a virtual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171450" marR="0" lvl="0" indent="-171450" algn="l" defTabSz="914400" rtl="0" eaLnBrk="1" fontAlgn="auto" latinLnBrk="0" hangingPunct="1">
              <a:lnSpc>
                <a:spcPct val="100000"/>
              </a:lnSpc>
              <a:spcBef>
                <a:spcPts val="0"/>
              </a:spcBef>
              <a:spcAft>
                <a:spcPts val="0"/>
              </a:spcAft>
              <a:buClrTx/>
              <a:buSzTx/>
              <a:tabLst/>
              <a:defRPr/>
            </a:pPr>
            <a:r>
              <a:rPr lang="en-US" i="1" dirty="0"/>
              <a:t>Step 1 – EVC determines that additional evaluations are needed – this means that additional conversations on this PNM would help the chapter to make a decision on her invitation back to Delta Gamma. </a:t>
            </a:r>
          </a:p>
          <a:p>
            <a:pPr marL="171450" marR="0" lvl="0" indent="-171450" algn="l" defTabSz="914400" rtl="0" eaLnBrk="1" fontAlgn="auto" latinLnBrk="0" hangingPunct="1">
              <a:lnSpc>
                <a:spcPct val="100000"/>
              </a:lnSpc>
              <a:spcBef>
                <a:spcPts val="0"/>
              </a:spcBef>
              <a:spcAft>
                <a:spcPts val="0"/>
              </a:spcAft>
              <a:buClrTx/>
              <a:buSzTx/>
              <a:tabLst/>
              <a:defRPr/>
            </a:pPr>
            <a:r>
              <a:rPr lang="en-US" i="1" dirty="0"/>
              <a:t>Step 2 – EVC will set up additional evaluations in MyVote. This will create an opportunity for members in good standing to vote on a member again in this setting.</a:t>
            </a:r>
          </a:p>
          <a:p>
            <a:pPr marL="171450" marR="0" lvl="0" indent="-171450" algn="l" defTabSz="914400" rtl="0" eaLnBrk="1" fontAlgn="auto" latinLnBrk="0" hangingPunct="1">
              <a:lnSpc>
                <a:spcPct val="100000"/>
              </a:lnSpc>
              <a:spcBef>
                <a:spcPts val="0"/>
              </a:spcBef>
              <a:spcAft>
                <a:spcPts val="0"/>
              </a:spcAft>
              <a:buClrTx/>
              <a:buSzTx/>
              <a:tabLst/>
              <a:defRPr/>
            </a:pPr>
            <a:r>
              <a:rPr lang="en-US" i="1" dirty="0"/>
              <a:t>Step 3 – EVC will show the chapter the PNM profile</a:t>
            </a:r>
          </a:p>
          <a:p>
            <a:pPr marL="171450" marR="0" lvl="0" indent="-171450" algn="l" defTabSz="914400" rtl="0" eaLnBrk="1" fontAlgn="auto" latinLnBrk="0" hangingPunct="1">
              <a:lnSpc>
                <a:spcPct val="100000"/>
              </a:lnSpc>
              <a:spcBef>
                <a:spcPts val="0"/>
              </a:spcBef>
              <a:spcAft>
                <a:spcPts val="0"/>
              </a:spcAft>
              <a:buClrTx/>
              <a:buSzTx/>
              <a:tabLst/>
              <a:defRPr/>
            </a:pPr>
            <a:r>
              <a:rPr lang="en-US" i="1" dirty="0"/>
              <a:t>Step 4 – Up to three members can speak on the PNMs behalf for 30-45 seconds each. We no longer follow the pro-con-con-pro format using adjectives – these can be narrative accounts based on the members experience with the PNM during recruitment, or otherwise. The adjectives are still useful.  The adjectives can be a used to tell what is ok to say in front of the chapter and what it is not.  Use adjectives to launch a more descriptive story.  It enables members to share the PNMs why, not just the what.  For example, the adjective philanthropic can help launch us into her passion for why she chooses to volunteer for that organization.</a:t>
            </a:r>
          </a:p>
          <a:p>
            <a:pPr marL="628650" lvl="1" indent="-171450" algn="l" rtl="0">
              <a:spcBef>
                <a:spcPts val="0"/>
              </a:spcBef>
              <a:spcAft>
                <a:spcPts val="0"/>
              </a:spcAft>
            </a:pPr>
            <a:endParaRPr lang="en-US" i="1" dirty="0"/>
          </a:p>
          <a:p>
            <a:pPr marL="628650" lvl="1" indent="-171450" algn="l" rtl="0">
              <a:spcBef>
                <a:spcPts val="0"/>
              </a:spcBef>
              <a:spcAft>
                <a:spcPts val="0"/>
              </a:spcAft>
            </a:pPr>
            <a:r>
              <a:rPr lang="en-US" i="1" dirty="0"/>
              <a:t>We should coach chapters to center their 30-45 seconds about their own experience with the PNM and should not be communicating hearsay or just what was told to us by others. We should also remind them that there is still information that is sensitive and should only be discussed with EVC, not in front of the entire chapter. </a:t>
            </a:r>
          </a:p>
          <a:p>
            <a:pPr marL="628650" lvl="1" indent="-171450" algn="l" rtl="0">
              <a:spcBef>
                <a:spcPts val="0"/>
              </a:spcBef>
              <a:spcAft>
                <a:spcPts val="0"/>
              </a:spcAft>
            </a:pPr>
            <a:endParaRPr lang="en-US" i="1" dirty="0"/>
          </a:p>
          <a:p>
            <a:pPr marL="171450" marR="0" lvl="0" indent="-171450" algn="l" defTabSz="914400" rtl="0" eaLnBrk="1" fontAlgn="auto" latinLnBrk="0" hangingPunct="1">
              <a:lnSpc>
                <a:spcPct val="100000"/>
              </a:lnSpc>
              <a:spcBef>
                <a:spcPts val="0"/>
              </a:spcBef>
              <a:spcAft>
                <a:spcPts val="0"/>
              </a:spcAft>
              <a:buClrTx/>
              <a:buSzTx/>
              <a:tabLst/>
              <a:defRPr/>
            </a:pPr>
            <a:r>
              <a:rPr lang="en-US" i="1" dirty="0"/>
              <a:t>Step 5 – All chapter members will vote on the PNM using a 1,3 or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And then the process continues with each PNM brought forward for additional evaluation. </a:t>
            </a:r>
          </a:p>
          <a:p>
            <a:pPr marL="0" lvl="0" indent="0" algn="l" rtl="0">
              <a:lnSpc>
                <a:spcPct val="115000"/>
              </a:lnSpc>
              <a:spcBef>
                <a:spcPts val="0"/>
              </a:spcBef>
              <a:spcAft>
                <a:spcPts val="0"/>
              </a:spcAft>
              <a:buClr>
                <a:srgbClr val="000000"/>
              </a:buClr>
              <a:buSzPts val="1200"/>
              <a:buFont typeface="Arial"/>
              <a:buNone/>
            </a:pPr>
            <a:endParaRPr dirty="0"/>
          </a:p>
          <a:p>
            <a:pPr marL="0" lvl="0" indent="0" algn="l" rtl="0">
              <a:spcBef>
                <a:spcPts val="0"/>
              </a:spcBef>
              <a:spcAft>
                <a:spcPts val="0"/>
              </a:spcAft>
              <a:buNone/>
            </a:pPr>
            <a:endParaRPr dirty="0"/>
          </a:p>
        </p:txBody>
      </p:sp>
      <p:sp>
        <p:nvSpPr>
          <p:cNvPr id="556" name="Google Shape;55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400" i="1" dirty="0"/>
              <a:t>1 minutes</a:t>
            </a:r>
          </a:p>
          <a:p>
            <a:pPr marL="0" lvl="0" indent="0" algn="l" rtl="0">
              <a:spcBef>
                <a:spcPts val="0"/>
              </a:spcBef>
              <a:spcAft>
                <a:spcPts val="0"/>
              </a:spcAft>
              <a:buClr>
                <a:schemeClr val="dk1"/>
              </a:buClr>
              <a:buSzPts val="1400"/>
              <a:buFont typeface="Calibri"/>
              <a:buNone/>
            </a:pPr>
            <a:endParaRPr lang="en-US" sz="1400" i="1" dirty="0"/>
          </a:p>
          <a:p>
            <a:pPr marL="0" lvl="0" indent="0" algn="l" rtl="0">
              <a:spcBef>
                <a:spcPts val="0"/>
              </a:spcBef>
              <a:spcAft>
                <a:spcPts val="0"/>
              </a:spcAft>
              <a:buClr>
                <a:schemeClr val="dk1"/>
              </a:buClr>
              <a:buSzPts val="1400"/>
              <a:buFont typeface="Calibri"/>
              <a:buNone/>
            </a:pPr>
            <a:r>
              <a:rPr lang="en-US" sz="1400" i="1" dirty="0"/>
              <a:t>Let’s look at some characteristics of PNM scores that would benefit from Additional Evaluations</a:t>
            </a:r>
          </a:p>
          <a:p>
            <a:pPr marL="0" lvl="0" indent="0" algn="l" rtl="0">
              <a:spcBef>
                <a:spcPts val="0"/>
              </a:spcBef>
              <a:spcAft>
                <a:spcPts val="0"/>
              </a:spcAft>
              <a:buClr>
                <a:schemeClr val="dk1"/>
              </a:buClr>
              <a:buSzPts val="1400"/>
              <a:buFont typeface="Calibri"/>
              <a:buNone/>
            </a:pPr>
            <a:endParaRPr dirty="0"/>
          </a:p>
          <a:p>
            <a:pPr marL="457200" lvl="0" indent="-317500" algn="l" rtl="0">
              <a:spcBef>
                <a:spcPts val="0"/>
              </a:spcBef>
              <a:spcAft>
                <a:spcPts val="0"/>
              </a:spcAft>
              <a:buClr>
                <a:schemeClr val="dk1"/>
              </a:buClr>
              <a:buSzPts val="1400"/>
              <a:buFont typeface="Calibri"/>
              <a:buChar char="-"/>
            </a:pPr>
            <a:r>
              <a:rPr lang="en-US" sz="1400" i="1" dirty="0"/>
              <a:t>PNMs 0 votes</a:t>
            </a:r>
            <a:endParaRPr dirty="0"/>
          </a:p>
          <a:p>
            <a:pPr marL="457200" lvl="0" indent="-317500" algn="l" rtl="0">
              <a:spcBef>
                <a:spcPts val="0"/>
              </a:spcBef>
              <a:spcAft>
                <a:spcPts val="0"/>
              </a:spcAft>
              <a:buClr>
                <a:schemeClr val="dk1"/>
              </a:buClr>
              <a:buSzPts val="1400"/>
              <a:buFont typeface="Calibri"/>
              <a:buChar char="-"/>
            </a:pPr>
            <a:r>
              <a:rPr lang="en-US" sz="1400" i="1" dirty="0"/>
              <a:t>came late or missed party</a:t>
            </a:r>
            <a:endParaRPr dirty="0"/>
          </a:p>
          <a:p>
            <a:pPr marL="457200" lvl="0" indent="-317500" algn="l" rtl="0">
              <a:spcBef>
                <a:spcPts val="0"/>
              </a:spcBef>
              <a:spcAft>
                <a:spcPts val="0"/>
              </a:spcAft>
              <a:buClr>
                <a:schemeClr val="dk1"/>
              </a:buClr>
              <a:buSzPts val="1400"/>
              <a:buFont typeface="Calibri"/>
              <a:buChar char="-"/>
            </a:pPr>
            <a:r>
              <a:rPr lang="en-US" sz="1400" i="1" dirty="0"/>
              <a:t>similar names</a:t>
            </a:r>
            <a:endParaRPr dirty="0"/>
          </a:p>
          <a:p>
            <a:pPr marL="457200" lvl="0" indent="-317500" algn="l" rtl="0">
              <a:spcBef>
                <a:spcPts val="0"/>
              </a:spcBef>
              <a:spcAft>
                <a:spcPts val="0"/>
              </a:spcAft>
              <a:buClr>
                <a:schemeClr val="dk1"/>
              </a:buClr>
              <a:buSzPts val="1400"/>
              <a:buFont typeface="Calibri"/>
              <a:buChar char="-"/>
            </a:pPr>
            <a:r>
              <a:rPr lang="en-US" sz="1400" i="1" dirty="0"/>
              <a:t>mixed or drastically different scores</a:t>
            </a:r>
            <a:endParaRPr dirty="0"/>
          </a:p>
          <a:p>
            <a:pPr marL="0" lvl="0" indent="0" algn="l" rtl="0">
              <a:spcBef>
                <a:spcPts val="0"/>
              </a:spcBef>
              <a:spcAft>
                <a:spcPts val="0"/>
              </a:spcAft>
              <a:buClr>
                <a:schemeClr val="dk1"/>
              </a:buClr>
              <a:buSzPts val="1400"/>
              <a:buFont typeface="Calibri"/>
              <a:buNone/>
            </a:pPr>
            <a:endParaRPr sz="1400" i="1" dirty="0"/>
          </a:p>
          <a:p>
            <a:pPr marL="0" lvl="0" indent="0" algn="l" rtl="0">
              <a:spcBef>
                <a:spcPts val="0"/>
              </a:spcBef>
              <a:spcAft>
                <a:spcPts val="0"/>
              </a:spcAft>
              <a:buClr>
                <a:schemeClr val="dk1"/>
              </a:buClr>
              <a:buSzPts val="1400"/>
              <a:buFont typeface="Calibri"/>
              <a:buNone/>
            </a:pPr>
            <a:r>
              <a:rPr lang="en-US" sz="1400" i="1" dirty="0"/>
              <a:t>Next, we want to consider where the PNM scores fall with respect to the chapter’s carry figures, which we will dive into more detail on the next slide.  Timing wise, though, what if the last party ended say 8 pm and Panhellenic doesn’t think they will have carry figures to you for 3 more hours.    As long as you don’t have a drastic format change or change in number of chapters recruiting on campus from prior year, you can get a general idea from what carry figures the chapter had last year and start with those as a guide.  You should have received that data as part of your transition, and you can discuss them with your RCRS/CRC/NCRC prior to recruitment.</a:t>
            </a:r>
            <a:endParaRPr dirty="0"/>
          </a:p>
          <a:p>
            <a:pPr marL="0" lvl="0" indent="0" algn="l" rtl="0">
              <a:spcBef>
                <a:spcPts val="0"/>
              </a:spcBef>
              <a:spcAft>
                <a:spcPts val="0"/>
              </a:spcAft>
              <a:buClr>
                <a:schemeClr val="dk1"/>
              </a:buClr>
              <a:buSzPts val="1400"/>
              <a:buFont typeface="Calibri"/>
              <a:buNone/>
            </a:pPr>
            <a:endParaRPr sz="1400" i="1" dirty="0"/>
          </a:p>
          <a:p>
            <a:pPr marL="0" lvl="0" indent="0" algn="l" rtl="0">
              <a:spcBef>
                <a:spcPts val="0"/>
              </a:spcBef>
              <a:spcAft>
                <a:spcPts val="0"/>
              </a:spcAft>
              <a:buClr>
                <a:schemeClr val="dk1"/>
              </a:buClr>
              <a:buSzPts val="1400"/>
              <a:buFont typeface="Calibri"/>
              <a:buNone/>
            </a:pPr>
            <a:r>
              <a:rPr lang="en-US" sz="1400" i="1" dirty="0"/>
              <a:t># of PNMs to discuss:  we don’t have a number of discussions to recommend.  If the votes are clear and they feel confident in what they have, they don’t have to discuss anyone.  It will vary from chapter to chapter. Your RCRS/NCRC/CRC is happy to work with you on an individual basis.</a:t>
            </a:r>
            <a:endParaRPr dirty="0"/>
          </a:p>
          <a:p>
            <a:pPr marL="0" lvl="0" indent="0" algn="l" rtl="0">
              <a:spcBef>
                <a:spcPts val="0"/>
              </a:spcBef>
              <a:spcAft>
                <a:spcPts val="0"/>
              </a:spcAft>
              <a:buClr>
                <a:schemeClr val="dk1"/>
              </a:buClr>
              <a:buSzPts val="1400"/>
              <a:buFont typeface="Calibri"/>
              <a:buNone/>
            </a:pPr>
            <a:endParaRPr sz="1400" i="1" dirty="0"/>
          </a:p>
          <a:p>
            <a:pPr marL="0" lvl="0" indent="0" algn="l" rtl="0">
              <a:spcBef>
                <a:spcPts val="0"/>
              </a:spcBef>
              <a:spcAft>
                <a:spcPts val="0"/>
              </a:spcAft>
              <a:buNone/>
            </a:pPr>
            <a:endParaRPr dirty="0"/>
          </a:p>
        </p:txBody>
      </p:sp>
      <p:sp>
        <p:nvSpPr>
          <p:cNvPr id="587" name="Google Shape;58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i="0" dirty="0"/>
              <a:t>1 minute</a:t>
            </a:r>
          </a:p>
          <a:p>
            <a:pPr>
              <a:buNone/>
            </a:pPr>
            <a:endParaRPr lang="en-US" i="1" dirty="0"/>
          </a:p>
          <a:p>
            <a:pPr>
              <a:buNone/>
            </a:pPr>
            <a:r>
              <a:rPr lang="en-US" i="1" dirty="0"/>
              <a:t>Here is a great example of what an additional evaluation narrative might sound like. I’ll give you a couple of minutes to read it over. </a:t>
            </a:r>
          </a:p>
          <a:p>
            <a:pPr>
              <a:buNone/>
            </a:pPr>
            <a:endParaRPr lang="en-US" i="1" dirty="0"/>
          </a:p>
          <a:p>
            <a:pPr>
              <a:buNone/>
            </a:pPr>
            <a:r>
              <a:rPr lang="en-US" i="0" dirty="0"/>
              <a:t>Give advisers a minute to read, and then move on to next slide.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6234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200"/>
              <a:buFont typeface="Calibri"/>
              <a:buNone/>
            </a:pPr>
            <a:r>
              <a:rPr lang="en-US" i="0" dirty="0">
                <a:solidFill>
                  <a:srgbClr val="000000"/>
                </a:solidFill>
              </a:rPr>
              <a:t>1 minutes</a:t>
            </a:r>
          </a:p>
          <a:p>
            <a:pPr marL="0" lvl="0" indent="0" algn="l" rtl="0">
              <a:lnSpc>
                <a:spcPct val="115000"/>
              </a:lnSpc>
              <a:spcBef>
                <a:spcPts val="0"/>
              </a:spcBef>
              <a:spcAft>
                <a:spcPts val="0"/>
              </a:spcAft>
              <a:buClr>
                <a:srgbClr val="000000"/>
              </a:buClr>
              <a:buSzPts val="1200"/>
              <a:buFont typeface="Calibri"/>
              <a:buNone/>
            </a:pPr>
            <a:endParaRPr lang="en-US" i="1" dirty="0">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US" i="1" dirty="0">
                <a:solidFill>
                  <a:srgbClr val="000000"/>
                </a:solidFill>
              </a:rPr>
              <a:t>Anyone in good standing will be voting based on what they heard from their sisters. This is why it is important for EVC to be calling on women from different pockets of the chapter to speak on PNMs. </a:t>
            </a:r>
            <a:endParaRPr dirty="0"/>
          </a:p>
          <a:p>
            <a:pPr marL="0" lvl="0" indent="0" algn="l" rtl="0">
              <a:lnSpc>
                <a:spcPct val="115000"/>
              </a:lnSpc>
              <a:spcBef>
                <a:spcPts val="0"/>
              </a:spcBef>
              <a:spcAft>
                <a:spcPts val="0"/>
              </a:spcAft>
              <a:buClr>
                <a:schemeClr val="dk1"/>
              </a:buClr>
              <a:buSzPts val="1400"/>
              <a:buFont typeface="Calibri"/>
              <a:buNone/>
            </a:pPr>
            <a:endParaRPr sz="1400" i="1" dirty="0">
              <a:solidFill>
                <a:srgbClr val="000000"/>
              </a:solidFill>
              <a:latin typeface="Arial"/>
              <a:ea typeface="Arial"/>
              <a:cs typeface="Arial"/>
              <a:sym typeface="Arial"/>
            </a:endParaRPr>
          </a:p>
          <a:p>
            <a:pPr marL="0" lvl="0" indent="0" algn="l" rtl="0">
              <a:lnSpc>
                <a:spcPct val="115000"/>
              </a:lnSpc>
              <a:spcBef>
                <a:spcPts val="0"/>
              </a:spcBef>
              <a:spcAft>
                <a:spcPts val="0"/>
              </a:spcAft>
              <a:buClr>
                <a:srgbClr val="000000"/>
              </a:buClr>
              <a:buSzPts val="1200"/>
              <a:buFont typeface="Calibri"/>
              <a:buNone/>
            </a:pPr>
            <a:r>
              <a:rPr lang="en-US" i="1" dirty="0">
                <a:solidFill>
                  <a:srgbClr val="000000"/>
                </a:solidFill>
              </a:rPr>
              <a:t>One thing to really educate the chapter on here is the importance of not engaging in groupthink. If we just vote in factions based on friend groups, you are actually diluting the value of your vote.</a:t>
            </a:r>
            <a:endParaRPr dirty="0"/>
          </a:p>
          <a:p>
            <a:pPr marL="0" lvl="0" indent="0" algn="l" rtl="0">
              <a:lnSpc>
                <a:spcPct val="115000"/>
              </a:lnSpc>
              <a:spcBef>
                <a:spcPts val="0"/>
              </a:spcBef>
              <a:spcAft>
                <a:spcPts val="0"/>
              </a:spcAft>
              <a:buClr>
                <a:schemeClr val="dk1"/>
              </a:buClr>
              <a:buSzPts val="1400"/>
              <a:buFont typeface="Calibri"/>
              <a:buNone/>
            </a:pPr>
            <a:endParaRPr sz="1400" i="1" dirty="0">
              <a:solidFill>
                <a:srgbClr val="000000"/>
              </a:solidFill>
              <a:latin typeface="Arial"/>
              <a:ea typeface="Arial"/>
              <a:cs typeface="Arial"/>
              <a:sym typeface="Arial"/>
            </a:endParaRPr>
          </a:p>
          <a:p>
            <a:pPr marL="0" lvl="0" indent="0" algn="l" rtl="0">
              <a:lnSpc>
                <a:spcPct val="115000"/>
              </a:lnSpc>
              <a:spcBef>
                <a:spcPts val="0"/>
              </a:spcBef>
              <a:spcAft>
                <a:spcPts val="0"/>
              </a:spcAft>
              <a:buClr>
                <a:srgbClr val="000000"/>
              </a:buClr>
              <a:buSzPts val="1200"/>
              <a:buFont typeface="Calibri"/>
              <a:buNone/>
            </a:pPr>
            <a:r>
              <a:rPr lang="en-US" i="1" dirty="0">
                <a:solidFill>
                  <a:srgbClr val="000000"/>
                </a:solidFill>
              </a:rPr>
              <a:t>Make sure your chapter is voting based on the quality of what they are hearing and not just who they are hearing it from.</a:t>
            </a:r>
            <a:endParaRPr dirty="0"/>
          </a:p>
          <a:p>
            <a:pPr marL="0" lvl="0" indent="0" algn="l" rtl="0">
              <a:lnSpc>
                <a:spcPct val="115000"/>
              </a:lnSpc>
              <a:spcBef>
                <a:spcPts val="0"/>
              </a:spcBef>
              <a:spcAft>
                <a:spcPts val="0"/>
              </a:spcAft>
              <a:buClr>
                <a:srgbClr val="000000"/>
              </a:buClr>
              <a:buSzPts val="1400"/>
              <a:buFont typeface="Arial"/>
              <a:buNone/>
            </a:pPr>
            <a:r>
              <a:rPr lang="en-US" sz="1400" i="1" dirty="0">
                <a:solidFill>
                  <a:srgbClr val="000000"/>
                </a:solidFill>
                <a:latin typeface="Arial"/>
                <a:ea typeface="Arial"/>
                <a:cs typeface="Arial"/>
                <a:sym typeface="Arial"/>
              </a:rPr>
              <a:t>●</a:t>
            </a:r>
            <a:r>
              <a:rPr lang="en-US" i="1" dirty="0">
                <a:solidFill>
                  <a:srgbClr val="000000"/>
                </a:solidFill>
              </a:rPr>
              <a:t>Values of #s</a:t>
            </a:r>
            <a:endParaRPr dirty="0"/>
          </a:p>
          <a:p>
            <a:pPr marL="0" lvl="0" indent="0" algn="l" rtl="0">
              <a:lnSpc>
                <a:spcPct val="115000"/>
              </a:lnSpc>
              <a:spcBef>
                <a:spcPts val="0"/>
              </a:spcBef>
              <a:spcAft>
                <a:spcPts val="0"/>
              </a:spcAft>
              <a:buClr>
                <a:srgbClr val="3C4043"/>
              </a:buClr>
              <a:buSzPts val="1050"/>
              <a:buFont typeface="Roboto"/>
              <a:buNone/>
            </a:pPr>
            <a:r>
              <a:rPr lang="en-US" sz="1050" i="1" dirty="0">
                <a:solidFill>
                  <a:srgbClr val="3C4043"/>
                </a:solidFill>
                <a:highlight>
                  <a:schemeClr val="lt1"/>
                </a:highlight>
                <a:latin typeface="Roboto"/>
                <a:ea typeface="Roboto"/>
                <a:cs typeface="Roboto"/>
                <a:sym typeface="Roboto"/>
              </a:rPr>
              <a:t>1 - she should be low on our Bid list, not a good fit</a:t>
            </a:r>
            <a:endParaRPr dirty="0"/>
          </a:p>
          <a:p>
            <a:pPr marL="0" lvl="0" indent="0" algn="l" rtl="0">
              <a:lnSpc>
                <a:spcPct val="115000"/>
              </a:lnSpc>
              <a:spcBef>
                <a:spcPts val="0"/>
              </a:spcBef>
              <a:spcAft>
                <a:spcPts val="0"/>
              </a:spcAft>
              <a:buClr>
                <a:srgbClr val="3C4043"/>
              </a:buClr>
              <a:buSzPts val="1050"/>
              <a:buFont typeface="Roboto"/>
              <a:buNone/>
            </a:pPr>
            <a:r>
              <a:rPr lang="en-US" sz="1050" i="1" dirty="0">
                <a:solidFill>
                  <a:srgbClr val="3C4043"/>
                </a:solidFill>
                <a:highlight>
                  <a:schemeClr val="lt1"/>
                </a:highlight>
                <a:latin typeface="Roboto"/>
                <a:ea typeface="Roboto"/>
                <a:cs typeface="Roboto"/>
                <a:sym typeface="Roboto"/>
              </a:rPr>
              <a:t>3 - unsure, I am more passionate about other PNMs – this really just means that they weren’t swayed enough to give a “5”</a:t>
            </a:r>
            <a:endParaRPr dirty="0"/>
          </a:p>
          <a:p>
            <a:pPr marL="0" lvl="0" indent="0" algn="l" rtl="0">
              <a:lnSpc>
                <a:spcPct val="115000"/>
              </a:lnSpc>
              <a:spcBef>
                <a:spcPts val="0"/>
              </a:spcBef>
              <a:spcAft>
                <a:spcPts val="0"/>
              </a:spcAft>
              <a:buClr>
                <a:srgbClr val="3C4043"/>
              </a:buClr>
              <a:buSzPts val="1050"/>
              <a:buFont typeface="Roboto"/>
              <a:buNone/>
            </a:pPr>
            <a:r>
              <a:rPr lang="en-US" sz="1050" i="1" dirty="0">
                <a:solidFill>
                  <a:srgbClr val="3C4043"/>
                </a:solidFill>
                <a:highlight>
                  <a:schemeClr val="lt1"/>
                </a:highlight>
                <a:latin typeface="Roboto"/>
                <a:ea typeface="Roboto"/>
                <a:cs typeface="Roboto"/>
                <a:sym typeface="Roboto"/>
              </a:rPr>
              <a:t>5 - I want her to be a DG</a:t>
            </a:r>
            <a:endParaRPr dirty="0"/>
          </a:p>
          <a:p>
            <a:pPr marL="0" lvl="0" indent="0" algn="l" rtl="0">
              <a:spcBef>
                <a:spcPts val="0"/>
              </a:spcBef>
              <a:spcAft>
                <a:spcPts val="0"/>
              </a:spcAft>
              <a:buNone/>
            </a:pPr>
            <a:endParaRPr i="1" dirty="0"/>
          </a:p>
        </p:txBody>
      </p:sp>
      <p:sp>
        <p:nvSpPr>
          <p:cNvPr id="603" name="Google Shape;60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b16fdd3b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5b16fdd3b2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dirty="0"/>
              <a:t>1 minutes</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Here is an outline of what EVCs role in additional evaluations is. </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A note on the last bullet here – remember that in additional evaluations, you are just there to support EVC in preparing and to coach them through the process to be sure proper procedure is followed. </a:t>
            </a:r>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Review the slide. </a:t>
            </a:r>
          </a:p>
          <a:p>
            <a:pPr marL="0" lvl="0" indent="0" algn="l" rtl="0">
              <a:spcBef>
                <a:spcPts val="0"/>
              </a:spcBef>
              <a:spcAft>
                <a:spcPts val="0"/>
              </a:spcAft>
              <a:buNone/>
            </a:pPr>
            <a:endParaRPr lang="en-US" i="0" dirty="0"/>
          </a:p>
        </p:txBody>
      </p:sp>
      <p:sp>
        <p:nvSpPr>
          <p:cNvPr id="205" name="Google Shape;205;g5b16fdd3b2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200"/>
              <a:buFont typeface="Calibri"/>
              <a:buNone/>
            </a:pPr>
            <a:r>
              <a:rPr lang="en-US" i="0" dirty="0">
                <a:solidFill>
                  <a:srgbClr val="000000"/>
                </a:solidFill>
              </a:rPr>
              <a:t>2 minutes</a:t>
            </a:r>
          </a:p>
          <a:p>
            <a:pPr marL="0" lvl="0" indent="0" algn="l" rtl="0">
              <a:lnSpc>
                <a:spcPct val="115000"/>
              </a:lnSpc>
              <a:spcBef>
                <a:spcPts val="0"/>
              </a:spcBef>
              <a:spcAft>
                <a:spcPts val="0"/>
              </a:spcAft>
              <a:buClr>
                <a:srgbClr val="000000"/>
              </a:buClr>
              <a:buSzPts val="1200"/>
              <a:buFont typeface="Calibri"/>
              <a:buNone/>
            </a:pPr>
            <a:endParaRPr lang="en-US" i="1" dirty="0">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US" i="1" dirty="0">
                <a:solidFill>
                  <a:srgbClr val="000000"/>
                </a:solidFill>
              </a:rPr>
              <a:t>Here are the details of the change to preference scoring. This is one of the bigger changes for our chapter members.  They are used to being able to “like” their ideal new member class.  Now only the chapter members who talked to her during preference will be scoring the preference categories.</a:t>
            </a:r>
            <a:endParaRPr lang="en-US" dirty="0"/>
          </a:p>
          <a:p>
            <a:pPr marL="0" lvl="0" indent="0" algn="l" rtl="0">
              <a:lnSpc>
                <a:spcPct val="115000"/>
              </a:lnSpc>
              <a:spcBef>
                <a:spcPts val="0"/>
              </a:spcBef>
              <a:spcAft>
                <a:spcPts val="0"/>
              </a:spcAft>
              <a:buClr>
                <a:schemeClr val="dk1"/>
              </a:buClr>
              <a:buSzPts val="1200"/>
              <a:buFont typeface="Calibri"/>
              <a:buNone/>
            </a:pPr>
            <a:endParaRPr lang="en-US" i="1" dirty="0">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US" i="1" dirty="0">
                <a:solidFill>
                  <a:srgbClr val="000000"/>
                </a:solidFill>
              </a:rPr>
              <a:t>Remember that as EVC does the bid list we will be looking at and including all of the scoring throughout the week is feeding into the PNM’s final score.</a:t>
            </a:r>
            <a:endParaRPr lang="en-US" dirty="0"/>
          </a:p>
          <a:p>
            <a:pPr marL="0" lvl="0" indent="0" algn="l" rtl="0">
              <a:lnSpc>
                <a:spcPct val="115000"/>
              </a:lnSpc>
              <a:spcBef>
                <a:spcPts val="0"/>
              </a:spcBef>
              <a:spcAft>
                <a:spcPts val="0"/>
              </a:spcAft>
              <a:buClr>
                <a:schemeClr val="dk1"/>
              </a:buClr>
              <a:buSzPts val="1200"/>
              <a:buFont typeface="Calibri"/>
              <a:buNone/>
            </a:pPr>
            <a:endParaRPr lang="en-US" i="1" dirty="0">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US" i="0" dirty="0">
                <a:solidFill>
                  <a:srgbClr val="000000"/>
                </a:solidFill>
              </a:rPr>
              <a:t>Review the slide.</a:t>
            </a:r>
            <a:endParaRPr lang="en-US" dirty="0"/>
          </a:p>
        </p:txBody>
      </p:sp>
      <p:sp>
        <p:nvSpPr>
          <p:cNvPr id="624" name="Google Shape;62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dirty="0"/>
              <a:t>Brief intro</a:t>
            </a:r>
          </a:p>
          <a:p>
            <a:pPr>
              <a:buSzPct val="25000"/>
              <a:buNone/>
            </a:pPr>
            <a:endParaRPr lang="en-US" dirty="0"/>
          </a:p>
          <a:p>
            <a:pPr defTabSz="915772">
              <a:buSzPct val="25000"/>
              <a:buNone/>
              <a:defRPr/>
            </a:pPr>
            <a:r>
              <a:rPr lang="en-US" i="1" dirty="0"/>
              <a:t>Take a look back at your recruitment timeline. When should you start the process of collecting Recommendation forms? (</a:t>
            </a:r>
            <a:r>
              <a:rPr lang="en-US" dirty="0"/>
              <a:t>3-4 months before primary recruitment)</a:t>
            </a:r>
            <a:endParaRPr lang="en-US" i="1" dirty="0"/>
          </a:p>
          <a:p>
            <a:pPr>
              <a:buSzPct val="25000"/>
              <a:buNone/>
            </a:pPr>
            <a:endParaRPr dirty="0"/>
          </a:p>
        </p:txBody>
      </p:sp>
      <p:sp>
        <p:nvSpPr>
          <p:cNvPr id="323" name="Shape 323"/>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buNone/>
            </a:pPr>
            <a:r>
              <a:rPr lang="en-US" i="0" dirty="0"/>
              <a:t>1 minute</a:t>
            </a:r>
          </a:p>
          <a:p>
            <a:pPr>
              <a:buNone/>
            </a:pPr>
            <a:endParaRPr lang="en-US" i="1" dirty="0"/>
          </a:p>
          <a:p>
            <a:pPr>
              <a:buNone/>
            </a:pPr>
            <a:r>
              <a:rPr lang="en-US" i="1" dirty="0"/>
              <a:t>As advisers, part of our role is to help educate EVC and the chapter on Recommendations.  Let’s start by examining why Delta Gamma has Recommendation Forms and how chapters use them.  </a:t>
            </a:r>
          </a:p>
          <a:p>
            <a:pPr>
              <a:buNone/>
            </a:pPr>
            <a:endParaRPr lang="en-US" i="1" dirty="0"/>
          </a:p>
          <a:p>
            <a:pPr>
              <a:buNone/>
            </a:pPr>
            <a:r>
              <a:rPr lang="en-US" i="0" dirty="0"/>
              <a:t>Have the 2 questions come up one at a time.  Starting with the first question on the slide by itself, “Why do we have Recommendation forms?”  Ask the group to make notes on their worksheets about the why and how as they share their opinions on why we have Recommendation forms.  After they have shared some ideas, the bullet point list is displayed and the facilitator shares the following if they haven’t already been mentioned.</a:t>
            </a:r>
          </a:p>
          <a:p>
            <a:pPr marL="686829" lvl="1" indent="-139910">
              <a:lnSpc>
                <a:spcPct val="90000"/>
              </a:lnSpc>
              <a:spcBef>
                <a:spcPts val="501"/>
              </a:spcBef>
              <a:buClr>
                <a:srgbClr val="00205C"/>
              </a:buClr>
              <a:buSzPts val="1000"/>
              <a:buFont typeface="Arial"/>
              <a:buChar char="•"/>
            </a:pPr>
            <a:r>
              <a:rPr lang="en-US" sz="1000" dirty="0">
                <a:solidFill>
                  <a:srgbClr val="00205C"/>
                </a:solidFill>
                <a:latin typeface="Avenir"/>
                <a:ea typeface="Avenir"/>
                <a:cs typeface="Avenir"/>
                <a:sym typeface="Avenir"/>
              </a:rPr>
              <a:t>Helps us get to know PNMs</a:t>
            </a:r>
          </a:p>
          <a:p>
            <a:pPr marL="686829" lvl="1" indent="-139910">
              <a:lnSpc>
                <a:spcPct val="90000"/>
              </a:lnSpc>
              <a:spcBef>
                <a:spcPts val="501"/>
              </a:spcBef>
              <a:buClr>
                <a:srgbClr val="00205C"/>
              </a:buClr>
              <a:buSzPts val="1000"/>
              <a:buFont typeface="Arial"/>
              <a:buChar char="•"/>
            </a:pPr>
            <a:r>
              <a:rPr lang="en-US" sz="1000" dirty="0">
                <a:solidFill>
                  <a:srgbClr val="00205C"/>
                </a:solidFill>
                <a:latin typeface="Avenir"/>
                <a:ea typeface="Avenir"/>
                <a:cs typeface="Avenir"/>
                <a:sym typeface="Avenir"/>
              </a:rPr>
              <a:t>Information can help us with matching</a:t>
            </a:r>
          </a:p>
          <a:p>
            <a:pPr marL="686829" lvl="1" indent="-139910">
              <a:lnSpc>
                <a:spcPct val="90000"/>
              </a:lnSpc>
              <a:spcBef>
                <a:spcPts val="501"/>
              </a:spcBef>
              <a:buClr>
                <a:srgbClr val="00205C"/>
              </a:buClr>
              <a:buSzPts val="1000"/>
              <a:buFont typeface="Arial"/>
              <a:buChar char="•"/>
            </a:pPr>
            <a:r>
              <a:rPr lang="en-US" sz="1000" dirty="0">
                <a:solidFill>
                  <a:srgbClr val="00205C"/>
                </a:solidFill>
                <a:latin typeface="Avenir"/>
                <a:ea typeface="Avenir"/>
                <a:cs typeface="Avenir"/>
                <a:sym typeface="Avenir"/>
              </a:rPr>
              <a:t>One way to meet the Constitutional requirement (the other way is through the Sponsor tag on MyVote as discussed earlier)</a:t>
            </a:r>
          </a:p>
          <a:p>
            <a:pPr marL="686829" lvl="1" indent="-139910">
              <a:lnSpc>
                <a:spcPct val="90000"/>
              </a:lnSpc>
              <a:spcBef>
                <a:spcPts val="501"/>
              </a:spcBef>
              <a:buClr>
                <a:srgbClr val="00205C"/>
              </a:buClr>
              <a:buSzPts val="1000"/>
              <a:buFont typeface="Arial"/>
              <a:buChar char="•"/>
            </a:pPr>
            <a:r>
              <a:rPr lang="en-US" sz="1000" dirty="0">
                <a:solidFill>
                  <a:srgbClr val="00205C"/>
                </a:solidFill>
                <a:latin typeface="Avenir"/>
                <a:ea typeface="Avenir"/>
                <a:cs typeface="Avenir"/>
                <a:sym typeface="Avenir"/>
              </a:rPr>
              <a:t>Singe sex status support: </a:t>
            </a:r>
            <a:r>
              <a:rPr lang="en-US" sz="1800" dirty="0">
                <a:effectLst/>
                <a:latin typeface="Arial" panose="020B0604020202020204" pitchFamily="34" charset="0"/>
                <a:ea typeface="Calibri" panose="020F0502020204030204" pitchFamily="34" charset="0"/>
              </a:rPr>
              <a:t>One of the things that protects our single sex status is using high selectivity in membership selection. By requiring recommendation forms, we are able to ensure that potential new members align with our values by receiving input and a vote of approval from a member on top of the chapter conversations with the PNM as well as the chapter vote.</a:t>
            </a:r>
            <a:endParaRPr lang="en-US" sz="1000" dirty="0">
              <a:solidFill>
                <a:srgbClr val="00205C"/>
              </a:solidFill>
              <a:latin typeface="Avenir"/>
              <a:ea typeface="Avenir"/>
              <a:cs typeface="Avenir"/>
              <a:sym typeface="Avenir"/>
            </a:endParaRPr>
          </a:p>
          <a:p>
            <a:pPr marL="546919" lvl="1">
              <a:lnSpc>
                <a:spcPct val="90000"/>
              </a:lnSpc>
              <a:spcBef>
                <a:spcPts val="501"/>
              </a:spcBef>
              <a:buClr>
                <a:srgbClr val="00205C"/>
              </a:buClr>
              <a:buSzPts val="1000"/>
              <a:buNone/>
            </a:pPr>
            <a:endParaRPr lang="en-US" sz="1000" dirty="0">
              <a:solidFill>
                <a:srgbClr val="00205C"/>
              </a:solidFill>
              <a:latin typeface="Avenir"/>
              <a:ea typeface="Avenir"/>
              <a:cs typeface="Avenir"/>
              <a:sym typeface="Avenir"/>
            </a:endParaRPr>
          </a:p>
          <a:p>
            <a:pPr>
              <a:lnSpc>
                <a:spcPct val="90000"/>
              </a:lnSpc>
              <a:spcBef>
                <a:spcPts val="501"/>
              </a:spcBef>
              <a:buNone/>
            </a:pPr>
            <a:r>
              <a:rPr lang="en-US" sz="1000" dirty="0">
                <a:solidFill>
                  <a:srgbClr val="000000"/>
                </a:solidFill>
                <a:latin typeface="Avenir"/>
                <a:ea typeface="Avenir"/>
                <a:cs typeface="Avenir"/>
                <a:sym typeface="Avenir"/>
              </a:rPr>
              <a:t>Next, move on to the 2nd question and ask the group to share their thoughts on “how we use Recommendation Forms”?  Slide then reveals bullets, if they haven’t mentioned then share the following:</a:t>
            </a:r>
          </a:p>
          <a:p>
            <a:pPr marL="171707" indent="-171707">
              <a:lnSpc>
                <a:spcPct val="90000"/>
              </a:lnSpc>
              <a:spcBef>
                <a:spcPts val="501"/>
              </a:spcBef>
            </a:pPr>
            <a:r>
              <a:rPr lang="en-US" sz="1000" dirty="0">
                <a:solidFill>
                  <a:srgbClr val="000000"/>
                </a:solidFill>
                <a:latin typeface="Avenir"/>
                <a:ea typeface="Avenir"/>
                <a:cs typeface="Avenir"/>
                <a:sym typeface="Avenir"/>
              </a:rPr>
              <a:t>To get to know the PNMs prior to recruitment</a:t>
            </a:r>
          </a:p>
          <a:p>
            <a:pPr marL="171707" indent="-171707">
              <a:lnSpc>
                <a:spcPct val="90000"/>
              </a:lnSpc>
              <a:spcBef>
                <a:spcPts val="501"/>
              </a:spcBef>
            </a:pPr>
            <a:r>
              <a:rPr lang="en-US" sz="1000" dirty="0">
                <a:solidFill>
                  <a:srgbClr val="000000"/>
                </a:solidFill>
                <a:latin typeface="Avenir"/>
                <a:ea typeface="Avenir"/>
                <a:cs typeface="Avenir"/>
                <a:sym typeface="Avenir"/>
              </a:rPr>
              <a:t>To develop a Captain’s List</a:t>
            </a:r>
          </a:p>
          <a:p>
            <a:pPr marL="0" indent="0">
              <a:lnSpc>
                <a:spcPct val="90000"/>
              </a:lnSpc>
              <a:spcBef>
                <a:spcPts val="501"/>
              </a:spcBef>
              <a:buNone/>
            </a:pPr>
            <a:endParaRPr lang="en-US" sz="1000" dirty="0">
              <a:solidFill>
                <a:srgbClr val="000000"/>
              </a:solidFill>
              <a:latin typeface="Avenir"/>
              <a:ea typeface="Avenir"/>
              <a:cs typeface="Avenir"/>
              <a:sym typeface="Avenir"/>
            </a:endParaRPr>
          </a:p>
          <a:p>
            <a:pPr marL="0" indent="0">
              <a:lnSpc>
                <a:spcPct val="90000"/>
              </a:lnSpc>
              <a:spcBef>
                <a:spcPts val="501"/>
              </a:spcBef>
              <a:buNone/>
            </a:pPr>
            <a:r>
              <a:rPr lang="en-US" sz="1000" b="1" dirty="0">
                <a:solidFill>
                  <a:srgbClr val="000000"/>
                </a:solidFill>
                <a:latin typeface="Avenir"/>
                <a:ea typeface="Avenir"/>
                <a:cs typeface="Avenir"/>
                <a:sym typeface="Avenir"/>
              </a:rPr>
              <a:t>Fac Note: any DG member (collegian or alumnae) can write a recommendation form! Collegians should feel empowered to submit Recommendation Forms for PNMs they know!</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209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dirty="0"/>
              <a:t>Brief intro</a:t>
            </a:r>
          </a:p>
          <a:p>
            <a:pPr>
              <a:buSzPct val="25000"/>
              <a:buNone/>
            </a:pPr>
            <a:endParaRPr dirty="0"/>
          </a:p>
          <a:p>
            <a:pPr>
              <a:buSzPct val="25000"/>
              <a:buNone/>
            </a:pPr>
            <a:r>
              <a:rPr lang="en-US" i="1" dirty="0"/>
              <a:t>Thus far we have discussed EVC’s role and responsibilities prior to and during recruitment. Let’s now discuss EVC’s role after recruitment. To do so, get back out your Fall or Deferred Primary Recruitment Timeline document. </a:t>
            </a:r>
          </a:p>
        </p:txBody>
      </p:sp>
      <p:sp>
        <p:nvSpPr>
          <p:cNvPr id="503" name="Shape 503"/>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rgbClr val="000000"/>
                </a:solidFill>
                <a:latin typeface="Calibri"/>
                <a:ea typeface="Calibri"/>
                <a:cs typeface="Calibri"/>
                <a:sym typeface="Calibri"/>
              </a:rPr>
              <a:pPr algn="r">
                <a:buSzPct val="25000"/>
              </a:pPr>
              <a:t>38</a:t>
            </a:fld>
            <a:endParaRPr lang="en-US" sz="1200" dirty="0">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9" name="Shape 509"/>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Clr>
                <a:schemeClr val="dk1"/>
              </a:buClr>
              <a:buSzPts val="300"/>
              <a:buNone/>
            </a:pPr>
            <a:r>
              <a:rPr lang="en-US" i="0" dirty="0"/>
              <a:t>2 minutes</a:t>
            </a:r>
          </a:p>
          <a:p>
            <a:pPr>
              <a:buClr>
                <a:schemeClr val="dk1"/>
              </a:buClr>
              <a:buSzPts val="300"/>
              <a:buNone/>
            </a:pPr>
            <a:endParaRPr lang="en-US" i="1" dirty="0"/>
          </a:p>
          <a:p>
            <a:pPr>
              <a:buClr>
                <a:schemeClr val="dk1"/>
              </a:buClr>
              <a:buSzPts val="300"/>
              <a:buNone/>
            </a:pPr>
            <a:r>
              <a:rPr lang="en-US" i="1" dirty="0"/>
              <a:t>Your regional team that has been supporting you for recruitment is also excited to hear about Bid Day. As soon as EVC knows the results for Bid Day, the vp: membership should email the results to her RCRS/NCRC/CRC.</a:t>
            </a:r>
          </a:p>
          <a:p>
            <a:pPr>
              <a:buClr>
                <a:schemeClr val="dk1"/>
              </a:buClr>
              <a:buSzPts val="300"/>
              <a:buNone/>
            </a:pPr>
            <a:endParaRPr lang="en-US" i="1" dirty="0"/>
          </a:p>
          <a:p>
            <a:pPr>
              <a:buClr>
                <a:schemeClr val="dk1"/>
              </a:buClr>
              <a:buSzPts val="300"/>
              <a:buNone/>
            </a:pPr>
            <a:r>
              <a:rPr lang="en-US" i="1" dirty="0"/>
              <a:t>One of the key items to do after recruitment is to evaluate recruitment while it is fresh in their minds. </a:t>
            </a:r>
            <a:endParaRPr lang="en-US" dirty="0"/>
          </a:p>
          <a:p>
            <a:pPr>
              <a:buClr>
                <a:schemeClr val="dk1"/>
              </a:buClr>
              <a:buSzPts val="300"/>
              <a:buNone/>
            </a:pPr>
            <a:endParaRPr lang="en-US" i="1" dirty="0"/>
          </a:p>
          <a:p>
            <a:pPr>
              <a:buClr>
                <a:schemeClr val="dk1"/>
              </a:buClr>
              <a:buSzPts val="300"/>
              <a:buNone/>
            </a:pPr>
            <a:r>
              <a:rPr lang="en-US" i="1" dirty="0"/>
              <a:t>Also, it important to destroy all confidential information to protect all PNM’s privacy. Please shred all confidential information such as notes, voting outcomes, carry lists, etc. Also remember to delete all electronic confidential information right away.</a:t>
            </a:r>
          </a:p>
          <a:p>
            <a:pPr>
              <a:buClr>
                <a:schemeClr val="dk1"/>
              </a:buClr>
              <a:buSzPts val="300"/>
              <a:buNone/>
            </a:pPr>
            <a:endParaRPr lang="en-US" i="1" dirty="0"/>
          </a:p>
          <a:p>
            <a:pPr>
              <a:buSzPct val="25000"/>
              <a:buNone/>
            </a:pPr>
            <a:r>
              <a:rPr lang="en-US" i="1" dirty="0"/>
              <a:t>Another key items to do after recruitment is complete two Anchorbase tasks. First, submit the Post Recruitment Evaluation task, and second is the Post Recruitment Statistics task. They are both due 2 weeks after recruitment ends. </a:t>
            </a:r>
          </a:p>
          <a:p>
            <a:pPr>
              <a:buSzPct val="25000"/>
              <a:buNone/>
            </a:pPr>
            <a:endParaRPr lang="en-US" i="1" dirty="0"/>
          </a:p>
          <a:p>
            <a:pPr>
              <a:buSzPct val="25000"/>
              <a:buNone/>
            </a:pPr>
            <a:r>
              <a:rPr lang="en-US" i="1" dirty="0"/>
              <a:t>Also, give the Recommendation forms to the new members pledged to the vp: member education. She will then upload them to Anchorbase. </a:t>
            </a:r>
          </a:p>
          <a:p>
            <a:pPr>
              <a:buSzPct val="25000"/>
              <a:buNone/>
            </a:pPr>
            <a:endParaRPr lang="en-US" i="1" dirty="0"/>
          </a:p>
        </p:txBody>
      </p:sp>
      <p:sp>
        <p:nvSpPr>
          <p:cNvPr id="510" name="Shape 510"/>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US" i="0" dirty="0"/>
              <a:t>(1 minute)</a:t>
            </a:r>
          </a:p>
          <a:p>
            <a:pPr>
              <a:buSzPct val="25000"/>
              <a:buNone/>
            </a:pPr>
            <a:endParaRPr lang="en-US" i="1" dirty="0"/>
          </a:p>
          <a:p>
            <a:pPr>
              <a:buSzPct val="25000"/>
              <a:buNone/>
            </a:pPr>
            <a:r>
              <a:rPr lang="en-US" i="1" dirty="0"/>
              <a:t>This transition in the advising structure for Delta Gamma is exciting and an example of how we can learn through our involvement for a lifetime. As membership adviser, you will be supervising the work of the recruitment records adviser and the continuous recruitment adviser, if those positions are filled.  Let’s take just a couple of minutes here to share with each other some tips and tricks for successful supervising in this volunteer experience. What do you believe to be qualities of a successful supervisory relationship? If you do not currently have an adviser in one of the supervised roles, we hope that you will soon in the future, as there are lots of Delta Gammas that want to get involved! </a:t>
            </a:r>
          </a:p>
          <a:p>
            <a:pPr>
              <a:buSzPct val="25000"/>
              <a:buNone/>
            </a:pPr>
            <a:endParaRPr lang="en-US" i="1"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9968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0" dirty="0"/>
              <a:t>10 minutes</a:t>
            </a:r>
          </a:p>
          <a:p>
            <a:pPr>
              <a:buSzPct val="25000"/>
              <a:buNone/>
            </a:pPr>
            <a:endParaRPr lang="en-US" i="1" dirty="0"/>
          </a:p>
          <a:p>
            <a:pPr>
              <a:buSzPct val="25000"/>
              <a:buNone/>
            </a:pPr>
            <a:r>
              <a:rPr lang="en-US" i="1" dirty="0"/>
              <a:t>After recruitment, the chapter will want to ensure they have reached Quota and Campus Total. One thing that we are anticipating this year is that at some point, most of our chapters will have to participate in continuous recruitment and COB efforts. We’re going to spend some time here so that you feel prepared to coach the chapter in these efforts, as there will be many chapters that are not used to recruiting in this way! </a:t>
            </a:r>
          </a:p>
          <a:p>
            <a:pPr>
              <a:buSzPct val="25000"/>
              <a:buNone/>
            </a:pPr>
            <a:endParaRPr lang="en-US" i="1" dirty="0"/>
          </a:p>
          <a:p>
            <a:pPr>
              <a:buSzPct val="25000"/>
              <a:buNone/>
            </a:pPr>
            <a:r>
              <a:rPr lang="en-US" i="1" dirty="0"/>
              <a:t>Chapters may feel bothered by COB and it is important that we are able to coach them around the importance of it so that they can get excited about extending membership to unaffiliated women on campus. </a:t>
            </a:r>
            <a:endParaRPr lang="en-US" i="0" dirty="0"/>
          </a:p>
          <a:p>
            <a:pPr>
              <a:buSzPct val="25000"/>
              <a:buNone/>
            </a:pPr>
            <a:endParaRPr lang="en-US" i="1" dirty="0"/>
          </a:p>
          <a:p>
            <a:pPr>
              <a:buSzPct val="25000"/>
              <a:buNone/>
            </a:pPr>
            <a:r>
              <a:rPr lang="en-US" i="1" dirty="0"/>
              <a:t>If you log in to the Library and use the link that I just put in the chat, you’ll be led to the recruitment resources. In the table of contents, click on the COB section. We are going to send you into breakout spaces to discuss these section together. Specifically, we’d like you all to have discussions around best practices in COB. </a:t>
            </a:r>
          </a:p>
          <a:p>
            <a:pPr>
              <a:buSzPct val="25000"/>
              <a:buNone/>
            </a:pPr>
            <a:r>
              <a:rPr lang="en-US" i="0" dirty="0"/>
              <a:t>(ZOOM feature: send to breakout rooms for 10 minutes.)</a:t>
            </a:r>
          </a:p>
          <a:p>
            <a:pPr>
              <a:buSzPct val="25000"/>
              <a:buNone/>
            </a:pPr>
            <a:endParaRPr lang="en-US" i="0" dirty="0"/>
          </a:p>
          <a:p>
            <a:pPr>
              <a:buSzPct val="25000"/>
              <a:buNone/>
            </a:pPr>
            <a:r>
              <a:rPr lang="en-US" i="0" dirty="0"/>
              <a:t>When breakout rooms close, ask for any questions that popped up around COB. Be careful to pay attention to time here – feel free to record questions and answer them throughout this COB section. </a:t>
            </a:r>
          </a:p>
        </p:txBody>
      </p:sp>
      <p:sp>
        <p:nvSpPr>
          <p:cNvPr id="503" name="Shape 503"/>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rgbClr val="000000"/>
                </a:solidFill>
                <a:latin typeface="Calibri"/>
                <a:ea typeface="Calibri"/>
                <a:cs typeface="Calibri"/>
                <a:sym typeface="Calibri"/>
              </a:rPr>
              <a:pPr algn="r">
                <a:buSzPct val="25000"/>
              </a:pPr>
              <a:t>40</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6783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US" i="0" dirty="0"/>
              <a:t>2 minutes</a:t>
            </a:r>
          </a:p>
          <a:p>
            <a:pPr>
              <a:buSzPct val="25000"/>
              <a:buNone/>
            </a:pPr>
            <a:endParaRPr lang="en-US" i="1" dirty="0"/>
          </a:p>
          <a:p>
            <a:pPr>
              <a:buSzPct val="25000"/>
              <a:buNone/>
            </a:pPr>
            <a:r>
              <a:rPr lang="en-US" i="1" dirty="0"/>
              <a:t>Let’s talk through some policy and procedure for continuous recruitment. </a:t>
            </a:r>
          </a:p>
          <a:p>
            <a:pPr>
              <a:buSzPct val="25000"/>
              <a:buNone/>
            </a:pPr>
            <a:endParaRPr lang="en-US" dirty="0"/>
          </a:p>
          <a:p>
            <a:pPr>
              <a:buSzPct val="25000"/>
              <a:buNone/>
            </a:pPr>
            <a:r>
              <a:rPr lang="en-US" i="1" dirty="0"/>
              <a:t>Many of Delta Gamma’s most talented and dedicated members are pledged through COB. Every Delta Gamma chapter is required to conduct COB whenever it falls below Quota and/or Total. Often, however, chapters see COB as a negative experience. As the membership adviser, you can help them see that COB can be a great thing – they get to select new members who may have been missed through the primary recruitment process!</a:t>
            </a:r>
          </a:p>
          <a:p>
            <a:pPr>
              <a:buSzPct val="25000"/>
              <a:buNone/>
            </a:pPr>
            <a:endParaRPr lang="en-US" i="1" dirty="0"/>
          </a:p>
          <a:p>
            <a:pPr>
              <a:buSzPct val="25000"/>
              <a:buNone/>
            </a:pPr>
            <a:r>
              <a:rPr lang="en-US" i="1" dirty="0"/>
              <a:t>If a chapter needs to COB, they should be in contact with their RCRS/CRC/NCRC regarding strategy and plans. Recruitment Confidential covers COB implementation and is a great resource for the chapter. </a:t>
            </a:r>
          </a:p>
          <a:p>
            <a:pPr>
              <a:buSzPct val="25000"/>
              <a:buNone/>
            </a:pPr>
            <a:endParaRPr lang="en-US" i="1" dirty="0"/>
          </a:p>
          <a:p>
            <a:pPr>
              <a:buSzPct val="25000"/>
              <a:buNone/>
            </a:pPr>
            <a:r>
              <a:rPr lang="en-US" i="1" dirty="0"/>
              <a:t>We want chapters to COB whenever possible and for however long possible – we have such a great opportunity to meet members that missed the primary recruitment process and to keep our chapters full! </a:t>
            </a:r>
          </a:p>
          <a:p>
            <a:pPr>
              <a:buSzPct val="25000"/>
              <a:buNone/>
            </a:pPr>
            <a:endParaRPr lang="en-US" i="1" dirty="0"/>
          </a:p>
          <a:p>
            <a:pPr>
              <a:buSzPct val="25000"/>
              <a:buNone/>
            </a:pPr>
            <a:r>
              <a:rPr lang="en-US" i="1" dirty="0"/>
              <a:t>Do you have any questions about this?</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3612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i="0" dirty="0"/>
              <a:t>1 minute</a:t>
            </a:r>
          </a:p>
          <a:p>
            <a:pPr>
              <a:buNone/>
            </a:pPr>
            <a:endParaRPr lang="en-US" i="1" dirty="0"/>
          </a:p>
          <a:p>
            <a:pPr>
              <a:buNone/>
            </a:pPr>
            <a:r>
              <a:rPr lang="en-US" i="1" dirty="0"/>
              <a:t>We chapters to think about how far-reaching these efforts can be. They may not consider that continuous recruitment is actually a PR campaign, or that the vp: finance should be involved. A successful COB effort involves multiple people, and depending on the number of spots the chapter is trying to fill, it could involve a larger group of chapter members, too. Sometimes, it is an all-hands-on-deck process!</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729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2 minutes</a:t>
            </a:r>
          </a:p>
          <a:p>
            <a:pPr>
              <a:buNone/>
            </a:pPr>
            <a:endParaRPr lang="en-US" dirty="0"/>
          </a:p>
          <a:p>
            <a:pPr>
              <a:buNone/>
            </a:pPr>
            <a:r>
              <a:rPr lang="en-US" i="1" dirty="0"/>
              <a:t>Just like EVC, the COB team has a range of responsibilities. </a:t>
            </a:r>
          </a:p>
          <a:p>
            <a:pPr>
              <a:buNone/>
            </a:pPr>
            <a:endParaRPr lang="en-US" i="1" dirty="0"/>
          </a:p>
          <a:p>
            <a:pPr>
              <a:buNone/>
            </a:pPr>
            <a:r>
              <a:rPr lang="en-US" i="1" dirty="0"/>
              <a:t>They need to think strategically about the COB goals for the chapter and create buy-in around those. They also need to prepare and educate the chapter about the importance of and opportunity of COB. They also can help members understand their role in the process. </a:t>
            </a:r>
          </a:p>
          <a:p>
            <a:pPr>
              <a:buNone/>
            </a:pPr>
            <a:endParaRPr lang="en-US" i="1" dirty="0"/>
          </a:p>
          <a:p>
            <a:pPr>
              <a:buNone/>
            </a:pPr>
            <a:r>
              <a:rPr lang="en-US" i="1" dirty="0"/>
              <a:t>There is a great deal of creativity that is needed in COB. Unlike primary recruitment, the COB process is largely undefined. This is a great opportunity for Delta Gamma to sell itself in new ways and to meet women they did not get to meet through the primary recruitment process.</a:t>
            </a:r>
          </a:p>
          <a:p>
            <a:pPr>
              <a:buNone/>
            </a:pPr>
            <a:endParaRPr lang="en-US" i="1" dirty="0"/>
          </a:p>
          <a:p>
            <a:pPr>
              <a:buNone/>
            </a:pPr>
            <a:r>
              <a:rPr lang="en-US" i="1" dirty="0"/>
              <a:t>Lastly, they need to work together to lead the COB committee. They need to help each member of the committee understand their role, ensure they are prepared for that role, and cheer them on as they recruitment new members!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124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i="0" dirty="0"/>
              <a:t>10 minutes</a:t>
            </a:r>
          </a:p>
          <a:p>
            <a:pPr>
              <a:buNone/>
            </a:pPr>
            <a:endParaRPr lang="en-US" i="1" dirty="0"/>
          </a:p>
          <a:p>
            <a:pPr>
              <a:buNone/>
            </a:pPr>
            <a:r>
              <a:rPr lang="en-US" i="1" dirty="0"/>
              <a:t>The next sections of the COB information in the virtual recruitment guide break down the preparation needed for COB and also give ideas for a COB calendar based on how many women the chapter needs to recruit. Like we did before, we are going to send you to breakout sessions to share best practices and ideas around the items here on the screen. We will put the questions inside the chat box. </a:t>
            </a:r>
          </a:p>
          <a:p>
            <a:pPr>
              <a:buNone/>
            </a:pPr>
            <a:endParaRPr lang="en-US" i="1" dirty="0"/>
          </a:p>
          <a:p>
            <a:pPr>
              <a:buNone/>
            </a:pPr>
            <a:r>
              <a:rPr lang="en-US" i="0" dirty="0"/>
              <a:t>Copy and paste these questions into the chat box, ideally in each breakout room. </a:t>
            </a:r>
          </a:p>
          <a:p>
            <a:pPr>
              <a:buNone/>
            </a:pPr>
            <a:endParaRPr lang="en-US" i="1" dirty="0"/>
          </a:p>
          <a:p>
            <a:pPr>
              <a:buNone/>
            </a:pPr>
            <a:r>
              <a:rPr lang="en-US" i="1" dirty="0"/>
              <a:t>-How can we coach the COB team in effective ways to find PNMs on campus and to keep a names list?</a:t>
            </a:r>
          </a:p>
          <a:p>
            <a:pPr marL="171450" indent="-171450">
              <a:buFontTx/>
              <a:buChar char="-"/>
            </a:pPr>
            <a:r>
              <a:rPr lang="en-US" i="1" dirty="0"/>
              <a:t>What does impactful engagement with PNMs look like during this process?</a:t>
            </a:r>
          </a:p>
          <a:p>
            <a:pPr marL="171450" indent="-171450">
              <a:buFontTx/>
              <a:buChar char="-"/>
            </a:pPr>
            <a:r>
              <a:rPr lang="en-US" i="1" dirty="0"/>
              <a:t>What is important in the way that the chapter communicates during COB with PNMs on their names list and with PNMs on campus in general?</a:t>
            </a:r>
          </a:p>
          <a:p>
            <a:pPr marL="171450" indent="-171450">
              <a:buFontTx/>
              <a:buChar char="-"/>
            </a:pPr>
            <a:r>
              <a:rPr lang="en-US" i="1" dirty="0"/>
              <a:t>How do COB conversations differ from primary recruitment conversations?</a:t>
            </a:r>
          </a:p>
          <a:p>
            <a:pPr marL="171450" indent="-171450">
              <a:buFontTx/>
              <a:buChar char="-"/>
            </a:pPr>
            <a:r>
              <a:rPr lang="en-US" i="1" dirty="0"/>
              <a:t>What type of events have you seen or can you think of that would be successful? How do these translate to a virtual COB experience?</a:t>
            </a:r>
          </a:p>
          <a:p>
            <a:pPr marL="171450" indent="-171450">
              <a:buFontTx/>
              <a:buChar char="-"/>
            </a:pPr>
            <a:endParaRPr lang="en-US" i="1" dirty="0"/>
          </a:p>
          <a:p>
            <a:pPr marL="0" indent="0">
              <a:buFontTx/>
              <a:buNone/>
            </a:pPr>
            <a:r>
              <a:rPr lang="en-US" i="0" dirty="0"/>
              <a:t>(ZOOM feature: send to breakout rooms for 10 minutes to discuss these topics.)</a:t>
            </a:r>
          </a:p>
          <a:p>
            <a:pPr marL="0" indent="0">
              <a:buFontTx/>
              <a:buNone/>
            </a:pPr>
            <a:endParaRPr lang="en-US" i="0" dirty="0"/>
          </a:p>
          <a:p>
            <a:pPr marL="0" indent="0">
              <a:buFontTx/>
              <a:buNone/>
            </a:pPr>
            <a:r>
              <a:rPr lang="en-US" i="0" dirty="0"/>
              <a:t>When the breakout rooms close, ask attendees to place their biggest COB takeaways in the chat box. </a:t>
            </a:r>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8598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i="0" dirty="0"/>
              <a:t>5 minutes</a:t>
            </a:r>
          </a:p>
          <a:p>
            <a:pPr>
              <a:buSzPct val="25000"/>
              <a:buNone/>
            </a:pPr>
            <a:endParaRPr lang="en-US" i="1" dirty="0"/>
          </a:p>
          <a:p>
            <a:pPr>
              <a:buSzPct val="25000"/>
              <a:buNone/>
            </a:pPr>
            <a:r>
              <a:rPr lang="en-US" i="1" dirty="0"/>
              <a:t>We hope this section of our training helped you feel prepared to coach the chapter around COB. The resource we were reading it is full of information to review with the chapter and there is additional information in Recruitment Confidential. </a:t>
            </a:r>
          </a:p>
          <a:p>
            <a:pPr>
              <a:buSzPct val="25000"/>
              <a:buNone/>
            </a:pPr>
            <a:endParaRPr lang="en-US" i="1" dirty="0"/>
          </a:p>
          <a:p>
            <a:pPr>
              <a:buSzPct val="25000"/>
              <a:buNone/>
            </a:pPr>
            <a:r>
              <a:rPr lang="en-US" i="1" dirty="0"/>
              <a:t>What questions do you have about COB?</a:t>
            </a:r>
          </a:p>
          <a:p>
            <a:pPr>
              <a:buSzPct val="25000"/>
              <a:buNone/>
            </a:pPr>
            <a:endParaRPr lang="en-US" i="1" dirty="0"/>
          </a:p>
          <a:p>
            <a:pPr>
              <a:buSzPct val="25000"/>
              <a:buNone/>
            </a:pPr>
            <a:r>
              <a:rPr lang="en-US" i="0" dirty="0"/>
              <a:t>Feel free to answer questions or to point attendees back to a resource that will answer their question. </a:t>
            </a:r>
          </a:p>
        </p:txBody>
      </p:sp>
      <p:sp>
        <p:nvSpPr>
          <p:cNvPr id="503" name="Shape 503"/>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rgbClr val="000000"/>
                </a:solidFill>
                <a:latin typeface="Calibri"/>
                <a:ea typeface="Calibri"/>
                <a:cs typeface="Calibri"/>
                <a:sym typeface="Calibri"/>
              </a:rPr>
              <a:pPr algn="r">
                <a:buSzPct val="25000"/>
              </a:pPr>
              <a:t>45</a:t>
            </a:fld>
            <a:endParaRPr lang="en-US"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17618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0" name="Shape 650"/>
          <p:cNvSpPr txBox="1">
            <a:spLocks noGrp="1"/>
          </p:cNvSpPr>
          <p:nvPr>
            <p:ph type="body" idx="1"/>
          </p:nvPr>
        </p:nvSpPr>
        <p:spPr>
          <a:xfrm>
            <a:off x="702309" y="4480004"/>
            <a:ext cx="5618479" cy="3665458"/>
          </a:xfrm>
          <a:prstGeom prst="rect">
            <a:avLst/>
          </a:prstGeom>
          <a:noFill/>
          <a:ln>
            <a:noFill/>
          </a:ln>
        </p:spPr>
        <p:txBody>
          <a:bodyPr wrap="square" lIns="93315" tIns="46645" rIns="93315" bIns="46645" anchor="t" anchorCtr="0">
            <a:noAutofit/>
          </a:bodyPr>
          <a:lstStyle/>
          <a:p>
            <a:pPr>
              <a:buSzPct val="25000"/>
              <a:buNone/>
            </a:pPr>
            <a:r>
              <a:rPr lang="en-US" dirty="0"/>
              <a:t>If time allows, respond to any questions. </a:t>
            </a:r>
          </a:p>
          <a:p>
            <a:pPr>
              <a:buSzPct val="25000"/>
              <a:buNone/>
            </a:pPr>
            <a:endParaRPr lang="en-US" dirty="0"/>
          </a:p>
        </p:txBody>
      </p:sp>
      <p:sp>
        <p:nvSpPr>
          <p:cNvPr id="651" name="Shape 651"/>
          <p:cNvSpPr txBox="1">
            <a:spLocks noGrp="1"/>
          </p:cNvSpPr>
          <p:nvPr>
            <p:ph type="sldNum" idx="12"/>
          </p:nvPr>
        </p:nvSpPr>
        <p:spPr>
          <a:xfrm>
            <a:off x="3978131" y="8842030"/>
            <a:ext cx="3043342" cy="467070"/>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buSzPct val="25000"/>
              <a:buNone/>
            </a:pPr>
            <a:r>
              <a:rPr lang="en-US" i="0" dirty="0"/>
              <a:t>(3 minutes)</a:t>
            </a:r>
          </a:p>
          <a:p>
            <a:pPr>
              <a:buSzPct val="25000"/>
              <a:buNone/>
            </a:pPr>
            <a:endParaRPr lang="en-US" i="0" dirty="0"/>
          </a:p>
          <a:p>
            <a:pPr>
              <a:buSzPct val="25000"/>
              <a:buNone/>
            </a:pPr>
            <a:r>
              <a:rPr lang="en-US" i="1" dirty="0"/>
              <a:t>This is Delta Gamma’s position statement on inclusivity. I imagine that you have seen and read this before. Take a minute to read it over now. I’ll read it out loud, as well. </a:t>
            </a:r>
          </a:p>
          <a:p>
            <a:pPr>
              <a:buSzPct val="25000"/>
              <a:buNone/>
            </a:pPr>
            <a:endParaRPr lang="en-US" i="1" dirty="0"/>
          </a:p>
          <a:p>
            <a:pPr>
              <a:buSzPct val="25000"/>
              <a:buNone/>
            </a:pPr>
            <a:r>
              <a:rPr lang="en-US" dirty="0"/>
              <a:t>Read the statement on the slide out loud.</a:t>
            </a:r>
          </a:p>
          <a:p>
            <a:pPr>
              <a:buSzPct val="25000"/>
              <a:buNone/>
            </a:pPr>
            <a:endParaRPr lang="en-US" i="1" dirty="0"/>
          </a:p>
          <a:p>
            <a:pPr>
              <a:buSzPct val="25000"/>
              <a:buNone/>
            </a:pPr>
            <a:r>
              <a:rPr lang="en-US" i="1" dirty="0"/>
              <a:t>As advisers, you should have a hand in teaching collegiate members about this statement and then obviously in coaching them towards upholding it. Additionally, when agreeing to serve in the capacity of membership adviser, you are agreeing that you will uphold this statement when helping students plan for and execute the recruitment process.  We expect that as an adviser, you are contributing positively toward creating inclusive experiences for Delta Gamma members and PNMs. </a:t>
            </a:r>
          </a:p>
          <a:p>
            <a:pPr>
              <a:buSzPct val="25000"/>
              <a:buNone/>
            </a:pPr>
            <a:endParaRPr lang="en-US" i="1" dirty="0"/>
          </a:p>
          <a:p>
            <a:pPr>
              <a:buSzPct val="25000"/>
              <a:buNone/>
            </a:pPr>
            <a:r>
              <a:rPr lang="en-US" i="1" dirty="0"/>
              <a:t>This positional statement impacts everything we do as a recruitment team. </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9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buNone/>
            </a:pPr>
            <a:r>
              <a:rPr lang="en-US" i="0" dirty="0"/>
              <a:t>(6 minutes)</a:t>
            </a:r>
          </a:p>
          <a:p>
            <a:pPr>
              <a:buNone/>
            </a:pPr>
            <a:endParaRPr lang="en-US" i="1" dirty="0"/>
          </a:p>
          <a:p>
            <a:pPr>
              <a:buNone/>
            </a:pPr>
            <a:r>
              <a:rPr lang="en-US" i="1" dirty="0"/>
              <a:t>Like we’ve already established, the recruitment team has a great responsibility in creating an inclusive Delta Gamma experience. </a:t>
            </a:r>
          </a:p>
          <a:p>
            <a:pPr>
              <a:buNone/>
            </a:pPr>
            <a:endParaRPr lang="en-US" i="1" dirty="0"/>
          </a:p>
          <a:p>
            <a:pPr>
              <a:buNone/>
            </a:pPr>
            <a:r>
              <a:rPr lang="en-US" i="1" dirty="0"/>
              <a:t>What are some ways that you can think of that we perhaps unintentionally create practices that are contrary to the inclusivity statement?</a:t>
            </a:r>
          </a:p>
          <a:p>
            <a:pPr>
              <a:buNone/>
            </a:pPr>
            <a:endParaRPr lang="en-US" i="0" dirty="0"/>
          </a:p>
          <a:p>
            <a:pPr>
              <a:buNone/>
            </a:pPr>
            <a:r>
              <a:rPr lang="en-US" i="0" dirty="0"/>
              <a:t>Take responses from advisers. Be sure the practices are identified and the reasoning is also explained. Feel free to ask “what makes that procedure/idea/policy exclusionary?” </a:t>
            </a:r>
          </a:p>
          <a:p>
            <a:pPr>
              <a:buNone/>
            </a:pPr>
            <a:endParaRPr lang="en-US" i="0" dirty="0"/>
          </a:p>
          <a:p>
            <a:pPr>
              <a:buNone/>
            </a:pPr>
            <a:r>
              <a:rPr lang="en-US" i="0" dirty="0"/>
              <a:t>If not shared by advisers, please share:</a:t>
            </a:r>
          </a:p>
          <a:p>
            <a:pPr marL="171450" indent="-171450">
              <a:buFontTx/>
              <a:buChar char="-"/>
            </a:pPr>
            <a:r>
              <a:rPr lang="en-US" i="0" dirty="0"/>
              <a:t>By recruiting only from specific hometowns or zip codes</a:t>
            </a:r>
          </a:p>
          <a:p>
            <a:pPr marL="171450" indent="-171450">
              <a:buFontTx/>
              <a:buChar char="-"/>
            </a:pPr>
            <a:r>
              <a:rPr lang="en-US" i="0" dirty="0"/>
              <a:t>By requiring chapter members to spend money on clothing, etc to participate in the chapters recruitment process</a:t>
            </a:r>
          </a:p>
          <a:p>
            <a:pPr marL="171450" indent="-171450">
              <a:buFontTx/>
              <a:buChar char="-"/>
            </a:pPr>
            <a:r>
              <a:rPr lang="en-US" i="0" dirty="0"/>
              <a:t>Allowing our implicit biases to guide our membership selection decisions </a:t>
            </a:r>
          </a:p>
          <a:p>
            <a:pPr marL="171450" indent="-171450">
              <a:buFontTx/>
              <a:buChar char="-"/>
            </a:pPr>
            <a:endParaRPr lang="en-US" i="0" dirty="0"/>
          </a:p>
          <a:p>
            <a:pPr>
              <a:buNone/>
            </a:pPr>
            <a:endParaRPr lang="en-US" i="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66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702309" y="4480004"/>
            <a:ext cx="5618360" cy="3665601"/>
          </a:xfrm>
          <a:prstGeom prst="rect">
            <a:avLst/>
          </a:prstGeom>
          <a:noFill/>
          <a:ln>
            <a:noFill/>
          </a:ln>
        </p:spPr>
        <p:txBody>
          <a:bodyPr wrap="square" lIns="93315" tIns="46645" rIns="93315" bIns="46645" anchor="t" anchorCtr="0">
            <a:noAutofit/>
          </a:bodyPr>
          <a:lstStyle/>
          <a:p>
            <a:pPr>
              <a:buSzPct val="25000"/>
              <a:buNone/>
            </a:pPr>
            <a:r>
              <a:rPr lang="en-US" i="0" dirty="0"/>
              <a:t>(brief intro)</a:t>
            </a:r>
          </a:p>
          <a:p>
            <a:pPr>
              <a:buSzPct val="25000"/>
              <a:buNone/>
            </a:pPr>
            <a:endParaRPr lang="en-US" i="0" dirty="0"/>
          </a:p>
          <a:p>
            <a:pPr>
              <a:buSzPct val="25000"/>
              <a:buNone/>
            </a:pPr>
            <a:r>
              <a:rPr lang="en-US" i="1" dirty="0"/>
              <a:t>Let’s continue and talk about EVC</a:t>
            </a:r>
          </a:p>
        </p:txBody>
      </p:sp>
      <p:sp>
        <p:nvSpPr>
          <p:cNvPr id="119" name="Shape 119"/>
          <p:cNvSpPr txBox="1">
            <a:spLocks noGrp="1"/>
          </p:cNvSpPr>
          <p:nvPr>
            <p:ph type="sldNum" idx="12"/>
          </p:nvPr>
        </p:nvSpPr>
        <p:spPr>
          <a:xfrm>
            <a:off x="3978131" y="8842030"/>
            <a:ext cx="3043303" cy="467137"/>
          </a:xfrm>
          <a:prstGeom prst="rect">
            <a:avLst/>
          </a:prstGeom>
          <a:noFill/>
          <a:ln>
            <a:noFill/>
          </a:ln>
        </p:spPr>
        <p:txBody>
          <a:bodyPr wrap="square" lIns="93315" tIns="46645" rIns="93315" bIns="46645"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EVC is a critical aspect of chapter operations, particularly in terms of recruitment. EVC should not just meet during recruitment but rather serves as a year-round team who works to prepare for recruitment all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that the director of recruitment/COB is split into two roles, and both serve on EVC. All chapters now have a director of primary recruitment AND a director of continuous recruitment and retention. The reasoning behind this includes that as an organization, Delta Gamma has been studying membership data and has identified member retention as a focus, as well as COB. Knowing that these two areas of chapter operation take significant thought and planning, the responsibilities has been given to an officer that is not also overseeing the primary recruitment planning and execution.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Fac Note: there are a handful of chapters that have a dedicated adviser for the director of recruitment records. This is NOT something that is happening Fraternity-wide, and these adviser do NOT sit on EVC.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181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7340" y="4349637"/>
            <a:ext cx="5495743" cy="4119512"/>
          </a:xfrm>
          <a:prstGeom prst="rect">
            <a:avLst/>
          </a:prstGeom>
          <a:noFill/>
          <a:ln>
            <a:noFill/>
          </a:ln>
        </p:spPr>
        <p:txBody>
          <a:bodyPr lIns="86605" tIns="86605" rIns="86605" bIns="86605" anchor="t" anchorCtr="0">
            <a:noAutofit/>
          </a:bodyPr>
          <a:lstStyle/>
          <a:p>
            <a:pPr marL="0" marR="0" lvl="0" indent="0" algn="l" rtl="0">
              <a:spcBef>
                <a:spcPts val="0"/>
              </a:spcBef>
              <a:buClr>
                <a:srgbClr val="000090"/>
              </a:buClr>
              <a:buSzPct val="100000"/>
              <a:buFont typeface="Arial"/>
              <a:buNone/>
            </a:pPr>
            <a:r>
              <a:rPr lang="en-US" sz="1200" i="0" dirty="0">
                <a:latin typeface="Montserrat" panose="00000500000000000000" pitchFamily="2" charset="0"/>
                <a:ea typeface="Calibri"/>
                <a:cs typeface="Calibri"/>
                <a:sym typeface="Calibri"/>
              </a:rPr>
              <a:t>(1 minute)</a:t>
            </a:r>
          </a:p>
          <a:p>
            <a:pPr marL="0" marR="0" lvl="0" indent="0" algn="l" rtl="0">
              <a:spcBef>
                <a:spcPts val="0"/>
              </a:spcBef>
              <a:buClr>
                <a:srgbClr val="000090"/>
              </a:buClr>
              <a:buSzPct val="100000"/>
              <a:buFont typeface="Arial"/>
              <a:buNone/>
            </a:pPr>
            <a:endParaRPr lang="en-US" sz="1200" i="0" dirty="0">
              <a:latin typeface="Montserrat" panose="000005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90"/>
              </a:buClr>
              <a:buSzPct val="100000"/>
              <a:buFont typeface="Arial"/>
              <a:buNone/>
              <a:tabLst/>
              <a:defRPr/>
            </a:pPr>
            <a:r>
              <a:rPr lang="en-US" i="0" dirty="0"/>
              <a:t>Review the slide. </a:t>
            </a:r>
          </a:p>
          <a:p>
            <a:pPr marL="457200" marR="0" lvl="0" indent="-457200" algn="l" rtl="0">
              <a:spcBef>
                <a:spcPts val="0"/>
              </a:spcBef>
              <a:buClr>
                <a:srgbClr val="000090"/>
              </a:buClr>
              <a:buSzPct val="100000"/>
              <a:buFont typeface="Arial"/>
              <a:buChar char="•"/>
            </a:pPr>
            <a:endParaRPr lang="en-US" sz="1200" dirty="0">
              <a:latin typeface="Montserrat" panose="00000500000000000000" pitchFamily="2" charset="0"/>
              <a:ea typeface="Calibri"/>
              <a:cs typeface="Calibri"/>
              <a:sym typeface="Calibri"/>
            </a:endParaRPr>
          </a:p>
          <a:p>
            <a:pPr marL="457200" marR="0" lvl="0" indent="-457200" algn="l" rtl="0">
              <a:spcBef>
                <a:spcPts val="0"/>
              </a:spcBef>
              <a:buClr>
                <a:srgbClr val="000090"/>
              </a:buClr>
              <a:buSzPct val="100000"/>
              <a:buFont typeface="Arial"/>
              <a:buChar char="•"/>
            </a:pPr>
            <a:r>
              <a:rPr lang="en-US" sz="1200" i="1" dirty="0">
                <a:latin typeface="Montserrat" panose="00000500000000000000" pitchFamily="2" charset="0"/>
                <a:ea typeface="Calibri"/>
                <a:cs typeface="Calibri"/>
                <a:sym typeface="Calibri"/>
              </a:rPr>
              <a:t>The primary administrative group during primary, deferred, and informal recruitment that helps the chapter establish and meet chapter goals in terms of membership selection</a:t>
            </a:r>
          </a:p>
          <a:p>
            <a:pPr marL="457200" marR="0" lvl="0" indent="-457200" algn="l" rtl="0">
              <a:spcBef>
                <a:spcPts val="0"/>
              </a:spcBef>
              <a:buClr>
                <a:srgbClr val="000090"/>
              </a:buClr>
              <a:buSzPct val="100000"/>
              <a:buFont typeface="Arial"/>
              <a:buChar char="•"/>
            </a:pPr>
            <a:r>
              <a:rPr lang="en-US" sz="1200" i="1" dirty="0">
                <a:latin typeface="Montserrat" panose="00000500000000000000" pitchFamily="2" charset="0"/>
                <a:ea typeface="Calibri"/>
                <a:cs typeface="Calibri"/>
                <a:sym typeface="Calibri"/>
              </a:rPr>
              <a:t>EVC should meet throughout the year. Its responsibilities are to plan and prepare for recruitment, implement recruitment, assess recruitment, and optimize the next recruitment with a successful transition. </a:t>
            </a:r>
            <a:r>
              <a:rPr lang="en-US" i="1" dirty="0"/>
              <a:t>They should be meeting somewhat regularly throughout the entire academic year, to plan for recruitment including preparation workshops, as well as to evaluate any decision that needs be made regarding recruitment, such as member excuses, themes and content, etc.</a:t>
            </a:r>
            <a:endParaRPr lang="en-US" sz="1200" i="1" dirty="0">
              <a:latin typeface="Montserrat" panose="00000500000000000000" pitchFamily="2" charset="0"/>
              <a:ea typeface="Calibri"/>
              <a:cs typeface="Calibri"/>
              <a:sym typeface="Calibri"/>
            </a:endParaRPr>
          </a:p>
          <a:p>
            <a:pPr marL="457200" marR="0" lvl="0" indent="-457200" algn="l" rtl="0">
              <a:spcBef>
                <a:spcPts val="0"/>
              </a:spcBef>
              <a:buClr>
                <a:srgbClr val="000090"/>
              </a:buClr>
              <a:buSzPct val="100000"/>
              <a:buFont typeface="Arial"/>
              <a:buChar char="•"/>
            </a:pPr>
            <a:r>
              <a:rPr lang="en-US" sz="1200" i="1" dirty="0">
                <a:latin typeface="Montserrat" panose="00000500000000000000" pitchFamily="2" charset="0"/>
                <a:ea typeface="Calibri"/>
                <a:cs typeface="Calibri"/>
                <a:sym typeface="Calibri"/>
              </a:rPr>
              <a:t>EVC should meet privately, as it is a </a:t>
            </a:r>
            <a:r>
              <a:rPr lang="en-US" sz="1200" b="1" i="1" dirty="0">
                <a:latin typeface="Montserrat" panose="00000500000000000000" pitchFamily="2" charset="0"/>
                <a:ea typeface="Calibri"/>
                <a:cs typeface="Calibri"/>
                <a:sym typeface="Calibri"/>
              </a:rPr>
              <a:t>confidential</a:t>
            </a:r>
            <a:r>
              <a:rPr lang="en-US" sz="1200" i="1" dirty="0">
                <a:latin typeface="Montserrat" panose="00000500000000000000" pitchFamily="2" charset="0"/>
                <a:ea typeface="Calibri"/>
                <a:cs typeface="Calibri"/>
                <a:sym typeface="Calibri"/>
              </a:rPr>
              <a:t> body</a:t>
            </a:r>
          </a:p>
          <a:p>
            <a:pPr marL="457200" marR="0" lvl="0" indent="-457200" algn="l" rtl="0">
              <a:spcBef>
                <a:spcPts val="0"/>
              </a:spcBef>
              <a:buClr>
                <a:srgbClr val="000090"/>
              </a:buClr>
              <a:buSzPct val="100000"/>
              <a:buFont typeface="Arial"/>
              <a:buChar char="•"/>
            </a:pPr>
            <a:r>
              <a:rPr lang="en-US" sz="1200" i="1" dirty="0">
                <a:latin typeface="Montserrat" panose="00000500000000000000" pitchFamily="2" charset="0"/>
                <a:ea typeface="Calibri"/>
                <a:cs typeface="Calibri"/>
                <a:sym typeface="Calibri"/>
              </a:rPr>
              <a:t>EVC is the Chapter Management Team (CMT) and Honor Board of recruitment. It is necessary to have a strong, efficient, and dedicated EVC to ensure a successful recruitment. Note that this means that for recruitment matters, the EVC acts as the leaders for recruitment and holds itself to the same confidentiality expectations as Honor Board. </a:t>
            </a:r>
          </a:p>
          <a:p>
            <a:pPr>
              <a:buSzPct val="25000"/>
              <a:buNone/>
            </a:pPr>
            <a:endParaRPr lang="en-US" i="1" dirty="0"/>
          </a:p>
          <a:p>
            <a:pPr>
              <a:buSzPct val="25000"/>
              <a:buNone/>
            </a:pPr>
            <a:endParaRPr lang="en-US" i="1" dirty="0"/>
          </a:p>
        </p:txBody>
      </p:sp>
      <p:sp>
        <p:nvSpPr>
          <p:cNvPr id="203" name="Shape 203"/>
          <p:cNvSpPr>
            <a:spLocks noGrp="1" noRot="1" noChangeAspect="1"/>
          </p:cNvSpPr>
          <p:nvPr>
            <p:ph type="sldImg" idx="2"/>
          </p:nvPr>
        </p:nvSpPr>
        <p:spPr>
          <a:xfrm>
            <a:off x="382588" y="687388"/>
            <a:ext cx="6105525" cy="34337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5058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25EF-E0B3-4FFA-8E9B-143F3A549998}"/>
              </a:ext>
            </a:extLst>
          </p:cNvPr>
          <p:cNvSpPr>
            <a:spLocks noGrp="1"/>
          </p:cNvSpPr>
          <p:nvPr>
            <p:ph type="ctrTitle" hasCustomPrompt="1"/>
          </p:nvPr>
        </p:nvSpPr>
        <p:spPr>
          <a:xfrm>
            <a:off x="609600" y="1554480"/>
            <a:ext cx="3657600" cy="336500"/>
          </a:xfrm>
        </p:spPr>
        <p:txBody>
          <a:bodyPr anchor="b"/>
          <a:lstStyle>
            <a:lvl1pPr algn="ctr">
              <a:defRPr sz="2400"/>
            </a:lvl1pPr>
          </a:lstStyle>
          <a:p>
            <a:r>
              <a:rPr lang="en-US" sz="2400" b="1" dirty="0">
                <a:solidFill>
                  <a:srgbClr val="00205C"/>
                </a:solidFill>
                <a:latin typeface="Avenir Next" panose="020B0503020202020204" pitchFamily="34" charset="0"/>
                <a:cs typeface="Arial" panose="020B0604020202020204" pitchFamily="34" charset="0"/>
              </a:rPr>
              <a:t>TITLE</a:t>
            </a:r>
            <a:endParaRPr lang="en-US" dirty="0"/>
          </a:p>
        </p:txBody>
      </p:sp>
      <p:sp>
        <p:nvSpPr>
          <p:cNvPr id="3" name="Subtitle 2">
            <a:extLst>
              <a:ext uri="{FF2B5EF4-FFF2-40B4-BE49-F238E27FC236}">
                <a16:creationId xmlns:a16="http://schemas.microsoft.com/office/drawing/2014/main" id="{F7AB41D3-D490-494A-93DD-D8ABFEAD6989}"/>
              </a:ext>
            </a:extLst>
          </p:cNvPr>
          <p:cNvSpPr>
            <a:spLocks noGrp="1"/>
          </p:cNvSpPr>
          <p:nvPr>
            <p:ph type="subTitle" idx="1" hasCustomPrompt="1"/>
          </p:nvPr>
        </p:nvSpPr>
        <p:spPr>
          <a:xfrm>
            <a:off x="609600" y="1923898"/>
            <a:ext cx="3657600" cy="171907"/>
          </a:xfrm>
        </p:spPr>
        <p:txBody>
          <a:bodyPr/>
          <a:lstStyle>
            <a:lvl1pPr marL="0" indent="0" algn="ctr">
              <a:buNone/>
              <a:defRPr sz="960"/>
            </a:lvl1pPr>
            <a:lvl2pPr marL="182880" indent="0" algn="ctr">
              <a:buNone/>
              <a:defRPr sz="800"/>
            </a:lvl2pPr>
            <a:lvl3pPr marL="365760" indent="0" algn="ctr">
              <a:buNone/>
              <a:defRPr sz="720"/>
            </a:lvl3pPr>
            <a:lvl4pPr marL="548640" indent="0" algn="ctr">
              <a:buNone/>
              <a:defRPr sz="640"/>
            </a:lvl4pPr>
            <a:lvl5pPr marL="731520" indent="0" algn="ctr">
              <a:buNone/>
              <a:defRPr sz="640"/>
            </a:lvl5pPr>
            <a:lvl6pPr marL="914400" indent="0" algn="ctr">
              <a:buNone/>
              <a:defRPr sz="640"/>
            </a:lvl6pPr>
            <a:lvl7pPr marL="1097280" indent="0" algn="ctr">
              <a:buNone/>
              <a:defRPr sz="640"/>
            </a:lvl7pPr>
            <a:lvl8pPr marL="1280160" indent="0" algn="ctr">
              <a:buNone/>
              <a:defRPr sz="640"/>
            </a:lvl8pPr>
            <a:lvl9pPr marL="1463040" indent="0" algn="ctr">
              <a:buNone/>
              <a:defRPr sz="640"/>
            </a:lvl9pPr>
          </a:lstStyle>
          <a:p>
            <a:r>
              <a:rPr lang="en-US" dirty="0">
                <a:solidFill>
                  <a:srgbClr val="C10230"/>
                </a:solidFill>
                <a:latin typeface="Avenir Next" panose="020B0503020202020204" pitchFamily="34" charset="0"/>
              </a:rPr>
              <a:t>Subtitle</a:t>
            </a:r>
          </a:p>
        </p:txBody>
      </p:sp>
      <p:sp>
        <p:nvSpPr>
          <p:cNvPr id="4" name="Date Placeholder 3">
            <a:extLst>
              <a:ext uri="{FF2B5EF4-FFF2-40B4-BE49-F238E27FC236}">
                <a16:creationId xmlns:a16="http://schemas.microsoft.com/office/drawing/2014/main" id="{F829A2EB-1C2C-436A-BCF4-5EDC9BEE2B2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EAC9D41-A4D9-4B6F-9A6A-F0DDD34327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77C92E-4B87-452D-804B-956E0D699C3D}"/>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48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US" sz="48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5719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8690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8900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 Placeholder 1">
            <a:extLst>
              <a:ext uri="{FF2B5EF4-FFF2-40B4-BE49-F238E27FC236}">
                <a16:creationId xmlns:a16="http://schemas.microsoft.com/office/drawing/2014/main" id="{39FF99E7-935B-44A4-56CE-87AC6C7C6479}"/>
              </a:ext>
            </a:extLst>
          </p:cNvPr>
          <p:cNvSpPr>
            <a:spLocks noGrp="1"/>
          </p:cNvSpPr>
          <p:nvPr>
            <p:ph type="body" sz="quarter" idx="10"/>
          </p:nvPr>
        </p:nvSpPr>
        <p:spPr>
          <a:xfrm>
            <a:off x="304800" y="762000"/>
            <a:ext cx="2336800" cy="381000"/>
          </a:xfrm>
        </p:spPr>
        <p:txBody>
          <a:bodyPr/>
          <a:lstStyle/>
          <a:p>
            <a:r>
              <a:rPr lang="en-US" dirty="0"/>
              <a:t>MEMBERSHIP ADVISER</a:t>
            </a:r>
          </a:p>
        </p:txBody>
      </p:sp>
    </p:spTree>
    <p:extLst>
      <p:ext uri="{BB962C8B-B14F-4D97-AF65-F5344CB8AC3E}">
        <p14:creationId xmlns:p14="http://schemas.microsoft.com/office/powerpoint/2010/main" val="34216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Shape 224"/>
          <p:cNvSpPr/>
          <p:nvPr/>
        </p:nvSpPr>
        <p:spPr>
          <a:xfrm>
            <a:off x="424984" y="759634"/>
            <a:ext cx="4026833" cy="1547876"/>
          </a:xfrm>
          <a:prstGeom prst="rect">
            <a:avLst/>
          </a:prstGeom>
          <a:noFill/>
          <a:ln>
            <a:noFill/>
          </a:ln>
        </p:spPr>
        <p:txBody>
          <a:bodyPr lIns="36570" tIns="18280" rIns="36570" bIns="1828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marR="0" lvl="0" indent="-182880" algn="l" rtl="0">
              <a:spcBef>
                <a:spcPts val="0"/>
              </a:spcBef>
              <a:buClr>
                <a:srgbClr val="000090"/>
              </a:buClr>
              <a:buSzPct val="100000"/>
              <a:buFont typeface="Arial"/>
              <a:buChar char="•"/>
            </a:pPr>
            <a:r>
              <a:rPr lang="en-US" sz="800" dirty="0">
                <a:solidFill>
                  <a:srgbClr val="000000"/>
                </a:solidFill>
                <a:latin typeface="Montserrat" panose="00000500000000000000" pitchFamily="2" charset="0"/>
                <a:ea typeface="Calibri"/>
                <a:cs typeface="Calibri"/>
                <a:sym typeface="Calibri"/>
              </a:rPr>
              <a:t>ATC and Membership Advisers are voting members, but their primary job is to engage collegiate members of EVC in discussion and to ensure proper procedure is followed</a:t>
            </a:r>
          </a:p>
          <a:p>
            <a:pPr marL="182880" marR="0" lvl="0" indent="-182880" algn="l" rtl="0">
              <a:spcBef>
                <a:spcPts val="0"/>
              </a:spcBef>
              <a:buClr>
                <a:srgbClr val="000090"/>
              </a:buClr>
              <a:buSzPct val="100000"/>
              <a:buFont typeface="Arial"/>
              <a:buChar char="•"/>
            </a:pPr>
            <a:r>
              <a:rPr lang="en-US" sz="800" dirty="0">
                <a:solidFill>
                  <a:srgbClr val="000000"/>
                </a:solidFill>
                <a:latin typeface="Montserrat" panose="00000500000000000000" pitchFamily="2" charset="0"/>
                <a:ea typeface="Calibri"/>
                <a:cs typeface="Calibri"/>
                <a:sym typeface="Calibri"/>
              </a:rPr>
              <a:t>Question the decisions of the officers in a respectful manner</a:t>
            </a:r>
          </a:p>
          <a:p>
            <a:pPr marL="182880" marR="0" lvl="0" indent="-182880" algn="l" rtl="0">
              <a:spcBef>
                <a:spcPts val="0"/>
              </a:spcBef>
              <a:buClr>
                <a:srgbClr val="000090"/>
              </a:buClr>
              <a:buSzPct val="100000"/>
              <a:buFont typeface="Arial"/>
              <a:buChar char="•"/>
            </a:pPr>
            <a:r>
              <a:rPr lang="en-US" sz="800" dirty="0">
                <a:solidFill>
                  <a:srgbClr val="000000"/>
                </a:solidFill>
                <a:latin typeface="Montserrat" panose="00000500000000000000" pitchFamily="2" charset="0"/>
                <a:ea typeface="Calibri"/>
                <a:cs typeface="Calibri"/>
                <a:sym typeface="Calibri"/>
              </a:rPr>
              <a:t>Manage conflict</a:t>
            </a:r>
          </a:p>
          <a:p>
            <a:pPr marL="182880" marR="0" lvl="0" indent="-182880" algn="l" rtl="0">
              <a:spcBef>
                <a:spcPts val="0"/>
              </a:spcBef>
              <a:buClr>
                <a:srgbClr val="000090"/>
              </a:buClr>
              <a:buSzPct val="100000"/>
              <a:buFont typeface="Arial"/>
              <a:buChar char="•"/>
            </a:pPr>
            <a:r>
              <a:rPr lang="en-US" sz="800" dirty="0">
                <a:solidFill>
                  <a:srgbClr val="000000"/>
                </a:solidFill>
                <a:latin typeface="Montserrat" panose="00000500000000000000" pitchFamily="2" charset="0"/>
                <a:ea typeface="Calibri"/>
                <a:cs typeface="Calibri"/>
                <a:sym typeface="Calibri"/>
              </a:rPr>
              <a:t>Balance advising with autonomy</a:t>
            </a:r>
          </a:p>
          <a:p>
            <a:pPr marL="182880" marR="0" lvl="0" indent="-182880" algn="l" rtl="0">
              <a:spcBef>
                <a:spcPts val="0"/>
              </a:spcBef>
              <a:buClr>
                <a:srgbClr val="000090"/>
              </a:buClr>
              <a:buSzPct val="100000"/>
              <a:buFont typeface="Arial"/>
              <a:buChar char="•"/>
            </a:pPr>
            <a:r>
              <a:rPr lang="en-US" sz="800" dirty="0">
                <a:solidFill>
                  <a:srgbClr val="000000"/>
                </a:solidFill>
                <a:latin typeface="Montserrat" panose="00000500000000000000" pitchFamily="2" charset="0"/>
                <a:ea typeface="Calibri"/>
                <a:cs typeface="Calibri"/>
                <a:sym typeface="Calibri"/>
              </a:rPr>
              <a:t>Ensure EVC removes any personal bias from the invitation/release decision-making process</a:t>
            </a:r>
          </a:p>
          <a:p>
            <a:pPr marL="182880" marR="0" lvl="0" indent="-182880" algn="l" rtl="0">
              <a:spcBef>
                <a:spcPts val="0"/>
              </a:spcBef>
              <a:buClr>
                <a:srgbClr val="000090"/>
              </a:buClr>
              <a:buSzPct val="100000"/>
              <a:buFont typeface="Arial"/>
              <a:buChar char="•"/>
            </a:pPr>
            <a:r>
              <a:rPr lang="en-US" sz="800" dirty="0">
                <a:solidFill>
                  <a:srgbClr val="000000"/>
                </a:solidFill>
                <a:latin typeface="Montserrat" panose="00000500000000000000" pitchFamily="2" charset="0"/>
                <a:ea typeface="Calibri"/>
                <a:cs typeface="Calibri"/>
                <a:sym typeface="Calibri"/>
              </a:rPr>
              <a:t>Assist EVC in equally measuring all PNMs against the chapter’s chosen  selection criteria and other identified membership goals</a:t>
            </a:r>
          </a:p>
          <a:p>
            <a:pPr marL="182880" marR="0" lvl="0" indent="-182880" algn="l" rtl="0">
              <a:spcBef>
                <a:spcPts val="0"/>
              </a:spcBef>
              <a:buClr>
                <a:srgbClr val="000090"/>
              </a:buClr>
              <a:buSzPct val="100000"/>
              <a:buFont typeface="Calibri"/>
              <a:buChar char="•"/>
            </a:pPr>
            <a:r>
              <a:rPr lang="en-US" sz="800" dirty="0">
                <a:solidFill>
                  <a:srgbClr val="000000"/>
                </a:solidFill>
                <a:latin typeface="Montserrat" panose="00000500000000000000" pitchFamily="2" charset="0"/>
                <a:ea typeface="Calibri"/>
                <a:cs typeface="Calibri"/>
                <a:sym typeface="Calibri"/>
              </a:rPr>
              <a:t>Help maintain confidentiality by destroying electronic/paper documents</a:t>
            </a:r>
          </a:p>
        </p:txBody>
      </p:sp>
      <p:sp>
        <p:nvSpPr>
          <p:cNvPr id="4" name="Content Placeholder 3">
            <a:extLst>
              <a:ext uri="{FF2B5EF4-FFF2-40B4-BE49-F238E27FC236}">
                <a16:creationId xmlns:a16="http://schemas.microsoft.com/office/drawing/2014/main" id="{755AF3F5-ED38-FBA9-2645-DC6FD201108B}"/>
              </a:ext>
            </a:extLst>
          </p:cNvPr>
          <p:cNvSpPr>
            <a:spLocks noGrp="1"/>
          </p:cNvSpPr>
          <p:nvPr>
            <p:ph sz="quarter" idx="10"/>
          </p:nvPr>
        </p:nvSpPr>
        <p:spPr/>
        <p:txBody>
          <a:bodyPr/>
          <a:lstStyle/>
          <a:p>
            <a:r>
              <a:rPr lang="en-US" dirty="0"/>
              <a:t>Adviser Role During EVC Meetings</a:t>
            </a:r>
          </a:p>
        </p:txBody>
      </p:sp>
    </p:spTree>
    <p:extLst>
      <p:ext uri="{BB962C8B-B14F-4D97-AF65-F5344CB8AC3E}">
        <p14:creationId xmlns:p14="http://schemas.microsoft.com/office/powerpoint/2010/main" val="31621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ext Placeholder 1">
            <a:extLst>
              <a:ext uri="{FF2B5EF4-FFF2-40B4-BE49-F238E27FC236}">
                <a16:creationId xmlns:a16="http://schemas.microsoft.com/office/drawing/2014/main" id="{87247B18-A315-AB83-F755-390DC1D9F966}"/>
              </a:ext>
            </a:extLst>
          </p:cNvPr>
          <p:cNvSpPr>
            <a:spLocks noGrp="1"/>
          </p:cNvSpPr>
          <p:nvPr>
            <p:ph type="body" sz="quarter" idx="12"/>
          </p:nvPr>
        </p:nvSpPr>
        <p:spPr/>
        <p:txBody>
          <a:bodyPr/>
          <a:lstStyle/>
          <a:p>
            <a:endParaRPr lang="en-US" dirty="0"/>
          </a:p>
        </p:txBody>
      </p:sp>
      <p:pic>
        <p:nvPicPr>
          <p:cNvPr id="4" name="Picture 3">
            <a:extLst>
              <a:ext uri="{FF2B5EF4-FFF2-40B4-BE49-F238E27FC236}">
                <a16:creationId xmlns:a16="http://schemas.microsoft.com/office/drawing/2014/main" id="{324AAB68-E9ED-0EFC-A158-499B28830A3F}"/>
              </a:ext>
            </a:extLst>
          </p:cNvPr>
          <p:cNvPicPr>
            <a:picLocks noChangeAspect="1"/>
          </p:cNvPicPr>
          <p:nvPr/>
        </p:nvPicPr>
        <p:blipFill>
          <a:blip r:embed="rId3"/>
          <a:stretch>
            <a:fillRect/>
          </a:stretch>
        </p:blipFill>
        <p:spPr>
          <a:xfrm>
            <a:off x="1447800" y="762000"/>
            <a:ext cx="1815164" cy="1854200"/>
          </a:xfrm>
          <a:prstGeom prst="rect">
            <a:avLst/>
          </a:prstGeom>
        </p:spPr>
      </p:pic>
      <p:sp>
        <p:nvSpPr>
          <p:cNvPr id="5" name="Content Placeholder 4">
            <a:extLst>
              <a:ext uri="{FF2B5EF4-FFF2-40B4-BE49-F238E27FC236}">
                <a16:creationId xmlns:a16="http://schemas.microsoft.com/office/drawing/2014/main" id="{8A47B530-00F9-852F-1DAA-699CDD8DE522}"/>
              </a:ext>
            </a:extLst>
          </p:cNvPr>
          <p:cNvSpPr>
            <a:spLocks noGrp="1"/>
          </p:cNvSpPr>
          <p:nvPr>
            <p:ph sz="quarter" idx="10"/>
          </p:nvPr>
        </p:nvSpPr>
        <p:spPr/>
        <p:txBody>
          <a:bodyPr/>
          <a:lstStyle/>
          <a:p>
            <a:r>
              <a:rPr lang="en-US" dirty="0"/>
              <a:t>Recruitment Timeline</a:t>
            </a:r>
          </a:p>
        </p:txBody>
      </p:sp>
    </p:spTree>
    <p:extLst>
      <p:ext uri="{BB962C8B-B14F-4D97-AF65-F5344CB8AC3E}">
        <p14:creationId xmlns:p14="http://schemas.microsoft.com/office/powerpoint/2010/main" val="391250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3" name="Text Placeholder 2">
            <a:extLst>
              <a:ext uri="{FF2B5EF4-FFF2-40B4-BE49-F238E27FC236}">
                <a16:creationId xmlns:a16="http://schemas.microsoft.com/office/drawing/2014/main" id="{6B0FBC8A-40ED-18DA-345F-861C1ADCC4FB}"/>
              </a:ext>
            </a:extLst>
          </p:cNvPr>
          <p:cNvSpPr>
            <a:spLocks noGrp="1"/>
          </p:cNvSpPr>
          <p:nvPr>
            <p:ph type="body" sz="quarter" idx="12"/>
          </p:nvPr>
        </p:nvSpPr>
        <p:spPr/>
        <p:txBody>
          <a:bodyPr/>
          <a:lstStyle/>
          <a:p>
            <a:r>
              <a:rPr lang="en-US" sz="880" dirty="0">
                <a:solidFill>
                  <a:srgbClr val="000000"/>
                </a:solidFill>
                <a:latin typeface="Montserrat" panose="00000500000000000000" pitchFamily="2" charset="0"/>
              </a:rPr>
              <a:t>Infractions</a:t>
            </a:r>
          </a:p>
          <a:p>
            <a:pPr marL="114300" indent="-114300">
              <a:buFont typeface="Arial" panose="020B0604020202020204" pitchFamily="34" charset="0"/>
              <a:buChar char="•"/>
            </a:pPr>
            <a:r>
              <a:rPr lang="en-US" sz="880" dirty="0">
                <a:solidFill>
                  <a:srgbClr val="000000"/>
                </a:solidFill>
                <a:latin typeface="Montserrat" panose="00000500000000000000" pitchFamily="2" charset="0"/>
              </a:rPr>
              <a:t>Understand recruitment policies in the Manual of Information</a:t>
            </a:r>
          </a:p>
          <a:p>
            <a:pPr marL="114300" indent="-114300">
              <a:buFont typeface="Arial" panose="020B0604020202020204" pitchFamily="34" charset="0"/>
              <a:buChar char="•"/>
            </a:pPr>
            <a:r>
              <a:rPr lang="en-US" sz="880" dirty="0">
                <a:solidFill>
                  <a:srgbClr val="000000"/>
                </a:solidFill>
                <a:latin typeface="Montserrat" panose="00000500000000000000" pitchFamily="2" charset="0"/>
              </a:rPr>
              <a:t>Understand Panhellenic recruitment rules</a:t>
            </a:r>
          </a:p>
          <a:p>
            <a:pPr marL="114300" indent="-114300">
              <a:buFont typeface="Arial" panose="020B0604020202020204" pitchFamily="34" charset="0"/>
              <a:buChar char="•"/>
            </a:pPr>
            <a:r>
              <a:rPr lang="en-US" sz="880" dirty="0">
                <a:solidFill>
                  <a:srgbClr val="000000"/>
                </a:solidFill>
                <a:latin typeface="Montserrat" panose="00000500000000000000" pitchFamily="2" charset="0"/>
              </a:rPr>
              <a:t>Infractions need to be reported to RCRS/NCRC/CRC or PSS</a:t>
            </a:r>
          </a:p>
          <a:p>
            <a:pPr marL="571488" lvl="1" indent="-114300">
              <a:buFont typeface="Arial" panose="020B0604020202020204" pitchFamily="34" charset="0"/>
              <a:buChar char="•"/>
            </a:pPr>
            <a:r>
              <a:rPr lang="en-US" sz="880" dirty="0">
                <a:solidFill>
                  <a:srgbClr val="000000"/>
                </a:solidFill>
                <a:latin typeface="Montserrat" panose="00000500000000000000" pitchFamily="2" charset="0"/>
              </a:rPr>
              <a:t>Both if given or if filed</a:t>
            </a:r>
          </a:p>
          <a:p>
            <a:pPr marL="571488" lvl="1" indent="-114300">
              <a:buFont typeface="Arial" panose="020B0604020202020204" pitchFamily="34" charset="0"/>
              <a:buChar char="•"/>
            </a:pPr>
            <a:r>
              <a:rPr lang="en-US" sz="880" dirty="0">
                <a:solidFill>
                  <a:srgbClr val="000000"/>
                </a:solidFill>
                <a:latin typeface="Montserrat" panose="00000500000000000000" pitchFamily="2" charset="0"/>
              </a:rPr>
              <a:t>Should ask RCRS/NCRC/CRC if the chapter can file an infraction before they actually do</a:t>
            </a:r>
          </a:p>
          <a:p>
            <a:pPr lvl="4"/>
            <a:endParaRPr lang="en-US" sz="880" dirty="0">
              <a:solidFill>
                <a:srgbClr val="000000"/>
              </a:solidFill>
              <a:latin typeface="Montserrat" panose="00000500000000000000" pitchFamily="2" charset="0"/>
            </a:endParaRPr>
          </a:p>
          <a:p>
            <a:pPr marL="182880" lvl="1" indent="0">
              <a:buNone/>
            </a:pPr>
            <a:r>
              <a:rPr lang="en-US" sz="880" b="1" dirty="0">
                <a:solidFill>
                  <a:srgbClr val="000000"/>
                </a:solidFill>
                <a:latin typeface="Montserrat" panose="00000500000000000000" pitchFamily="2" charset="0"/>
              </a:rPr>
              <a:t>Reminder:</a:t>
            </a:r>
            <a:r>
              <a:rPr lang="en-US" sz="880" dirty="0">
                <a:solidFill>
                  <a:srgbClr val="000000"/>
                </a:solidFill>
                <a:latin typeface="Montserrat" panose="00000500000000000000" pitchFamily="2" charset="0"/>
              </a:rPr>
              <a:t> Contact your PSS for ALL Panhellenic tasks/issues (i.e. infractions, Bylaws updates, Recruitment Rules review, etc.) </a:t>
            </a:r>
          </a:p>
          <a:p>
            <a:endParaRPr lang="en-US" dirty="0"/>
          </a:p>
        </p:txBody>
      </p:sp>
      <p:sp>
        <p:nvSpPr>
          <p:cNvPr id="5" name="Content Placeholder 4">
            <a:extLst>
              <a:ext uri="{FF2B5EF4-FFF2-40B4-BE49-F238E27FC236}">
                <a16:creationId xmlns:a16="http://schemas.microsoft.com/office/drawing/2014/main" id="{AA8D07AD-5F7B-7733-6AAE-93DA53F6433A}"/>
              </a:ext>
            </a:extLst>
          </p:cNvPr>
          <p:cNvSpPr>
            <a:spLocks noGrp="1"/>
          </p:cNvSpPr>
          <p:nvPr>
            <p:ph sz="quarter" idx="10"/>
          </p:nvPr>
        </p:nvSpPr>
        <p:spPr/>
        <p:txBody>
          <a:bodyPr/>
          <a:lstStyle/>
          <a:p>
            <a:r>
              <a:rPr lang="en-US" dirty="0"/>
              <a:t>NPC Terminology to Know </a:t>
            </a:r>
          </a:p>
        </p:txBody>
      </p:sp>
    </p:spTree>
    <p:extLst>
      <p:ext uri="{BB962C8B-B14F-4D97-AF65-F5344CB8AC3E}">
        <p14:creationId xmlns:p14="http://schemas.microsoft.com/office/powerpoint/2010/main" val="173702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8" name="Shape 498"/>
          <p:cNvSpPr txBox="1">
            <a:spLocks noGrp="1"/>
          </p:cNvSpPr>
          <p:nvPr>
            <p:ph sz="quarter" idx="10"/>
          </p:nvPr>
        </p:nvSpPr>
        <p:spPr>
          <a:prstGeom prst="rect">
            <a:avLst/>
          </a:prstGeom>
          <a:noFill/>
          <a:ln>
            <a:noFill/>
          </a:ln>
        </p:spPr>
        <p:txBody>
          <a:bodyPr wrap="square" lIns="36570" tIns="18280" rIns="36570" bIns="1828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dk1"/>
              </a:buClr>
              <a:buSzPct val="25000"/>
              <a:buFont typeface="Arial"/>
              <a:buNone/>
            </a:pPr>
            <a:endParaRPr sz="960" b="0" i="0" u="none" strike="noStrike" cap="none" dirty="0">
              <a:solidFill>
                <a:schemeClr val="dk1"/>
              </a:solidFill>
              <a:latin typeface="Calibri"/>
              <a:ea typeface="Calibri"/>
              <a:cs typeface="Calibri"/>
              <a:sym typeface="Calibri"/>
            </a:endParaRPr>
          </a:p>
          <a:p>
            <a:pPr marL="0" marR="0" lvl="0" indent="0" algn="l" rtl="0">
              <a:lnSpc>
                <a:spcPct val="90000"/>
              </a:lnSpc>
              <a:spcBef>
                <a:spcPts val="400"/>
              </a:spcBef>
              <a:spcAft>
                <a:spcPts val="0"/>
              </a:spcAft>
              <a:buClr>
                <a:schemeClr val="dk1"/>
              </a:buClr>
              <a:buSzPct val="25000"/>
              <a:buFont typeface="Arial"/>
              <a:buNone/>
            </a:pPr>
            <a:endParaRPr sz="960" b="0" i="0" u="none" strike="noStrike" cap="none" dirty="0">
              <a:solidFill>
                <a:schemeClr val="dk1"/>
              </a:solidFill>
              <a:latin typeface="Calibri"/>
              <a:ea typeface="Calibri"/>
              <a:cs typeface="Calibri"/>
              <a:sym typeface="Calibri"/>
            </a:endParaRPr>
          </a:p>
          <a:p>
            <a:pPr marL="0" marR="0" lvl="0" indent="0" algn="l" rtl="0">
              <a:lnSpc>
                <a:spcPct val="90000"/>
              </a:lnSpc>
              <a:spcBef>
                <a:spcPts val="400"/>
              </a:spcBef>
              <a:buClr>
                <a:schemeClr val="dk1"/>
              </a:buClr>
              <a:buSzPct val="25000"/>
              <a:buFont typeface="Arial"/>
              <a:buNone/>
            </a:pPr>
            <a:endParaRPr sz="960" b="0" i="0" u="none" strike="noStrike" cap="none" dirty="0">
              <a:solidFill>
                <a:schemeClr val="dk1"/>
              </a:solidFill>
              <a:latin typeface="Calibri"/>
              <a:ea typeface="Calibri"/>
              <a:cs typeface="Calibri"/>
              <a:sym typeface="Calibri"/>
            </a:endParaRPr>
          </a:p>
        </p:txBody>
      </p:sp>
      <p:sp>
        <p:nvSpPr>
          <p:cNvPr id="499" name="Shape 499"/>
          <p:cNvSpPr/>
          <p:nvPr/>
        </p:nvSpPr>
        <p:spPr>
          <a:xfrm>
            <a:off x="381000" y="762000"/>
            <a:ext cx="4008151" cy="1759552"/>
          </a:xfrm>
          <a:prstGeom prst="rect">
            <a:avLst/>
          </a:prstGeom>
          <a:noFill/>
          <a:ln>
            <a:noFill/>
          </a:ln>
        </p:spPr>
        <p:txBody>
          <a:bodyPr wrap="square" lIns="36570" tIns="18280" rIns="36570" bIns="1828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spcBef>
                <a:spcPts val="0"/>
              </a:spcBef>
              <a:buSzPct val="25000"/>
              <a:buNone/>
            </a:pPr>
            <a:r>
              <a:rPr lang="en-US" sz="960" u="sng" dirty="0">
                <a:solidFill>
                  <a:srgbClr val="000000"/>
                </a:solidFill>
                <a:latin typeface="Montserrat" panose="00000500000000000000" pitchFamily="2" charset="0"/>
                <a:ea typeface="Calibri"/>
                <a:cs typeface="Calibri"/>
                <a:sym typeface="Calibri"/>
              </a:rPr>
              <a:t>Snap bidding </a:t>
            </a:r>
            <a:r>
              <a:rPr lang="en-US" sz="960" dirty="0">
                <a:solidFill>
                  <a:srgbClr val="000000"/>
                </a:solidFill>
                <a:latin typeface="Montserrat" panose="00000500000000000000" pitchFamily="2" charset="0"/>
                <a:ea typeface="Calibri"/>
                <a:cs typeface="Calibri"/>
                <a:sym typeface="Calibri"/>
              </a:rPr>
              <a:t>– process of extending additional invitations of membership to chapters who did not make quota and PNMs who did not receive a bid</a:t>
            </a:r>
          </a:p>
          <a:p>
            <a:pPr marL="0" marR="0" lvl="0" indent="0" algn="l" rtl="0">
              <a:spcBef>
                <a:spcPts val="0"/>
              </a:spcBef>
              <a:buNone/>
            </a:pPr>
            <a:endParaRPr sz="960" dirty="0">
              <a:solidFill>
                <a:srgbClr val="000000"/>
              </a:solidFill>
              <a:latin typeface="Montserrat" panose="00000500000000000000" pitchFamily="2" charset="0"/>
              <a:ea typeface="Calibri"/>
              <a:cs typeface="Calibri"/>
              <a:sym typeface="Calibri"/>
            </a:endParaRPr>
          </a:p>
          <a:p>
            <a:pPr marL="0" marR="0" lvl="0" indent="0" algn="l" rtl="0">
              <a:spcBef>
                <a:spcPts val="0"/>
              </a:spcBef>
              <a:buSzPct val="25000"/>
              <a:buNone/>
            </a:pPr>
            <a:r>
              <a:rPr lang="en-US" sz="960" dirty="0">
                <a:solidFill>
                  <a:srgbClr val="000000"/>
                </a:solidFill>
                <a:latin typeface="Montserrat" panose="00000500000000000000" pitchFamily="2" charset="0"/>
                <a:ea typeface="Calibri"/>
                <a:cs typeface="Calibri"/>
                <a:sym typeface="Calibri"/>
              </a:rPr>
              <a:t>Process: </a:t>
            </a:r>
          </a:p>
          <a:p>
            <a:pPr marL="205740" marR="0" lvl="0" indent="-205740" algn="l" rtl="0">
              <a:spcBef>
                <a:spcPts val="0"/>
              </a:spcBef>
              <a:buSzPct val="100000"/>
              <a:buFont typeface="+mj-lt"/>
              <a:buAutoNum type="arabicPeriod"/>
            </a:pPr>
            <a:r>
              <a:rPr lang="en-US" sz="960" dirty="0">
                <a:solidFill>
                  <a:srgbClr val="000000"/>
                </a:solidFill>
                <a:latin typeface="Montserrat" panose="00000500000000000000" pitchFamily="2" charset="0"/>
                <a:ea typeface="Calibri"/>
                <a:cs typeface="Calibri"/>
                <a:sym typeface="Calibri"/>
              </a:rPr>
              <a:t>Chapter votes on any eligible PNM not previously voted on</a:t>
            </a:r>
          </a:p>
          <a:p>
            <a:pPr marL="205740" marR="0" lvl="0" indent="-205740" algn="l" rtl="0">
              <a:spcBef>
                <a:spcPts val="0"/>
              </a:spcBef>
              <a:buSzPct val="100000"/>
              <a:buFont typeface="+mj-lt"/>
              <a:buAutoNum type="arabicPeriod"/>
            </a:pPr>
            <a:r>
              <a:rPr lang="en-US" sz="960" dirty="0">
                <a:solidFill>
                  <a:srgbClr val="000000"/>
                </a:solidFill>
                <a:latin typeface="Montserrat" panose="00000500000000000000" pitchFamily="2" charset="0"/>
                <a:ea typeface="Calibri"/>
                <a:cs typeface="Calibri"/>
                <a:sym typeface="Calibri"/>
              </a:rPr>
              <a:t>EVC creates snap bid</a:t>
            </a:r>
          </a:p>
          <a:p>
            <a:pPr marL="205740" marR="0" lvl="0" indent="-205740" algn="l" rtl="0">
              <a:spcBef>
                <a:spcPts val="0"/>
              </a:spcBef>
              <a:buSzPct val="100000"/>
              <a:buFont typeface="+mj-lt"/>
              <a:buAutoNum type="arabicPeriod"/>
            </a:pPr>
            <a:r>
              <a:rPr lang="en-US" sz="960" dirty="0">
                <a:solidFill>
                  <a:srgbClr val="000000"/>
                </a:solidFill>
                <a:latin typeface="Montserrat" panose="00000500000000000000" pitchFamily="2" charset="0"/>
                <a:ea typeface="Calibri"/>
                <a:cs typeface="Calibri"/>
                <a:sym typeface="Calibri"/>
              </a:rPr>
              <a:t>Submit snap bid list to Panhellenic</a:t>
            </a:r>
          </a:p>
          <a:p>
            <a:pPr marL="205740" marR="0" lvl="0" indent="-205740" algn="l" rtl="0">
              <a:spcBef>
                <a:spcPts val="0"/>
              </a:spcBef>
              <a:buSzPct val="100000"/>
              <a:buFont typeface="+mj-lt"/>
              <a:buAutoNum type="arabicPeriod"/>
            </a:pPr>
            <a:r>
              <a:rPr lang="en-US" sz="960" dirty="0">
                <a:solidFill>
                  <a:srgbClr val="000000"/>
                </a:solidFill>
                <a:latin typeface="Montserrat" panose="00000500000000000000" pitchFamily="2" charset="0"/>
                <a:ea typeface="Calibri"/>
                <a:cs typeface="Calibri"/>
                <a:sym typeface="Calibri"/>
              </a:rPr>
              <a:t>Panhellenic or FSA contacts the PNM </a:t>
            </a:r>
          </a:p>
          <a:p>
            <a:pPr marL="205740" marR="0" lvl="0" indent="-205740" algn="l" rtl="0">
              <a:spcBef>
                <a:spcPts val="0"/>
              </a:spcBef>
              <a:buSzPct val="100000"/>
              <a:buFont typeface="+mj-lt"/>
              <a:buAutoNum type="arabicPeriod"/>
            </a:pPr>
            <a:r>
              <a:rPr lang="en-US" sz="960" dirty="0">
                <a:solidFill>
                  <a:srgbClr val="000000"/>
                </a:solidFill>
                <a:latin typeface="Montserrat" panose="00000500000000000000" pitchFamily="2" charset="0"/>
                <a:ea typeface="Calibri"/>
                <a:cs typeface="Calibri"/>
                <a:sym typeface="Calibri"/>
              </a:rPr>
              <a:t>PNM participates in bid day with all new members</a:t>
            </a:r>
          </a:p>
        </p:txBody>
      </p:sp>
      <p:sp>
        <p:nvSpPr>
          <p:cNvPr id="3" name="Content Placeholder 4">
            <a:extLst>
              <a:ext uri="{FF2B5EF4-FFF2-40B4-BE49-F238E27FC236}">
                <a16:creationId xmlns:a16="http://schemas.microsoft.com/office/drawing/2014/main" id="{C4C2C6BA-E6F9-A3A6-9182-27C28D86A1AA}"/>
              </a:ext>
            </a:extLst>
          </p:cNvPr>
          <p:cNvSpPr txBox="1">
            <a:spLocks/>
          </p:cNvSpPr>
          <p:nvPr/>
        </p:nvSpPr>
        <p:spPr>
          <a:xfrm>
            <a:off x="327675" y="304801"/>
            <a:ext cx="4114800" cy="304800"/>
          </a:xfrm>
          <a:prstGeom prst="rect">
            <a:avLst/>
          </a:prstGeom>
        </p:spPr>
        <p:txBody>
          <a:bodyPr/>
          <a:lstStyle>
            <a:lvl1pPr marL="0" eaLnBrk="1" hangingPunct="1">
              <a:defRPr sz="1600" b="1">
                <a:solidFill>
                  <a:schemeClr val="bg1"/>
                </a:solidFill>
                <a:latin typeface="+mj-lt"/>
                <a:ea typeface="+mn-ea"/>
                <a:cs typeface="+mn-cs"/>
              </a:defRPr>
            </a:lvl1pPr>
            <a:lvl2pPr marL="0" algn="l" eaLnBrk="1" hangingPunct="1">
              <a:defRPr sz="1400" b="1">
                <a:solidFill>
                  <a:srgbClr val="B78D4D"/>
                </a:solidFill>
                <a:latin typeface="+mn-lt"/>
                <a:ea typeface="+mn-ea"/>
                <a:cs typeface="+mn-cs"/>
              </a:defRPr>
            </a:lvl2pPr>
            <a:lvl3pPr marL="1219170" eaLnBrk="1" hangingPunct="1">
              <a:defRPr sz="1333">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kern="0" dirty="0"/>
              <a:t>Snap Bidding</a:t>
            </a:r>
          </a:p>
        </p:txBody>
      </p:sp>
    </p:spTree>
    <p:extLst>
      <p:ext uri="{BB962C8B-B14F-4D97-AF65-F5344CB8AC3E}">
        <p14:creationId xmlns:p14="http://schemas.microsoft.com/office/powerpoint/2010/main" val="350479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itle 1">
            <a:extLst>
              <a:ext uri="{FF2B5EF4-FFF2-40B4-BE49-F238E27FC236}">
                <a16:creationId xmlns:a16="http://schemas.microsoft.com/office/drawing/2014/main" id="{D56FF326-7AC9-4EC8-A617-54E38B3C6039}"/>
              </a:ext>
            </a:extLst>
          </p:cNvPr>
          <p:cNvSpPr>
            <a:spLocks noGrp="1"/>
          </p:cNvSpPr>
          <p:nvPr>
            <p:ph type="title" idx="4294967295"/>
          </p:nvPr>
        </p:nvSpPr>
        <p:spPr>
          <a:xfrm>
            <a:off x="304800" y="685800"/>
            <a:ext cx="3124200" cy="381000"/>
          </a:xfrm>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600" b="1" dirty="0">
                <a:solidFill>
                  <a:srgbClr val="0D2C6C"/>
                </a:solidFill>
                <a:latin typeface="+mj-lt"/>
              </a:rPr>
              <a:t>RECRUITMENT STRATEGY</a:t>
            </a:r>
          </a:p>
        </p:txBody>
      </p:sp>
    </p:spTree>
    <p:extLst>
      <p:ext uri="{BB962C8B-B14F-4D97-AF65-F5344CB8AC3E}">
        <p14:creationId xmlns:p14="http://schemas.microsoft.com/office/powerpoint/2010/main" val="90467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1" name="Shape 311"/>
          <p:cNvSpPr/>
          <p:nvPr/>
        </p:nvSpPr>
        <p:spPr>
          <a:xfrm>
            <a:off x="349102" y="762000"/>
            <a:ext cx="4303324" cy="677108"/>
          </a:xfrm>
          <a:prstGeom prst="rect">
            <a:avLst/>
          </a:prstGeom>
          <a:noFill/>
          <a:ln>
            <a:noFill/>
          </a:ln>
        </p:spPr>
        <p:txBody>
          <a:bodyPr lIns="36570" tIns="18280" rIns="36570" bIns="1828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marR="0" lvl="0" indent="-182880" algn="l" rtl="0">
              <a:spcBef>
                <a:spcPts val="0"/>
              </a:spcBef>
              <a:buClr>
                <a:srgbClr val="000000"/>
              </a:buClr>
              <a:buSzPct val="100000"/>
              <a:buFont typeface="Calibri"/>
              <a:buChar char="•"/>
            </a:pPr>
            <a:r>
              <a:rPr lang="en-US" sz="1120" dirty="0">
                <a:solidFill>
                  <a:srgbClr val="000000"/>
                </a:solidFill>
                <a:latin typeface="Montserrat" panose="00000500000000000000" pitchFamily="2" charset="0"/>
                <a:ea typeface="Calibri"/>
                <a:cs typeface="Calibri"/>
                <a:sym typeface="Calibri"/>
              </a:rPr>
              <a:t>Strategic Reports with RFM Data </a:t>
            </a:r>
          </a:p>
          <a:p>
            <a:pPr marL="182880" marR="0" lvl="0" indent="-182880" algn="l" rtl="0">
              <a:spcBef>
                <a:spcPts val="0"/>
              </a:spcBef>
              <a:buClr>
                <a:srgbClr val="000000"/>
              </a:buClr>
              <a:buSzPct val="100000"/>
              <a:buFont typeface="Calibri"/>
              <a:buChar char="•"/>
            </a:pPr>
            <a:r>
              <a:rPr lang="en-US" sz="1120" dirty="0">
                <a:solidFill>
                  <a:srgbClr val="000000"/>
                </a:solidFill>
                <a:latin typeface="Montserrat" panose="00000500000000000000" pitchFamily="2" charset="0"/>
                <a:ea typeface="Calibri"/>
                <a:cs typeface="Calibri"/>
                <a:sym typeface="Calibri"/>
              </a:rPr>
              <a:t>CDC Reports (annual and recruitment)</a:t>
            </a:r>
          </a:p>
          <a:p>
            <a:pPr marL="182880" marR="0" lvl="0" indent="-182880" algn="l" rtl="0">
              <a:spcBef>
                <a:spcPts val="0"/>
              </a:spcBef>
              <a:buClr>
                <a:srgbClr val="000000"/>
              </a:buClr>
              <a:buSzPct val="100000"/>
              <a:buFont typeface="Calibri"/>
              <a:buChar char="•"/>
            </a:pPr>
            <a:r>
              <a:rPr lang="en-US" sz="1120" dirty="0">
                <a:solidFill>
                  <a:srgbClr val="000000"/>
                </a:solidFill>
                <a:latin typeface="Montserrat" panose="00000500000000000000" pitchFamily="2" charset="0"/>
                <a:ea typeface="Calibri"/>
                <a:cs typeface="Calibri"/>
                <a:sym typeface="Calibri"/>
              </a:rPr>
              <a:t>PPD Award Application from last year</a:t>
            </a:r>
          </a:p>
          <a:p>
            <a:pPr marL="182880" marR="0" lvl="0" indent="-182880" algn="l" rtl="0">
              <a:spcBef>
                <a:spcPts val="0"/>
              </a:spcBef>
              <a:buClr>
                <a:srgbClr val="000000"/>
              </a:buClr>
              <a:buSzPct val="100000"/>
              <a:buFont typeface="Calibri"/>
              <a:buChar char="•"/>
            </a:pPr>
            <a:r>
              <a:rPr lang="en-US" sz="1120" dirty="0">
                <a:solidFill>
                  <a:srgbClr val="000000"/>
                </a:solidFill>
                <a:latin typeface="Montserrat" panose="00000500000000000000" pitchFamily="2" charset="0"/>
                <a:ea typeface="Calibri"/>
                <a:cs typeface="Calibri"/>
                <a:sym typeface="Calibri"/>
              </a:rPr>
              <a:t>Post-Recruitment Evaluations (new members and initiated members)</a:t>
            </a:r>
          </a:p>
          <a:p>
            <a:pPr marL="182880" marR="0" lvl="0" indent="-182880" algn="l" rtl="0">
              <a:spcBef>
                <a:spcPts val="0"/>
              </a:spcBef>
              <a:buClr>
                <a:srgbClr val="000000"/>
              </a:buClr>
              <a:buSzPct val="100000"/>
              <a:buFont typeface="Calibri"/>
              <a:buChar char="•"/>
            </a:pPr>
            <a:r>
              <a:rPr lang="en-US" sz="1120" dirty="0">
                <a:solidFill>
                  <a:srgbClr val="000000"/>
                </a:solidFill>
                <a:latin typeface="Montserrat" panose="00000500000000000000" pitchFamily="2" charset="0"/>
                <a:ea typeface="Calibri"/>
                <a:cs typeface="Calibri"/>
                <a:sym typeface="Calibri"/>
              </a:rPr>
              <a:t>RCRS/CRC/NCRC</a:t>
            </a:r>
          </a:p>
          <a:p>
            <a:pPr marL="182880" marR="0" lvl="0" indent="-182880" algn="l" rtl="0">
              <a:spcBef>
                <a:spcPts val="0"/>
              </a:spcBef>
              <a:buClr>
                <a:srgbClr val="000000"/>
              </a:buClr>
              <a:buSzPct val="100000"/>
              <a:buFont typeface="Calibri"/>
              <a:buChar char="•"/>
            </a:pPr>
            <a:r>
              <a:rPr lang="en-US" sz="1120" dirty="0">
                <a:solidFill>
                  <a:srgbClr val="000000"/>
                </a:solidFill>
                <a:latin typeface="Montserrat" panose="00000500000000000000" pitchFamily="2" charset="0"/>
                <a:ea typeface="Calibri"/>
                <a:cs typeface="Calibri"/>
                <a:sym typeface="Calibri"/>
              </a:rPr>
              <a:t>Campus FSA</a:t>
            </a:r>
          </a:p>
          <a:p>
            <a:pPr marL="0" marR="0" lvl="0" indent="0" algn="l" rtl="0">
              <a:spcBef>
                <a:spcPts val="0"/>
              </a:spcBef>
              <a:buNone/>
            </a:pPr>
            <a:endParaRPr sz="1040" dirty="0">
              <a:solidFill>
                <a:srgbClr val="000090"/>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F09913DC-2791-9BB8-07F5-366DAC5EEDBC}"/>
              </a:ext>
            </a:extLst>
          </p:cNvPr>
          <p:cNvSpPr>
            <a:spLocks noGrp="1"/>
          </p:cNvSpPr>
          <p:nvPr>
            <p:ph sz="quarter" idx="10"/>
          </p:nvPr>
        </p:nvSpPr>
        <p:spPr/>
        <p:txBody>
          <a:bodyPr/>
          <a:lstStyle/>
          <a:p>
            <a:r>
              <a:rPr lang="en-US" dirty="0"/>
              <a:t>Ideas for Improvement </a:t>
            </a:r>
          </a:p>
        </p:txBody>
      </p:sp>
    </p:spTree>
    <p:extLst>
      <p:ext uri="{BB962C8B-B14F-4D97-AF65-F5344CB8AC3E}">
        <p14:creationId xmlns:p14="http://schemas.microsoft.com/office/powerpoint/2010/main" val="108268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3" name="Text Placeholder 2">
            <a:extLst>
              <a:ext uri="{FF2B5EF4-FFF2-40B4-BE49-F238E27FC236}">
                <a16:creationId xmlns:a16="http://schemas.microsoft.com/office/drawing/2014/main" id="{0FF2A19F-C4B1-B939-D9A2-D0CCBADE0D6E}"/>
              </a:ext>
            </a:extLst>
          </p:cNvPr>
          <p:cNvSpPr>
            <a:spLocks noGrp="1"/>
          </p:cNvSpPr>
          <p:nvPr>
            <p:ph type="body" sz="quarter" idx="12"/>
          </p:nvPr>
        </p:nvSpPr>
        <p:spPr/>
        <p:txBody>
          <a:bodyPr/>
          <a:lstStyle/>
          <a:p>
            <a:pPr marL="171450" marR="0" lvl="0" indent="-171450" algn="l" rtl="0">
              <a:lnSpc>
                <a:spcPct val="90000"/>
              </a:lnSpc>
              <a:spcBef>
                <a:spcPts val="0"/>
              </a:spcBef>
              <a:spcAft>
                <a:spcPts val="0"/>
              </a:spcAft>
              <a:buClr>
                <a:srgbClr val="000000"/>
              </a:buClr>
              <a:buSzPct val="25000"/>
              <a:buFont typeface="Arial" panose="020B0604020202020204" pitchFamily="34" charset="0"/>
              <a:buChar char="•"/>
            </a:pPr>
            <a:r>
              <a:rPr lang="en-US" sz="1100" b="1" i="0" u="none" strike="noStrike" cap="none" dirty="0">
                <a:solidFill>
                  <a:srgbClr val="000000"/>
                </a:solidFill>
                <a:latin typeface="Montserrat" panose="00000500000000000000" pitchFamily="2" charset="0"/>
                <a:ea typeface="Calibri"/>
                <a:cs typeface="Calibri"/>
                <a:sym typeface="Calibri"/>
              </a:rPr>
              <a:t>Purpose of RFM</a:t>
            </a:r>
          </a:p>
          <a:p>
            <a:pPr marL="171450" marR="0" lvl="0" indent="-171450" algn="l" rtl="0">
              <a:lnSpc>
                <a:spcPct val="90000"/>
              </a:lnSpc>
              <a:spcBef>
                <a:spcPts val="400"/>
              </a:spcBef>
              <a:spcAft>
                <a:spcPts val="0"/>
              </a:spcAft>
              <a:buClr>
                <a:srgbClr val="000000"/>
              </a:buClr>
              <a:buSzPct val="100000"/>
              <a:buFont typeface="Arial" panose="020B0604020202020204" pitchFamily="34" charset="0"/>
              <a:buChar char="•"/>
            </a:pPr>
            <a:r>
              <a:rPr lang="en-US" sz="1100" b="0" i="0" u="none" strike="noStrike" cap="none" dirty="0">
                <a:solidFill>
                  <a:srgbClr val="000000"/>
                </a:solidFill>
                <a:latin typeface="Montserrat" panose="00000500000000000000" pitchFamily="2" charset="0"/>
                <a:ea typeface="Calibri"/>
                <a:cs typeface="Calibri"/>
                <a:sym typeface="Calibri"/>
              </a:rPr>
              <a:t>Increase parity among chapters</a:t>
            </a:r>
          </a:p>
          <a:p>
            <a:pPr marL="171450" marR="0" lvl="0" indent="-171450" algn="l" rtl="0">
              <a:lnSpc>
                <a:spcPct val="90000"/>
              </a:lnSpc>
              <a:spcBef>
                <a:spcPts val="400"/>
              </a:spcBef>
              <a:spcAft>
                <a:spcPts val="0"/>
              </a:spcAft>
              <a:buClr>
                <a:srgbClr val="000000"/>
              </a:buClr>
              <a:buSzPct val="100000"/>
              <a:buFont typeface="Arial" panose="020B0604020202020204" pitchFamily="34" charset="0"/>
              <a:buChar char="•"/>
            </a:pPr>
            <a:r>
              <a:rPr lang="en-US" sz="1100" b="0" i="0" u="none" strike="noStrike" cap="none" dirty="0">
                <a:solidFill>
                  <a:srgbClr val="000000"/>
                </a:solidFill>
                <a:latin typeface="Montserrat" panose="00000500000000000000" pitchFamily="2" charset="0"/>
                <a:ea typeface="Calibri"/>
                <a:cs typeface="Calibri"/>
                <a:sym typeface="Calibri"/>
              </a:rPr>
              <a:t>Stronger Panhellenic</a:t>
            </a:r>
          </a:p>
          <a:p>
            <a:pPr marL="171450" marR="0" lvl="0" indent="-171450" algn="l" rtl="0">
              <a:lnSpc>
                <a:spcPct val="90000"/>
              </a:lnSpc>
              <a:spcBef>
                <a:spcPts val="400"/>
              </a:spcBef>
              <a:spcAft>
                <a:spcPts val="0"/>
              </a:spcAft>
              <a:buClr>
                <a:srgbClr val="000000"/>
              </a:buClr>
              <a:buSzPct val="100000"/>
              <a:buFont typeface="Arial" panose="020B0604020202020204" pitchFamily="34" charset="0"/>
              <a:buChar char="•"/>
            </a:pPr>
            <a:r>
              <a:rPr lang="en-US" sz="1100" b="0" i="0" u="none" strike="noStrike" cap="none" dirty="0">
                <a:solidFill>
                  <a:srgbClr val="000000"/>
                </a:solidFill>
                <a:latin typeface="Montserrat" panose="00000500000000000000" pitchFamily="2" charset="0"/>
                <a:ea typeface="Calibri"/>
                <a:cs typeface="Calibri"/>
                <a:sym typeface="Calibri"/>
              </a:rPr>
              <a:t>Increase retention of PNMs</a:t>
            </a:r>
          </a:p>
          <a:p>
            <a:pPr marL="171450" marR="0" lvl="0" indent="-171450" algn="l" rtl="0">
              <a:lnSpc>
                <a:spcPct val="90000"/>
              </a:lnSpc>
              <a:spcBef>
                <a:spcPts val="400"/>
              </a:spcBef>
              <a:spcAft>
                <a:spcPts val="0"/>
              </a:spcAft>
              <a:buClr>
                <a:srgbClr val="000000"/>
              </a:buClr>
              <a:buSzPct val="100000"/>
              <a:buFont typeface="Arial" panose="020B0604020202020204" pitchFamily="34" charset="0"/>
              <a:buChar char="•"/>
            </a:pPr>
            <a:r>
              <a:rPr lang="en-US" sz="1100" b="0" i="0" u="none" strike="noStrike" cap="none" dirty="0">
                <a:solidFill>
                  <a:srgbClr val="000000"/>
                </a:solidFill>
                <a:latin typeface="Montserrat" panose="00000500000000000000" pitchFamily="2" charset="0"/>
                <a:ea typeface="Calibri"/>
                <a:cs typeface="Calibri"/>
                <a:sym typeface="Calibri"/>
              </a:rPr>
              <a:t>Allow PNM to investigate realistic sorority options</a:t>
            </a:r>
          </a:p>
          <a:p>
            <a:pPr marL="171450" marR="0" lvl="0" indent="-171450" algn="l" rtl="0">
              <a:lnSpc>
                <a:spcPct val="90000"/>
              </a:lnSpc>
              <a:spcBef>
                <a:spcPts val="400"/>
              </a:spcBef>
              <a:spcAft>
                <a:spcPts val="0"/>
              </a:spcAft>
              <a:buClr>
                <a:srgbClr val="000000"/>
              </a:buClr>
              <a:buSzPct val="100000"/>
              <a:buFont typeface="Arial" panose="020B0604020202020204" pitchFamily="34" charset="0"/>
              <a:buChar char="•"/>
            </a:pPr>
            <a:r>
              <a:rPr lang="en-US" sz="1100" b="0" i="0" u="none" strike="noStrike" cap="none" dirty="0">
                <a:solidFill>
                  <a:srgbClr val="000000"/>
                </a:solidFill>
                <a:latin typeface="Montserrat" panose="00000500000000000000" pitchFamily="2" charset="0"/>
                <a:ea typeface="Calibri"/>
                <a:cs typeface="Calibri"/>
                <a:sym typeface="Calibri"/>
              </a:rPr>
              <a:t>Allow chapters to focus time on PNMs they want and have a chance of pledging</a:t>
            </a:r>
          </a:p>
          <a:p>
            <a:pPr marL="171450" marR="0" lvl="0" indent="-171450" algn="l" rtl="0">
              <a:lnSpc>
                <a:spcPct val="90000"/>
              </a:lnSpc>
              <a:spcBef>
                <a:spcPts val="400"/>
              </a:spcBef>
              <a:spcAft>
                <a:spcPts val="0"/>
              </a:spcAft>
              <a:buClr>
                <a:srgbClr val="000000"/>
              </a:buClr>
              <a:buSzPct val="100000"/>
              <a:buFont typeface="Arial" panose="020B0604020202020204" pitchFamily="34" charset="0"/>
              <a:buChar char="•"/>
            </a:pPr>
            <a:r>
              <a:rPr lang="en-US" sz="1100" b="0" i="0" u="none" strike="noStrike" cap="none" dirty="0">
                <a:solidFill>
                  <a:srgbClr val="000000"/>
                </a:solidFill>
                <a:latin typeface="Montserrat" panose="00000500000000000000" pitchFamily="2" charset="0"/>
                <a:ea typeface="Calibri"/>
                <a:cs typeface="Calibri"/>
                <a:sym typeface="Calibri"/>
              </a:rPr>
              <a:t>Enable all or most groups to attain quota</a:t>
            </a:r>
          </a:p>
          <a:p>
            <a:endParaRPr lang="en-US" dirty="0"/>
          </a:p>
        </p:txBody>
      </p:sp>
      <p:sp>
        <p:nvSpPr>
          <p:cNvPr id="5" name="Content Placeholder 4">
            <a:extLst>
              <a:ext uri="{FF2B5EF4-FFF2-40B4-BE49-F238E27FC236}">
                <a16:creationId xmlns:a16="http://schemas.microsoft.com/office/drawing/2014/main" id="{D5848D6D-10F2-90EF-B9D2-7CC4A9B59C75}"/>
              </a:ext>
            </a:extLst>
          </p:cNvPr>
          <p:cNvSpPr>
            <a:spLocks noGrp="1"/>
          </p:cNvSpPr>
          <p:nvPr>
            <p:ph sz="quarter" idx="10"/>
          </p:nvPr>
        </p:nvSpPr>
        <p:spPr/>
        <p:txBody>
          <a:bodyPr/>
          <a:lstStyle/>
          <a:p>
            <a:r>
              <a:rPr lang="en-US" dirty="0"/>
              <a:t>RFM (Release Figure Methodology) </a:t>
            </a:r>
          </a:p>
        </p:txBody>
      </p:sp>
    </p:spTree>
    <p:extLst>
      <p:ext uri="{BB962C8B-B14F-4D97-AF65-F5344CB8AC3E}">
        <p14:creationId xmlns:p14="http://schemas.microsoft.com/office/powerpoint/2010/main" val="181190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9" name="Shape 489"/>
          <p:cNvSpPr txBox="1">
            <a:spLocks noGrp="1"/>
          </p:cNvSpPr>
          <p:nvPr>
            <p:ph sz="quarter" idx="10"/>
          </p:nvPr>
        </p:nvSpPr>
        <p:spPr>
          <a:prstGeom prst="rect">
            <a:avLst/>
          </a:prstGeom>
          <a:noFill/>
          <a:ln>
            <a:noFill/>
          </a:ln>
        </p:spPr>
        <p:txBody>
          <a:bodyPr wrap="square" lIns="36570" tIns="18280" rIns="36570" bIns="1828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90000"/>
              </a:lnSpc>
              <a:spcBef>
                <a:spcPts val="400"/>
              </a:spcBef>
              <a:spcAft>
                <a:spcPts val="0"/>
              </a:spcAft>
              <a:buClr>
                <a:schemeClr val="dk1"/>
              </a:buClr>
              <a:buSzPct val="25000"/>
              <a:buFont typeface="Arial"/>
              <a:buNone/>
            </a:pPr>
            <a:endParaRPr sz="960" b="0" i="0" u="none" strike="noStrike" cap="none" dirty="0">
              <a:solidFill>
                <a:schemeClr val="dk1"/>
              </a:solidFill>
              <a:latin typeface="Calibri"/>
              <a:ea typeface="Calibri"/>
              <a:cs typeface="Calibri"/>
              <a:sym typeface="Calibri"/>
            </a:endParaRPr>
          </a:p>
          <a:p>
            <a:pPr marL="0" marR="0" lvl="0" indent="0" algn="l" rtl="0">
              <a:lnSpc>
                <a:spcPct val="90000"/>
              </a:lnSpc>
              <a:spcBef>
                <a:spcPts val="400"/>
              </a:spcBef>
              <a:buClr>
                <a:schemeClr val="dk1"/>
              </a:buClr>
              <a:buSzPct val="25000"/>
              <a:buFont typeface="Arial"/>
              <a:buNone/>
            </a:pPr>
            <a:endParaRPr sz="960" b="0" i="0" u="none" strike="noStrike" cap="none" dirty="0">
              <a:solidFill>
                <a:schemeClr val="dk1"/>
              </a:solidFill>
              <a:latin typeface="Calibri"/>
              <a:ea typeface="Calibri"/>
              <a:cs typeface="Calibri"/>
              <a:sym typeface="Calibri"/>
            </a:endParaRPr>
          </a:p>
        </p:txBody>
      </p:sp>
      <p:pic>
        <p:nvPicPr>
          <p:cNvPr id="3" name="Picture 2" descr="A screenshot of a cell phone&#10;&#10;Description generated with very high confidence">
            <a:extLst>
              <a:ext uri="{FF2B5EF4-FFF2-40B4-BE49-F238E27FC236}">
                <a16:creationId xmlns:a16="http://schemas.microsoft.com/office/drawing/2014/main" id="{C954E3CA-74D5-4BC0-BD92-811A4A37D9B6}"/>
              </a:ext>
            </a:extLst>
          </p:cNvPr>
          <p:cNvPicPr>
            <a:picLocks noChangeAspect="1"/>
          </p:cNvPicPr>
          <p:nvPr/>
        </p:nvPicPr>
        <p:blipFill>
          <a:blip r:embed="rId3"/>
          <a:stretch>
            <a:fillRect/>
          </a:stretch>
        </p:blipFill>
        <p:spPr>
          <a:xfrm>
            <a:off x="2133600" y="609600"/>
            <a:ext cx="2635412" cy="1976559"/>
          </a:xfrm>
          <a:prstGeom prst="rect">
            <a:avLst/>
          </a:prstGeom>
        </p:spPr>
      </p:pic>
      <p:sp>
        <p:nvSpPr>
          <p:cNvPr id="5" name="Google Shape;711;p54">
            <a:extLst>
              <a:ext uri="{FF2B5EF4-FFF2-40B4-BE49-F238E27FC236}">
                <a16:creationId xmlns:a16="http://schemas.microsoft.com/office/drawing/2014/main" id="{D416B888-1E0B-4E48-955C-2756EB0F1275}"/>
              </a:ext>
            </a:extLst>
          </p:cNvPr>
          <p:cNvSpPr txBox="1">
            <a:spLocks/>
          </p:cNvSpPr>
          <p:nvPr/>
        </p:nvSpPr>
        <p:spPr>
          <a:xfrm>
            <a:off x="386316" y="736436"/>
            <a:ext cx="1469315" cy="1701963"/>
          </a:xfrm>
          <a:prstGeom prst="rect">
            <a:avLst/>
          </a:prstGeom>
          <a:noFill/>
          <a:ln>
            <a:noFill/>
          </a:ln>
        </p:spPr>
        <p:txBody>
          <a:bodyPr spcFirstLastPara="1" vert="horz" wrap="square" lIns="36570" tIns="18280" rIns="36570" bIns="18280" rtlCol="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spcBef>
                <a:spcPts val="0"/>
              </a:spcBef>
              <a:buClr>
                <a:schemeClr val="dk1"/>
              </a:buClr>
              <a:buSzPts val="600"/>
            </a:pPr>
            <a:r>
              <a:rPr lang="en-US" sz="750" u="sng" dirty="0">
                <a:solidFill>
                  <a:srgbClr val="000000"/>
                </a:solidFill>
                <a:latin typeface="Montserrat" panose="00000500000000000000" pitchFamily="2" charset="0"/>
              </a:rPr>
              <a:t>Carry figures </a:t>
            </a:r>
            <a:r>
              <a:rPr lang="en-US" sz="750" dirty="0">
                <a:solidFill>
                  <a:srgbClr val="000000"/>
                </a:solidFill>
                <a:latin typeface="Montserrat" panose="00000500000000000000" pitchFamily="2" charset="0"/>
              </a:rPr>
              <a:t>– the number of invitations a chapter is able to extend to the next round </a:t>
            </a:r>
          </a:p>
          <a:p>
            <a:pPr>
              <a:buClr>
                <a:schemeClr val="dk1"/>
              </a:buClr>
              <a:buSzPts val="600"/>
            </a:pPr>
            <a:r>
              <a:rPr lang="en-US" sz="750" u="sng" dirty="0">
                <a:solidFill>
                  <a:srgbClr val="000000"/>
                </a:solidFill>
                <a:latin typeface="Montserrat" panose="00000500000000000000" pitchFamily="2"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Flex list </a:t>
            </a:r>
            <a:r>
              <a:rPr lang="en-US" sz="750" dirty="0">
                <a:solidFill>
                  <a:srgbClr val="000000"/>
                </a:solidFill>
                <a:latin typeface="Montserrat" panose="00000500000000000000" pitchFamily="2"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 list of additional women to extend an invitation or a list of women who shouldn’t receive an invitation if not needed</a:t>
            </a:r>
            <a:endParaRPr lang="en-US" sz="750" u="sng" dirty="0">
              <a:solidFill>
                <a:srgbClr val="000000"/>
              </a:solidFill>
              <a:latin typeface="Montserrat" panose="00000500000000000000" pitchFamily="2" charset="0"/>
            </a:endParaRPr>
          </a:p>
          <a:p>
            <a:pPr>
              <a:buClr>
                <a:schemeClr val="dk1"/>
              </a:buClr>
              <a:buSzPts val="600"/>
            </a:pPr>
            <a:r>
              <a:rPr lang="en-US" sz="750" u="sng" dirty="0">
                <a:solidFill>
                  <a:srgbClr val="000000"/>
                </a:solidFill>
                <a:latin typeface="Montserrat" panose="00000500000000000000" pitchFamily="2" charset="0"/>
              </a:rPr>
              <a:t>Quota range </a:t>
            </a:r>
            <a:r>
              <a:rPr lang="en-US" sz="750" dirty="0">
                <a:solidFill>
                  <a:srgbClr val="000000"/>
                </a:solidFill>
                <a:latin typeface="Montserrat" panose="00000500000000000000" pitchFamily="2" charset="0"/>
              </a:rPr>
              <a:t>– the range at which quota may be set</a:t>
            </a:r>
          </a:p>
          <a:p>
            <a:pPr>
              <a:buClr>
                <a:schemeClr val="dk1"/>
              </a:buClr>
              <a:buSzPts val="600"/>
            </a:pPr>
            <a:r>
              <a:rPr lang="en-US" sz="750" u="sng" dirty="0">
                <a:solidFill>
                  <a:srgbClr val="000000"/>
                </a:solidFill>
                <a:latin typeface="Montserrat" panose="00000500000000000000" pitchFamily="2" charset="0"/>
              </a:rPr>
              <a:t>Quota additions</a:t>
            </a:r>
            <a:r>
              <a:rPr lang="en-US" sz="750" dirty="0">
                <a:solidFill>
                  <a:srgbClr val="000000"/>
                </a:solidFill>
                <a:latin typeface="Montserrat" panose="00000500000000000000" pitchFamily="2" charset="0"/>
              </a:rPr>
              <a:t>  - additional PNMs placed </a:t>
            </a:r>
          </a:p>
          <a:p>
            <a:pPr>
              <a:buClr>
                <a:schemeClr val="dk1"/>
              </a:buClr>
              <a:buSzPts val="600"/>
            </a:pPr>
            <a:endParaRPr lang="en-US" sz="700" dirty="0">
              <a:solidFill>
                <a:srgbClr val="000000"/>
              </a:solidFill>
              <a:latin typeface="Montserrat" panose="00000500000000000000" pitchFamily="2" charset="0"/>
              <a:ea typeface="Calibri"/>
              <a:cs typeface="Calibri"/>
              <a:sym typeface="Calibri"/>
            </a:endParaRPr>
          </a:p>
          <a:p>
            <a:pPr marL="0" indent="0">
              <a:buClr>
                <a:schemeClr val="dk1"/>
              </a:buClr>
              <a:buSzPts val="600"/>
              <a:buFont typeface="Arial"/>
              <a:buNone/>
            </a:pPr>
            <a:endParaRPr lang="en-US" sz="643"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8E5899B-C3D1-4A83-96ED-84EFDC75A233}"/>
              </a:ext>
            </a:extLst>
          </p:cNvPr>
          <p:cNvSpPr/>
          <p:nvPr/>
        </p:nvSpPr>
        <p:spPr>
          <a:xfrm>
            <a:off x="3276600" y="1114570"/>
            <a:ext cx="421640" cy="4673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480" b="1" dirty="0">
                <a:solidFill>
                  <a:srgbClr val="000000"/>
                </a:solidFill>
              </a:rPr>
              <a:t>100</a:t>
            </a:r>
          </a:p>
          <a:p>
            <a:r>
              <a:rPr lang="en-US" sz="480" b="1" dirty="0">
                <a:solidFill>
                  <a:srgbClr val="000000"/>
                </a:solidFill>
              </a:rPr>
              <a:t>99</a:t>
            </a:r>
          </a:p>
          <a:p>
            <a:r>
              <a:rPr lang="en-US" sz="480" b="1" dirty="0">
                <a:solidFill>
                  <a:srgbClr val="000000"/>
                </a:solidFill>
              </a:rPr>
              <a:t>98</a:t>
            </a:r>
          </a:p>
          <a:p>
            <a:r>
              <a:rPr lang="en-US" sz="480" b="1" dirty="0">
                <a:solidFill>
                  <a:srgbClr val="000000"/>
                </a:solidFill>
              </a:rPr>
              <a:t>97</a:t>
            </a:r>
          </a:p>
          <a:p>
            <a:r>
              <a:rPr lang="en-US" sz="480" b="1" dirty="0">
                <a:solidFill>
                  <a:srgbClr val="000000"/>
                </a:solidFill>
              </a:rPr>
              <a:t>96</a:t>
            </a:r>
          </a:p>
        </p:txBody>
      </p:sp>
      <p:sp>
        <p:nvSpPr>
          <p:cNvPr id="6" name="Content Placeholder 4">
            <a:extLst>
              <a:ext uri="{FF2B5EF4-FFF2-40B4-BE49-F238E27FC236}">
                <a16:creationId xmlns:a16="http://schemas.microsoft.com/office/drawing/2014/main" id="{50743604-0AF6-ADDC-BE27-573804DC02E5}"/>
              </a:ext>
            </a:extLst>
          </p:cNvPr>
          <p:cNvSpPr txBox="1">
            <a:spLocks/>
          </p:cNvSpPr>
          <p:nvPr/>
        </p:nvSpPr>
        <p:spPr>
          <a:xfrm>
            <a:off x="304800" y="299654"/>
            <a:ext cx="4114800" cy="304800"/>
          </a:xfrm>
          <a:prstGeom prst="rect">
            <a:avLst/>
          </a:prstGeom>
        </p:spPr>
        <p:txBody>
          <a:bodyPr/>
          <a:lstStyle>
            <a:lvl1pPr marL="0" eaLnBrk="1" hangingPunct="1">
              <a:defRPr sz="1600" b="1">
                <a:solidFill>
                  <a:schemeClr val="bg1"/>
                </a:solidFill>
                <a:latin typeface="+mj-lt"/>
                <a:ea typeface="+mn-ea"/>
                <a:cs typeface="+mn-cs"/>
              </a:defRPr>
            </a:lvl1pPr>
            <a:lvl2pPr marL="0" algn="l" eaLnBrk="1" hangingPunct="1">
              <a:defRPr sz="1400" b="1">
                <a:solidFill>
                  <a:srgbClr val="B78D4D"/>
                </a:solidFill>
                <a:latin typeface="+mn-lt"/>
                <a:ea typeface="+mn-ea"/>
                <a:cs typeface="+mn-cs"/>
              </a:defRPr>
            </a:lvl2pPr>
            <a:lvl3pPr marL="1219170" eaLnBrk="1" hangingPunct="1">
              <a:defRPr sz="1333">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kern="0" dirty="0"/>
              <a:t>RFM (Release Figure Methodology) </a:t>
            </a:r>
          </a:p>
        </p:txBody>
      </p:sp>
    </p:spTree>
    <p:extLst>
      <p:ext uri="{BB962C8B-B14F-4D97-AF65-F5344CB8AC3E}">
        <p14:creationId xmlns:p14="http://schemas.microsoft.com/office/powerpoint/2010/main" val="69677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5BD971-FA9C-4EC1-AA44-0B6DD6FE3AAE}"/>
              </a:ext>
            </a:extLst>
          </p:cNvPr>
          <p:cNvSpPr txBox="1"/>
          <p:nvPr/>
        </p:nvSpPr>
        <p:spPr>
          <a:xfrm>
            <a:off x="381000" y="838200"/>
            <a:ext cx="3581400" cy="76944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100" dirty="0">
                <a:solidFill>
                  <a:srgbClr val="000000"/>
                </a:solidFill>
                <a:latin typeface="Montserrat" panose="00000500000000000000" pitchFamily="2" charset="0"/>
              </a:rPr>
              <a:t>Includes Summary</a:t>
            </a:r>
          </a:p>
          <a:p>
            <a:pPr marL="228600" indent="-228600">
              <a:buFont typeface="Arial" panose="020B0604020202020204" pitchFamily="34" charset="0"/>
              <a:buChar char="•"/>
            </a:pPr>
            <a:r>
              <a:rPr lang="en-US" sz="1100" dirty="0">
                <a:solidFill>
                  <a:srgbClr val="000000"/>
                </a:solidFill>
                <a:latin typeface="Montserrat" panose="00000500000000000000" pitchFamily="2" charset="0"/>
              </a:rPr>
              <a:t>Highlighted Statistics</a:t>
            </a:r>
          </a:p>
          <a:p>
            <a:pPr marL="228600" indent="-228600">
              <a:buFont typeface="Arial" panose="020B0604020202020204" pitchFamily="34" charset="0"/>
              <a:buChar char="•"/>
            </a:pPr>
            <a:r>
              <a:rPr lang="en-US" sz="1100" dirty="0">
                <a:solidFill>
                  <a:srgbClr val="000000"/>
                </a:solidFill>
                <a:latin typeface="Montserrat" panose="00000500000000000000" pitchFamily="2" charset="0"/>
              </a:rPr>
              <a:t>Trends</a:t>
            </a:r>
          </a:p>
          <a:p>
            <a:pPr marL="228600" indent="-228600">
              <a:buFont typeface="Arial" panose="020B0604020202020204" pitchFamily="34" charset="0"/>
              <a:buChar char="•"/>
            </a:pPr>
            <a:r>
              <a:rPr lang="en-US" sz="1100" dirty="0">
                <a:solidFill>
                  <a:srgbClr val="000000"/>
                </a:solidFill>
                <a:latin typeface="Montserrat" panose="00000500000000000000" pitchFamily="2" charset="0"/>
              </a:rPr>
              <a:t>Strategic Suggestions</a:t>
            </a:r>
          </a:p>
        </p:txBody>
      </p:sp>
      <p:sp>
        <p:nvSpPr>
          <p:cNvPr id="4" name="Content Placeholder 3">
            <a:extLst>
              <a:ext uri="{FF2B5EF4-FFF2-40B4-BE49-F238E27FC236}">
                <a16:creationId xmlns:a16="http://schemas.microsoft.com/office/drawing/2014/main" id="{182AC9E8-56E8-A812-B9CA-E2298ECFAB7D}"/>
              </a:ext>
            </a:extLst>
          </p:cNvPr>
          <p:cNvSpPr>
            <a:spLocks noGrp="1"/>
          </p:cNvSpPr>
          <p:nvPr>
            <p:ph sz="quarter" idx="10"/>
          </p:nvPr>
        </p:nvSpPr>
        <p:spPr/>
        <p:txBody>
          <a:bodyPr/>
          <a:lstStyle/>
          <a:p>
            <a:r>
              <a:rPr lang="en-US" dirty="0"/>
              <a:t>Strategic Report</a:t>
            </a:r>
          </a:p>
        </p:txBody>
      </p:sp>
    </p:spTree>
    <p:extLst>
      <p:ext uri="{BB962C8B-B14F-4D97-AF65-F5344CB8AC3E}">
        <p14:creationId xmlns:p14="http://schemas.microsoft.com/office/powerpoint/2010/main" val="87180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 name="Picture 5">
            <a:extLst>
              <a:ext uri="{FF2B5EF4-FFF2-40B4-BE49-F238E27FC236}">
                <a16:creationId xmlns:a16="http://schemas.microsoft.com/office/drawing/2014/main" id="{1DAF0B70-2660-A7C2-4F30-65EAE435BEE3}"/>
              </a:ext>
            </a:extLst>
          </p:cNvPr>
          <p:cNvPicPr>
            <a:picLocks noChangeAspect="1"/>
          </p:cNvPicPr>
          <p:nvPr/>
        </p:nvPicPr>
        <p:blipFill>
          <a:blip r:embed="rId3"/>
          <a:stretch>
            <a:fillRect/>
          </a:stretch>
        </p:blipFill>
        <p:spPr>
          <a:xfrm>
            <a:off x="154872" y="850144"/>
            <a:ext cx="4567057" cy="1037968"/>
          </a:xfrm>
          <a:prstGeom prst="rect">
            <a:avLst/>
          </a:prstGeom>
        </p:spPr>
      </p:pic>
      <p:sp>
        <p:nvSpPr>
          <p:cNvPr id="4" name="Content Placeholder 3">
            <a:extLst>
              <a:ext uri="{FF2B5EF4-FFF2-40B4-BE49-F238E27FC236}">
                <a16:creationId xmlns:a16="http://schemas.microsoft.com/office/drawing/2014/main" id="{5DC05422-66DC-5F8A-DF65-7CEF8FAC8F45}"/>
              </a:ext>
            </a:extLst>
          </p:cNvPr>
          <p:cNvSpPr>
            <a:spLocks noGrp="1"/>
          </p:cNvSpPr>
          <p:nvPr>
            <p:ph sz="quarter" idx="10"/>
          </p:nvPr>
        </p:nvSpPr>
        <p:spPr/>
        <p:txBody>
          <a:bodyPr/>
          <a:lstStyle/>
          <a:p>
            <a:r>
              <a:rPr lang="en-US" dirty="0"/>
              <a:t>Strategic Report</a:t>
            </a:r>
          </a:p>
        </p:txBody>
      </p:sp>
    </p:spTree>
    <p:extLst>
      <p:ext uri="{BB962C8B-B14F-4D97-AF65-F5344CB8AC3E}">
        <p14:creationId xmlns:p14="http://schemas.microsoft.com/office/powerpoint/2010/main" val="323947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776366-FE94-BB9E-FF93-C0B07B40CD8B}"/>
              </a:ext>
            </a:extLst>
          </p:cNvPr>
          <p:cNvSpPr>
            <a:spLocks noGrp="1"/>
          </p:cNvSpPr>
          <p:nvPr>
            <p:ph type="body" sz="quarter" idx="12"/>
          </p:nvPr>
        </p:nvSpPr>
        <p:spPr/>
        <p:txBody>
          <a:bodyPr/>
          <a:lstStyle/>
          <a:p>
            <a:pPr marL="171450" indent="-171450">
              <a:buFont typeface="Arial" panose="020B0604020202020204" pitchFamily="34" charset="0"/>
              <a:buChar char="•"/>
            </a:pPr>
            <a:r>
              <a:rPr lang="en-US" sz="1100" dirty="0">
                <a:solidFill>
                  <a:srgbClr val="000000"/>
                </a:solidFill>
                <a:latin typeface="Montserrat" panose="00000500000000000000" pitchFamily="2" charset="0"/>
              </a:rPr>
              <a:t>Name</a:t>
            </a:r>
          </a:p>
          <a:p>
            <a:pPr marL="171450" indent="-171450">
              <a:buFont typeface="Arial" panose="020B0604020202020204" pitchFamily="34" charset="0"/>
              <a:buChar char="•"/>
            </a:pPr>
            <a:r>
              <a:rPr lang="en-US" sz="1100" dirty="0">
                <a:solidFill>
                  <a:srgbClr val="000000"/>
                </a:solidFill>
                <a:latin typeface="Montserrat" panose="00000500000000000000" pitchFamily="2" charset="0"/>
              </a:rPr>
              <a:t>Chapter of Initiation, chapter you advise</a:t>
            </a:r>
          </a:p>
          <a:p>
            <a:pPr marL="171450" indent="-171450">
              <a:buFont typeface="Arial" panose="020B0604020202020204" pitchFamily="34" charset="0"/>
              <a:buChar char="•"/>
            </a:pPr>
            <a:r>
              <a:rPr lang="en-US" sz="1100" dirty="0">
                <a:solidFill>
                  <a:srgbClr val="000000"/>
                </a:solidFill>
                <a:latin typeface="Montserrat" panose="00000500000000000000" pitchFamily="2" charset="0"/>
              </a:rPr>
              <a:t>Your why</a:t>
            </a:r>
          </a:p>
          <a:p>
            <a:pPr marL="171450" indent="-171450">
              <a:buFont typeface="Arial" panose="020B0604020202020204" pitchFamily="34" charset="0"/>
              <a:buChar char="•"/>
            </a:pPr>
            <a:r>
              <a:rPr lang="en-US" sz="1100" dirty="0">
                <a:solidFill>
                  <a:srgbClr val="000000"/>
                </a:solidFill>
                <a:latin typeface="Montserrat" panose="00000500000000000000" pitchFamily="2" charset="0"/>
              </a:rPr>
              <a:t>One thing you hope to get from today!</a:t>
            </a:r>
          </a:p>
          <a:p>
            <a:endParaRPr lang="en-US" dirty="0"/>
          </a:p>
        </p:txBody>
      </p:sp>
      <p:sp>
        <p:nvSpPr>
          <p:cNvPr id="7" name="Content Placeholder 6">
            <a:extLst>
              <a:ext uri="{FF2B5EF4-FFF2-40B4-BE49-F238E27FC236}">
                <a16:creationId xmlns:a16="http://schemas.microsoft.com/office/drawing/2014/main" id="{EC01989C-BAE3-470A-A3B7-5209508A4B68}"/>
              </a:ext>
            </a:extLst>
          </p:cNvPr>
          <p:cNvSpPr>
            <a:spLocks noGrp="1"/>
          </p:cNvSpPr>
          <p:nvPr>
            <p:ph sz="quarter" idx="10"/>
          </p:nvPr>
        </p:nvSpPr>
        <p:spPr/>
        <p:txBody>
          <a:bodyPr/>
          <a:lstStyle/>
          <a:p>
            <a:r>
              <a:rPr lang="en-US" dirty="0"/>
              <a:t>Introductions </a:t>
            </a:r>
          </a:p>
        </p:txBody>
      </p:sp>
    </p:spTree>
    <p:extLst>
      <p:ext uri="{BB962C8B-B14F-4D97-AF65-F5344CB8AC3E}">
        <p14:creationId xmlns:p14="http://schemas.microsoft.com/office/powerpoint/2010/main" val="176866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4C98B3-2C24-C006-BCBC-96B0B0D695E9}"/>
              </a:ext>
            </a:extLst>
          </p:cNvPr>
          <p:cNvSpPr>
            <a:spLocks noGrp="1"/>
          </p:cNvSpPr>
          <p:nvPr>
            <p:ph type="body" sz="quarter" idx="10"/>
          </p:nvPr>
        </p:nvSpPr>
        <p:spPr>
          <a:xfrm>
            <a:off x="304800" y="838200"/>
            <a:ext cx="2336800" cy="381000"/>
          </a:xfrm>
        </p:spPr>
        <p:txBody>
          <a:bodyPr/>
          <a:lstStyle/>
          <a:p>
            <a:r>
              <a:rPr lang="en-US" dirty="0"/>
              <a:t>STRATEGIC SHARING</a:t>
            </a:r>
          </a:p>
        </p:txBody>
      </p:sp>
    </p:spTree>
    <p:extLst>
      <p:ext uri="{BB962C8B-B14F-4D97-AF65-F5344CB8AC3E}">
        <p14:creationId xmlns:p14="http://schemas.microsoft.com/office/powerpoint/2010/main" val="250297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Text Placeholder 2">
            <a:extLst>
              <a:ext uri="{FF2B5EF4-FFF2-40B4-BE49-F238E27FC236}">
                <a16:creationId xmlns:a16="http://schemas.microsoft.com/office/drawing/2014/main" id="{3D1E4A6E-E7E0-349C-9236-C9F29C138400}"/>
              </a:ext>
            </a:extLst>
          </p:cNvPr>
          <p:cNvSpPr>
            <a:spLocks noGrp="1"/>
          </p:cNvSpPr>
          <p:nvPr>
            <p:ph type="body" sz="quarter" idx="10"/>
          </p:nvPr>
        </p:nvSpPr>
        <p:spPr>
          <a:xfrm>
            <a:off x="304800" y="914400"/>
            <a:ext cx="2336800" cy="381000"/>
          </a:xfrm>
        </p:spPr>
        <p:txBody>
          <a:bodyPr/>
          <a:lstStyle/>
          <a:p>
            <a:r>
              <a:rPr lang="en-US" dirty="0"/>
              <a:t>RECRUITMENT PREPARATION </a:t>
            </a:r>
          </a:p>
        </p:txBody>
      </p:sp>
    </p:spTree>
    <p:extLst>
      <p:ext uri="{BB962C8B-B14F-4D97-AF65-F5344CB8AC3E}">
        <p14:creationId xmlns:p14="http://schemas.microsoft.com/office/powerpoint/2010/main" val="43449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13"/>
          <p:cNvSpPr/>
          <p:nvPr/>
        </p:nvSpPr>
        <p:spPr>
          <a:xfrm>
            <a:off x="460786" y="909802"/>
            <a:ext cx="3545840" cy="1100593"/>
          </a:xfrm>
          <a:prstGeom prst="rect">
            <a:avLst/>
          </a:prstGeom>
          <a:noFill/>
          <a:ln>
            <a:noFill/>
          </a:ln>
        </p:spPr>
        <p:txBody>
          <a:bodyPr spcFirstLastPara="1" wrap="square" lIns="36570" tIns="18280" rIns="36570" bIns="18280" anchor="t" anchorCtr="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R="0" lvl="0" algn="l" rtl="0">
              <a:lnSpc>
                <a:spcPct val="90000"/>
              </a:lnSpc>
              <a:spcBef>
                <a:spcPts val="0"/>
              </a:spcBef>
              <a:spcAft>
                <a:spcPts val="0"/>
              </a:spcAft>
              <a:buClr>
                <a:schemeClr val="dk1"/>
              </a:buClr>
              <a:buSzPts val="2400"/>
            </a:pPr>
            <a:r>
              <a:rPr lang="en-US" sz="1280" dirty="0">
                <a:solidFill>
                  <a:srgbClr val="000000"/>
                </a:solidFill>
                <a:latin typeface="Montserrat" panose="00000500000000000000" pitchFamily="2" charset="0"/>
                <a:ea typeface="Calibri"/>
                <a:cs typeface="Calibri"/>
                <a:sym typeface="Calibri"/>
              </a:rPr>
              <a:t>1.  Continuous Recruitment and Retention</a:t>
            </a:r>
            <a:endParaRPr sz="1280" dirty="0">
              <a:solidFill>
                <a:srgbClr val="000000"/>
              </a:solidFill>
              <a:latin typeface="Montserrat" panose="00000500000000000000" pitchFamily="2" charset="0"/>
            </a:endParaRPr>
          </a:p>
          <a:p>
            <a:pPr marR="0" lvl="0" algn="l" rtl="0">
              <a:lnSpc>
                <a:spcPct val="90000"/>
              </a:lnSpc>
              <a:spcBef>
                <a:spcPts val="0"/>
              </a:spcBef>
              <a:spcAft>
                <a:spcPts val="0"/>
              </a:spcAft>
              <a:buClr>
                <a:schemeClr val="dk1"/>
              </a:buClr>
              <a:buSzPts val="2400"/>
            </a:pPr>
            <a:r>
              <a:rPr lang="en-US" sz="1280" dirty="0">
                <a:solidFill>
                  <a:srgbClr val="000000"/>
                </a:solidFill>
                <a:latin typeface="Montserrat" panose="00000500000000000000" pitchFamily="2" charset="0"/>
                <a:ea typeface="Calibri"/>
                <a:cs typeface="Calibri"/>
                <a:sym typeface="Calibri"/>
              </a:rPr>
              <a:t>2. Purpose and Strategy</a:t>
            </a:r>
            <a:endParaRPr sz="1280" dirty="0">
              <a:solidFill>
                <a:srgbClr val="000000"/>
              </a:solidFill>
              <a:latin typeface="Montserrat" panose="00000500000000000000" pitchFamily="2" charset="0"/>
            </a:endParaRPr>
          </a:p>
          <a:p>
            <a:pPr marR="0" lvl="0" algn="l" rtl="0">
              <a:lnSpc>
                <a:spcPct val="90000"/>
              </a:lnSpc>
              <a:spcBef>
                <a:spcPts val="0"/>
              </a:spcBef>
              <a:spcAft>
                <a:spcPts val="0"/>
              </a:spcAft>
              <a:buClr>
                <a:schemeClr val="dk1"/>
              </a:buClr>
              <a:buSzPts val="2400"/>
            </a:pPr>
            <a:r>
              <a:rPr lang="en-US" sz="1280" dirty="0">
                <a:solidFill>
                  <a:srgbClr val="000000"/>
                </a:solidFill>
                <a:latin typeface="Montserrat" panose="00000500000000000000" pitchFamily="2" charset="0"/>
                <a:ea typeface="Calibri"/>
                <a:cs typeface="Calibri"/>
                <a:sym typeface="Calibri"/>
              </a:rPr>
              <a:t>3. Chapter Brand</a:t>
            </a:r>
            <a:endParaRPr sz="1280" dirty="0">
              <a:solidFill>
                <a:srgbClr val="000000"/>
              </a:solidFill>
              <a:latin typeface="Montserrat" panose="00000500000000000000" pitchFamily="2" charset="0"/>
            </a:endParaRPr>
          </a:p>
          <a:p>
            <a:pPr marR="0" lvl="0" algn="l" rtl="0">
              <a:lnSpc>
                <a:spcPct val="90000"/>
              </a:lnSpc>
              <a:spcBef>
                <a:spcPts val="0"/>
              </a:spcBef>
              <a:spcAft>
                <a:spcPts val="0"/>
              </a:spcAft>
              <a:buClr>
                <a:schemeClr val="dk1"/>
              </a:buClr>
              <a:buSzPts val="2400"/>
            </a:pPr>
            <a:r>
              <a:rPr lang="en-US" sz="1280" dirty="0">
                <a:solidFill>
                  <a:srgbClr val="000000"/>
                </a:solidFill>
                <a:latin typeface="Montserrat" panose="00000500000000000000" pitchFamily="2" charset="0"/>
                <a:ea typeface="Calibri"/>
                <a:cs typeface="Calibri"/>
                <a:sym typeface="Calibri"/>
              </a:rPr>
              <a:t>4. Storytelling</a:t>
            </a:r>
            <a:endParaRPr sz="1280" dirty="0">
              <a:solidFill>
                <a:srgbClr val="000000"/>
              </a:solidFill>
              <a:latin typeface="Montserrat" panose="00000500000000000000" pitchFamily="2" charset="0"/>
            </a:endParaRPr>
          </a:p>
          <a:p>
            <a:pPr marR="0" lvl="0" algn="l" rtl="0">
              <a:lnSpc>
                <a:spcPct val="90000"/>
              </a:lnSpc>
              <a:spcBef>
                <a:spcPts val="0"/>
              </a:spcBef>
              <a:spcAft>
                <a:spcPts val="0"/>
              </a:spcAft>
              <a:buClr>
                <a:schemeClr val="dk1"/>
              </a:buClr>
              <a:buSzPts val="2400"/>
            </a:pPr>
            <a:r>
              <a:rPr lang="en-US" sz="1280" dirty="0">
                <a:solidFill>
                  <a:srgbClr val="000000"/>
                </a:solidFill>
                <a:latin typeface="Montserrat" panose="00000500000000000000" pitchFamily="2" charset="0"/>
                <a:ea typeface="Calibri"/>
                <a:cs typeface="Calibri"/>
                <a:sym typeface="Calibri"/>
              </a:rPr>
              <a:t>5. Logistics, Part I</a:t>
            </a:r>
            <a:endParaRPr sz="1280" dirty="0">
              <a:solidFill>
                <a:srgbClr val="000000"/>
              </a:solidFill>
              <a:latin typeface="Montserrat" panose="00000500000000000000" pitchFamily="2" charset="0"/>
            </a:endParaRPr>
          </a:p>
          <a:p>
            <a:pPr marR="0" lvl="0" algn="l" rtl="0">
              <a:lnSpc>
                <a:spcPct val="90000"/>
              </a:lnSpc>
              <a:spcBef>
                <a:spcPts val="0"/>
              </a:spcBef>
              <a:spcAft>
                <a:spcPts val="0"/>
              </a:spcAft>
              <a:buClr>
                <a:schemeClr val="dk1"/>
              </a:buClr>
              <a:buSzPts val="2400"/>
            </a:pPr>
            <a:r>
              <a:rPr lang="en-US" sz="1280" dirty="0">
                <a:solidFill>
                  <a:srgbClr val="000000"/>
                </a:solidFill>
                <a:latin typeface="Montserrat" panose="00000500000000000000" pitchFamily="2" charset="0"/>
                <a:ea typeface="Calibri"/>
                <a:cs typeface="Calibri"/>
                <a:sym typeface="Calibri"/>
              </a:rPr>
              <a:t>6. Logistics, Part II</a:t>
            </a:r>
            <a:endParaRPr sz="1280" dirty="0">
              <a:solidFill>
                <a:srgbClr val="000000"/>
              </a:solidFill>
              <a:latin typeface="Montserrat" panose="00000500000000000000" pitchFamily="2" charset="0"/>
              <a:ea typeface="Calibri"/>
              <a:cs typeface="Calibri"/>
              <a:sym typeface="Calibri"/>
            </a:endParaRPr>
          </a:p>
        </p:txBody>
      </p:sp>
      <p:sp>
        <p:nvSpPr>
          <p:cNvPr id="4" name="Content Placeholder 3">
            <a:extLst>
              <a:ext uri="{FF2B5EF4-FFF2-40B4-BE49-F238E27FC236}">
                <a16:creationId xmlns:a16="http://schemas.microsoft.com/office/drawing/2014/main" id="{6503BD3C-724A-B377-2087-B148D88074DC}"/>
              </a:ext>
            </a:extLst>
          </p:cNvPr>
          <p:cNvSpPr>
            <a:spLocks noGrp="1"/>
          </p:cNvSpPr>
          <p:nvPr>
            <p:ph sz="quarter" idx="10"/>
          </p:nvPr>
        </p:nvSpPr>
        <p:spPr/>
        <p:txBody>
          <a:bodyPr/>
          <a:lstStyle/>
          <a:p>
            <a:r>
              <a:rPr lang="en-US" dirty="0"/>
              <a:t>RPW </a:t>
            </a:r>
          </a:p>
        </p:txBody>
      </p:sp>
    </p:spTree>
    <p:extLst>
      <p:ext uri="{BB962C8B-B14F-4D97-AF65-F5344CB8AC3E}">
        <p14:creationId xmlns:p14="http://schemas.microsoft.com/office/powerpoint/2010/main" val="49754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14"/>
          <p:cNvSpPr txBox="1"/>
          <p:nvPr/>
        </p:nvSpPr>
        <p:spPr>
          <a:xfrm>
            <a:off x="429320" y="753372"/>
            <a:ext cx="3809193" cy="1650599"/>
          </a:xfrm>
          <a:prstGeom prst="rect">
            <a:avLst/>
          </a:prstGeom>
          <a:noFill/>
          <a:ln>
            <a:noFill/>
          </a:ln>
        </p:spPr>
        <p:txBody>
          <a:bodyPr spcFirstLastPara="1" wrap="square" lIns="36570" tIns="36570" rIns="36570" bIns="3657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lvl="0" indent="0" algn="l" rtl="0">
              <a:spcBef>
                <a:spcPts val="480"/>
              </a:spcBef>
              <a:spcAft>
                <a:spcPts val="0"/>
              </a:spcAft>
              <a:buNone/>
            </a:pPr>
            <a:r>
              <a:rPr lang="en-US" sz="1000" dirty="0">
                <a:solidFill>
                  <a:srgbClr val="000000"/>
                </a:solidFill>
                <a:latin typeface="Montserrat" panose="00000500000000000000" pitchFamily="2" charset="0"/>
                <a:ea typeface="Calibri"/>
                <a:cs typeface="Calibri"/>
                <a:sym typeface="Calibri"/>
              </a:rPr>
              <a:t>Day 1: Welcome/Introduction to Prep Week</a:t>
            </a:r>
            <a:endParaRPr sz="1000" dirty="0">
              <a:solidFill>
                <a:srgbClr val="000000"/>
              </a:solidFill>
              <a:latin typeface="Montserrat" panose="00000500000000000000" pitchFamily="2" charset="0"/>
              <a:ea typeface="Calibri"/>
              <a:cs typeface="Calibri"/>
              <a:sym typeface="Calibri"/>
            </a:endParaRPr>
          </a:p>
          <a:p>
            <a:pPr marL="0" lvl="0" indent="0" algn="l" rtl="0">
              <a:spcBef>
                <a:spcPts val="480"/>
              </a:spcBef>
              <a:spcAft>
                <a:spcPts val="0"/>
              </a:spcAft>
              <a:buNone/>
            </a:pPr>
            <a:r>
              <a:rPr lang="en-US" sz="1000" dirty="0">
                <a:solidFill>
                  <a:srgbClr val="000000"/>
                </a:solidFill>
                <a:latin typeface="Montserrat" panose="00000500000000000000" pitchFamily="2" charset="0"/>
                <a:ea typeface="Calibri"/>
                <a:cs typeface="Calibri"/>
                <a:sym typeface="Calibri"/>
              </a:rPr>
              <a:t>Day 2: Preference*</a:t>
            </a:r>
            <a:endParaRPr sz="1000" dirty="0">
              <a:solidFill>
                <a:srgbClr val="000000"/>
              </a:solidFill>
              <a:latin typeface="Montserrat" panose="00000500000000000000" pitchFamily="2" charset="0"/>
              <a:ea typeface="Calibri"/>
              <a:cs typeface="Calibri"/>
              <a:sym typeface="Calibri"/>
            </a:endParaRPr>
          </a:p>
          <a:p>
            <a:pPr marL="0" lvl="0" indent="0" algn="l" rtl="0">
              <a:spcBef>
                <a:spcPts val="480"/>
              </a:spcBef>
              <a:spcAft>
                <a:spcPts val="0"/>
              </a:spcAft>
              <a:buNone/>
            </a:pPr>
            <a:r>
              <a:rPr lang="en-US" sz="1000" dirty="0">
                <a:solidFill>
                  <a:srgbClr val="000000"/>
                </a:solidFill>
                <a:latin typeface="Montserrat" panose="00000500000000000000" pitchFamily="2" charset="0"/>
                <a:ea typeface="Calibri"/>
                <a:cs typeface="Calibri"/>
                <a:sym typeface="Calibri"/>
              </a:rPr>
              <a:t>Day 3: Philanthropy</a:t>
            </a:r>
            <a:endParaRPr sz="1000" dirty="0">
              <a:solidFill>
                <a:srgbClr val="000000"/>
              </a:solidFill>
              <a:latin typeface="Montserrat" panose="00000500000000000000" pitchFamily="2" charset="0"/>
              <a:ea typeface="Calibri"/>
              <a:cs typeface="Calibri"/>
              <a:sym typeface="Calibri"/>
            </a:endParaRPr>
          </a:p>
          <a:p>
            <a:pPr marL="0" lvl="0" indent="0" algn="l" rtl="0">
              <a:spcBef>
                <a:spcPts val="480"/>
              </a:spcBef>
              <a:spcAft>
                <a:spcPts val="0"/>
              </a:spcAft>
              <a:buNone/>
            </a:pPr>
            <a:r>
              <a:rPr lang="en-US" sz="1000" dirty="0">
                <a:solidFill>
                  <a:srgbClr val="000000"/>
                </a:solidFill>
                <a:latin typeface="Montserrat" panose="00000500000000000000" pitchFamily="2" charset="0"/>
                <a:ea typeface="Calibri"/>
                <a:cs typeface="Calibri"/>
                <a:sym typeface="Calibri"/>
              </a:rPr>
              <a:t>Day 4: Sisterhood</a:t>
            </a:r>
            <a:endParaRPr sz="1000" dirty="0">
              <a:solidFill>
                <a:srgbClr val="000000"/>
              </a:solidFill>
              <a:latin typeface="Montserrat" panose="00000500000000000000" pitchFamily="2" charset="0"/>
              <a:ea typeface="Calibri"/>
              <a:cs typeface="Calibri"/>
              <a:sym typeface="Calibri"/>
            </a:endParaRPr>
          </a:p>
          <a:p>
            <a:pPr marL="0" lvl="0" indent="0" algn="l" rtl="0">
              <a:spcBef>
                <a:spcPts val="480"/>
              </a:spcBef>
              <a:spcAft>
                <a:spcPts val="0"/>
              </a:spcAft>
              <a:buNone/>
            </a:pPr>
            <a:r>
              <a:rPr lang="en-US" sz="1000" dirty="0">
                <a:solidFill>
                  <a:srgbClr val="000000"/>
                </a:solidFill>
                <a:latin typeface="Montserrat" panose="00000500000000000000" pitchFamily="2" charset="0"/>
                <a:ea typeface="Calibri"/>
                <a:cs typeface="Calibri"/>
                <a:sym typeface="Calibri"/>
              </a:rPr>
              <a:t>Day 5: Open House</a:t>
            </a:r>
            <a:endParaRPr sz="1000" dirty="0">
              <a:solidFill>
                <a:srgbClr val="000000"/>
              </a:solidFill>
              <a:latin typeface="Montserrat" panose="00000500000000000000" pitchFamily="2" charset="0"/>
              <a:ea typeface="Calibri"/>
              <a:cs typeface="Calibri"/>
              <a:sym typeface="Calibri"/>
            </a:endParaRPr>
          </a:p>
          <a:p>
            <a:pPr marL="0" lvl="0" indent="0" algn="l" rtl="0">
              <a:spcBef>
                <a:spcPts val="480"/>
              </a:spcBef>
              <a:spcAft>
                <a:spcPts val="0"/>
              </a:spcAft>
              <a:buNone/>
            </a:pPr>
            <a:r>
              <a:rPr lang="en-US" sz="1000" dirty="0">
                <a:solidFill>
                  <a:srgbClr val="000000"/>
                </a:solidFill>
                <a:latin typeface="Montserrat" panose="00000500000000000000" pitchFamily="2" charset="0"/>
                <a:ea typeface="Calibri"/>
                <a:cs typeface="Calibri"/>
                <a:sym typeface="Calibri"/>
              </a:rPr>
              <a:t>Day 6: Bid Day </a:t>
            </a:r>
          </a:p>
          <a:p>
            <a:pPr marL="0" lvl="0" indent="0" algn="l" rtl="0">
              <a:lnSpc>
                <a:spcPct val="115000"/>
              </a:lnSpc>
              <a:spcBef>
                <a:spcPts val="480"/>
              </a:spcBef>
              <a:spcAft>
                <a:spcPts val="0"/>
              </a:spcAft>
              <a:buNone/>
            </a:pPr>
            <a:r>
              <a:rPr lang="en-US" sz="800" dirty="0">
                <a:solidFill>
                  <a:srgbClr val="000000"/>
                </a:solidFill>
                <a:latin typeface="Montserrat" panose="00000500000000000000" pitchFamily="2" charset="0"/>
                <a:ea typeface="Calibri"/>
                <a:cs typeface="Calibri"/>
                <a:sym typeface="Calibri"/>
              </a:rPr>
              <a:t>*Preference Ceremonies in Recruitment Confidential</a:t>
            </a:r>
            <a:endParaRPr sz="800" dirty="0">
              <a:solidFill>
                <a:srgbClr val="000000"/>
              </a:solidFill>
              <a:latin typeface="Montserrat" panose="00000500000000000000" pitchFamily="2" charset="0"/>
              <a:ea typeface="Calibri"/>
              <a:cs typeface="Calibri"/>
              <a:sym typeface="Calibri"/>
            </a:endParaRPr>
          </a:p>
        </p:txBody>
      </p:sp>
      <p:sp>
        <p:nvSpPr>
          <p:cNvPr id="3" name="Content Placeholder 2">
            <a:extLst>
              <a:ext uri="{FF2B5EF4-FFF2-40B4-BE49-F238E27FC236}">
                <a16:creationId xmlns:a16="http://schemas.microsoft.com/office/drawing/2014/main" id="{A798E86E-2AE4-FDCB-ECF5-9CBA74894AE2}"/>
              </a:ext>
            </a:extLst>
          </p:cNvPr>
          <p:cNvSpPr>
            <a:spLocks noGrp="1"/>
          </p:cNvSpPr>
          <p:nvPr>
            <p:ph sz="quarter" idx="10"/>
          </p:nvPr>
        </p:nvSpPr>
        <p:spPr/>
        <p:txBody>
          <a:bodyPr/>
          <a:lstStyle/>
          <a:p>
            <a:r>
              <a:rPr lang="en-US" dirty="0"/>
              <a:t>Prep Week</a:t>
            </a:r>
          </a:p>
        </p:txBody>
      </p:sp>
    </p:spTree>
    <p:extLst>
      <p:ext uri="{BB962C8B-B14F-4D97-AF65-F5344CB8AC3E}">
        <p14:creationId xmlns:p14="http://schemas.microsoft.com/office/powerpoint/2010/main" val="79877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Shape 305"/>
          <p:cNvSpPr txBox="1">
            <a:spLocks noGrp="1"/>
          </p:cNvSpPr>
          <p:nvPr>
            <p:ph type="title" idx="4294967295"/>
          </p:nvPr>
        </p:nvSpPr>
        <p:spPr>
          <a:xfrm>
            <a:off x="381000" y="1181893"/>
            <a:ext cx="3467100" cy="379413"/>
          </a:xfrm>
          <a:prstGeom prst="rect">
            <a:avLst/>
          </a:prstGeom>
          <a:noFill/>
          <a:ln>
            <a:noFill/>
          </a:ln>
        </p:spPr>
        <p:txBody>
          <a:bodyPr wrap="square" lIns="36570" tIns="18280" rIns="36570" bIns="18280" anchor="b"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rtl="0">
              <a:lnSpc>
                <a:spcPct val="90000"/>
              </a:lnSpc>
              <a:spcBef>
                <a:spcPts val="0"/>
              </a:spcBef>
              <a:buClr>
                <a:schemeClr val="lt1"/>
              </a:buClr>
              <a:buSzPct val="25000"/>
              <a:buFont typeface="Arial"/>
              <a:buNone/>
            </a:pPr>
            <a:r>
              <a:rPr lang="en-US" sz="2200" b="1" dirty="0">
                <a:solidFill>
                  <a:srgbClr val="0D2C6C"/>
                </a:solidFill>
                <a:latin typeface="+mj-lt"/>
                <a:ea typeface="Arial"/>
                <a:cs typeface="Arial"/>
                <a:sym typeface="Arial"/>
              </a:rPr>
              <a:t>SELECTING MEMBERS: VOTING MODEL</a:t>
            </a:r>
            <a:endParaRPr lang="en-US" sz="2200" b="1" i="0" u="none" strike="noStrike" cap="none" dirty="0">
              <a:solidFill>
                <a:srgbClr val="0D2C6C"/>
              </a:solidFill>
              <a:latin typeface="+mj-lt"/>
              <a:ea typeface="Arial"/>
              <a:cs typeface="Arial"/>
              <a:sym typeface="Arial"/>
            </a:endParaRPr>
          </a:p>
        </p:txBody>
      </p:sp>
    </p:spTree>
    <p:extLst>
      <p:ext uri="{BB962C8B-B14F-4D97-AF65-F5344CB8AC3E}">
        <p14:creationId xmlns:p14="http://schemas.microsoft.com/office/powerpoint/2010/main" val="2010314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pSp>
        <p:nvGrpSpPr>
          <p:cNvPr id="26" name="Group 25">
            <a:extLst>
              <a:ext uri="{FF2B5EF4-FFF2-40B4-BE49-F238E27FC236}">
                <a16:creationId xmlns:a16="http://schemas.microsoft.com/office/drawing/2014/main" id="{D4334F50-75A0-4CFB-A4E4-8A9159213459}"/>
              </a:ext>
            </a:extLst>
          </p:cNvPr>
          <p:cNvGrpSpPr/>
          <p:nvPr/>
        </p:nvGrpSpPr>
        <p:grpSpPr>
          <a:xfrm>
            <a:off x="2447660" y="783515"/>
            <a:ext cx="1158240" cy="762000"/>
            <a:chOff x="4415237" y="-483140"/>
            <a:chExt cx="2895600" cy="1905000"/>
          </a:xfrm>
        </p:grpSpPr>
        <p:sp>
          <p:nvSpPr>
            <p:cNvPr id="27" name="Rectangle: Single Corner Rounded 26">
              <a:extLst>
                <a:ext uri="{FF2B5EF4-FFF2-40B4-BE49-F238E27FC236}">
                  <a16:creationId xmlns:a16="http://schemas.microsoft.com/office/drawing/2014/main" id="{09256C2E-AE00-4C4F-A8A6-0811F1AE3DCD}"/>
                </a:ext>
              </a:extLst>
            </p:cNvPr>
            <p:cNvSpPr/>
            <p:nvPr/>
          </p:nvSpPr>
          <p:spPr>
            <a:xfrm>
              <a:off x="4415237" y="-483140"/>
              <a:ext cx="2895600" cy="1905000"/>
            </a:xfrm>
            <a:prstGeom prst="round1Rect">
              <a:avLst/>
            </a:prstGeom>
            <a:solidFill>
              <a:schemeClr val="bg1"/>
            </a:solidFill>
            <a:ln>
              <a:solidFill>
                <a:srgbClr val="FCE1DB"/>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8" name="Rectangle: Single Corner Rounded 4">
              <a:extLst>
                <a:ext uri="{FF2B5EF4-FFF2-40B4-BE49-F238E27FC236}">
                  <a16:creationId xmlns:a16="http://schemas.microsoft.com/office/drawing/2014/main" id="{55967050-7D66-41D2-961E-62A2489128C7}"/>
                </a:ext>
              </a:extLst>
            </p:cNvPr>
            <p:cNvSpPr txBox="1"/>
            <p:nvPr/>
          </p:nvSpPr>
          <p:spPr>
            <a:xfrm>
              <a:off x="4415237" y="-448569"/>
              <a:ext cx="2895600" cy="1428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034" tIns="91034" rIns="91034" bIns="91034" numCol="1" spcCol="12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lvl="0" indent="0" algn="ctr" defTabSz="568960">
                <a:lnSpc>
                  <a:spcPct val="90000"/>
                </a:lnSpc>
                <a:spcBef>
                  <a:spcPct val="0"/>
                </a:spcBef>
                <a:spcAft>
                  <a:spcPct val="35000"/>
                </a:spcAft>
                <a:buNone/>
              </a:pPr>
              <a:r>
                <a:rPr lang="en-US" sz="1280" kern="1200" dirty="0">
                  <a:solidFill>
                    <a:srgbClr val="506655"/>
                  </a:solidFill>
                  <a:latin typeface="Georgia" panose="02040502050405020303" pitchFamily="18" charset="0"/>
                </a:rPr>
                <a:t>Interaction Scores</a:t>
              </a:r>
            </a:p>
          </p:txBody>
        </p:sp>
      </p:grpSp>
      <p:grpSp>
        <p:nvGrpSpPr>
          <p:cNvPr id="14" name="Group 13">
            <a:extLst>
              <a:ext uri="{FF2B5EF4-FFF2-40B4-BE49-F238E27FC236}">
                <a16:creationId xmlns:a16="http://schemas.microsoft.com/office/drawing/2014/main" id="{1BF09086-835F-4754-9572-98297EA89A93}"/>
              </a:ext>
            </a:extLst>
          </p:cNvPr>
          <p:cNvGrpSpPr/>
          <p:nvPr/>
        </p:nvGrpSpPr>
        <p:grpSpPr>
          <a:xfrm>
            <a:off x="1280160" y="783515"/>
            <a:ext cx="1158240" cy="762000"/>
            <a:chOff x="-1" y="0"/>
            <a:chExt cx="2895601" cy="1905000"/>
          </a:xfrm>
        </p:grpSpPr>
        <p:sp>
          <p:nvSpPr>
            <p:cNvPr id="24" name="Rectangle: Single Corner Rounded 23">
              <a:extLst>
                <a:ext uri="{FF2B5EF4-FFF2-40B4-BE49-F238E27FC236}">
                  <a16:creationId xmlns:a16="http://schemas.microsoft.com/office/drawing/2014/main" id="{8121340C-0DB2-455F-92B1-A778F8098891}"/>
                </a:ext>
              </a:extLst>
            </p:cNvPr>
            <p:cNvSpPr/>
            <p:nvPr/>
          </p:nvSpPr>
          <p:spPr>
            <a:xfrm rot="16200000">
              <a:off x="495300" y="-495300"/>
              <a:ext cx="1905000" cy="2895600"/>
            </a:xfrm>
            <a:prstGeom prst="round1Rect">
              <a:avLst/>
            </a:prstGeom>
            <a:solidFill>
              <a:schemeClr val="bg1"/>
            </a:solidFill>
            <a:ln>
              <a:solidFill>
                <a:srgbClr val="FCE1DB"/>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5" name="Rectangle: Single Corner Rounded 4">
              <a:extLst>
                <a:ext uri="{FF2B5EF4-FFF2-40B4-BE49-F238E27FC236}">
                  <a16:creationId xmlns:a16="http://schemas.microsoft.com/office/drawing/2014/main" id="{DC67B5AD-9C23-4EBD-A734-178683C97F9F}"/>
                </a:ext>
              </a:extLst>
            </p:cNvPr>
            <p:cNvSpPr txBox="1"/>
            <p:nvPr/>
          </p:nvSpPr>
          <p:spPr>
            <a:xfrm rot="21600000">
              <a:off x="-1" y="1"/>
              <a:ext cx="2895600" cy="1428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034" tIns="91034" rIns="91034" bIns="91034" numCol="1" spcCol="12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lvl="0" indent="0" algn="ctr" defTabSz="568960">
                <a:lnSpc>
                  <a:spcPct val="90000"/>
                </a:lnSpc>
                <a:spcBef>
                  <a:spcPct val="0"/>
                </a:spcBef>
                <a:spcAft>
                  <a:spcPct val="35000"/>
                </a:spcAft>
                <a:buNone/>
              </a:pPr>
              <a:r>
                <a:rPr lang="en-US" sz="1280" kern="1200" dirty="0">
                  <a:solidFill>
                    <a:srgbClr val="506655"/>
                  </a:solidFill>
                  <a:latin typeface="Georgia" panose="02040502050405020303" pitchFamily="18" charset="0"/>
                </a:rPr>
                <a:t>Anchor Score</a:t>
              </a:r>
            </a:p>
          </p:txBody>
        </p:sp>
      </p:grpSp>
      <p:grpSp>
        <p:nvGrpSpPr>
          <p:cNvPr id="15" name="Group 14">
            <a:extLst>
              <a:ext uri="{FF2B5EF4-FFF2-40B4-BE49-F238E27FC236}">
                <a16:creationId xmlns:a16="http://schemas.microsoft.com/office/drawing/2014/main" id="{6E0B6DC4-5E96-4EC5-A3E3-A3A63DE41D51}"/>
              </a:ext>
            </a:extLst>
          </p:cNvPr>
          <p:cNvGrpSpPr/>
          <p:nvPr/>
        </p:nvGrpSpPr>
        <p:grpSpPr>
          <a:xfrm>
            <a:off x="1280160" y="1545515"/>
            <a:ext cx="1158240" cy="762000"/>
            <a:chOff x="0" y="1905000"/>
            <a:chExt cx="2895600" cy="1905000"/>
          </a:xfrm>
        </p:grpSpPr>
        <p:sp>
          <p:nvSpPr>
            <p:cNvPr id="22" name="Rectangle: Single Corner Rounded 21">
              <a:extLst>
                <a:ext uri="{FF2B5EF4-FFF2-40B4-BE49-F238E27FC236}">
                  <a16:creationId xmlns:a16="http://schemas.microsoft.com/office/drawing/2014/main" id="{1756D6F1-FDCA-42FF-8135-71D391125A9A}"/>
                </a:ext>
              </a:extLst>
            </p:cNvPr>
            <p:cNvSpPr/>
            <p:nvPr/>
          </p:nvSpPr>
          <p:spPr>
            <a:xfrm rot="10800000">
              <a:off x="0" y="1905000"/>
              <a:ext cx="2895600" cy="1905000"/>
            </a:xfrm>
            <a:prstGeom prst="round1Rect">
              <a:avLst/>
            </a:prstGeom>
            <a:solidFill>
              <a:schemeClr val="bg1"/>
            </a:solidFill>
            <a:ln>
              <a:solidFill>
                <a:srgbClr val="FCE1DB"/>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3" name="Rectangle: Single Corner Rounded 6">
              <a:extLst>
                <a:ext uri="{FF2B5EF4-FFF2-40B4-BE49-F238E27FC236}">
                  <a16:creationId xmlns:a16="http://schemas.microsoft.com/office/drawing/2014/main" id="{21D0AAAA-2B18-4467-87C1-E18231DF8CE3}"/>
                </a:ext>
              </a:extLst>
            </p:cNvPr>
            <p:cNvSpPr txBox="1"/>
            <p:nvPr/>
          </p:nvSpPr>
          <p:spPr>
            <a:xfrm rot="21600000">
              <a:off x="0" y="2381249"/>
              <a:ext cx="2895600" cy="1428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034" tIns="91034" rIns="91034" bIns="91034" numCol="1" spcCol="12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lvl="0" indent="0" algn="ctr" defTabSz="568960">
                <a:lnSpc>
                  <a:spcPct val="90000"/>
                </a:lnSpc>
                <a:spcBef>
                  <a:spcPct val="0"/>
                </a:spcBef>
                <a:spcAft>
                  <a:spcPct val="35000"/>
                </a:spcAft>
                <a:buNone/>
              </a:pPr>
              <a:r>
                <a:rPr lang="en-US" sz="1280" kern="1200" dirty="0">
                  <a:solidFill>
                    <a:srgbClr val="506655"/>
                  </a:solidFill>
                  <a:latin typeface="Georgia" panose="02040502050405020303" pitchFamily="18" charset="0"/>
                </a:rPr>
                <a:t>Additional Evaluations</a:t>
              </a:r>
            </a:p>
          </p:txBody>
        </p:sp>
      </p:grpSp>
      <p:grpSp>
        <p:nvGrpSpPr>
          <p:cNvPr id="16" name="Group 15">
            <a:extLst>
              <a:ext uri="{FF2B5EF4-FFF2-40B4-BE49-F238E27FC236}">
                <a16:creationId xmlns:a16="http://schemas.microsoft.com/office/drawing/2014/main" id="{BC32B05E-E7BE-46FB-B1E1-95972DB5FA4C}"/>
              </a:ext>
            </a:extLst>
          </p:cNvPr>
          <p:cNvGrpSpPr/>
          <p:nvPr/>
        </p:nvGrpSpPr>
        <p:grpSpPr>
          <a:xfrm>
            <a:off x="2438400" y="1545515"/>
            <a:ext cx="1158240" cy="762000"/>
            <a:chOff x="2895600" y="1905000"/>
            <a:chExt cx="2895600" cy="1905000"/>
          </a:xfrm>
        </p:grpSpPr>
        <p:sp>
          <p:nvSpPr>
            <p:cNvPr id="20" name="Rectangle: Single Corner Rounded 19">
              <a:extLst>
                <a:ext uri="{FF2B5EF4-FFF2-40B4-BE49-F238E27FC236}">
                  <a16:creationId xmlns:a16="http://schemas.microsoft.com/office/drawing/2014/main" id="{C2A2CF24-AFA9-4DDA-A000-073EE2C61567}"/>
                </a:ext>
              </a:extLst>
            </p:cNvPr>
            <p:cNvSpPr/>
            <p:nvPr/>
          </p:nvSpPr>
          <p:spPr>
            <a:xfrm rot="5400000">
              <a:off x="3390900" y="1409700"/>
              <a:ext cx="1905000" cy="2895600"/>
            </a:xfrm>
            <a:prstGeom prst="round1Rect">
              <a:avLst/>
            </a:prstGeom>
            <a:solidFill>
              <a:schemeClr val="bg1"/>
            </a:solidFill>
            <a:ln>
              <a:solidFill>
                <a:srgbClr val="FCE1DB"/>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1" name="Rectangle: Single Corner Rounded 8">
              <a:extLst>
                <a:ext uri="{FF2B5EF4-FFF2-40B4-BE49-F238E27FC236}">
                  <a16:creationId xmlns:a16="http://schemas.microsoft.com/office/drawing/2014/main" id="{1FA381C7-93D1-46C9-B8ED-699296091B34}"/>
                </a:ext>
              </a:extLst>
            </p:cNvPr>
            <p:cNvSpPr txBox="1"/>
            <p:nvPr/>
          </p:nvSpPr>
          <p:spPr>
            <a:xfrm>
              <a:off x="2895600" y="2381249"/>
              <a:ext cx="2895600" cy="1428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034" tIns="91034" rIns="91034" bIns="91034" numCol="1" spcCol="12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lvl="0" indent="0" algn="ctr" defTabSz="568960">
                <a:lnSpc>
                  <a:spcPct val="90000"/>
                </a:lnSpc>
                <a:spcBef>
                  <a:spcPct val="0"/>
                </a:spcBef>
                <a:spcAft>
                  <a:spcPct val="35000"/>
                </a:spcAft>
                <a:buNone/>
              </a:pPr>
              <a:r>
                <a:rPr lang="en-US" sz="1280" kern="1200" dirty="0">
                  <a:solidFill>
                    <a:srgbClr val="506655"/>
                  </a:solidFill>
                  <a:latin typeface="Georgia" panose="02040502050405020303" pitchFamily="18" charset="0"/>
                </a:rPr>
                <a:t>Preference Score</a:t>
              </a:r>
            </a:p>
          </p:txBody>
        </p:sp>
      </p:grpSp>
      <p:grpSp>
        <p:nvGrpSpPr>
          <p:cNvPr id="17" name="Group 16">
            <a:extLst>
              <a:ext uri="{FF2B5EF4-FFF2-40B4-BE49-F238E27FC236}">
                <a16:creationId xmlns:a16="http://schemas.microsoft.com/office/drawing/2014/main" id="{42596A06-3854-4126-AACF-16C97D274924}"/>
              </a:ext>
            </a:extLst>
          </p:cNvPr>
          <p:cNvGrpSpPr/>
          <p:nvPr/>
        </p:nvGrpSpPr>
        <p:grpSpPr>
          <a:xfrm>
            <a:off x="1864387" y="1251199"/>
            <a:ext cx="1148026" cy="588633"/>
            <a:chOff x="1460566" y="1169208"/>
            <a:chExt cx="2870066" cy="1471583"/>
          </a:xfrm>
        </p:grpSpPr>
        <p:sp>
          <p:nvSpPr>
            <p:cNvPr id="18" name="Rectangle: Rounded Corners 17">
              <a:extLst>
                <a:ext uri="{FF2B5EF4-FFF2-40B4-BE49-F238E27FC236}">
                  <a16:creationId xmlns:a16="http://schemas.microsoft.com/office/drawing/2014/main" id="{80D7E6EC-2E83-40FB-82DA-6660F4A1821F}"/>
                </a:ext>
              </a:extLst>
            </p:cNvPr>
            <p:cNvSpPr/>
            <p:nvPr/>
          </p:nvSpPr>
          <p:spPr>
            <a:xfrm>
              <a:off x="1460566" y="1169208"/>
              <a:ext cx="2870066" cy="1471583"/>
            </a:xfrm>
            <a:prstGeom prst="roundRect">
              <a:avLst/>
            </a:prstGeom>
            <a:solidFill>
              <a:srgbClr val="FCE1DB"/>
            </a:solidFill>
          </p:spPr>
          <p:style>
            <a:lnRef idx="2">
              <a:schemeClr val="lt1">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9" name="Rectangle: Rounded Corners 10">
              <a:extLst>
                <a:ext uri="{FF2B5EF4-FFF2-40B4-BE49-F238E27FC236}">
                  <a16:creationId xmlns:a16="http://schemas.microsoft.com/office/drawing/2014/main" id="{2E1552C1-B1B0-4B0B-8EF4-9F18485E67CD}"/>
                </a:ext>
              </a:extLst>
            </p:cNvPr>
            <p:cNvSpPr txBox="1"/>
            <p:nvPr/>
          </p:nvSpPr>
          <p:spPr>
            <a:xfrm>
              <a:off x="1532403" y="1241045"/>
              <a:ext cx="2726392" cy="13279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42672" rIns="42672" bIns="42672" numCol="1" spcCol="12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lvl="0" indent="0" algn="ctr" defTabSz="497840">
                <a:lnSpc>
                  <a:spcPct val="90000"/>
                </a:lnSpc>
                <a:spcBef>
                  <a:spcPct val="0"/>
                </a:spcBef>
                <a:spcAft>
                  <a:spcPct val="35000"/>
                </a:spcAft>
                <a:buNone/>
              </a:pPr>
              <a:r>
                <a:rPr lang="en-US" sz="1120" b="1" kern="1200" dirty="0">
                  <a:solidFill>
                    <a:srgbClr val="002060"/>
                  </a:solidFill>
                  <a:latin typeface="Tropiline" pitchFamily="50" charset="0"/>
                </a:rPr>
                <a:t>Voting Model</a:t>
              </a:r>
            </a:p>
          </p:txBody>
        </p:sp>
      </p:grpSp>
      <p:sp>
        <p:nvSpPr>
          <p:cNvPr id="3" name="Content Placeholder 2">
            <a:extLst>
              <a:ext uri="{FF2B5EF4-FFF2-40B4-BE49-F238E27FC236}">
                <a16:creationId xmlns:a16="http://schemas.microsoft.com/office/drawing/2014/main" id="{ACB01E34-F032-A1AD-79B6-037CB1D425B8}"/>
              </a:ext>
            </a:extLst>
          </p:cNvPr>
          <p:cNvSpPr>
            <a:spLocks noGrp="1"/>
          </p:cNvSpPr>
          <p:nvPr>
            <p:ph sz="quarter" idx="10"/>
          </p:nvPr>
        </p:nvSpPr>
        <p:spPr/>
        <p:txBody>
          <a:bodyPr/>
          <a:lstStyle/>
          <a:p>
            <a:r>
              <a:rPr lang="en-US" dirty="0"/>
              <a:t>Opportunities to Evaluate PNMs</a:t>
            </a:r>
          </a:p>
        </p:txBody>
      </p:sp>
    </p:spTree>
    <p:extLst>
      <p:ext uri="{BB962C8B-B14F-4D97-AF65-F5344CB8AC3E}">
        <p14:creationId xmlns:p14="http://schemas.microsoft.com/office/powerpoint/2010/main" val="1739513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B4F12-BD16-EE1A-FFBC-73CED1B62F3F}"/>
              </a:ext>
            </a:extLst>
          </p:cNvPr>
          <p:cNvSpPr>
            <a:spLocks noGrp="1"/>
          </p:cNvSpPr>
          <p:nvPr>
            <p:ph sz="quarter" idx="10"/>
          </p:nvPr>
        </p:nvSpPr>
        <p:spPr/>
        <p:txBody>
          <a:bodyPr/>
          <a:lstStyle/>
          <a:p>
            <a:r>
              <a:rPr lang="en-US" dirty="0"/>
              <a:t>Anchor Score Voting Criteria </a:t>
            </a:r>
          </a:p>
        </p:txBody>
      </p:sp>
      <p:sp>
        <p:nvSpPr>
          <p:cNvPr id="2" name="Title 1">
            <a:extLst>
              <a:ext uri="{FF2B5EF4-FFF2-40B4-BE49-F238E27FC236}">
                <a16:creationId xmlns:a16="http://schemas.microsoft.com/office/drawing/2014/main" id="{FF53DC44-3D7B-4021-92A6-6F4B5EDF5DA6}"/>
              </a:ext>
            </a:extLst>
          </p:cNvPr>
          <p:cNvSpPr>
            <a:spLocks noGrp="1"/>
          </p:cNvSpPr>
          <p:nvPr>
            <p:ph type="title" idx="4294967295"/>
          </p:nvPr>
        </p:nvSpPr>
        <p:spPr>
          <a:xfrm>
            <a:off x="0" y="0"/>
            <a:ext cx="0" cy="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endParaRPr lang="en-US" dirty="0"/>
          </a:p>
        </p:txBody>
      </p:sp>
      <p:sp>
        <p:nvSpPr>
          <p:cNvPr id="23" name="Rectangle 22">
            <a:extLst>
              <a:ext uri="{FF2B5EF4-FFF2-40B4-BE49-F238E27FC236}">
                <a16:creationId xmlns:a16="http://schemas.microsoft.com/office/drawing/2014/main" id="{EFBE9188-16DA-4E2B-803A-F22E6F739E5A}"/>
              </a:ext>
            </a:extLst>
          </p:cNvPr>
          <p:cNvSpPr/>
          <p:nvPr/>
        </p:nvSpPr>
        <p:spPr>
          <a:xfrm>
            <a:off x="756579" y="913490"/>
            <a:ext cx="1018414" cy="97819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endParaRPr lang="en-US" sz="643" dirty="0"/>
          </a:p>
        </p:txBody>
      </p:sp>
      <p:sp>
        <p:nvSpPr>
          <p:cNvPr id="24" name="Rectangle 23">
            <a:extLst>
              <a:ext uri="{FF2B5EF4-FFF2-40B4-BE49-F238E27FC236}">
                <a16:creationId xmlns:a16="http://schemas.microsoft.com/office/drawing/2014/main" id="{88817071-1A45-459C-ABA1-922B47FC4663}"/>
              </a:ext>
            </a:extLst>
          </p:cNvPr>
          <p:cNvSpPr/>
          <p:nvPr/>
        </p:nvSpPr>
        <p:spPr>
          <a:xfrm>
            <a:off x="1853859" y="913490"/>
            <a:ext cx="1018414" cy="97343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endParaRPr lang="en-US" sz="643" dirty="0"/>
          </a:p>
        </p:txBody>
      </p:sp>
      <p:sp>
        <p:nvSpPr>
          <p:cNvPr id="25" name="Rectangle 24">
            <a:extLst>
              <a:ext uri="{FF2B5EF4-FFF2-40B4-BE49-F238E27FC236}">
                <a16:creationId xmlns:a16="http://schemas.microsoft.com/office/drawing/2014/main" id="{40E63EEC-B036-4F1F-8ADD-439D6C7253EB}"/>
              </a:ext>
            </a:extLst>
          </p:cNvPr>
          <p:cNvSpPr/>
          <p:nvPr/>
        </p:nvSpPr>
        <p:spPr>
          <a:xfrm>
            <a:off x="2951139" y="918243"/>
            <a:ext cx="1018414" cy="97343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endParaRPr lang="en-US" sz="643" dirty="0"/>
          </a:p>
        </p:txBody>
      </p:sp>
      <p:sp>
        <p:nvSpPr>
          <p:cNvPr id="26" name="TextBox 25">
            <a:extLst>
              <a:ext uri="{FF2B5EF4-FFF2-40B4-BE49-F238E27FC236}">
                <a16:creationId xmlns:a16="http://schemas.microsoft.com/office/drawing/2014/main" id="{2F4139A6-CE96-4B60-A2E7-1253501A6922}"/>
              </a:ext>
            </a:extLst>
          </p:cNvPr>
          <p:cNvSpPr txBox="1"/>
          <p:nvPr/>
        </p:nvSpPr>
        <p:spPr>
          <a:xfrm>
            <a:off x="768650" y="995769"/>
            <a:ext cx="1018414" cy="917174"/>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Academics</a:t>
            </a:r>
          </a:p>
          <a:p>
            <a:pPr algn="ctr"/>
            <a:endParaRPr lang="en-US" sz="640" b="1" dirty="0">
              <a:solidFill>
                <a:srgbClr val="002060"/>
              </a:solidFill>
              <a:latin typeface="Tropiline" pitchFamily="50" charset="0"/>
            </a:endParaRPr>
          </a:p>
          <a:p>
            <a:pPr algn="ctr"/>
            <a:r>
              <a:rPr lang="en-US" sz="560" dirty="0">
                <a:solidFill>
                  <a:srgbClr val="002060"/>
                </a:solidFill>
                <a:latin typeface="Tropiline" pitchFamily="50" charset="0"/>
              </a:rPr>
              <a:t>Weighted at 1/3 of Anchor Score</a:t>
            </a:r>
          </a:p>
          <a:p>
            <a:pPr algn="ctr"/>
            <a:endParaRPr lang="en-US" sz="560" dirty="0">
              <a:solidFill>
                <a:srgbClr val="002060"/>
              </a:solidFill>
              <a:latin typeface="Tropiline" pitchFamily="50" charset="0"/>
            </a:endParaRPr>
          </a:p>
          <a:p>
            <a:pPr algn="ctr"/>
            <a:r>
              <a:rPr lang="en-US" sz="560" dirty="0">
                <a:solidFill>
                  <a:srgbClr val="002060"/>
                </a:solidFill>
                <a:latin typeface="Tropiline" pitchFamily="50" charset="0"/>
              </a:rPr>
              <a:t>Includes GPA, AP Courses, SAT/ACT scores, etc.</a:t>
            </a:r>
          </a:p>
          <a:p>
            <a:endParaRPr lang="en-US" sz="560" dirty="0">
              <a:solidFill>
                <a:srgbClr val="002060"/>
              </a:solidFill>
              <a:latin typeface="Tropiline" pitchFamily="50" charset="0"/>
            </a:endParaRPr>
          </a:p>
        </p:txBody>
      </p:sp>
      <p:sp>
        <p:nvSpPr>
          <p:cNvPr id="27" name="TextBox 26">
            <a:extLst>
              <a:ext uri="{FF2B5EF4-FFF2-40B4-BE49-F238E27FC236}">
                <a16:creationId xmlns:a16="http://schemas.microsoft.com/office/drawing/2014/main" id="{299D5A10-53B1-4BF0-B83E-F293F0D2721C}"/>
              </a:ext>
            </a:extLst>
          </p:cNvPr>
          <p:cNvSpPr txBox="1"/>
          <p:nvPr/>
        </p:nvSpPr>
        <p:spPr>
          <a:xfrm>
            <a:off x="1859895" y="980661"/>
            <a:ext cx="1018414" cy="83099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Recommendation</a:t>
            </a:r>
          </a:p>
          <a:p>
            <a:pPr algn="ctr"/>
            <a:r>
              <a:rPr lang="en-US" sz="800" b="1" dirty="0">
                <a:solidFill>
                  <a:srgbClr val="002060"/>
                </a:solidFill>
                <a:latin typeface="Tropiline" pitchFamily="50" charset="0"/>
              </a:rPr>
              <a:t>Forms</a:t>
            </a:r>
          </a:p>
          <a:p>
            <a:pPr algn="ctr"/>
            <a:endParaRPr lang="en-US" sz="640" b="1" dirty="0">
              <a:solidFill>
                <a:srgbClr val="002060"/>
              </a:solidFill>
              <a:latin typeface="Tropiline" pitchFamily="50" charset="0"/>
            </a:endParaRPr>
          </a:p>
          <a:p>
            <a:pPr algn="ctr"/>
            <a:r>
              <a:rPr lang="en-US" sz="560" dirty="0">
                <a:solidFill>
                  <a:srgbClr val="002060"/>
                </a:solidFill>
                <a:latin typeface="Tropiline" pitchFamily="50" charset="0"/>
              </a:rPr>
              <a:t>Weighted at 1/3 of Anchor Score</a:t>
            </a:r>
          </a:p>
          <a:p>
            <a:pPr algn="ctr"/>
            <a:endParaRPr lang="en-US" sz="640" b="1" dirty="0">
              <a:solidFill>
                <a:srgbClr val="002060"/>
              </a:solidFill>
              <a:latin typeface="Tropiline" pitchFamily="50" charset="0"/>
            </a:endParaRPr>
          </a:p>
        </p:txBody>
      </p:sp>
      <p:sp>
        <p:nvSpPr>
          <p:cNvPr id="28" name="TextBox 27">
            <a:extLst>
              <a:ext uri="{FF2B5EF4-FFF2-40B4-BE49-F238E27FC236}">
                <a16:creationId xmlns:a16="http://schemas.microsoft.com/office/drawing/2014/main" id="{A8E8092A-73A5-4931-A91F-E796CB9CE67A}"/>
              </a:ext>
            </a:extLst>
          </p:cNvPr>
          <p:cNvSpPr txBox="1"/>
          <p:nvPr/>
        </p:nvSpPr>
        <p:spPr>
          <a:xfrm>
            <a:off x="2951139" y="999410"/>
            <a:ext cx="1018414" cy="100335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Involvement/</a:t>
            </a:r>
          </a:p>
          <a:p>
            <a:pPr algn="ctr"/>
            <a:r>
              <a:rPr lang="en-US" sz="800" b="1" dirty="0">
                <a:solidFill>
                  <a:srgbClr val="002060"/>
                </a:solidFill>
                <a:latin typeface="Tropiline" pitchFamily="50" charset="0"/>
              </a:rPr>
              <a:t>Potential</a:t>
            </a:r>
          </a:p>
          <a:p>
            <a:pPr algn="ctr"/>
            <a:r>
              <a:rPr lang="en-US" sz="800" b="1" dirty="0">
                <a:solidFill>
                  <a:srgbClr val="002060"/>
                </a:solidFill>
                <a:latin typeface="Tropiline" pitchFamily="50" charset="0"/>
              </a:rPr>
              <a:t>Contributions</a:t>
            </a:r>
          </a:p>
          <a:p>
            <a:pPr algn="ctr"/>
            <a:endParaRPr lang="en-US" sz="640" b="1" dirty="0">
              <a:solidFill>
                <a:srgbClr val="002060"/>
              </a:solidFill>
              <a:latin typeface="Tropiline" pitchFamily="50" charset="0"/>
            </a:endParaRPr>
          </a:p>
          <a:p>
            <a:pPr algn="ctr"/>
            <a:r>
              <a:rPr lang="en-US" sz="480" dirty="0">
                <a:solidFill>
                  <a:srgbClr val="002060"/>
                </a:solidFill>
                <a:latin typeface="Tropiline" pitchFamily="50" charset="0"/>
              </a:rPr>
              <a:t>Weighted at 1/3 of Anchor Score</a:t>
            </a:r>
          </a:p>
          <a:p>
            <a:pPr algn="ctr"/>
            <a:r>
              <a:rPr lang="en-US" sz="480" dirty="0">
                <a:solidFill>
                  <a:srgbClr val="002060"/>
                </a:solidFill>
                <a:latin typeface="Tropiline" pitchFamily="50" charset="0"/>
              </a:rPr>
              <a:t>Includes sports, organizations, groups, athletics, work experience, leadership</a:t>
            </a:r>
          </a:p>
        </p:txBody>
      </p:sp>
    </p:spTree>
    <p:extLst>
      <p:ext uri="{BB962C8B-B14F-4D97-AF65-F5344CB8AC3E}">
        <p14:creationId xmlns:p14="http://schemas.microsoft.com/office/powerpoint/2010/main" val="255171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A5BFD8-3015-4157-24DE-37DFB52192FA}"/>
              </a:ext>
            </a:extLst>
          </p:cNvPr>
          <p:cNvSpPr txBox="1"/>
          <p:nvPr/>
        </p:nvSpPr>
        <p:spPr>
          <a:xfrm>
            <a:off x="2992098" y="902832"/>
            <a:ext cx="1487753" cy="1120307"/>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720" b="1" dirty="0">
                <a:solidFill>
                  <a:srgbClr val="002060"/>
                </a:solidFill>
                <a:latin typeface="Tropiline" pitchFamily="50" charset="0"/>
              </a:rPr>
              <a:t>Involvement/Potential Contribution</a:t>
            </a:r>
          </a:p>
          <a:p>
            <a:pPr algn="ctr"/>
            <a:r>
              <a:rPr lang="en-US" sz="440" dirty="0">
                <a:solidFill>
                  <a:srgbClr val="002060"/>
                </a:solidFill>
                <a:latin typeface="Tropiline" pitchFamily="50" charset="0"/>
              </a:rPr>
              <a:t> 1 - no involvement</a:t>
            </a:r>
          </a:p>
          <a:p>
            <a:pPr algn="ctr"/>
            <a:endParaRPr lang="en-US" sz="440" dirty="0">
              <a:solidFill>
                <a:srgbClr val="002060"/>
              </a:solidFill>
              <a:latin typeface="Tropiline" pitchFamily="50" charset="0"/>
            </a:endParaRPr>
          </a:p>
          <a:p>
            <a:pPr algn="ctr"/>
            <a:r>
              <a:rPr lang="en-US" sz="440" dirty="0">
                <a:solidFill>
                  <a:srgbClr val="002060"/>
                </a:solidFill>
                <a:latin typeface="Tropiline" pitchFamily="50" charset="0"/>
              </a:rPr>
              <a:t> 2 - limited or sporadic involvement</a:t>
            </a:r>
          </a:p>
          <a:p>
            <a:pPr algn="ctr"/>
            <a:endParaRPr lang="en-US" sz="440" dirty="0">
              <a:solidFill>
                <a:srgbClr val="002060"/>
              </a:solidFill>
              <a:latin typeface="Tropiline" pitchFamily="50" charset="0"/>
            </a:endParaRPr>
          </a:p>
          <a:p>
            <a:pPr algn="ctr"/>
            <a:r>
              <a:rPr lang="en-US" sz="440" dirty="0">
                <a:solidFill>
                  <a:srgbClr val="002060"/>
                </a:solidFill>
                <a:latin typeface="Tropiline" pitchFamily="50" charset="0"/>
              </a:rPr>
              <a:t> 3 - variety of involvement but no leadership</a:t>
            </a:r>
          </a:p>
          <a:p>
            <a:pPr algn="ctr"/>
            <a:endParaRPr lang="en-US" sz="440" dirty="0">
              <a:solidFill>
                <a:srgbClr val="002060"/>
              </a:solidFill>
              <a:latin typeface="Tropiline" pitchFamily="50" charset="0"/>
            </a:endParaRPr>
          </a:p>
          <a:p>
            <a:pPr algn="ctr"/>
            <a:r>
              <a:rPr lang="en-US" sz="440" dirty="0">
                <a:solidFill>
                  <a:srgbClr val="002060"/>
                </a:solidFill>
                <a:latin typeface="Tropiline" pitchFamily="50" charset="0"/>
              </a:rPr>
              <a:t> 4 - involvement with leadership but less depth of involvement</a:t>
            </a:r>
          </a:p>
          <a:p>
            <a:pPr algn="ctr"/>
            <a:endParaRPr lang="en-US" sz="440" dirty="0">
              <a:solidFill>
                <a:srgbClr val="002060"/>
              </a:solidFill>
              <a:latin typeface="Tropiline" pitchFamily="50" charset="0"/>
            </a:endParaRPr>
          </a:p>
          <a:p>
            <a:pPr algn="ctr"/>
            <a:r>
              <a:rPr lang="en-US" sz="440" dirty="0">
                <a:solidFill>
                  <a:srgbClr val="002060"/>
                </a:solidFill>
                <a:latin typeface="Tropiline" pitchFamily="50" charset="0"/>
              </a:rPr>
              <a:t> 5 - continued meaningful involvement with leadership and/or variety</a:t>
            </a:r>
          </a:p>
          <a:p>
            <a:pPr algn="ctr"/>
            <a:endParaRPr lang="en-US" sz="400" dirty="0">
              <a:solidFill>
                <a:srgbClr val="002060"/>
              </a:solidFill>
              <a:latin typeface="Tropiline" pitchFamily="50" charset="0"/>
            </a:endParaRPr>
          </a:p>
        </p:txBody>
      </p:sp>
      <p:sp>
        <p:nvSpPr>
          <p:cNvPr id="7" name="TextBox 6">
            <a:extLst>
              <a:ext uri="{FF2B5EF4-FFF2-40B4-BE49-F238E27FC236}">
                <a16:creationId xmlns:a16="http://schemas.microsoft.com/office/drawing/2014/main" id="{97B20D9E-7B6C-A2FD-281E-0A6AD9644194}"/>
              </a:ext>
            </a:extLst>
          </p:cNvPr>
          <p:cNvSpPr txBox="1"/>
          <p:nvPr/>
        </p:nvSpPr>
        <p:spPr>
          <a:xfrm>
            <a:off x="1676400" y="838200"/>
            <a:ext cx="1198606" cy="1261884"/>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rtl="0">
              <a:spcBef>
                <a:spcPts val="0"/>
              </a:spcBef>
              <a:spcAft>
                <a:spcPts val="0"/>
              </a:spcAft>
            </a:pPr>
            <a:r>
              <a:rPr lang="en-US" sz="720" b="1" i="0" u="none" strike="noStrike" dirty="0">
                <a:solidFill>
                  <a:srgbClr val="00205B"/>
                </a:solidFill>
                <a:effectLst/>
                <a:latin typeface="Tropiline" pitchFamily="50" charset="0"/>
              </a:rPr>
              <a:t>Recommendation Form</a:t>
            </a:r>
          </a:p>
          <a:p>
            <a:pPr algn="ctr" rtl="0">
              <a:spcBef>
                <a:spcPts val="0"/>
              </a:spcBef>
              <a:spcAft>
                <a:spcPts val="0"/>
              </a:spcAft>
            </a:pPr>
            <a:endParaRPr lang="en-US" sz="720" b="0" dirty="0">
              <a:effectLst/>
              <a:latin typeface="Tropiline" pitchFamily="50" charset="0"/>
            </a:endParaRPr>
          </a:p>
          <a:p>
            <a:pPr algn="ctr" rtl="0">
              <a:spcBef>
                <a:spcPts val="0"/>
              </a:spcBef>
              <a:spcAft>
                <a:spcPts val="0"/>
              </a:spcAft>
            </a:pPr>
            <a:r>
              <a:rPr lang="en-US" sz="480" b="0" i="0" u="none" strike="noStrike" dirty="0">
                <a:solidFill>
                  <a:srgbClr val="00205B"/>
                </a:solidFill>
                <a:effectLst/>
                <a:latin typeface="Tropiline" pitchFamily="50" charset="0"/>
              </a:rPr>
              <a:t>1- Negative recommendation form/do not pledge form</a:t>
            </a:r>
            <a:endParaRPr lang="en-US" sz="480" b="0" dirty="0">
              <a:effectLst/>
              <a:latin typeface="Tropiline" pitchFamily="50" charset="0"/>
            </a:endParaRPr>
          </a:p>
          <a:p>
            <a:pPr algn="ctr" rtl="0">
              <a:spcBef>
                <a:spcPts val="0"/>
              </a:spcBef>
              <a:spcAft>
                <a:spcPts val="0"/>
              </a:spcAft>
            </a:pPr>
            <a:br>
              <a:rPr lang="en-US" sz="480" b="0" dirty="0">
                <a:effectLst/>
                <a:latin typeface="Tropiline" pitchFamily="50" charset="0"/>
              </a:rPr>
            </a:br>
            <a:r>
              <a:rPr lang="en-US" sz="480" b="0" i="0" u="none" strike="noStrike" dirty="0">
                <a:solidFill>
                  <a:srgbClr val="00205B"/>
                </a:solidFill>
                <a:effectLst/>
                <a:latin typeface="Tropiline" pitchFamily="50" charset="0"/>
              </a:rPr>
              <a:t>3- No recommendation form</a:t>
            </a:r>
            <a:endParaRPr lang="en-US" sz="480" b="0" dirty="0">
              <a:effectLst/>
              <a:latin typeface="Tropiline" pitchFamily="50" charset="0"/>
            </a:endParaRPr>
          </a:p>
          <a:p>
            <a:pPr algn="ctr" rtl="0">
              <a:spcBef>
                <a:spcPts val="0"/>
              </a:spcBef>
              <a:spcAft>
                <a:spcPts val="0"/>
              </a:spcAft>
            </a:pPr>
            <a:br>
              <a:rPr lang="en-US" sz="480" b="0" dirty="0">
                <a:effectLst/>
                <a:latin typeface="Tropiline" pitchFamily="50" charset="0"/>
              </a:rPr>
            </a:br>
            <a:r>
              <a:rPr lang="en-US" sz="480" b="0" i="0" u="none" strike="noStrike" dirty="0">
                <a:solidFill>
                  <a:srgbClr val="00205B"/>
                </a:solidFill>
                <a:effectLst/>
                <a:latin typeface="Tropiline" pitchFamily="50" charset="0"/>
              </a:rPr>
              <a:t>5- Positive recommendation form </a:t>
            </a:r>
            <a:endParaRPr lang="en-US" sz="480" b="0" dirty="0">
              <a:effectLst/>
              <a:latin typeface="Tropiline" pitchFamily="50" charset="0"/>
            </a:endParaRPr>
          </a:p>
          <a:p>
            <a:br>
              <a:rPr lang="en-US" sz="320" dirty="0"/>
            </a:br>
            <a:endParaRPr lang="en-US" sz="320" dirty="0"/>
          </a:p>
          <a:p>
            <a:endParaRPr lang="en-US" sz="320" dirty="0">
              <a:solidFill>
                <a:srgbClr val="002060"/>
              </a:solidFill>
              <a:latin typeface="Tropiline" pitchFamily="50" charset="0"/>
            </a:endParaRPr>
          </a:p>
          <a:p>
            <a:endParaRPr lang="en-US" sz="320" dirty="0">
              <a:solidFill>
                <a:srgbClr val="002060"/>
              </a:solidFill>
              <a:latin typeface="Tropiline" pitchFamily="50" charset="0"/>
            </a:endParaRPr>
          </a:p>
          <a:p>
            <a:endParaRPr lang="en-US" sz="320" dirty="0">
              <a:solidFill>
                <a:srgbClr val="002060"/>
              </a:solidFill>
              <a:latin typeface="Tropiline" pitchFamily="50" charset="0"/>
            </a:endParaRPr>
          </a:p>
          <a:p>
            <a:endParaRPr lang="en-US" sz="320" dirty="0">
              <a:solidFill>
                <a:srgbClr val="002060"/>
              </a:solidFill>
              <a:latin typeface="Tropiline" pitchFamily="50" charset="0"/>
            </a:endParaRPr>
          </a:p>
          <a:p>
            <a:endParaRPr lang="en-US" sz="320" dirty="0">
              <a:solidFill>
                <a:srgbClr val="002060"/>
              </a:solidFill>
              <a:latin typeface="Tropiline" pitchFamily="50" charset="0"/>
            </a:endParaRPr>
          </a:p>
          <a:p>
            <a:endParaRPr lang="en-US" sz="320" dirty="0">
              <a:solidFill>
                <a:srgbClr val="002060"/>
              </a:solidFill>
              <a:latin typeface="Tropiline" pitchFamily="50" charset="0"/>
            </a:endParaRPr>
          </a:p>
        </p:txBody>
      </p:sp>
      <p:sp>
        <p:nvSpPr>
          <p:cNvPr id="9" name="TextBox 8">
            <a:extLst>
              <a:ext uri="{FF2B5EF4-FFF2-40B4-BE49-F238E27FC236}">
                <a16:creationId xmlns:a16="http://schemas.microsoft.com/office/drawing/2014/main" id="{F281076E-5BFB-5774-EC1B-47F285A2A4F3}"/>
              </a:ext>
            </a:extLst>
          </p:cNvPr>
          <p:cNvSpPr txBox="1"/>
          <p:nvPr/>
        </p:nvSpPr>
        <p:spPr>
          <a:xfrm>
            <a:off x="228600" y="844356"/>
            <a:ext cx="1311464" cy="1255728"/>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Academics</a:t>
            </a:r>
          </a:p>
          <a:p>
            <a:pPr algn="ctr"/>
            <a:endParaRPr lang="en-US" sz="800" b="1" dirty="0">
              <a:solidFill>
                <a:srgbClr val="002060"/>
              </a:solidFill>
              <a:latin typeface="Tropiline" pitchFamily="50" charset="0"/>
            </a:endParaRPr>
          </a:p>
          <a:p>
            <a:pPr algn="ctr"/>
            <a:r>
              <a:rPr lang="en-US" sz="480" dirty="0">
                <a:solidFill>
                  <a:srgbClr val="002060"/>
                </a:solidFill>
                <a:latin typeface="Tropiline" pitchFamily="50" charset="0"/>
              </a:rPr>
              <a:t>1 - PNM is below BLSR requirement and/or demonstrates low academic performance</a:t>
            </a:r>
          </a:p>
          <a:p>
            <a:pPr algn="ctr"/>
            <a:endParaRPr lang="en-US" sz="480" dirty="0">
              <a:solidFill>
                <a:srgbClr val="002060"/>
              </a:solidFill>
              <a:latin typeface="Tropiline" pitchFamily="50" charset="0"/>
            </a:endParaRPr>
          </a:p>
          <a:p>
            <a:pPr algn="ctr"/>
            <a:r>
              <a:rPr lang="en-US" sz="480" dirty="0">
                <a:solidFill>
                  <a:srgbClr val="002060"/>
                </a:solidFill>
                <a:latin typeface="Tropiline" pitchFamily="50" charset="0"/>
              </a:rPr>
              <a:t> 3 - Demonstrates average academic performance</a:t>
            </a:r>
          </a:p>
          <a:p>
            <a:pPr algn="ctr"/>
            <a:endParaRPr lang="en-US" sz="480" dirty="0">
              <a:solidFill>
                <a:srgbClr val="002060"/>
              </a:solidFill>
              <a:latin typeface="Tropiline" pitchFamily="50" charset="0"/>
            </a:endParaRPr>
          </a:p>
          <a:p>
            <a:pPr algn="ctr"/>
            <a:r>
              <a:rPr lang="en-US" sz="480" dirty="0">
                <a:solidFill>
                  <a:srgbClr val="002060"/>
                </a:solidFill>
                <a:latin typeface="Tropiline" pitchFamily="50" charset="0"/>
              </a:rPr>
              <a:t> 5 - Demonstrates exceptional academic performance</a:t>
            </a:r>
          </a:p>
          <a:p>
            <a:pPr algn="ctr"/>
            <a:endParaRPr lang="en-US" sz="320" dirty="0">
              <a:solidFill>
                <a:srgbClr val="002060"/>
              </a:solidFill>
              <a:latin typeface="Tropiline" pitchFamily="50" charset="0"/>
            </a:endParaRPr>
          </a:p>
          <a:p>
            <a:pPr algn="ctr"/>
            <a:endParaRPr lang="en-US" sz="320" dirty="0">
              <a:solidFill>
                <a:srgbClr val="002060"/>
              </a:solidFill>
              <a:latin typeface="Tropiline" pitchFamily="50" charset="0"/>
            </a:endParaRPr>
          </a:p>
          <a:p>
            <a:pPr algn="ctr"/>
            <a:endParaRPr lang="en-US" sz="480" dirty="0">
              <a:solidFill>
                <a:srgbClr val="002060"/>
              </a:solidFill>
              <a:latin typeface="Tropiline" pitchFamily="50" charset="0"/>
            </a:endParaRPr>
          </a:p>
          <a:p>
            <a:pPr algn="ctr"/>
            <a:endParaRPr lang="en-US" sz="280" dirty="0">
              <a:solidFill>
                <a:srgbClr val="002060"/>
              </a:solidFill>
              <a:latin typeface="Tropiline" pitchFamily="50" charset="0"/>
            </a:endParaRPr>
          </a:p>
          <a:p>
            <a:pPr algn="ctr"/>
            <a:endParaRPr lang="en-US" sz="240" dirty="0">
              <a:solidFill>
                <a:srgbClr val="002060"/>
              </a:solidFill>
              <a:latin typeface="Tropiline" pitchFamily="50" charset="0"/>
            </a:endParaRPr>
          </a:p>
        </p:txBody>
      </p:sp>
      <p:sp>
        <p:nvSpPr>
          <p:cNvPr id="3" name="Content Placeholder 2">
            <a:extLst>
              <a:ext uri="{FF2B5EF4-FFF2-40B4-BE49-F238E27FC236}">
                <a16:creationId xmlns:a16="http://schemas.microsoft.com/office/drawing/2014/main" id="{8936CC6D-20C5-D327-7F2E-0B875E09C410}"/>
              </a:ext>
            </a:extLst>
          </p:cNvPr>
          <p:cNvSpPr>
            <a:spLocks noGrp="1"/>
          </p:cNvSpPr>
          <p:nvPr>
            <p:ph sz="quarter" idx="10"/>
          </p:nvPr>
        </p:nvSpPr>
        <p:spPr/>
        <p:txBody>
          <a:bodyPr/>
          <a:lstStyle/>
          <a:p>
            <a:r>
              <a:rPr lang="en-US" dirty="0"/>
              <a:t>Anchor Score Scale</a:t>
            </a:r>
          </a:p>
        </p:txBody>
      </p:sp>
    </p:spTree>
    <p:extLst>
      <p:ext uri="{BB962C8B-B14F-4D97-AF65-F5344CB8AC3E}">
        <p14:creationId xmlns:p14="http://schemas.microsoft.com/office/powerpoint/2010/main" val="245398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15E7A-21E7-BA0F-FE35-D86D3B546091}"/>
              </a:ext>
            </a:extLst>
          </p:cNvPr>
          <p:cNvSpPr txBox="1"/>
          <p:nvPr/>
        </p:nvSpPr>
        <p:spPr>
          <a:xfrm>
            <a:off x="1954506" y="430304"/>
            <a:ext cx="1311464" cy="1311128"/>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Friendship</a:t>
            </a:r>
          </a:p>
          <a:p>
            <a:pPr algn="ctr"/>
            <a:endParaRPr lang="en-US" sz="800" b="1" dirty="0">
              <a:solidFill>
                <a:srgbClr val="002060"/>
              </a:solidFill>
              <a:latin typeface="Tropiline" pitchFamily="50" charset="0"/>
            </a:endParaRPr>
          </a:p>
          <a:p>
            <a:pPr algn="ctr"/>
            <a:r>
              <a:rPr lang="en-US" sz="600" dirty="0">
                <a:solidFill>
                  <a:srgbClr val="002060"/>
                </a:solidFill>
                <a:latin typeface="Tropiline" pitchFamily="50" charset="0"/>
              </a:rPr>
              <a:t>1 –Did not see and cannot see the PNM connecting with other members.  </a:t>
            </a:r>
          </a:p>
          <a:p>
            <a:pPr algn="ctr"/>
            <a:endParaRPr lang="en-US" sz="600" dirty="0">
              <a:solidFill>
                <a:srgbClr val="002060"/>
              </a:solidFill>
              <a:latin typeface="Tropiline" pitchFamily="50" charset="0"/>
            </a:endParaRPr>
          </a:p>
          <a:p>
            <a:pPr algn="ctr"/>
            <a:r>
              <a:rPr lang="en-US" sz="600" dirty="0">
                <a:solidFill>
                  <a:srgbClr val="002060"/>
                </a:solidFill>
                <a:latin typeface="Tropiline" pitchFamily="50" charset="0"/>
              </a:rPr>
              <a:t> 3 – Did not connect but could see the PNM connecting with another sister. </a:t>
            </a:r>
          </a:p>
          <a:p>
            <a:pPr algn="ctr"/>
            <a:endParaRPr lang="en-US" sz="600" dirty="0">
              <a:solidFill>
                <a:srgbClr val="002060"/>
              </a:solidFill>
              <a:latin typeface="Tropiline" pitchFamily="50" charset="0"/>
            </a:endParaRPr>
          </a:p>
          <a:p>
            <a:pPr algn="ctr"/>
            <a:r>
              <a:rPr lang="en-US" sz="600" dirty="0">
                <a:solidFill>
                  <a:srgbClr val="002060"/>
                </a:solidFill>
                <a:latin typeface="Tropiline" pitchFamily="50" charset="0"/>
              </a:rPr>
              <a:t> 5 – Strong connection with PNM.</a:t>
            </a:r>
            <a:endParaRPr lang="en-US" sz="400" dirty="0">
              <a:solidFill>
                <a:srgbClr val="002060"/>
              </a:solidFill>
              <a:latin typeface="Tropiline" pitchFamily="50" charset="0"/>
            </a:endParaRPr>
          </a:p>
        </p:txBody>
      </p:sp>
      <p:sp>
        <p:nvSpPr>
          <p:cNvPr id="3" name="TextBox 2">
            <a:extLst>
              <a:ext uri="{FF2B5EF4-FFF2-40B4-BE49-F238E27FC236}">
                <a16:creationId xmlns:a16="http://schemas.microsoft.com/office/drawing/2014/main" id="{D1000CEF-A575-3FEC-37A1-9473ED8D5D2A}"/>
              </a:ext>
            </a:extLst>
          </p:cNvPr>
          <p:cNvSpPr txBox="1"/>
          <p:nvPr/>
        </p:nvSpPr>
        <p:spPr>
          <a:xfrm>
            <a:off x="286856" y="659638"/>
            <a:ext cx="1465635" cy="1775871"/>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Educational &amp; Cultural Interests </a:t>
            </a:r>
          </a:p>
          <a:p>
            <a:pPr algn="ctr"/>
            <a:endParaRPr lang="en-US" sz="900" b="1" dirty="0">
              <a:solidFill>
                <a:srgbClr val="002060"/>
              </a:solidFill>
              <a:latin typeface="Tropiline" pitchFamily="50" charset="0"/>
            </a:endParaRPr>
          </a:p>
          <a:p>
            <a:pPr algn="ctr"/>
            <a:r>
              <a:rPr lang="en-US" sz="600" dirty="0">
                <a:solidFill>
                  <a:srgbClr val="002060"/>
                </a:solidFill>
                <a:latin typeface="Tropiline" pitchFamily="50" charset="0"/>
              </a:rPr>
              <a:t>1 - Shallow conversation, lack of substance, surface level, bland, uninterested, unmotivated</a:t>
            </a:r>
          </a:p>
          <a:p>
            <a:pPr algn="ctr"/>
            <a:endParaRPr lang="en-US" sz="600" dirty="0">
              <a:solidFill>
                <a:srgbClr val="002060"/>
              </a:solidFill>
              <a:latin typeface="Tropiline" pitchFamily="50" charset="0"/>
            </a:endParaRPr>
          </a:p>
          <a:p>
            <a:pPr algn="ctr"/>
            <a:endParaRPr lang="en-US" sz="600" dirty="0">
              <a:solidFill>
                <a:srgbClr val="002060"/>
              </a:solidFill>
              <a:latin typeface="Tropiline" pitchFamily="50" charset="0"/>
            </a:endParaRPr>
          </a:p>
          <a:p>
            <a:pPr algn="ctr"/>
            <a:r>
              <a:rPr lang="en-US" sz="600" dirty="0">
                <a:solidFill>
                  <a:srgbClr val="002060"/>
                </a:solidFill>
                <a:latin typeface="Tropiline" pitchFamily="50" charset="0"/>
              </a:rPr>
              <a:t> 3 - Potential to do well in college and desires to know more; potential to advance the organization </a:t>
            </a:r>
          </a:p>
          <a:p>
            <a:pPr algn="ctr"/>
            <a:endParaRPr lang="en-US" sz="600" dirty="0">
              <a:solidFill>
                <a:srgbClr val="002060"/>
              </a:solidFill>
              <a:latin typeface="Tropiline" pitchFamily="50" charset="0"/>
            </a:endParaRPr>
          </a:p>
          <a:p>
            <a:pPr algn="ctr"/>
            <a:endParaRPr lang="en-US" sz="600" dirty="0">
              <a:solidFill>
                <a:srgbClr val="002060"/>
              </a:solidFill>
              <a:latin typeface="Tropiline" pitchFamily="50" charset="0"/>
            </a:endParaRPr>
          </a:p>
          <a:p>
            <a:pPr algn="ctr"/>
            <a:r>
              <a:rPr lang="en-US" sz="600" dirty="0">
                <a:solidFill>
                  <a:srgbClr val="002060"/>
                </a:solidFill>
                <a:latin typeface="Tropiline" pitchFamily="50" charset="0"/>
              </a:rPr>
              <a:t> 5 - Articulated interest in personal growth and passions that would advance organization</a:t>
            </a:r>
          </a:p>
          <a:p>
            <a:pPr algn="ctr"/>
            <a:endParaRPr lang="en-US" sz="320" dirty="0">
              <a:solidFill>
                <a:srgbClr val="002060"/>
              </a:solidFill>
              <a:latin typeface="Tropiline" pitchFamily="50" charset="0"/>
            </a:endParaRPr>
          </a:p>
          <a:p>
            <a:pPr algn="ctr"/>
            <a:endParaRPr lang="en-US" sz="320" dirty="0">
              <a:solidFill>
                <a:srgbClr val="002060"/>
              </a:solidFill>
              <a:latin typeface="Tropiline" pitchFamily="50" charset="0"/>
            </a:endParaRPr>
          </a:p>
        </p:txBody>
      </p:sp>
      <p:sp>
        <p:nvSpPr>
          <p:cNvPr id="4" name="TextBox 3">
            <a:extLst>
              <a:ext uri="{FF2B5EF4-FFF2-40B4-BE49-F238E27FC236}">
                <a16:creationId xmlns:a16="http://schemas.microsoft.com/office/drawing/2014/main" id="{FCE17140-05FB-CBE6-7CBD-33C0AA5A15EE}"/>
              </a:ext>
            </a:extLst>
          </p:cNvPr>
          <p:cNvSpPr txBox="1"/>
          <p:nvPr/>
        </p:nvSpPr>
        <p:spPr>
          <a:xfrm>
            <a:off x="3429000" y="509825"/>
            <a:ext cx="1311464" cy="1723549"/>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Character</a:t>
            </a:r>
          </a:p>
          <a:p>
            <a:pPr algn="ctr"/>
            <a:endParaRPr lang="en-US" sz="800" b="1" dirty="0">
              <a:solidFill>
                <a:srgbClr val="002060"/>
              </a:solidFill>
              <a:latin typeface="Tropiline" pitchFamily="50" charset="0"/>
            </a:endParaRPr>
          </a:p>
          <a:p>
            <a:pPr algn="ctr"/>
            <a:r>
              <a:rPr lang="en-US" sz="600" dirty="0">
                <a:solidFill>
                  <a:srgbClr val="002060"/>
                </a:solidFill>
                <a:latin typeface="Tropiline" pitchFamily="50" charset="0"/>
              </a:rPr>
              <a:t>1 - Membership would detract from DG character</a:t>
            </a:r>
          </a:p>
          <a:p>
            <a:pPr algn="ctr"/>
            <a:endParaRPr lang="en-US" sz="600" dirty="0">
              <a:solidFill>
                <a:srgbClr val="002060"/>
              </a:solidFill>
              <a:latin typeface="Tropiline" pitchFamily="50" charset="0"/>
            </a:endParaRPr>
          </a:p>
          <a:p>
            <a:pPr algn="ctr"/>
            <a:endParaRPr lang="en-US" sz="600" dirty="0">
              <a:solidFill>
                <a:srgbClr val="002060"/>
              </a:solidFill>
              <a:latin typeface="Tropiline" pitchFamily="50" charset="0"/>
            </a:endParaRPr>
          </a:p>
          <a:p>
            <a:pPr algn="ctr"/>
            <a:r>
              <a:rPr lang="en-US" sz="600" dirty="0">
                <a:solidFill>
                  <a:srgbClr val="002060"/>
                </a:solidFill>
                <a:latin typeface="Tropiline" pitchFamily="50" charset="0"/>
              </a:rPr>
              <a:t> 3 - Membership would neither detract nor advance DG; may have questionable personal standards </a:t>
            </a:r>
          </a:p>
          <a:p>
            <a:pPr algn="ctr"/>
            <a:endParaRPr lang="en-US" sz="600" dirty="0">
              <a:solidFill>
                <a:srgbClr val="002060"/>
              </a:solidFill>
              <a:latin typeface="Tropiline" pitchFamily="50" charset="0"/>
            </a:endParaRPr>
          </a:p>
          <a:p>
            <a:pPr algn="ctr"/>
            <a:endParaRPr lang="en-US" sz="600" dirty="0">
              <a:solidFill>
                <a:srgbClr val="002060"/>
              </a:solidFill>
              <a:latin typeface="Tropiline" pitchFamily="50" charset="0"/>
            </a:endParaRPr>
          </a:p>
          <a:p>
            <a:pPr algn="ctr"/>
            <a:r>
              <a:rPr lang="en-US" sz="600" dirty="0">
                <a:solidFill>
                  <a:srgbClr val="002060"/>
                </a:solidFill>
                <a:latin typeface="Tropiline" pitchFamily="50" charset="0"/>
              </a:rPr>
              <a:t> 5 - Membership will advance/ improve DGs character and clearly demonstrates high personal standards</a:t>
            </a:r>
          </a:p>
          <a:p>
            <a:pPr algn="ctr"/>
            <a:endParaRPr lang="en-US" sz="600" dirty="0">
              <a:solidFill>
                <a:srgbClr val="002060"/>
              </a:solidFill>
              <a:latin typeface="Tropiline" pitchFamily="50" charset="0"/>
            </a:endParaRPr>
          </a:p>
        </p:txBody>
      </p:sp>
      <p:sp>
        <p:nvSpPr>
          <p:cNvPr id="5" name="TextBox 4">
            <a:extLst>
              <a:ext uri="{FF2B5EF4-FFF2-40B4-BE49-F238E27FC236}">
                <a16:creationId xmlns:a16="http://schemas.microsoft.com/office/drawing/2014/main" id="{4D959C1C-81EF-5668-5211-E61F2A808F28}"/>
              </a:ext>
            </a:extLst>
          </p:cNvPr>
          <p:cNvSpPr txBox="1"/>
          <p:nvPr/>
        </p:nvSpPr>
        <p:spPr>
          <a:xfrm>
            <a:off x="1954506" y="1787098"/>
            <a:ext cx="1326642" cy="892552"/>
          </a:xfrm>
          <a:prstGeom prst="rect">
            <a:avLst/>
          </a:prstGeom>
          <a:gradFill>
            <a:gsLst>
              <a:gs pos="0">
                <a:srgbClr val="DC948A"/>
              </a:gs>
              <a:gs pos="0">
                <a:schemeClr val="accent1">
                  <a:lumMod val="45000"/>
                  <a:lumOff val="55000"/>
                </a:schemeClr>
              </a:gs>
              <a:gs pos="0">
                <a:schemeClr val="accent1">
                  <a:lumMod val="45000"/>
                  <a:lumOff val="55000"/>
                </a:schemeClr>
              </a:gs>
              <a:gs pos="0">
                <a:srgbClr val="DC948A">
                  <a:alpha val="47000"/>
                </a:srgbClr>
              </a:gs>
            </a:gsLst>
            <a:lin ang="5400000" scaled="1"/>
          </a:grad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800" b="1" dirty="0">
                <a:solidFill>
                  <a:srgbClr val="002060"/>
                </a:solidFill>
                <a:latin typeface="Tropiline" pitchFamily="50" charset="0"/>
              </a:rPr>
              <a:t>Social Responsibility</a:t>
            </a:r>
          </a:p>
          <a:p>
            <a:pPr algn="ctr"/>
            <a:endParaRPr lang="en-US" sz="600" b="1" dirty="0">
              <a:solidFill>
                <a:srgbClr val="002060"/>
              </a:solidFill>
              <a:latin typeface="Tropiline" pitchFamily="50" charset="0"/>
            </a:endParaRPr>
          </a:p>
          <a:p>
            <a:pPr algn="ctr"/>
            <a:r>
              <a:rPr lang="en-US" sz="600" dirty="0">
                <a:solidFill>
                  <a:srgbClr val="002060"/>
                </a:solidFill>
                <a:latin typeface="Tropiline" pitchFamily="50" charset="0"/>
              </a:rPr>
              <a:t>2 - I believe she will not be socially responsible</a:t>
            </a:r>
          </a:p>
          <a:p>
            <a:pPr algn="ctr"/>
            <a:endParaRPr lang="en-US" sz="600" dirty="0">
              <a:solidFill>
                <a:srgbClr val="002060"/>
              </a:solidFill>
              <a:latin typeface="Tropiline" pitchFamily="50" charset="0"/>
            </a:endParaRPr>
          </a:p>
          <a:p>
            <a:pPr algn="ctr"/>
            <a:endParaRPr lang="en-US" sz="600" dirty="0">
              <a:solidFill>
                <a:srgbClr val="002060"/>
              </a:solidFill>
              <a:latin typeface="Tropiline" pitchFamily="50" charset="0"/>
            </a:endParaRPr>
          </a:p>
          <a:p>
            <a:pPr marL="0" marR="0" lvl="0" indent="0" algn="ctr" rtl="0">
              <a:lnSpc>
                <a:spcPct val="90000"/>
              </a:lnSpc>
              <a:spcBef>
                <a:spcPts val="0"/>
              </a:spcBef>
              <a:spcAft>
                <a:spcPts val="0"/>
              </a:spcAft>
              <a:buClr>
                <a:srgbClr val="000000"/>
              </a:buClr>
              <a:buSzPts val="2400"/>
              <a:buFont typeface="Arial"/>
              <a:buNone/>
            </a:pPr>
            <a:r>
              <a:rPr lang="en-US" sz="600" dirty="0">
                <a:solidFill>
                  <a:srgbClr val="002060"/>
                </a:solidFill>
                <a:latin typeface="Tropiline" pitchFamily="50" charset="0"/>
              </a:rPr>
              <a:t> </a:t>
            </a:r>
            <a:r>
              <a:rPr lang="en-US" sz="600" dirty="0">
                <a:latin typeface="Tropiline" pitchFamily="50" charset="0"/>
              </a:rPr>
              <a:t>4 – I </a:t>
            </a:r>
            <a:r>
              <a:rPr lang="en-US" sz="600" b="0" i="0" u="none" strike="noStrike" cap="none" dirty="0">
                <a:latin typeface="Tropiline" pitchFamily="50" charset="0"/>
                <a:ea typeface="Calibri"/>
                <a:cs typeface="Calibri"/>
                <a:sym typeface="Calibri"/>
              </a:rPr>
              <a:t>believe she will be socially responsible</a:t>
            </a:r>
            <a:endParaRPr lang="en-US" sz="600" dirty="0">
              <a:solidFill>
                <a:srgbClr val="002060"/>
              </a:solidFill>
              <a:latin typeface="Tropiline" pitchFamily="50" charset="0"/>
            </a:endParaRPr>
          </a:p>
          <a:p>
            <a:pPr algn="ctr"/>
            <a:endParaRPr lang="en-US" sz="320" dirty="0">
              <a:solidFill>
                <a:srgbClr val="002060"/>
              </a:solidFill>
              <a:latin typeface="Tropiline" pitchFamily="50" charset="0"/>
            </a:endParaRPr>
          </a:p>
        </p:txBody>
      </p:sp>
      <p:sp>
        <p:nvSpPr>
          <p:cNvPr id="6" name="Content Placeholder 5">
            <a:extLst>
              <a:ext uri="{FF2B5EF4-FFF2-40B4-BE49-F238E27FC236}">
                <a16:creationId xmlns:a16="http://schemas.microsoft.com/office/drawing/2014/main" id="{94D7661C-5D5F-73A6-8E1E-5DECB0839534}"/>
              </a:ext>
            </a:extLst>
          </p:cNvPr>
          <p:cNvSpPr>
            <a:spLocks noGrp="1"/>
          </p:cNvSpPr>
          <p:nvPr>
            <p:ph sz="quarter" idx="10"/>
          </p:nvPr>
        </p:nvSpPr>
        <p:spPr>
          <a:xfrm>
            <a:off x="76200" y="125504"/>
            <a:ext cx="4114800" cy="304800"/>
          </a:xfrm>
        </p:spPr>
        <p:txBody>
          <a:bodyPr/>
          <a:lstStyle/>
          <a:p>
            <a:r>
              <a:rPr lang="en-US" dirty="0">
                <a:solidFill>
                  <a:srgbClr val="0D2C6C"/>
                </a:solidFill>
              </a:rPr>
              <a:t>Interaction Scores</a:t>
            </a:r>
          </a:p>
        </p:txBody>
      </p:sp>
    </p:spTree>
    <p:extLst>
      <p:ext uri="{BB962C8B-B14F-4D97-AF65-F5344CB8AC3E}">
        <p14:creationId xmlns:p14="http://schemas.microsoft.com/office/powerpoint/2010/main" val="3678948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pSp>
        <p:nvGrpSpPr>
          <p:cNvPr id="541" name="Google Shape;541;p39"/>
          <p:cNvGrpSpPr/>
          <p:nvPr/>
        </p:nvGrpSpPr>
        <p:grpSpPr>
          <a:xfrm>
            <a:off x="339758" y="880712"/>
            <a:ext cx="2522253" cy="1789012"/>
            <a:chOff x="0" y="0"/>
            <a:chExt cx="6305632" cy="5573198"/>
          </a:xfrm>
        </p:grpSpPr>
        <p:sp>
          <p:nvSpPr>
            <p:cNvPr id="542" name="Google Shape;542;p39"/>
            <p:cNvSpPr/>
            <p:nvPr/>
          </p:nvSpPr>
          <p:spPr>
            <a:xfrm>
              <a:off x="472916" y="1950649"/>
              <a:ext cx="5359800" cy="1671900"/>
            </a:xfrm>
            <a:prstGeom prst="roundRect">
              <a:avLst>
                <a:gd name="adj" fmla="val 10000"/>
              </a:avLst>
            </a:prstGeom>
            <a:solidFill>
              <a:schemeClr val="accent1"/>
            </a:solidFill>
            <a:ln w="12700" cap="flat" cmpd="sng">
              <a:solidFill>
                <a:schemeClr val="lt1"/>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43" name="Google Shape;543;p39"/>
            <p:cNvSpPr/>
            <p:nvPr/>
          </p:nvSpPr>
          <p:spPr>
            <a:xfrm>
              <a:off x="0" y="0"/>
              <a:ext cx="5359800" cy="1671900"/>
            </a:xfrm>
            <a:prstGeom prst="roundRect">
              <a:avLst>
                <a:gd name="adj" fmla="val 10000"/>
              </a:avLst>
            </a:prstGeom>
            <a:solidFill>
              <a:srgbClr val="002060"/>
            </a:solidFill>
            <a:ln w="12700" cap="flat" cmpd="sng">
              <a:solidFill>
                <a:schemeClr val="lt1"/>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44" name="Google Shape;544;p39"/>
            <p:cNvSpPr txBox="1"/>
            <p:nvPr/>
          </p:nvSpPr>
          <p:spPr>
            <a:xfrm>
              <a:off x="48970" y="48972"/>
              <a:ext cx="4468457" cy="1574100"/>
            </a:xfrm>
            <a:prstGeom prst="rect">
              <a:avLst/>
            </a:prstGeom>
            <a:noFill/>
            <a:ln>
              <a:noFill/>
            </a:ln>
          </p:spPr>
          <p:txBody>
            <a:bodyPr spcFirstLastPara="1" wrap="square" lIns="27430" tIns="27430" rIns="27430" bIns="2743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Calibri"/>
                  <a:ea typeface="Calibri"/>
                  <a:cs typeface="Calibri"/>
                  <a:sym typeface="Calibri"/>
                </a:rPr>
                <a:t>Chapter members can emphasize a PNM utilizing the tagging feature in MyVote to draw attention to the PNM regardless of her score. </a:t>
              </a:r>
              <a:endParaRPr sz="720" b="0" i="0" u="none" strike="noStrike" cap="none" dirty="0">
                <a:solidFill>
                  <a:srgbClr val="000000"/>
                </a:solidFill>
                <a:latin typeface="Calibri"/>
                <a:ea typeface="Calibri"/>
                <a:cs typeface="Calibri"/>
                <a:sym typeface="Calibri"/>
              </a:endParaRPr>
            </a:p>
          </p:txBody>
        </p:sp>
        <p:sp>
          <p:nvSpPr>
            <p:cNvPr id="545" name="Google Shape;545;p39"/>
            <p:cNvSpPr/>
            <p:nvPr/>
          </p:nvSpPr>
          <p:spPr>
            <a:xfrm>
              <a:off x="945832" y="3901298"/>
              <a:ext cx="5359800" cy="1671900"/>
            </a:xfrm>
            <a:prstGeom prst="roundRect">
              <a:avLst>
                <a:gd name="adj" fmla="val 10000"/>
              </a:avLst>
            </a:prstGeom>
            <a:solidFill>
              <a:schemeClr val="tx2"/>
            </a:solidFill>
            <a:ln w="12700" cap="flat" cmpd="sng">
              <a:solidFill>
                <a:schemeClr val="lt1"/>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46" name="Google Shape;546;p39"/>
            <p:cNvSpPr txBox="1"/>
            <p:nvPr/>
          </p:nvSpPr>
          <p:spPr>
            <a:xfrm>
              <a:off x="994802" y="3950269"/>
              <a:ext cx="4251801" cy="1574100"/>
            </a:xfrm>
            <a:prstGeom prst="rect">
              <a:avLst/>
            </a:prstGeom>
            <a:noFill/>
            <a:ln>
              <a:noFill/>
            </a:ln>
          </p:spPr>
          <p:txBody>
            <a:bodyPr spcFirstLastPara="1" wrap="square" lIns="27430" tIns="27430" rIns="27430" bIns="2743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1800"/>
                <a:buFont typeface="Arial"/>
                <a:buNone/>
              </a:pPr>
              <a:r>
                <a:rPr lang="en-US" sz="640" b="0" i="0" u="none" strike="noStrike" cap="none" dirty="0">
                  <a:solidFill>
                    <a:schemeClr val="lt1"/>
                  </a:solidFill>
                  <a:latin typeface="Calibri"/>
                  <a:ea typeface="Calibri"/>
                  <a:cs typeface="Calibri"/>
                  <a:sym typeface="Calibri"/>
                </a:rPr>
                <a:t>EVC has the authority to determine whether or not they have the information to make the determination on that PNM or if she needs to be included in the Additional Evaluations. </a:t>
              </a:r>
              <a:endParaRPr sz="640" b="0" i="0" u="none" strike="noStrike" cap="none" dirty="0">
                <a:solidFill>
                  <a:srgbClr val="000000"/>
                </a:solidFill>
                <a:latin typeface="Calibri"/>
                <a:ea typeface="Calibri"/>
                <a:cs typeface="Calibri"/>
                <a:sym typeface="Calibri"/>
              </a:endParaRPr>
            </a:p>
          </p:txBody>
        </p:sp>
        <p:sp>
          <p:nvSpPr>
            <p:cNvPr id="547" name="Google Shape;547;p39"/>
            <p:cNvSpPr/>
            <p:nvPr/>
          </p:nvSpPr>
          <p:spPr>
            <a:xfrm>
              <a:off x="4272927" y="1267921"/>
              <a:ext cx="1086900" cy="1086900"/>
            </a:xfrm>
            <a:prstGeom prst="downArrow">
              <a:avLst>
                <a:gd name="adj1" fmla="val 55000"/>
                <a:gd name="adj2" fmla="val 45000"/>
              </a:avLst>
            </a:prstGeom>
            <a:solidFill>
              <a:srgbClr val="F3CACE">
                <a:alpha val="89019"/>
              </a:srgbClr>
            </a:solidFill>
            <a:ln w="12700" cap="flat" cmpd="sng">
              <a:solidFill>
                <a:srgbClr val="F3CACE">
                  <a:alpha val="89019"/>
                </a:srgbClr>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48" name="Google Shape;548;p39"/>
            <p:cNvSpPr/>
            <p:nvPr/>
          </p:nvSpPr>
          <p:spPr>
            <a:xfrm>
              <a:off x="4745843" y="3207424"/>
              <a:ext cx="1086900" cy="1086900"/>
            </a:xfrm>
            <a:prstGeom prst="downArrow">
              <a:avLst>
                <a:gd name="adj1" fmla="val 55000"/>
                <a:gd name="adj2" fmla="val 45000"/>
              </a:avLst>
            </a:prstGeom>
            <a:solidFill>
              <a:srgbClr val="CACAD2">
                <a:alpha val="89019"/>
              </a:srgbClr>
            </a:solidFill>
            <a:ln w="12700" cap="flat" cmpd="sng">
              <a:solidFill>
                <a:srgbClr val="CACAD2">
                  <a:alpha val="89019"/>
                </a:srgbClr>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49" name="Google Shape;549;p39"/>
            <p:cNvSpPr txBox="1"/>
            <p:nvPr/>
          </p:nvSpPr>
          <p:spPr>
            <a:xfrm>
              <a:off x="4990371" y="3207424"/>
              <a:ext cx="597600" cy="817800"/>
            </a:xfrm>
            <a:prstGeom prst="rect">
              <a:avLst/>
            </a:prstGeom>
            <a:noFill/>
            <a:ln>
              <a:noFill/>
            </a:ln>
          </p:spPr>
          <p:txBody>
            <a:bodyPr spcFirstLastPara="1" wrap="square" lIns="18280" tIns="18280" rIns="18280" bIns="1828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3600"/>
                <a:buFont typeface="Arial"/>
                <a:buNone/>
              </a:pPr>
              <a:endParaRPr sz="1440" b="0" i="0" u="none" strike="noStrike" cap="none" dirty="0">
                <a:solidFill>
                  <a:schemeClr val="dk1"/>
                </a:solidFill>
                <a:latin typeface="Arial"/>
                <a:ea typeface="Arial"/>
                <a:cs typeface="Arial"/>
                <a:sym typeface="Arial"/>
              </a:endParaRPr>
            </a:p>
          </p:txBody>
        </p:sp>
        <p:sp>
          <p:nvSpPr>
            <p:cNvPr id="550" name="Google Shape;550;p39"/>
            <p:cNvSpPr txBox="1"/>
            <p:nvPr/>
          </p:nvSpPr>
          <p:spPr>
            <a:xfrm>
              <a:off x="4517455" y="1267921"/>
              <a:ext cx="597600" cy="817800"/>
            </a:xfrm>
            <a:prstGeom prst="rect">
              <a:avLst/>
            </a:prstGeom>
            <a:noFill/>
            <a:ln>
              <a:noFill/>
            </a:ln>
          </p:spPr>
          <p:txBody>
            <a:bodyPr spcFirstLastPara="1" wrap="square" lIns="18280" tIns="18280" rIns="18280" bIns="1828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3600"/>
                <a:buFont typeface="Arial"/>
                <a:buNone/>
              </a:pPr>
              <a:endParaRPr sz="1440" b="0" i="0" u="none" strike="noStrike" cap="none" dirty="0">
                <a:solidFill>
                  <a:schemeClr val="dk1"/>
                </a:solidFill>
                <a:latin typeface="Arial"/>
                <a:ea typeface="Arial"/>
                <a:cs typeface="Arial"/>
                <a:sym typeface="Arial"/>
              </a:endParaRPr>
            </a:p>
          </p:txBody>
        </p:sp>
      </p:grpSp>
      <p:sp>
        <p:nvSpPr>
          <p:cNvPr id="552" name="Google Shape;552;p39"/>
          <p:cNvSpPr txBox="1"/>
          <p:nvPr/>
        </p:nvSpPr>
        <p:spPr>
          <a:xfrm>
            <a:off x="2788876" y="996275"/>
            <a:ext cx="1708080" cy="510600"/>
          </a:xfrm>
          <a:prstGeom prst="rect">
            <a:avLst/>
          </a:prstGeom>
          <a:noFill/>
          <a:ln>
            <a:noFill/>
          </a:ln>
        </p:spPr>
        <p:txBody>
          <a:bodyPr spcFirstLastPara="1" wrap="square" lIns="36570" tIns="36570" rIns="36570" bIns="3657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spcBef>
                <a:spcPts val="0"/>
              </a:spcBef>
              <a:spcAft>
                <a:spcPts val="0"/>
              </a:spcAft>
              <a:buClr>
                <a:srgbClr val="002060"/>
              </a:buClr>
              <a:buSzPts val="3200"/>
              <a:buFont typeface="Calibri"/>
              <a:buNone/>
            </a:pPr>
            <a:r>
              <a:rPr lang="en-US" sz="1280" b="1" dirty="0">
                <a:solidFill>
                  <a:srgbClr val="002060"/>
                </a:solidFill>
                <a:latin typeface="Calibri"/>
                <a:ea typeface="Calibri"/>
                <a:cs typeface="Calibri"/>
                <a:sym typeface="Calibri"/>
              </a:rPr>
              <a:t>All </a:t>
            </a:r>
            <a:r>
              <a:rPr lang="en-US" sz="1280" dirty="0">
                <a:solidFill>
                  <a:srgbClr val="002060"/>
                </a:solidFill>
                <a:latin typeface="Calibri"/>
                <a:ea typeface="Calibri"/>
                <a:cs typeface="Calibri"/>
                <a:sym typeface="Calibri"/>
              </a:rPr>
              <a:t>members can tag.</a:t>
            </a:r>
            <a:endParaRPr sz="1280" dirty="0">
              <a:solidFill>
                <a:srgbClr val="002060"/>
              </a:solidFill>
              <a:latin typeface="Calibri"/>
              <a:ea typeface="Calibri"/>
              <a:cs typeface="Calibri"/>
              <a:sym typeface="Calibri"/>
            </a:endParaRPr>
          </a:p>
          <a:p>
            <a:pPr marL="0" marR="0" lvl="0" indent="0" algn="ctr" rtl="0">
              <a:spcBef>
                <a:spcPts val="0"/>
              </a:spcBef>
              <a:spcAft>
                <a:spcPts val="0"/>
              </a:spcAft>
              <a:buClr>
                <a:schemeClr val="dk1"/>
              </a:buClr>
              <a:buSzPts val="3200"/>
              <a:buFont typeface="Calibri"/>
              <a:buNone/>
            </a:pPr>
            <a:endParaRPr sz="1280" dirty="0">
              <a:solidFill>
                <a:srgbClr val="002060"/>
              </a:solidFill>
              <a:latin typeface="Calibri"/>
              <a:ea typeface="Calibri"/>
              <a:cs typeface="Calibri"/>
              <a:sym typeface="Calibri"/>
            </a:endParaRPr>
          </a:p>
          <a:p>
            <a:pPr marL="0" marR="0" lvl="0" indent="0" algn="ctr" rtl="0">
              <a:spcBef>
                <a:spcPts val="0"/>
              </a:spcBef>
              <a:spcAft>
                <a:spcPts val="0"/>
              </a:spcAft>
              <a:buClr>
                <a:srgbClr val="002060"/>
              </a:buClr>
              <a:buSzPts val="3200"/>
              <a:buFont typeface="Calibri"/>
              <a:buNone/>
            </a:pPr>
            <a:r>
              <a:rPr lang="en-US" sz="1280" dirty="0">
                <a:solidFill>
                  <a:srgbClr val="002060"/>
                </a:solidFill>
                <a:latin typeface="Calibri"/>
                <a:ea typeface="Calibri"/>
                <a:cs typeface="Calibri"/>
                <a:sym typeface="Calibri"/>
              </a:rPr>
              <a:t>Only members in good standing can vote.</a:t>
            </a:r>
            <a:endParaRPr sz="1280" dirty="0">
              <a:solidFill>
                <a:srgbClr val="00206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6AED6AF-7531-5B2B-4583-590599E215DD}"/>
              </a:ext>
            </a:extLst>
          </p:cNvPr>
          <p:cNvPicPr>
            <a:picLocks noChangeAspect="1"/>
          </p:cNvPicPr>
          <p:nvPr/>
        </p:nvPicPr>
        <p:blipFill>
          <a:blip r:embed="rId3"/>
          <a:stretch>
            <a:fillRect/>
          </a:stretch>
        </p:blipFill>
        <p:spPr>
          <a:xfrm>
            <a:off x="551403" y="1647251"/>
            <a:ext cx="2098963" cy="247378"/>
          </a:xfrm>
          <a:prstGeom prst="rect">
            <a:avLst/>
          </a:prstGeom>
        </p:spPr>
      </p:pic>
      <p:sp>
        <p:nvSpPr>
          <p:cNvPr id="6" name="Text Placeholder 5">
            <a:extLst>
              <a:ext uri="{FF2B5EF4-FFF2-40B4-BE49-F238E27FC236}">
                <a16:creationId xmlns:a16="http://schemas.microsoft.com/office/drawing/2014/main" id="{746C43A7-2ABC-8051-6E74-69C6DE8284A5}"/>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C71900B6-E944-E78D-6335-A07DFD577682}"/>
              </a:ext>
            </a:extLst>
          </p:cNvPr>
          <p:cNvSpPr>
            <a:spLocks noGrp="1"/>
          </p:cNvSpPr>
          <p:nvPr>
            <p:ph sz="quarter" idx="10"/>
          </p:nvPr>
        </p:nvSpPr>
        <p:spPr/>
        <p:txBody>
          <a:bodyPr/>
          <a:lstStyle/>
          <a:p>
            <a:r>
              <a:rPr lang="en-US" dirty="0"/>
              <a:t>My Vote Tags</a:t>
            </a:r>
          </a:p>
        </p:txBody>
      </p:sp>
    </p:spTree>
    <p:extLst>
      <p:ext uri="{BB962C8B-B14F-4D97-AF65-F5344CB8AC3E}">
        <p14:creationId xmlns:p14="http://schemas.microsoft.com/office/powerpoint/2010/main" val="327323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39277A-0E0E-F0C7-6B07-244E65847FC9}"/>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EVC Overview </a:t>
            </a:r>
          </a:p>
          <a:p>
            <a:pPr marL="171450" indent="-171450">
              <a:buFont typeface="Arial" panose="020B0604020202020204" pitchFamily="34" charset="0"/>
              <a:buChar char="•"/>
            </a:pPr>
            <a:r>
              <a:rPr lang="en-US" dirty="0"/>
              <a:t>NPC Terminology </a:t>
            </a:r>
          </a:p>
          <a:p>
            <a:pPr marL="171450" indent="-171450">
              <a:buFont typeface="Arial" panose="020B0604020202020204" pitchFamily="34" charset="0"/>
              <a:buChar char="•"/>
            </a:pPr>
            <a:r>
              <a:rPr lang="en-US" dirty="0"/>
              <a:t>Recruitment Strategy</a:t>
            </a:r>
          </a:p>
          <a:p>
            <a:pPr marL="171450" indent="-171450">
              <a:buFont typeface="Arial" panose="020B0604020202020204" pitchFamily="34" charset="0"/>
              <a:buChar char="•"/>
            </a:pPr>
            <a:r>
              <a:rPr lang="en-US" dirty="0"/>
              <a:t>Recruitment Preparation </a:t>
            </a:r>
          </a:p>
          <a:p>
            <a:pPr marL="171450" indent="-171450">
              <a:buFont typeface="Arial" panose="020B0604020202020204" pitchFamily="34" charset="0"/>
              <a:buChar char="•"/>
            </a:pPr>
            <a:r>
              <a:rPr lang="en-US" dirty="0"/>
              <a:t>Voting Model </a:t>
            </a:r>
          </a:p>
          <a:p>
            <a:pPr marL="171450" indent="-171450">
              <a:buFont typeface="Arial" panose="020B0604020202020204" pitchFamily="34" charset="0"/>
              <a:buChar char="•"/>
            </a:pPr>
            <a:r>
              <a:rPr lang="en-US" dirty="0"/>
              <a:t>Continuous Recruitment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51D31998-70F8-51C7-1E52-857E45946F67}"/>
              </a:ext>
            </a:extLst>
          </p:cNvPr>
          <p:cNvSpPr>
            <a:spLocks noGrp="1"/>
          </p:cNvSpPr>
          <p:nvPr>
            <p:ph sz="quarter" idx="10"/>
          </p:nvPr>
        </p:nvSpPr>
        <p:spPr/>
        <p:txBody>
          <a:bodyPr/>
          <a:lstStyle/>
          <a:p>
            <a:r>
              <a:rPr lang="en-US" dirty="0"/>
              <a:t>Agenda </a:t>
            </a:r>
          </a:p>
        </p:txBody>
      </p:sp>
    </p:spTree>
    <p:extLst>
      <p:ext uri="{BB962C8B-B14F-4D97-AF65-F5344CB8AC3E}">
        <p14:creationId xmlns:p14="http://schemas.microsoft.com/office/powerpoint/2010/main" val="155976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pSp>
        <p:nvGrpSpPr>
          <p:cNvPr id="560" name="Google Shape;560;p40"/>
          <p:cNvGrpSpPr/>
          <p:nvPr/>
        </p:nvGrpSpPr>
        <p:grpSpPr>
          <a:xfrm>
            <a:off x="1447800" y="685800"/>
            <a:ext cx="1981200" cy="1962857"/>
            <a:chOff x="461028" y="2215"/>
            <a:chExt cx="5332693" cy="5404433"/>
          </a:xfrm>
        </p:grpSpPr>
        <p:sp>
          <p:nvSpPr>
            <p:cNvPr id="561" name="Google Shape;561;p40"/>
            <p:cNvSpPr/>
            <p:nvPr/>
          </p:nvSpPr>
          <p:spPr>
            <a:xfrm>
              <a:off x="2850570" y="673898"/>
              <a:ext cx="519408"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round/>
              <a:headEnd type="none" w="sm" len="sm"/>
              <a:tailEnd type="stealth" w="med" len="med"/>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62" name="Google Shape;562;p40"/>
            <p:cNvSpPr txBox="1"/>
            <p:nvPr/>
          </p:nvSpPr>
          <p:spPr>
            <a:xfrm>
              <a:off x="3096524" y="716868"/>
              <a:ext cx="27500" cy="5500"/>
            </a:xfrm>
            <a:prstGeom prst="rect">
              <a:avLst/>
            </a:prstGeom>
            <a:noFill/>
            <a:ln>
              <a:noFill/>
            </a:ln>
          </p:spPr>
          <p:txBody>
            <a:bodyPr spcFirstLastPara="1" wrap="square" lIns="5080" tIns="0" rIns="5080" bIns="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Arial"/>
                <a:buNone/>
              </a:pPr>
              <a:endParaRPr sz="200" b="0" i="0" u="none" strike="noStrike" cap="none" dirty="0">
                <a:solidFill>
                  <a:schemeClr val="dk1"/>
                </a:solidFill>
                <a:latin typeface="Arial"/>
                <a:ea typeface="Arial"/>
                <a:cs typeface="Arial"/>
                <a:sym typeface="Arial"/>
              </a:endParaRPr>
            </a:p>
          </p:txBody>
        </p:sp>
        <p:sp>
          <p:nvSpPr>
            <p:cNvPr id="563" name="Google Shape;563;p40"/>
            <p:cNvSpPr/>
            <p:nvPr/>
          </p:nvSpPr>
          <p:spPr>
            <a:xfrm>
              <a:off x="461028" y="2215"/>
              <a:ext cx="2391342" cy="1434805"/>
            </a:xfrm>
            <a:prstGeom prst="rect">
              <a:avLst/>
            </a:prstGeom>
            <a:solidFill>
              <a:schemeClr val="dk2"/>
            </a:solidFill>
            <a:ln w="12700" cap="flat" cmpd="sng">
              <a:solidFill>
                <a:schemeClr val="lt2"/>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64" name="Google Shape;564;p40"/>
            <p:cNvSpPr txBox="1"/>
            <p:nvPr/>
          </p:nvSpPr>
          <p:spPr>
            <a:xfrm>
              <a:off x="461028" y="2215"/>
              <a:ext cx="2391342" cy="1434805"/>
            </a:xfrm>
            <a:prstGeom prst="rect">
              <a:avLst/>
            </a:prstGeom>
            <a:noFill/>
            <a:ln>
              <a:noFill/>
            </a:ln>
          </p:spPr>
          <p:txBody>
            <a:bodyPr spcFirstLastPara="1" wrap="square" lIns="46870" tIns="49190" rIns="46870" bIns="4919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Arial"/>
                  <a:ea typeface="Arial"/>
                  <a:cs typeface="Arial"/>
                  <a:sym typeface="Arial"/>
                </a:rPr>
                <a:t>EVC determines Additional </a:t>
              </a:r>
              <a:r>
                <a:rPr lang="en-US" sz="720" dirty="0">
                  <a:solidFill>
                    <a:schemeClr val="lt1"/>
                  </a:solidFill>
                  <a:latin typeface="Arial"/>
                  <a:ea typeface="Arial"/>
                  <a:cs typeface="Arial"/>
                  <a:sym typeface="Arial"/>
                </a:rPr>
                <a:t>E</a:t>
              </a:r>
              <a:r>
                <a:rPr lang="en-US" sz="720" b="0" i="0" u="none" strike="noStrike" cap="none" dirty="0">
                  <a:solidFill>
                    <a:schemeClr val="lt1"/>
                  </a:solidFill>
                  <a:latin typeface="Arial"/>
                  <a:ea typeface="Arial"/>
                  <a:cs typeface="Arial"/>
                  <a:sym typeface="Arial"/>
                </a:rPr>
                <a:t>valuations are needed</a:t>
              </a:r>
              <a:endParaRPr sz="560" b="0" i="0" u="none" strike="noStrike" cap="none" dirty="0">
                <a:solidFill>
                  <a:srgbClr val="000000"/>
                </a:solidFill>
                <a:latin typeface="Arial"/>
                <a:ea typeface="Arial"/>
                <a:cs typeface="Arial"/>
                <a:sym typeface="Arial"/>
              </a:endParaRPr>
            </a:p>
          </p:txBody>
        </p:sp>
        <p:sp>
          <p:nvSpPr>
            <p:cNvPr id="565" name="Google Shape;565;p40"/>
            <p:cNvSpPr/>
            <p:nvPr/>
          </p:nvSpPr>
          <p:spPr>
            <a:xfrm>
              <a:off x="1656699" y="1435221"/>
              <a:ext cx="2941351" cy="519408"/>
            </a:xfrm>
            <a:custGeom>
              <a:avLst/>
              <a:gdLst/>
              <a:ahLst/>
              <a:cxnLst/>
              <a:rect l="l" t="t" r="r" b="b"/>
              <a:pathLst>
                <a:path w="120000" h="120000" extrusionOk="0">
                  <a:moveTo>
                    <a:pt x="120000" y="0"/>
                  </a:moveTo>
                  <a:lnTo>
                    <a:pt x="120000" y="63951"/>
                  </a:lnTo>
                  <a:lnTo>
                    <a:pt x="0" y="63951"/>
                  </a:lnTo>
                  <a:lnTo>
                    <a:pt x="0" y="120000"/>
                  </a:lnTo>
                </a:path>
              </a:pathLst>
            </a:custGeom>
            <a:noFill/>
            <a:ln w="9525" cap="flat" cmpd="sng">
              <a:solidFill>
                <a:schemeClr val="dk2"/>
              </a:solidFill>
              <a:prstDash val="solid"/>
              <a:round/>
              <a:headEnd type="none" w="sm" len="sm"/>
              <a:tailEnd type="stealth" w="med" len="med"/>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66" name="Google Shape;566;p40"/>
            <p:cNvSpPr txBox="1"/>
            <p:nvPr/>
          </p:nvSpPr>
          <p:spPr>
            <a:xfrm>
              <a:off x="3052566" y="1692175"/>
              <a:ext cx="149616" cy="5500"/>
            </a:xfrm>
            <a:prstGeom prst="rect">
              <a:avLst/>
            </a:prstGeom>
            <a:noFill/>
            <a:ln>
              <a:noFill/>
            </a:ln>
          </p:spPr>
          <p:txBody>
            <a:bodyPr spcFirstLastPara="1" wrap="square" lIns="5080" tIns="0" rIns="5080" bIns="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Arial"/>
                <a:buNone/>
              </a:pPr>
              <a:endParaRPr sz="200" b="0" i="0" u="none" strike="noStrike" cap="none" dirty="0">
                <a:solidFill>
                  <a:schemeClr val="dk1"/>
                </a:solidFill>
                <a:latin typeface="Arial"/>
                <a:ea typeface="Arial"/>
                <a:cs typeface="Arial"/>
                <a:sym typeface="Arial"/>
              </a:endParaRPr>
            </a:p>
          </p:txBody>
        </p:sp>
        <p:sp>
          <p:nvSpPr>
            <p:cNvPr id="567" name="Google Shape;567;p40"/>
            <p:cNvSpPr/>
            <p:nvPr/>
          </p:nvSpPr>
          <p:spPr>
            <a:xfrm>
              <a:off x="3402379" y="2215"/>
              <a:ext cx="2391342" cy="1434805"/>
            </a:xfrm>
            <a:prstGeom prst="rect">
              <a:avLst/>
            </a:prstGeom>
            <a:solidFill>
              <a:schemeClr val="dk2"/>
            </a:solidFill>
            <a:ln w="12700" cap="flat" cmpd="sng">
              <a:solidFill>
                <a:schemeClr val="lt2"/>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68" name="Google Shape;568;p40"/>
            <p:cNvSpPr txBox="1"/>
            <p:nvPr/>
          </p:nvSpPr>
          <p:spPr>
            <a:xfrm>
              <a:off x="3402379" y="2215"/>
              <a:ext cx="2391342" cy="1434805"/>
            </a:xfrm>
            <a:prstGeom prst="rect">
              <a:avLst/>
            </a:prstGeom>
            <a:noFill/>
            <a:ln>
              <a:noFill/>
            </a:ln>
          </p:spPr>
          <p:txBody>
            <a:bodyPr spcFirstLastPara="1" wrap="square" lIns="46870" tIns="49190" rIns="46870" bIns="4919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Arial"/>
                  <a:ea typeface="Arial"/>
                  <a:cs typeface="Arial"/>
                  <a:sym typeface="Arial"/>
                </a:rPr>
                <a:t>EVC sets up </a:t>
              </a:r>
              <a:r>
                <a:rPr lang="en-US" sz="720" i="1" dirty="0">
                  <a:solidFill>
                    <a:schemeClr val="lt1"/>
                  </a:solidFill>
                  <a:latin typeface="Arial"/>
                  <a:ea typeface="Arial"/>
                  <a:cs typeface="Arial"/>
                  <a:sym typeface="Arial"/>
                </a:rPr>
                <a:t>A</a:t>
              </a:r>
              <a:r>
                <a:rPr lang="en-US" sz="720" b="0" i="1" u="none" strike="noStrike" cap="none" dirty="0">
                  <a:solidFill>
                    <a:schemeClr val="lt1"/>
                  </a:solidFill>
                  <a:latin typeface="Arial"/>
                  <a:ea typeface="Arial"/>
                  <a:cs typeface="Arial"/>
                  <a:sym typeface="Arial"/>
                </a:rPr>
                <a:t>dditional </a:t>
              </a:r>
              <a:r>
                <a:rPr lang="en-US" sz="720" i="1" dirty="0">
                  <a:solidFill>
                    <a:schemeClr val="lt1"/>
                  </a:solidFill>
                  <a:latin typeface="Arial"/>
                  <a:ea typeface="Arial"/>
                  <a:cs typeface="Arial"/>
                  <a:sym typeface="Arial"/>
                </a:rPr>
                <a:t>E</a:t>
              </a:r>
              <a:r>
                <a:rPr lang="en-US" sz="720" b="0" i="1" u="none" strike="noStrike" cap="none" dirty="0">
                  <a:solidFill>
                    <a:schemeClr val="lt1"/>
                  </a:solidFill>
                  <a:latin typeface="Arial"/>
                  <a:ea typeface="Arial"/>
                  <a:cs typeface="Arial"/>
                  <a:sym typeface="Arial"/>
                </a:rPr>
                <a:t>valuations </a:t>
              </a:r>
              <a:r>
                <a:rPr lang="en-US" sz="720" b="0" i="0" u="none" strike="noStrike" cap="none" dirty="0">
                  <a:solidFill>
                    <a:schemeClr val="lt1"/>
                  </a:solidFill>
                  <a:latin typeface="Arial"/>
                  <a:ea typeface="Arial"/>
                  <a:cs typeface="Arial"/>
                  <a:sym typeface="Arial"/>
                </a:rPr>
                <a:t>round in MyVote</a:t>
              </a:r>
              <a:endParaRPr sz="720" b="0" i="0" u="none" strike="noStrike" cap="none" dirty="0">
                <a:solidFill>
                  <a:schemeClr val="lt1"/>
                </a:solidFill>
                <a:latin typeface="Arial"/>
                <a:ea typeface="Arial"/>
                <a:cs typeface="Arial"/>
                <a:sym typeface="Arial"/>
              </a:endParaRPr>
            </a:p>
          </p:txBody>
        </p:sp>
        <p:sp>
          <p:nvSpPr>
            <p:cNvPr id="569" name="Google Shape;569;p40"/>
            <p:cNvSpPr/>
            <p:nvPr/>
          </p:nvSpPr>
          <p:spPr>
            <a:xfrm>
              <a:off x="2850570" y="2658712"/>
              <a:ext cx="519408"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round/>
              <a:headEnd type="none" w="sm" len="sm"/>
              <a:tailEnd type="stealth" w="med" len="med"/>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70" name="Google Shape;570;p40"/>
            <p:cNvSpPr txBox="1"/>
            <p:nvPr/>
          </p:nvSpPr>
          <p:spPr>
            <a:xfrm>
              <a:off x="3096524" y="2701682"/>
              <a:ext cx="27500" cy="5500"/>
            </a:xfrm>
            <a:prstGeom prst="rect">
              <a:avLst/>
            </a:prstGeom>
            <a:noFill/>
            <a:ln>
              <a:noFill/>
            </a:ln>
          </p:spPr>
          <p:txBody>
            <a:bodyPr spcFirstLastPara="1" wrap="square" lIns="5080" tIns="0" rIns="5080" bIns="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Arial"/>
                <a:buNone/>
              </a:pPr>
              <a:endParaRPr sz="200" b="0" i="0" u="none" strike="noStrike" cap="none" dirty="0">
                <a:solidFill>
                  <a:schemeClr val="dk1"/>
                </a:solidFill>
                <a:latin typeface="Arial"/>
                <a:ea typeface="Arial"/>
                <a:cs typeface="Arial"/>
                <a:sym typeface="Arial"/>
              </a:endParaRPr>
            </a:p>
          </p:txBody>
        </p:sp>
        <p:sp>
          <p:nvSpPr>
            <p:cNvPr id="571" name="Google Shape;571;p40"/>
            <p:cNvSpPr/>
            <p:nvPr/>
          </p:nvSpPr>
          <p:spPr>
            <a:xfrm>
              <a:off x="461028" y="1987029"/>
              <a:ext cx="2391342" cy="1434805"/>
            </a:xfrm>
            <a:prstGeom prst="rect">
              <a:avLst/>
            </a:prstGeom>
            <a:solidFill>
              <a:schemeClr val="dk2"/>
            </a:solidFill>
            <a:ln w="12700" cap="flat" cmpd="sng">
              <a:solidFill>
                <a:schemeClr val="lt2"/>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72" name="Google Shape;572;p40"/>
            <p:cNvSpPr txBox="1"/>
            <p:nvPr/>
          </p:nvSpPr>
          <p:spPr>
            <a:xfrm>
              <a:off x="461028" y="1987029"/>
              <a:ext cx="2391342" cy="1434805"/>
            </a:xfrm>
            <a:prstGeom prst="rect">
              <a:avLst/>
            </a:prstGeom>
            <a:noFill/>
            <a:ln>
              <a:noFill/>
            </a:ln>
          </p:spPr>
          <p:txBody>
            <a:bodyPr spcFirstLastPara="1" wrap="square" lIns="46870" tIns="49190" rIns="46870" bIns="4919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Arial"/>
                  <a:ea typeface="Arial"/>
                  <a:cs typeface="Arial"/>
                  <a:sym typeface="Arial"/>
                </a:rPr>
                <a:t>EVC brings first PNM profile forward to chapter</a:t>
              </a:r>
              <a:endParaRPr sz="560" b="0" i="0" u="none" strike="noStrike" cap="none" dirty="0">
                <a:solidFill>
                  <a:srgbClr val="000000"/>
                </a:solidFill>
                <a:latin typeface="Arial"/>
                <a:ea typeface="Arial"/>
                <a:cs typeface="Arial"/>
                <a:sym typeface="Arial"/>
              </a:endParaRPr>
            </a:p>
          </p:txBody>
        </p:sp>
        <p:sp>
          <p:nvSpPr>
            <p:cNvPr id="573" name="Google Shape;573;p40"/>
            <p:cNvSpPr/>
            <p:nvPr/>
          </p:nvSpPr>
          <p:spPr>
            <a:xfrm>
              <a:off x="1656699" y="3420035"/>
              <a:ext cx="2941351" cy="519408"/>
            </a:xfrm>
            <a:custGeom>
              <a:avLst/>
              <a:gdLst/>
              <a:ahLst/>
              <a:cxnLst/>
              <a:rect l="l" t="t" r="r" b="b"/>
              <a:pathLst>
                <a:path w="120000" h="120000" extrusionOk="0">
                  <a:moveTo>
                    <a:pt x="120000" y="0"/>
                  </a:moveTo>
                  <a:lnTo>
                    <a:pt x="120000" y="63951"/>
                  </a:lnTo>
                  <a:lnTo>
                    <a:pt x="0" y="63951"/>
                  </a:lnTo>
                  <a:lnTo>
                    <a:pt x="0" y="120000"/>
                  </a:lnTo>
                </a:path>
              </a:pathLst>
            </a:custGeom>
            <a:noFill/>
            <a:ln w="9525" cap="flat" cmpd="sng">
              <a:solidFill>
                <a:schemeClr val="dk2"/>
              </a:solidFill>
              <a:prstDash val="solid"/>
              <a:round/>
              <a:headEnd type="none" w="sm" len="sm"/>
              <a:tailEnd type="stealth" w="med" len="med"/>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74" name="Google Shape;574;p40"/>
            <p:cNvSpPr txBox="1"/>
            <p:nvPr/>
          </p:nvSpPr>
          <p:spPr>
            <a:xfrm>
              <a:off x="3052566" y="3676989"/>
              <a:ext cx="149616" cy="5500"/>
            </a:xfrm>
            <a:prstGeom prst="rect">
              <a:avLst/>
            </a:prstGeom>
            <a:noFill/>
            <a:ln>
              <a:noFill/>
            </a:ln>
          </p:spPr>
          <p:txBody>
            <a:bodyPr spcFirstLastPara="1" wrap="square" lIns="5080" tIns="0" rIns="5080" bIns="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Arial"/>
                <a:buNone/>
              </a:pPr>
              <a:endParaRPr sz="200" b="0" i="0" u="none" strike="noStrike" cap="none" dirty="0">
                <a:solidFill>
                  <a:schemeClr val="dk1"/>
                </a:solidFill>
                <a:latin typeface="Arial"/>
                <a:ea typeface="Arial"/>
                <a:cs typeface="Arial"/>
                <a:sym typeface="Arial"/>
              </a:endParaRPr>
            </a:p>
          </p:txBody>
        </p:sp>
        <p:sp>
          <p:nvSpPr>
            <p:cNvPr id="575" name="Google Shape;575;p40"/>
            <p:cNvSpPr/>
            <p:nvPr/>
          </p:nvSpPr>
          <p:spPr>
            <a:xfrm>
              <a:off x="3402379" y="1987029"/>
              <a:ext cx="2391342" cy="1434805"/>
            </a:xfrm>
            <a:prstGeom prst="rect">
              <a:avLst/>
            </a:prstGeom>
            <a:solidFill>
              <a:schemeClr val="dk2"/>
            </a:solidFill>
            <a:ln w="12700" cap="flat" cmpd="sng">
              <a:solidFill>
                <a:schemeClr val="lt2"/>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76" name="Google Shape;576;p40"/>
            <p:cNvSpPr txBox="1"/>
            <p:nvPr/>
          </p:nvSpPr>
          <p:spPr>
            <a:xfrm>
              <a:off x="3402379" y="1987029"/>
              <a:ext cx="2391342" cy="1434805"/>
            </a:xfrm>
            <a:prstGeom prst="rect">
              <a:avLst/>
            </a:prstGeom>
            <a:noFill/>
            <a:ln>
              <a:noFill/>
            </a:ln>
          </p:spPr>
          <p:txBody>
            <a:bodyPr spcFirstLastPara="1" wrap="square" lIns="46870" tIns="49190" rIns="46870" bIns="4919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Arial"/>
                  <a:ea typeface="Arial"/>
                  <a:cs typeface="Arial"/>
                  <a:sym typeface="Arial"/>
                </a:rPr>
                <a:t>Up to three members speak on the PNMs behalf, 30-45 seconds each</a:t>
              </a:r>
              <a:endParaRPr sz="560" b="0" i="0" u="none" strike="noStrike" cap="none" dirty="0">
                <a:solidFill>
                  <a:srgbClr val="000000"/>
                </a:solidFill>
                <a:latin typeface="Arial"/>
                <a:ea typeface="Arial"/>
                <a:cs typeface="Arial"/>
                <a:sym typeface="Arial"/>
              </a:endParaRPr>
            </a:p>
          </p:txBody>
        </p:sp>
        <p:sp>
          <p:nvSpPr>
            <p:cNvPr id="577" name="Google Shape;577;p40"/>
            <p:cNvSpPr/>
            <p:nvPr/>
          </p:nvSpPr>
          <p:spPr>
            <a:xfrm>
              <a:off x="2850570" y="4643526"/>
              <a:ext cx="519408"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round/>
              <a:headEnd type="none" w="sm" len="sm"/>
              <a:tailEnd type="stealth" w="med" len="med"/>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78" name="Google Shape;578;p40"/>
            <p:cNvSpPr txBox="1"/>
            <p:nvPr/>
          </p:nvSpPr>
          <p:spPr>
            <a:xfrm>
              <a:off x="3096524" y="4686496"/>
              <a:ext cx="27500" cy="5500"/>
            </a:xfrm>
            <a:prstGeom prst="rect">
              <a:avLst/>
            </a:prstGeom>
            <a:noFill/>
            <a:ln>
              <a:noFill/>
            </a:ln>
          </p:spPr>
          <p:txBody>
            <a:bodyPr spcFirstLastPara="1" wrap="square" lIns="5080" tIns="0" rIns="5080" bIns="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dk1"/>
                </a:buClr>
                <a:buSzPts val="500"/>
                <a:buFont typeface="Arial"/>
                <a:buNone/>
              </a:pPr>
              <a:endParaRPr sz="200" b="0" i="0" u="none" strike="noStrike" cap="none" dirty="0">
                <a:solidFill>
                  <a:schemeClr val="dk1"/>
                </a:solidFill>
                <a:latin typeface="Arial"/>
                <a:ea typeface="Arial"/>
                <a:cs typeface="Arial"/>
                <a:sym typeface="Arial"/>
              </a:endParaRPr>
            </a:p>
          </p:txBody>
        </p:sp>
        <p:sp>
          <p:nvSpPr>
            <p:cNvPr id="579" name="Google Shape;579;p40"/>
            <p:cNvSpPr/>
            <p:nvPr/>
          </p:nvSpPr>
          <p:spPr>
            <a:xfrm>
              <a:off x="461028" y="3971843"/>
              <a:ext cx="2391342" cy="1434805"/>
            </a:xfrm>
            <a:prstGeom prst="rect">
              <a:avLst/>
            </a:prstGeom>
            <a:solidFill>
              <a:schemeClr val="dk2"/>
            </a:solidFill>
            <a:ln w="12700" cap="flat" cmpd="sng">
              <a:solidFill>
                <a:schemeClr val="lt2"/>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80" name="Google Shape;580;p40"/>
            <p:cNvSpPr txBox="1"/>
            <p:nvPr/>
          </p:nvSpPr>
          <p:spPr>
            <a:xfrm>
              <a:off x="461028" y="3971843"/>
              <a:ext cx="2391342" cy="1434805"/>
            </a:xfrm>
            <a:prstGeom prst="rect">
              <a:avLst/>
            </a:prstGeom>
            <a:noFill/>
            <a:ln>
              <a:noFill/>
            </a:ln>
          </p:spPr>
          <p:txBody>
            <a:bodyPr spcFirstLastPara="1" wrap="square" lIns="46870" tIns="49190" rIns="46870" bIns="4919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Arial"/>
                  <a:ea typeface="Arial"/>
                  <a:cs typeface="Arial"/>
                  <a:sym typeface="Arial"/>
                </a:rPr>
                <a:t>All chapter members are asked to vote on a 1-3-5 scale</a:t>
              </a:r>
              <a:endParaRPr sz="560" b="0" i="0" u="none" strike="noStrike" cap="none" dirty="0">
                <a:solidFill>
                  <a:srgbClr val="000000"/>
                </a:solidFill>
                <a:latin typeface="Arial"/>
                <a:ea typeface="Arial"/>
                <a:cs typeface="Arial"/>
                <a:sym typeface="Arial"/>
              </a:endParaRPr>
            </a:p>
          </p:txBody>
        </p:sp>
        <p:sp>
          <p:nvSpPr>
            <p:cNvPr id="581" name="Google Shape;581;p40"/>
            <p:cNvSpPr/>
            <p:nvPr/>
          </p:nvSpPr>
          <p:spPr>
            <a:xfrm>
              <a:off x="3402379" y="3971843"/>
              <a:ext cx="2391342" cy="1434805"/>
            </a:xfrm>
            <a:prstGeom prst="rect">
              <a:avLst/>
            </a:prstGeom>
            <a:solidFill>
              <a:schemeClr val="dk2"/>
            </a:solidFill>
            <a:ln w="12700" cap="flat" cmpd="sng">
              <a:solidFill>
                <a:schemeClr val="lt2"/>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582" name="Google Shape;582;p40"/>
            <p:cNvSpPr txBox="1"/>
            <p:nvPr/>
          </p:nvSpPr>
          <p:spPr>
            <a:xfrm>
              <a:off x="3402379" y="3971843"/>
              <a:ext cx="2391342" cy="1434805"/>
            </a:xfrm>
            <a:prstGeom prst="rect">
              <a:avLst/>
            </a:prstGeom>
            <a:noFill/>
            <a:ln>
              <a:noFill/>
            </a:ln>
          </p:spPr>
          <p:txBody>
            <a:bodyPr spcFirstLastPara="1" wrap="square" lIns="46870" tIns="49190" rIns="46870" bIns="4919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latin typeface="Arial"/>
                  <a:ea typeface="Arial"/>
                  <a:cs typeface="Arial"/>
                  <a:sym typeface="Arial"/>
                </a:rPr>
                <a:t>EVC brings the next PNM profile forward</a:t>
              </a:r>
              <a:endParaRPr sz="560" b="0" i="0" u="none" strike="noStrike" cap="none" dirty="0">
                <a:solidFill>
                  <a:srgbClr val="000000"/>
                </a:solidFill>
                <a:latin typeface="Arial"/>
                <a:ea typeface="Arial"/>
                <a:cs typeface="Arial"/>
                <a:sym typeface="Arial"/>
              </a:endParaRPr>
            </a:p>
          </p:txBody>
        </p:sp>
      </p:grpSp>
      <p:sp>
        <p:nvSpPr>
          <p:cNvPr id="2" name="Content Placeholder 1">
            <a:extLst>
              <a:ext uri="{FF2B5EF4-FFF2-40B4-BE49-F238E27FC236}">
                <a16:creationId xmlns:a16="http://schemas.microsoft.com/office/drawing/2014/main" id="{1047BC2A-C431-F127-0D8B-568A7CABC932}"/>
              </a:ext>
            </a:extLst>
          </p:cNvPr>
          <p:cNvSpPr>
            <a:spLocks noGrp="1"/>
          </p:cNvSpPr>
          <p:nvPr>
            <p:ph sz="quarter" idx="10"/>
          </p:nvPr>
        </p:nvSpPr>
        <p:spPr/>
        <p:txBody>
          <a:bodyPr/>
          <a:lstStyle/>
          <a:p>
            <a:r>
              <a:rPr lang="en-US" dirty="0"/>
              <a:t>Additional Evaluation Process</a:t>
            </a:r>
          </a:p>
        </p:txBody>
      </p:sp>
    </p:spTree>
    <p:extLst>
      <p:ext uri="{BB962C8B-B14F-4D97-AF65-F5344CB8AC3E}">
        <p14:creationId xmlns:p14="http://schemas.microsoft.com/office/powerpoint/2010/main" val="260752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1" name="Google Shape;591;p41"/>
          <p:cNvSpPr txBox="1"/>
          <p:nvPr/>
        </p:nvSpPr>
        <p:spPr>
          <a:xfrm>
            <a:off x="228600" y="838200"/>
            <a:ext cx="4206240" cy="1740535"/>
          </a:xfrm>
          <a:prstGeom prst="rect">
            <a:avLst/>
          </a:prstGeom>
          <a:noFill/>
          <a:ln>
            <a:noFill/>
          </a:ln>
        </p:spPr>
        <p:txBody>
          <a:bodyPr spcFirstLastPara="1" wrap="square" lIns="36570" tIns="18280" rIns="36570" bIns="18280" anchor="t" anchorCtr="0">
            <a:norm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71450" marR="0" lvl="0" indent="-171450" algn="l" rtl="0">
              <a:lnSpc>
                <a:spcPct val="90000"/>
              </a:lnSpc>
              <a:spcBef>
                <a:spcPts val="0"/>
              </a:spcBef>
              <a:spcAft>
                <a:spcPts val="0"/>
              </a:spcAft>
              <a:buClr>
                <a:srgbClr val="000000"/>
              </a:buClr>
              <a:buSzPct val="94000"/>
              <a:buFont typeface="Arial" panose="020B0604020202020204" pitchFamily="34" charset="0"/>
              <a:buChar char="•"/>
            </a:pPr>
            <a:r>
              <a:rPr lang="en-US" sz="1200" dirty="0">
                <a:solidFill>
                  <a:srgbClr val="000000"/>
                </a:solidFill>
                <a:latin typeface="Montserrat" panose="00000500000000000000" pitchFamily="2" charset="0"/>
                <a:ea typeface="Calibri"/>
                <a:cs typeface="Calibri"/>
                <a:sym typeface="Calibri"/>
              </a:rPr>
              <a:t>What qualifies a PNM for additional evaluation?</a:t>
            </a:r>
            <a:endParaRPr sz="1200" dirty="0">
              <a:solidFill>
                <a:srgbClr val="000000"/>
              </a:solidFill>
              <a:latin typeface="Montserrat" panose="00000500000000000000" pitchFamily="2" charset="0"/>
            </a:endParaRPr>
          </a:p>
          <a:p>
            <a:pPr marL="365760" marR="0" lvl="1" indent="-182880" algn="l" rtl="0">
              <a:lnSpc>
                <a:spcPct val="90000"/>
              </a:lnSpc>
              <a:spcBef>
                <a:spcPts val="200"/>
              </a:spcBef>
              <a:spcAft>
                <a:spcPts val="0"/>
              </a:spcAft>
              <a:buClr>
                <a:srgbClr val="000000"/>
              </a:buClr>
              <a:buSzPct val="94000"/>
              <a:buFont typeface="Arial" panose="020B0604020202020204" pitchFamily="34" charset="0"/>
              <a:buChar char="•"/>
            </a:pPr>
            <a:r>
              <a:rPr lang="en-US" sz="1200" b="0" i="0" u="none" strike="noStrike" cap="none" dirty="0">
                <a:solidFill>
                  <a:srgbClr val="000000"/>
                </a:solidFill>
                <a:latin typeface="Montserrat" panose="00000500000000000000" pitchFamily="2" charset="0"/>
                <a:ea typeface="Calibri"/>
                <a:cs typeface="Calibri"/>
                <a:sym typeface="Calibri"/>
              </a:rPr>
              <a:t>PNM has no votes</a:t>
            </a:r>
            <a:endParaRPr sz="1200" dirty="0">
              <a:solidFill>
                <a:srgbClr val="000000"/>
              </a:solidFill>
              <a:latin typeface="Montserrat" panose="00000500000000000000" pitchFamily="2" charset="0"/>
            </a:endParaRPr>
          </a:p>
          <a:p>
            <a:pPr marL="365760" marR="0" lvl="1" indent="-182880" algn="l" rtl="0">
              <a:lnSpc>
                <a:spcPct val="90000"/>
              </a:lnSpc>
              <a:spcBef>
                <a:spcPts val="200"/>
              </a:spcBef>
              <a:spcAft>
                <a:spcPts val="0"/>
              </a:spcAft>
              <a:buClr>
                <a:srgbClr val="000000"/>
              </a:buClr>
              <a:buSzPct val="94000"/>
              <a:buFont typeface="Arial" panose="020B0604020202020204" pitchFamily="34" charset="0"/>
              <a:buChar char="•"/>
            </a:pPr>
            <a:r>
              <a:rPr lang="en-US" sz="1200" b="0" i="0" u="none" strike="noStrike" cap="none" dirty="0">
                <a:solidFill>
                  <a:srgbClr val="000000"/>
                </a:solidFill>
                <a:latin typeface="Montserrat" panose="00000500000000000000" pitchFamily="2" charset="0"/>
                <a:ea typeface="Calibri"/>
                <a:cs typeface="Calibri"/>
                <a:sym typeface="Calibri"/>
              </a:rPr>
              <a:t>Came late or missed party</a:t>
            </a:r>
            <a:endParaRPr sz="1200" dirty="0">
              <a:solidFill>
                <a:srgbClr val="000000"/>
              </a:solidFill>
              <a:latin typeface="Montserrat" panose="00000500000000000000" pitchFamily="2" charset="0"/>
            </a:endParaRPr>
          </a:p>
          <a:p>
            <a:pPr marL="365760" marR="0" lvl="1" indent="-182880" algn="l" rtl="0">
              <a:lnSpc>
                <a:spcPct val="90000"/>
              </a:lnSpc>
              <a:spcBef>
                <a:spcPts val="200"/>
              </a:spcBef>
              <a:spcAft>
                <a:spcPts val="0"/>
              </a:spcAft>
              <a:buClr>
                <a:srgbClr val="000000"/>
              </a:buClr>
              <a:buSzPct val="94000"/>
              <a:buFont typeface="Arial" panose="020B0604020202020204" pitchFamily="34" charset="0"/>
              <a:buChar char="•"/>
            </a:pPr>
            <a:r>
              <a:rPr lang="en-US" sz="1200" b="0" i="0" u="none" strike="noStrike" cap="none" dirty="0">
                <a:solidFill>
                  <a:srgbClr val="000000"/>
                </a:solidFill>
                <a:latin typeface="Montserrat" panose="00000500000000000000" pitchFamily="2" charset="0"/>
                <a:ea typeface="Calibri"/>
                <a:cs typeface="Calibri"/>
                <a:sym typeface="Calibri"/>
              </a:rPr>
              <a:t>PNMs have similar names</a:t>
            </a:r>
            <a:endParaRPr sz="1200" dirty="0">
              <a:solidFill>
                <a:srgbClr val="000000"/>
              </a:solidFill>
              <a:latin typeface="Montserrat" panose="00000500000000000000" pitchFamily="2" charset="0"/>
            </a:endParaRPr>
          </a:p>
          <a:p>
            <a:pPr marL="365760" marR="0" lvl="1" indent="-182880" algn="l" rtl="0">
              <a:lnSpc>
                <a:spcPct val="90000"/>
              </a:lnSpc>
              <a:spcBef>
                <a:spcPts val="200"/>
              </a:spcBef>
              <a:spcAft>
                <a:spcPts val="0"/>
              </a:spcAft>
              <a:buClr>
                <a:srgbClr val="000000"/>
              </a:buClr>
              <a:buSzPct val="94000"/>
              <a:buFont typeface="Arial" panose="020B0604020202020204" pitchFamily="34" charset="0"/>
              <a:buChar char="•"/>
            </a:pPr>
            <a:r>
              <a:rPr lang="en-US" sz="1200" b="0" i="0" u="none" strike="noStrike" cap="none" dirty="0">
                <a:solidFill>
                  <a:srgbClr val="000000"/>
                </a:solidFill>
                <a:latin typeface="Montserrat" panose="00000500000000000000" pitchFamily="2" charset="0"/>
                <a:ea typeface="Calibri"/>
                <a:cs typeface="Calibri"/>
                <a:sym typeface="Calibri"/>
              </a:rPr>
              <a:t>Mixed or drastically different scores</a:t>
            </a:r>
            <a:endParaRPr sz="1200" dirty="0">
              <a:solidFill>
                <a:srgbClr val="000000"/>
              </a:solidFill>
              <a:latin typeface="Montserrat" panose="00000500000000000000" pitchFamily="2" charset="0"/>
            </a:endParaRPr>
          </a:p>
          <a:p>
            <a:pPr marL="365760" marR="0" lvl="1" indent="-182880" algn="l" rtl="0">
              <a:lnSpc>
                <a:spcPct val="90000"/>
              </a:lnSpc>
              <a:spcBef>
                <a:spcPts val="200"/>
              </a:spcBef>
              <a:spcAft>
                <a:spcPts val="0"/>
              </a:spcAft>
              <a:buClr>
                <a:srgbClr val="000000"/>
              </a:buClr>
              <a:buSzPct val="94000"/>
              <a:buFont typeface="Arial" panose="020B0604020202020204" pitchFamily="34" charset="0"/>
              <a:buChar char="•"/>
            </a:pPr>
            <a:r>
              <a:rPr lang="en-US" sz="1200" b="0" i="0" u="none" strike="noStrike" cap="none" dirty="0">
                <a:solidFill>
                  <a:srgbClr val="000000"/>
                </a:solidFill>
                <a:latin typeface="Montserrat" panose="00000500000000000000" pitchFamily="2" charset="0"/>
                <a:ea typeface="Calibri"/>
                <a:cs typeface="Calibri"/>
                <a:sym typeface="Calibri"/>
              </a:rPr>
              <a:t>If there is no clear score differences seen where PNMs fall for the invite list</a:t>
            </a:r>
            <a:endParaRPr sz="1200" dirty="0">
              <a:solidFill>
                <a:srgbClr val="000000"/>
              </a:solidFill>
              <a:latin typeface="Montserrat" panose="00000500000000000000" pitchFamily="2" charset="0"/>
            </a:endParaRPr>
          </a:p>
          <a:p>
            <a:pPr marL="182880" marR="0" lvl="1" indent="0" algn="l" rtl="0">
              <a:lnSpc>
                <a:spcPct val="90000"/>
              </a:lnSpc>
              <a:spcBef>
                <a:spcPts val="200"/>
              </a:spcBef>
              <a:spcAft>
                <a:spcPts val="0"/>
              </a:spcAft>
              <a:buClr>
                <a:schemeClr val="dk1"/>
              </a:buClr>
              <a:buSzPts val="2000"/>
              <a:buFont typeface="Arial"/>
              <a:buNone/>
            </a:pPr>
            <a:endParaRPr sz="800" b="0" i="0" u="none" strike="noStrike" cap="none" dirty="0">
              <a:solidFill>
                <a:schemeClr val="dk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E29AE3FF-6D3F-2525-59B7-7D11D9D504AF}"/>
              </a:ext>
            </a:extLst>
          </p:cNvPr>
          <p:cNvSpPr>
            <a:spLocks noGrp="1"/>
          </p:cNvSpPr>
          <p:nvPr>
            <p:ph sz="quarter" idx="10"/>
          </p:nvPr>
        </p:nvSpPr>
        <p:spPr/>
        <p:txBody>
          <a:bodyPr/>
          <a:lstStyle/>
          <a:p>
            <a:r>
              <a:rPr lang="en-US" dirty="0"/>
              <a:t>Reasons for Additional Evaluations</a:t>
            </a:r>
          </a:p>
        </p:txBody>
      </p:sp>
    </p:spTree>
    <p:extLst>
      <p:ext uri="{BB962C8B-B14F-4D97-AF65-F5344CB8AC3E}">
        <p14:creationId xmlns:p14="http://schemas.microsoft.com/office/powerpoint/2010/main" val="353045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B597A8-A611-1C51-F38E-5B999E62FE14}"/>
              </a:ext>
            </a:extLst>
          </p:cNvPr>
          <p:cNvSpPr>
            <a:spLocks noGrp="1"/>
          </p:cNvSpPr>
          <p:nvPr>
            <p:ph type="body" sz="quarter" idx="12"/>
          </p:nvPr>
        </p:nvSpPr>
        <p:spPr>
          <a:xfrm>
            <a:off x="304800" y="762000"/>
            <a:ext cx="4114800" cy="1371600"/>
          </a:xfrm>
        </p:spPr>
        <p:txBody>
          <a:bodyPr/>
          <a:lstStyle/>
          <a:p>
            <a:r>
              <a:rPr lang="en-US" sz="1000" i="1" dirty="0">
                <a:solidFill>
                  <a:srgbClr val="000000"/>
                </a:solidFill>
                <a:latin typeface="Montserrat" panose="00000500000000000000" pitchFamily="2" charset="0"/>
              </a:rPr>
              <a:t>“I have known this PNM since my sophomore year of high school. We were on the cheer squad together, and she was an extremely hard worker. She showed up to everything on time and was always the last one to leave. When we spoke today, she talked about wanting to find a place on campus where she can continue to be involved and continue to make connections with people. She wants to contribute to something outside of herself, and that is why she came through recruitment. She said she could see herself connecting with the women in our chapter.” </a:t>
            </a:r>
          </a:p>
          <a:p>
            <a:endParaRPr lang="en-US" dirty="0"/>
          </a:p>
        </p:txBody>
      </p:sp>
      <p:sp>
        <p:nvSpPr>
          <p:cNvPr id="7" name="Content Placeholder 6">
            <a:extLst>
              <a:ext uri="{FF2B5EF4-FFF2-40B4-BE49-F238E27FC236}">
                <a16:creationId xmlns:a16="http://schemas.microsoft.com/office/drawing/2014/main" id="{3683560D-7E13-2B70-E327-EA4A38C8ECDF}"/>
              </a:ext>
            </a:extLst>
          </p:cNvPr>
          <p:cNvSpPr>
            <a:spLocks noGrp="1"/>
          </p:cNvSpPr>
          <p:nvPr>
            <p:ph sz="quarter" idx="10"/>
          </p:nvPr>
        </p:nvSpPr>
        <p:spPr/>
        <p:txBody>
          <a:bodyPr/>
          <a:lstStyle/>
          <a:p>
            <a:r>
              <a:rPr lang="en-US" dirty="0"/>
              <a:t>Additional Evaluations - Example</a:t>
            </a:r>
          </a:p>
        </p:txBody>
      </p:sp>
    </p:spTree>
    <p:extLst>
      <p:ext uri="{BB962C8B-B14F-4D97-AF65-F5344CB8AC3E}">
        <p14:creationId xmlns:p14="http://schemas.microsoft.com/office/powerpoint/2010/main" val="1114480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7" name="Google Shape;607;p43"/>
          <p:cNvSpPr/>
          <p:nvPr/>
        </p:nvSpPr>
        <p:spPr>
          <a:xfrm>
            <a:off x="1097280" y="752975"/>
            <a:ext cx="2682240" cy="1446879"/>
          </a:xfrm>
          <a:prstGeom prst="roundRect">
            <a:avLst>
              <a:gd name="adj" fmla="val 10000"/>
            </a:avLst>
          </a:prstGeom>
          <a:solidFill>
            <a:srgbClr val="F3CACE"/>
          </a:solidFill>
          <a:ln>
            <a:noFill/>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609" name="Google Shape;609;p43"/>
          <p:cNvSpPr txBox="1"/>
          <p:nvPr/>
        </p:nvSpPr>
        <p:spPr>
          <a:xfrm>
            <a:off x="1372517" y="908627"/>
            <a:ext cx="2131766" cy="225420"/>
          </a:xfrm>
          <a:prstGeom prst="rect">
            <a:avLst/>
          </a:prstGeom>
          <a:solidFill>
            <a:srgbClr val="002060"/>
          </a:solidFill>
          <a:ln>
            <a:noFill/>
          </a:ln>
        </p:spPr>
        <p:txBody>
          <a:bodyPr spcFirstLastPara="1" wrap="square" lIns="18280" tIns="13710" rIns="18280" bIns="1371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ea typeface="Calibri"/>
                <a:cs typeface="Calibri"/>
                <a:sym typeface="Calibri"/>
              </a:rPr>
              <a:t>1) She should be low on our Bid List</a:t>
            </a:r>
            <a:endParaRPr sz="560" b="0" i="0" u="none" strike="noStrike" cap="none" dirty="0">
              <a:solidFill>
                <a:srgbClr val="000000"/>
              </a:solidFill>
              <a:ea typeface="Calibri"/>
              <a:cs typeface="Calibri"/>
              <a:sym typeface="Calibri"/>
            </a:endParaRPr>
          </a:p>
        </p:txBody>
      </p:sp>
      <p:sp>
        <p:nvSpPr>
          <p:cNvPr id="610" name="Google Shape;610;p43"/>
          <p:cNvSpPr txBox="1"/>
          <p:nvPr/>
        </p:nvSpPr>
        <p:spPr>
          <a:xfrm>
            <a:off x="1373372" y="1371600"/>
            <a:ext cx="2131766" cy="225420"/>
          </a:xfrm>
          <a:prstGeom prst="rect">
            <a:avLst/>
          </a:prstGeom>
          <a:solidFill>
            <a:srgbClr val="002060"/>
          </a:solidFill>
          <a:ln>
            <a:noFill/>
          </a:ln>
        </p:spPr>
        <p:txBody>
          <a:bodyPr spcFirstLastPara="1" wrap="square" lIns="18280" tIns="13710" rIns="18280" bIns="1371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ea typeface="Calibri"/>
                <a:cs typeface="Calibri"/>
                <a:sym typeface="Calibri"/>
              </a:rPr>
              <a:t>3) Unsure, or “I am more passionate about others”</a:t>
            </a:r>
            <a:endParaRPr sz="560" b="0" i="0" u="none" strike="noStrike" cap="none" dirty="0">
              <a:solidFill>
                <a:srgbClr val="000000"/>
              </a:solidFill>
              <a:ea typeface="Calibri"/>
              <a:cs typeface="Calibri"/>
              <a:sym typeface="Calibri"/>
            </a:endParaRPr>
          </a:p>
        </p:txBody>
      </p:sp>
      <p:sp>
        <p:nvSpPr>
          <p:cNvPr id="611" name="Google Shape;611;p43"/>
          <p:cNvSpPr txBox="1"/>
          <p:nvPr/>
        </p:nvSpPr>
        <p:spPr>
          <a:xfrm>
            <a:off x="1372517" y="1785727"/>
            <a:ext cx="2131766" cy="225420"/>
          </a:xfrm>
          <a:prstGeom prst="rect">
            <a:avLst/>
          </a:prstGeom>
          <a:solidFill>
            <a:srgbClr val="002060"/>
          </a:solidFill>
          <a:ln>
            <a:noFill/>
          </a:ln>
        </p:spPr>
        <p:txBody>
          <a:bodyPr spcFirstLastPara="1" wrap="square" lIns="18280" tIns="13710" rIns="18280" bIns="1371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ctr" rtl="0">
              <a:lnSpc>
                <a:spcPct val="90000"/>
              </a:lnSpc>
              <a:spcBef>
                <a:spcPts val="0"/>
              </a:spcBef>
              <a:spcAft>
                <a:spcPts val="0"/>
              </a:spcAft>
              <a:buClr>
                <a:schemeClr val="lt1"/>
              </a:buClr>
              <a:buSzPts val="1800"/>
              <a:buFont typeface="Arial"/>
              <a:buNone/>
            </a:pPr>
            <a:r>
              <a:rPr lang="en-US" sz="720" b="0" i="0" u="none" strike="noStrike" cap="none" dirty="0">
                <a:solidFill>
                  <a:schemeClr val="lt1"/>
                </a:solidFill>
                <a:ea typeface="Calibri"/>
                <a:cs typeface="Calibri"/>
                <a:sym typeface="Calibri"/>
              </a:rPr>
              <a:t>5) I want her to be a Delta Gamma</a:t>
            </a:r>
            <a:endParaRPr sz="560" b="0" i="0" u="none" strike="noStrike" cap="none" dirty="0">
              <a:solidFill>
                <a:srgbClr val="000000"/>
              </a:solidFill>
              <a:ea typeface="Calibri"/>
              <a:cs typeface="Calibri"/>
              <a:sym typeface="Calibri"/>
            </a:endParaRPr>
          </a:p>
        </p:txBody>
      </p:sp>
      <p:sp>
        <p:nvSpPr>
          <p:cNvPr id="3" name="Content Placeholder 2">
            <a:extLst>
              <a:ext uri="{FF2B5EF4-FFF2-40B4-BE49-F238E27FC236}">
                <a16:creationId xmlns:a16="http://schemas.microsoft.com/office/drawing/2014/main" id="{7ACF9D72-A237-670C-D33D-55CD35867F79}"/>
              </a:ext>
            </a:extLst>
          </p:cNvPr>
          <p:cNvSpPr>
            <a:spLocks noGrp="1"/>
          </p:cNvSpPr>
          <p:nvPr>
            <p:ph sz="quarter" idx="10"/>
          </p:nvPr>
        </p:nvSpPr>
        <p:spPr/>
        <p:txBody>
          <a:bodyPr/>
          <a:lstStyle/>
          <a:p>
            <a:r>
              <a:rPr lang="en-US" dirty="0"/>
              <a:t>Values of Numbers</a:t>
            </a:r>
          </a:p>
        </p:txBody>
      </p:sp>
    </p:spTree>
    <p:extLst>
      <p:ext uri="{BB962C8B-B14F-4D97-AF65-F5344CB8AC3E}">
        <p14:creationId xmlns:p14="http://schemas.microsoft.com/office/powerpoint/2010/main" val="2166182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ext Placeholder 1">
            <a:extLst>
              <a:ext uri="{FF2B5EF4-FFF2-40B4-BE49-F238E27FC236}">
                <a16:creationId xmlns:a16="http://schemas.microsoft.com/office/drawing/2014/main" id="{C03E2AAC-0562-4D8F-DB90-F8850EF036EF}"/>
              </a:ext>
            </a:extLst>
          </p:cNvPr>
          <p:cNvSpPr>
            <a:spLocks noGrp="1"/>
          </p:cNvSpPr>
          <p:nvPr>
            <p:ph type="body" sz="quarter" idx="12"/>
          </p:nvPr>
        </p:nvSpPr>
        <p:spPr/>
        <p:txBody>
          <a:bodyPr/>
          <a:lstStyle/>
          <a:p>
            <a:pPr marL="182880" marR="0" lvl="0" indent="-147320" algn="l" rtl="0">
              <a:lnSpc>
                <a:spcPct val="110000"/>
              </a:lnSpc>
              <a:spcBef>
                <a:spcPts val="280"/>
              </a:spcBef>
              <a:spcAft>
                <a:spcPts val="0"/>
              </a:spcAft>
              <a:buSzPct val="200000"/>
              <a:buChar char="•"/>
            </a:pPr>
            <a:r>
              <a:rPr lang="en-US" sz="700" dirty="0">
                <a:solidFill>
                  <a:srgbClr val="000000"/>
                </a:solidFill>
                <a:latin typeface="Montserrat" panose="00000500000000000000" pitchFamily="2" charset="0"/>
              </a:rPr>
              <a:t>vp: membership asks all members who have met her or previously knew her to stand (or “raise hand” virtually). </a:t>
            </a:r>
          </a:p>
          <a:p>
            <a:pPr marL="182880" marR="0" lvl="0" indent="-147320" algn="l" rtl="0">
              <a:lnSpc>
                <a:spcPct val="110000"/>
              </a:lnSpc>
              <a:spcBef>
                <a:spcPts val="0"/>
              </a:spcBef>
              <a:spcAft>
                <a:spcPts val="0"/>
              </a:spcAft>
              <a:buSzPct val="200000"/>
              <a:buChar char="•"/>
            </a:pPr>
            <a:r>
              <a:rPr lang="en-US" sz="700" dirty="0">
                <a:solidFill>
                  <a:srgbClr val="000000"/>
                </a:solidFill>
                <a:latin typeface="Montserrat" panose="00000500000000000000" pitchFamily="2" charset="0"/>
              </a:rPr>
              <a:t>vp: membership asks for three or four volunteers to speak on the PNMs behalf. </a:t>
            </a:r>
          </a:p>
          <a:p>
            <a:pPr marL="182880" marR="0" lvl="0" indent="-147320" algn="l" rtl="0">
              <a:lnSpc>
                <a:spcPct val="110000"/>
              </a:lnSpc>
              <a:spcBef>
                <a:spcPts val="0"/>
              </a:spcBef>
              <a:spcAft>
                <a:spcPts val="0"/>
              </a:spcAft>
              <a:buSzPct val="200000"/>
              <a:buChar char="•"/>
            </a:pPr>
            <a:r>
              <a:rPr lang="en-US" sz="700" dirty="0">
                <a:solidFill>
                  <a:srgbClr val="000000"/>
                </a:solidFill>
                <a:latin typeface="Montserrat" panose="00000500000000000000" pitchFamily="2" charset="0"/>
              </a:rPr>
              <a:t>As each member speaks, the president monitors time for 30-45 seconds for each speaker.</a:t>
            </a:r>
          </a:p>
          <a:p>
            <a:pPr marL="182880" lvl="0" indent="-147320" algn="l" rtl="0">
              <a:lnSpc>
                <a:spcPct val="110000"/>
              </a:lnSpc>
              <a:spcBef>
                <a:spcPts val="0"/>
              </a:spcBef>
              <a:spcAft>
                <a:spcPts val="0"/>
              </a:spcAft>
              <a:buSzPct val="200000"/>
              <a:buChar char="•"/>
            </a:pPr>
            <a:r>
              <a:rPr lang="en-US" sz="700" dirty="0">
                <a:solidFill>
                  <a:srgbClr val="000000"/>
                </a:solidFill>
                <a:latin typeface="Montserrat" panose="00000500000000000000" pitchFamily="2" charset="0"/>
              </a:rPr>
              <a:t>Members of EVC should serve as the moderator of Additional Evaluations, and should remain neutral. They should not speak positively or negatively about the PNMs. </a:t>
            </a:r>
          </a:p>
          <a:p>
            <a:pPr marL="182880" lvl="0" indent="-147320" algn="l" rtl="0">
              <a:lnSpc>
                <a:spcPct val="110000"/>
              </a:lnSpc>
              <a:spcBef>
                <a:spcPts val="0"/>
              </a:spcBef>
              <a:spcAft>
                <a:spcPts val="0"/>
              </a:spcAft>
              <a:buSzPct val="200000"/>
              <a:buChar char="•"/>
            </a:pPr>
            <a:r>
              <a:rPr lang="en-US" sz="700" dirty="0">
                <a:solidFill>
                  <a:srgbClr val="000000"/>
                </a:solidFill>
                <a:latin typeface="Montserrat" panose="00000500000000000000" pitchFamily="2" charset="0"/>
              </a:rPr>
              <a:t>If discussions turn negative, inappropriate, or begin to go too long, EVC is responsible for correcting course and steering everyone back to appropriate conversations within the correct time limits.  </a:t>
            </a:r>
          </a:p>
          <a:p>
            <a:pPr marL="182880" lvl="0" indent="-147320" algn="l" rtl="0">
              <a:lnSpc>
                <a:spcPct val="110000"/>
              </a:lnSpc>
              <a:spcBef>
                <a:spcPts val="0"/>
              </a:spcBef>
              <a:spcAft>
                <a:spcPts val="0"/>
              </a:spcAft>
              <a:buSzPct val="200000"/>
              <a:buChar char="•"/>
            </a:pPr>
            <a:r>
              <a:rPr lang="en-US" sz="700" b="1" i="1" dirty="0">
                <a:solidFill>
                  <a:srgbClr val="000000"/>
                </a:solidFill>
                <a:latin typeface="Montserrat" panose="00000500000000000000" pitchFamily="2" charset="0"/>
              </a:rPr>
              <a:t>What is the role of the membership adviser?</a:t>
            </a:r>
          </a:p>
          <a:p>
            <a:endParaRPr lang="en-US" dirty="0"/>
          </a:p>
        </p:txBody>
      </p:sp>
      <p:sp>
        <p:nvSpPr>
          <p:cNvPr id="4" name="Content Placeholder 3">
            <a:extLst>
              <a:ext uri="{FF2B5EF4-FFF2-40B4-BE49-F238E27FC236}">
                <a16:creationId xmlns:a16="http://schemas.microsoft.com/office/drawing/2014/main" id="{E9DECCC7-8D54-9466-6598-A9A4E9E1A38E}"/>
              </a:ext>
            </a:extLst>
          </p:cNvPr>
          <p:cNvSpPr>
            <a:spLocks noGrp="1"/>
          </p:cNvSpPr>
          <p:nvPr>
            <p:ph sz="quarter" idx="10"/>
          </p:nvPr>
        </p:nvSpPr>
        <p:spPr/>
        <p:txBody>
          <a:bodyPr/>
          <a:lstStyle/>
          <a:p>
            <a:r>
              <a:rPr lang="en-US" dirty="0"/>
              <a:t>EVC’s Role in Additional Evaluations</a:t>
            </a:r>
          </a:p>
        </p:txBody>
      </p:sp>
    </p:spTree>
    <p:extLst>
      <p:ext uri="{BB962C8B-B14F-4D97-AF65-F5344CB8AC3E}">
        <p14:creationId xmlns:p14="http://schemas.microsoft.com/office/powerpoint/2010/main" val="1650058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8" name="Google Shape;628;p45"/>
          <p:cNvGrpSpPr/>
          <p:nvPr/>
        </p:nvGrpSpPr>
        <p:grpSpPr>
          <a:xfrm>
            <a:off x="389661" y="684262"/>
            <a:ext cx="4089865" cy="1754137"/>
            <a:chOff x="-32323" y="-522449"/>
            <a:chExt cx="10224663" cy="4385344"/>
          </a:xfrm>
        </p:grpSpPr>
        <p:sp>
          <p:nvSpPr>
            <p:cNvPr id="630" name="Google Shape;630;p45"/>
            <p:cNvSpPr txBox="1"/>
            <p:nvPr/>
          </p:nvSpPr>
          <p:spPr>
            <a:xfrm>
              <a:off x="-32323" y="-522449"/>
              <a:ext cx="10119650" cy="549000"/>
            </a:xfrm>
            <a:prstGeom prst="rect">
              <a:avLst/>
            </a:prstGeom>
            <a:solidFill>
              <a:srgbClr val="002060"/>
            </a:solidFill>
            <a:ln>
              <a:noFill/>
            </a:ln>
          </p:spPr>
          <p:txBody>
            <a:bodyPr spcFirstLastPara="1" wrap="square" lIns="39620" tIns="39620" rIns="39620" bIns="3962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2600"/>
                <a:buFont typeface="Arial"/>
                <a:buNone/>
              </a:pPr>
              <a:r>
                <a:rPr lang="en-US" sz="1040" b="0" i="0" u="none" strike="noStrike" cap="none" dirty="0">
                  <a:solidFill>
                    <a:schemeClr val="lt1"/>
                  </a:solidFill>
                  <a:latin typeface="Montserrat" panose="00000500000000000000" pitchFamily="2" charset="0"/>
                  <a:ea typeface="Arial"/>
                  <a:cs typeface="Mongolian Baiti" panose="03000500000000000000" pitchFamily="66" charset="0"/>
                  <a:sym typeface="Arial"/>
                </a:rPr>
                <a:t>Does the PNM want to be a Delta Gamma?</a:t>
              </a:r>
              <a:endParaRPr sz="560" b="0" i="0" u="none" strike="noStrike" cap="none" dirty="0">
                <a:solidFill>
                  <a:srgbClr val="000000"/>
                </a:solidFill>
                <a:latin typeface="Montserrat" panose="00000500000000000000" pitchFamily="2" charset="0"/>
                <a:ea typeface="Arial"/>
                <a:cs typeface="Mongolian Baiti" panose="03000500000000000000" pitchFamily="66" charset="0"/>
                <a:sym typeface="Arial"/>
              </a:endParaRPr>
            </a:p>
          </p:txBody>
        </p:sp>
        <p:sp>
          <p:nvSpPr>
            <p:cNvPr id="631" name="Google Shape;631;p45"/>
            <p:cNvSpPr/>
            <p:nvPr/>
          </p:nvSpPr>
          <p:spPr>
            <a:xfrm>
              <a:off x="0" y="639919"/>
              <a:ext cx="10179050" cy="995670"/>
            </a:xfrm>
            <a:prstGeom prst="rect">
              <a:avLst/>
            </a:prstGeom>
            <a:noFill/>
            <a:ln>
              <a:noFill/>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632" name="Google Shape;632;p45"/>
            <p:cNvSpPr txBox="1"/>
            <p:nvPr/>
          </p:nvSpPr>
          <p:spPr>
            <a:xfrm>
              <a:off x="0" y="266874"/>
              <a:ext cx="10179050" cy="995670"/>
            </a:xfrm>
            <a:prstGeom prst="rect">
              <a:avLst/>
            </a:prstGeom>
            <a:noFill/>
            <a:ln>
              <a:noFill/>
            </a:ln>
          </p:spPr>
          <p:txBody>
            <a:bodyPr spcFirstLastPara="1" wrap="square" lIns="129270" tIns="13200" rIns="73960" bIns="1320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nSpc>
                  <a:spcPct val="90000"/>
                </a:lnSpc>
                <a:buClr>
                  <a:schemeClr val="dk1"/>
                </a:buClr>
                <a:buSzPts val="2000"/>
              </a:pPr>
              <a:r>
                <a:rPr lang="en-US" sz="800" b="0" i="0" u="none" strike="noStrike" cap="none" dirty="0">
                  <a:solidFill>
                    <a:srgbClr val="002060"/>
                  </a:solidFill>
                  <a:latin typeface="Montserrat" panose="00000500000000000000" pitchFamily="2" charset="0"/>
                  <a:ea typeface="Calibri"/>
                  <a:cs typeface="Calibri"/>
                  <a:sym typeface="Calibri"/>
                </a:rPr>
                <a:t>1) No. She wants her other choice </a:t>
              </a:r>
              <a:endParaRPr sz="560" b="0" i="0" u="none" strike="noStrike" cap="none" dirty="0">
                <a:solidFill>
                  <a:srgbClr val="002060"/>
                </a:solidFill>
                <a:latin typeface="Montserrat" panose="00000500000000000000" pitchFamily="2" charset="0"/>
                <a:ea typeface="Calibri"/>
                <a:cs typeface="Calibri"/>
                <a:sym typeface="Calibri"/>
              </a:endParaRPr>
            </a:p>
            <a:p>
              <a:pPr marL="0" marR="0" lvl="1" algn="l" rtl="0">
                <a:lnSpc>
                  <a:spcPct val="90000"/>
                </a:lnSpc>
                <a:spcBef>
                  <a:spcPts val="160"/>
                </a:spcBef>
                <a:spcAft>
                  <a:spcPts val="0"/>
                </a:spcAft>
                <a:buClr>
                  <a:schemeClr val="dk1"/>
                </a:buClr>
                <a:buSzPts val="2000"/>
              </a:pPr>
              <a:r>
                <a:rPr lang="en-US" sz="800" b="0" i="0" u="none" strike="noStrike" cap="none" dirty="0">
                  <a:solidFill>
                    <a:srgbClr val="002060"/>
                  </a:solidFill>
                  <a:latin typeface="Montserrat" panose="00000500000000000000" pitchFamily="2" charset="0"/>
                  <a:ea typeface="Calibri"/>
                  <a:cs typeface="Calibri"/>
                  <a:sym typeface="Calibri"/>
                </a:rPr>
                <a:t>3) Undecided or weighing both options </a:t>
              </a:r>
              <a:endParaRPr sz="560" b="0" i="0" u="none" strike="noStrike" cap="none" dirty="0">
                <a:solidFill>
                  <a:srgbClr val="002060"/>
                </a:solidFill>
                <a:latin typeface="Montserrat" panose="00000500000000000000" pitchFamily="2" charset="0"/>
                <a:ea typeface="Calibri"/>
                <a:cs typeface="Calibri"/>
                <a:sym typeface="Calibri"/>
              </a:endParaRPr>
            </a:p>
            <a:p>
              <a:pPr marL="0" marR="0" lvl="1" algn="l" rtl="0">
                <a:lnSpc>
                  <a:spcPct val="90000"/>
                </a:lnSpc>
                <a:spcBef>
                  <a:spcPts val="160"/>
                </a:spcBef>
                <a:spcAft>
                  <a:spcPts val="0"/>
                </a:spcAft>
                <a:buClr>
                  <a:schemeClr val="dk1"/>
                </a:buClr>
                <a:buSzPts val="2000"/>
              </a:pPr>
              <a:r>
                <a:rPr lang="en-US" sz="800" b="0" i="0" u="none" strike="noStrike" cap="none" dirty="0">
                  <a:solidFill>
                    <a:srgbClr val="002060"/>
                  </a:solidFill>
                  <a:latin typeface="Montserrat" panose="00000500000000000000" pitchFamily="2" charset="0"/>
                  <a:ea typeface="Calibri"/>
                  <a:cs typeface="Calibri"/>
                  <a:sym typeface="Calibri"/>
                </a:rPr>
                <a:t>5) She wants to be a Delta Gamma</a:t>
              </a:r>
              <a:endParaRPr sz="560" b="0" i="0" u="none" strike="noStrike" cap="none" dirty="0">
                <a:solidFill>
                  <a:srgbClr val="002060"/>
                </a:solidFill>
                <a:latin typeface="Montserrat" panose="00000500000000000000" pitchFamily="2" charset="0"/>
                <a:ea typeface="Calibri"/>
                <a:cs typeface="Calibri"/>
                <a:sym typeface="Calibri"/>
              </a:endParaRPr>
            </a:p>
          </p:txBody>
        </p:sp>
        <p:sp>
          <p:nvSpPr>
            <p:cNvPr id="633" name="Google Shape;633;p45"/>
            <p:cNvSpPr/>
            <p:nvPr/>
          </p:nvSpPr>
          <p:spPr>
            <a:xfrm>
              <a:off x="0" y="1635590"/>
              <a:ext cx="10179050" cy="608400"/>
            </a:xfrm>
            <a:prstGeom prst="roundRect">
              <a:avLst>
                <a:gd name="adj" fmla="val 16667"/>
              </a:avLst>
            </a:prstGeom>
            <a:solidFill>
              <a:srgbClr val="002060"/>
            </a:solidFill>
            <a:ln w="12700" cap="flat" cmpd="sng">
              <a:solidFill>
                <a:schemeClr val="lt1"/>
              </a:solidFill>
              <a:prstDash val="solid"/>
              <a:round/>
              <a:headEnd type="none" w="sm" len="sm"/>
              <a:tailEnd type="none" w="sm" len="sm"/>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634" name="Google Shape;634;p45"/>
            <p:cNvSpPr txBox="1"/>
            <p:nvPr/>
          </p:nvSpPr>
          <p:spPr>
            <a:xfrm>
              <a:off x="29700" y="1665290"/>
              <a:ext cx="10119650" cy="549000"/>
            </a:xfrm>
            <a:prstGeom prst="rect">
              <a:avLst/>
            </a:prstGeom>
            <a:solidFill>
              <a:srgbClr val="002060"/>
            </a:solidFill>
            <a:ln>
              <a:noFill/>
            </a:ln>
          </p:spPr>
          <p:txBody>
            <a:bodyPr spcFirstLastPara="1" wrap="square" lIns="39620" tIns="39620" rIns="39620" bIns="3962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90000"/>
                </a:lnSpc>
                <a:spcBef>
                  <a:spcPts val="0"/>
                </a:spcBef>
                <a:spcAft>
                  <a:spcPts val="0"/>
                </a:spcAft>
                <a:buClr>
                  <a:schemeClr val="lt1"/>
                </a:buClr>
                <a:buSzPts val="2600"/>
                <a:buFont typeface="Arial"/>
                <a:buNone/>
              </a:pPr>
              <a:r>
                <a:rPr lang="en-US" sz="1040" b="0" i="0" u="none" strike="noStrike" cap="none" dirty="0">
                  <a:solidFill>
                    <a:schemeClr val="lt1"/>
                  </a:solidFill>
                  <a:latin typeface="Montserrat" panose="00000500000000000000" pitchFamily="2" charset="0"/>
                  <a:ea typeface="Arial"/>
                  <a:cs typeface="Arial"/>
                  <a:sym typeface="Arial"/>
                </a:rPr>
                <a:t>How much do we want her to be a Delta Gamma?</a:t>
              </a:r>
              <a:endParaRPr sz="560" b="0" i="0" u="none" strike="noStrike" cap="none" dirty="0">
                <a:solidFill>
                  <a:srgbClr val="000000"/>
                </a:solidFill>
                <a:latin typeface="Montserrat" panose="00000500000000000000" pitchFamily="2" charset="0"/>
                <a:ea typeface="Arial"/>
                <a:cs typeface="Arial"/>
                <a:sym typeface="Arial"/>
              </a:endParaRPr>
            </a:p>
          </p:txBody>
        </p:sp>
        <p:sp>
          <p:nvSpPr>
            <p:cNvPr id="635" name="Google Shape;635;p45"/>
            <p:cNvSpPr/>
            <p:nvPr/>
          </p:nvSpPr>
          <p:spPr>
            <a:xfrm>
              <a:off x="0" y="2243990"/>
              <a:ext cx="10179050" cy="1318590"/>
            </a:xfrm>
            <a:prstGeom prst="rect">
              <a:avLst/>
            </a:prstGeom>
            <a:noFill/>
            <a:ln>
              <a:noFill/>
            </a:ln>
          </p:spPr>
          <p:txBody>
            <a:bodyPr spcFirstLastPara="1" wrap="square" lIns="36570" tIns="36570" rIns="36570" bIns="36570" anchor="ctr"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560" b="0" i="0" u="none" strike="noStrike" cap="none" dirty="0">
                <a:solidFill>
                  <a:srgbClr val="000000"/>
                </a:solidFill>
                <a:latin typeface="Arial"/>
                <a:ea typeface="Arial"/>
                <a:cs typeface="Arial"/>
                <a:sym typeface="Arial"/>
              </a:endParaRPr>
            </a:p>
          </p:txBody>
        </p:sp>
        <p:sp>
          <p:nvSpPr>
            <p:cNvPr id="636" name="Google Shape;636;p45"/>
            <p:cNvSpPr txBox="1"/>
            <p:nvPr/>
          </p:nvSpPr>
          <p:spPr>
            <a:xfrm>
              <a:off x="13290" y="2544305"/>
              <a:ext cx="10179050" cy="1318590"/>
            </a:xfrm>
            <a:prstGeom prst="rect">
              <a:avLst/>
            </a:prstGeom>
            <a:noFill/>
            <a:ln>
              <a:noFill/>
            </a:ln>
          </p:spPr>
          <p:txBody>
            <a:bodyPr spcFirstLastPara="1" wrap="square" lIns="129270" tIns="13200" rIns="73960" bIns="1320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1" algn="l" rtl="0">
                <a:lnSpc>
                  <a:spcPct val="90000"/>
                </a:lnSpc>
                <a:spcBef>
                  <a:spcPts val="0"/>
                </a:spcBef>
                <a:spcAft>
                  <a:spcPts val="0"/>
                </a:spcAft>
                <a:buClr>
                  <a:schemeClr val="dk1"/>
                </a:buClr>
                <a:buSzPts val="2000"/>
              </a:pPr>
              <a:r>
                <a:rPr lang="en-US" sz="800" b="0" i="0" u="none" strike="noStrike" cap="none" dirty="0">
                  <a:solidFill>
                    <a:srgbClr val="002060"/>
                  </a:solidFill>
                  <a:latin typeface="Montserrat" panose="00000500000000000000" pitchFamily="2" charset="0"/>
                  <a:ea typeface="Calibri"/>
                  <a:cs typeface="Calibri"/>
                  <a:sym typeface="Calibri"/>
                </a:rPr>
                <a:t>1) She should be low on the Bid List. </a:t>
              </a:r>
              <a:endParaRPr sz="560" b="0" i="0" u="none" strike="noStrike" cap="none" dirty="0">
                <a:solidFill>
                  <a:srgbClr val="002060"/>
                </a:solidFill>
                <a:latin typeface="Montserrat" panose="00000500000000000000" pitchFamily="2" charset="0"/>
                <a:ea typeface="Calibri"/>
                <a:cs typeface="Calibri"/>
                <a:sym typeface="Calibri"/>
              </a:endParaRPr>
            </a:p>
            <a:p>
              <a:pPr marL="0" marR="0" lvl="1" algn="l" rtl="0">
                <a:lnSpc>
                  <a:spcPct val="90000"/>
                </a:lnSpc>
                <a:spcBef>
                  <a:spcPts val="160"/>
                </a:spcBef>
                <a:spcAft>
                  <a:spcPts val="0"/>
                </a:spcAft>
                <a:buClr>
                  <a:schemeClr val="dk1"/>
                </a:buClr>
                <a:buSzPts val="2000"/>
              </a:pPr>
              <a:r>
                <a:rPr lang="en-US" sz="800" b="0" i="0" u="none" strike="noStrike" cap="none" dirty="0">
                  <a:solidFill>
                    <a:srgbClr val="002060"/>
                  </a:solidFill>
                  <a:latin typeface="Montserrat" panose="00000500000000000000" pitchFamily="2" charset="0"/>
                  <a:ea typeface="Calibri"/>
                  <a:cs typeface="Calibri"/>
                  <a:sym typeface="Calibri"/>
                </a:rPr>
                <a:t>3) Unsure or “I am more passionate about other PNMs”</a:t>
              </a:r>
              <a:endParaRPr sz="560" b="0" i="0" u="none" strike="noStrike" cap="none" dirty="0">
                <a:solidFill>
                  <a:srgbClr val="002060"/>
                </a:solidFill>
                <a:latin typeface="Montserrat" panose="00000500000000000000" pitchFamily="2" charset="0"/>
                <a:ea typeface="Calibri"/>
                <a:cs typeface="Calibri"/>
                <a:sym typeface="Calibri"/>
              </a:endParaRPr>
            </a:p>
            <a:p>
              <a:pPr marL="0" marR="0" lvl="1" algn="l" rtl="0">
                <a:lnSpc>
                  <a:spcPct val="90000"/>
                </a:lnSpc>
                <a:spcBef>
                  <a:spcPts val="160"/>
                </a:spcBef>
                <a:spcAft>
                  <a:spcPts val="0"/>
                </a:spcAft>
                <a:buClr>
                  <a:schemeClr val="dk1"/>
                </a:buClr>
                <a:buSzPts val="2000"/>
              </a:pPr>
              <a:r>
                <a:rPr lang="en-US" sz="800" b="0" i="0" u="none" strike="noStrike" cap="none" dirty="0">
                  <a:solidFill>
                    <a:srgbClr val="002060"/>
                  </a:solidFill>
                  <a:latin typeface="Montserrat" panose="00000500000000000000" pitchFamily="2" charset="0"/>
                  <a:ea typeface="Calibri"/>
                  <a:cs typeface="Calibri"/>
                  <a:sym typeface="Calibri"/>
                </a:rPr>
                <a:t>5) We want her to be a Delta Gamma</a:t>
              </a:r>
              <a:endParaRPr sz="560" b="0" i="0" u="none" strike="noStrike" cap="none" dirty="0">
                <a:solidFill>
                  <a:srgbClr val="002060"/>
                </a:solidFill>
                <a:latin typeface="Montserrat" panose="00000500000000000000" pitchFamily="2" charset="0"/>
                <a:ea typeface="Calibri"/>
                <a:cs typeface="Calibri"/>
                <a:sym typeface="Calibri"/>
              </a:endParaRPr>
            </a:p>
            <a:p>
              <a:pPr marL="91440" marR="0" lvl="1" indent="-40640" algn="l" rtl="0">
                <a:lnSpc>
                  <a:spcPct val="90000"/>
                </a:lnSpc>
                <a:spcBef>
                  <a:spcPts val="160"/>
                </a:spcBef>
                <a:spcAft>
                  <a:spcPts val="0"/>
                </a:spcAft>
                <a:buClr>
                  <a:schemeClr val="dk1"/>
                </a:buClr>
                <a:buSzPts val="2000"/>
                <a:buFont typeface="Arial"/>
                <a:buNone/>
              </a:pPr>
              <a:endParaRPr sz="800" b="0" i="0" u="none" strike="noStrike" cap="none" dirty="0">
                <a:solidFill>
                  <a:schemeClr val="dk1"/>
                </a:solidFill>
                <a:latin typeface="Arial"/>
                <a:ea typeface="Arial"/>
                <a:cs typeface="Arial"/>
                <a:sym typeface="Arial"/>
              </a:endParaRPr>
            </a:p>
          </p:txBody>
        </p:sp>
      </p:grpSp>
      <p:sp>
        <p:nvSpPr>
          <p:cNvPr id="3" name="Content Placeholder 2">
            <a:extLst>
              <a:ext uri="{FF2B5EF4-FFF2-40B4-BE49-F238E27FC236}">
                <a16:creationId xmlns:a16="http://schemas.microsoft.com/office/drawing/2014/main" id="{725C1985-9859-F32B-D1B9-9268D350C225}"/>
              </a:ext>
            </a:extLst>
          </p:cNvPr>
          <p:cNvSpPr>
            <a:spLocks noGrp="1"/>
          </p:cNvSpPr>
          <p:nvPr>
            <p:ph sz="quarter" idx="10"/>
          </p:nvPr>
        </p:nvSpPr>
        <p:spPr/>
        <p:txBody>
          <a:bodyPr/>
          <a:lstStyle/>
          <a:p>
            <a:r>
              <a:rPr lang="en-US" dirty="0"/>
              <a:t>Preference Scoring Criteria </a:t>
            </a:r>
          </a:p>
        </p:txBody>
      </p:sp>
    </p:spTree>
    <p:extLst>
      <p:ext uri="{BB962C8B-B14F-4D97-AF65-F5344CB8AC3E}">
        <p14:creationId xmlns:p14="http://schemas.microsoft.com/office/powerpoint/2010/main" val="1629621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2" name="Text Placeholder 1">
            <a:extLst>
              <a:ext uri="{FF2B5EF4-FFF2-40B4-BE49-F238E27FC236}">
                <a16:creationId xmlns:a16="http://schemas.microsoft.com/office/drawing/2014/main" id="{DCCD545E-1F52-0D5B-BF4B-699474D6EB14}"/>
              </a:ext>
            </a:extLst>
          </p:cNvPr>
          <p:cNvSpPr>
            <a:spLocks noGrp="1"/>
          </p:cNvSpPr>
          <p:nvPr>
            <p:ph type="body" sz="quarter" idx="10"/>
          </p:nvPr>
        </p:nvSpPr>
        <p:spPr>
          <a:xfrm>
            <a:off x="304800" y="762000"/>
            <a:ext cx="3048000" cy="457200"/>
          </a:xfrm>
        </p:spPr>
        <p:txBody>
          <a:bodyPr/>
          <a:lstStyle/>
          <a:p>
            <a:r>
              <a:rPr lang="en-US" dirty="0"/>
              <a:t>RECOMMENDATION FORMS </a:t>
            </a:r>
          </a:p>
        </p:txBody>
      </p:sp>
    </p:spTree>
    <p:extLst>
      <p:ext uri="{BB962C8B-B14F-4D97-AF65-F5344CB8AC3E}">
        <p14:creationId xmlns:p14="http://schemas.microsoft.com/office/powerpoint/2010/main" val="1729074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81D803-FE67-68D8-BDF3-1359C2D93F04}"/>
              </a:ext>
            </a:extLst>
          </p:cNvPr>
          <p:cNvSpPr>
            <a:spLocks noGrp="1"/>
          </p:cNvSpPr>
          <p:nvPr>
            <p:ph type="body" sz="quarter" idx="12"/>
          </p:nvPr>
        </p:nvSpPr>
        <p:spPr/>
        <p:txBody>
          <a:bodyPr/>
          <a:lstStyle/>
          <a:p>
            <a:r>
              <a:rPr lang="en-US" sz="800" dirty="0">
                <a:solidFill>
                  <a:schemeClr val="tx1"/>
                </a:solidFill>
                <a:latin typeface="Montserrat" panose="00000500000000000000" pitchFamily="2" charset="0"/>
              </a:rPr>
              <a:t>Why do we have Recommendation forms?</a:t>
            </a:r>
          </a:p>
          <a:p>
            <a:pPr lvl="1"/>
            <a:r>
              <a:rPr lang="en-US" sz="800" dirty="0">
                <a:solidFill>
                  <a:schemeClr val="tx1"/>
                </a:solidFill>
                <a:latin typeface="Montserrat" panose="00000500000000000000" pitchFamily="2" charset="0"/>
              </a:rPr>
              <a:t>Helps us get to know PNMs</a:t>
            </a:r>
          </a:p>
          <a:p>
            <a:pPr lvl="1"/>
            <a:r>
              <a:rPr lang="en-US" sz="800" dirty="0">
                <a:solidFill>
                  <a:schemeClr val="tx1"/>
                </a:solidFill>
                <a:latin typeface="Montserrat" panose="00000500000000000000" pitchFamily="2" charset="0"/>
              </a:rPr>
              <a:t>Information can help us with matching</a:t>
            </a:r>
          </a:p>
          <a:p>
            <a:pPr lvl="1"/>
            <a:r>
              <a:rPr lang="en-US" sz="800" dirty="0">
                <a:solidFill>
                  <a:schemeClr val="tx1"/>
                </a:solidFill>
                <a:latin typeface="Montserrat" panose="00000500000000000000" pitchFamily="2" charset="0"/>
              </a:rPr>
              <a:t>One way to meet the Constitutional requirement</a:t>
            </a:r>
          </a:p>
          <a:p>
            <a:pPr lvl="1"/>
            <a:r>
              <a:rPr lang="en-US" sz="800" dirty="0">
                <a:solidFill>
                  <a:schemeClr val="tx1"/>
                </a:solidFill>
                <a:latin typeface="Montserrat" panose="00000500000000000000" pitchFamily="2" charset="0"/>
              </a:rPr>
              <a:t>Single sex status support</a:t>
            </a:r>
          </a:p>
          <a:p>
            <a:r>
              <a:rPr lang="en-US" sz="800" dirty="0">
                <a:solidFill>
                  <a:schemeClr val="tx1"/>
                </a:solidFill>
                <a:latin typeface="Montserrat" panose="00000500000000000000" pitchFamily="2" charset="0"/>
              </a:rPr>
              <a:t>How do we use them?</a:t>
            </a:r>
          </a:p>
          <a:p>
            <a:pPr lvl="1"/>
            <a:r>
              <a:rPr lang="en-US" sz="800" dirty="0">
                <a:solidFill>
                  <a:schemeClr val="tx1"/>
                </a:solidFill>
                <a:latin typeface="Montserrat" panose="00000500000000000000" pitchFamily="2" charset="0"/>
              </a:rPr>
              <a:t>To get to know the PNMs prior to recruitment</a:t>
            </a:r>
          </a:p>
          <a:p>
            <a:pPr lvl="1"/>
            <a:r>
              <a:rPr lang="en-US" sz="800" dirty="0">
                <a:solidFill>
                  <a:schemeClr val="tx1"/>
                </a:solidFill>
                <a:latin typeface="Montserrat" panose="00000500000000000000" pitchFamily="2" charset="0"/>
              </a:rPr>
              <a:t>To develop a Captain’s List</a:t>
            </a:r>
          </a:p>
          <a:p>
            <a:pPr lvl="1"/>
            <a:r>
              <a:rPr lang="en-US" sz="800" dirty="0">
                <a:solidFill>
                  <a:schemeClr val="tx1"/>
                </a:solidFill>
                <a:latin typeface="Montserrat" panose="00000500000000000000" pitchFamily="2" charset="0"/>
              </a:rPr>
              <a:t>As part of the process to get to know them</a:t>
            </a:r>
          </a:p>
          <a:p>
            <a:pPr lvl="1"/>
            <a:endParaRPr lang="en-US" sz="800" dirty="0">
              <a:solidFill>
                <a:schemeClr val="tx1"/>
              </a:solidFill>
              <a:latin typeface="Montserrat" panose="00000500000000000000" pitchFamily="2" charset="0"/>
            </a:endParaRPr>
          </a:p>
          <a:p>
            <a:pPr marL="0" indent="0">
              <a:buNone/>
            </a:pPr>
            <a:r>
              <a:rPr lang="en-US" sz="800" dirty="0">
                <a:solidFill>
                  <a:schemeClr val="tx1"/>
                </a:solidFill>
                <a:latin typeface="Montserrat" panose="00000500000000000000" pitchFamily="2" charset="0"/>
              </a:rPr>
              <a:t>Note: Chapter no longer contacts the author of the Recommendation</a:t>
            </a:r>
            <a:endParaRPr lang="en-US" dirty="0"/>
          </a:p>
        </p:txBody>
      </p:sp>
      <p:sp>
        <p:nvSpPr>
          <p:cNvPr id="7" name="Content Placeholder 6">
            <a:extLst>
              <a:ext uri="{FF2B5EF4-FFF2-40B4-BE49-F238E27FC236}">
                <a16:creationId xmlns:a16="http://schemas.microsoft.com/office/drawing/2014/main" id="{705878A5-9CA6-A0DD-1BD6-58138168A2A9}"/>
              </a:ext>
            </a:extLst>
          </p:cNvPr>
          <p:cNvSpPr>
            <a:spLocks noGrp="1"/>
          </p:cNvSpPr>
          <p:nvPr>
            <p:ph sz="quarter" idx="10"/>
          </p:nvPr>
        </p:nvSpPr>
        <p:spPr/>
        <p:txBody>
          <a:bodyPr/>
          <a:lstStyle/>
          <a:p>
            <a:r>
              <a:rPr lang="en-US" dirty="0"/>
              <a:t>Recommendation Forms </a:t>
            </a:r>
          </a:p>
        </p:txBody>
      </p:sp>
    </p:spTree>
    <p:extLst>
      <p:ext uri="{BB962C8B-B14F-4D97-AF65-F5344CB8AC3E}">
        <p14:creationId xmlns:p14="http://schemas.microsoft.com/office/powerpoint/2010/main" val="18669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idx="4294967295"/>
          </p:nvPr>
        </p:nvSpPr>
        <p:spPr>
          <a:xfrm>
            <a:off x="304800" y="685800"/>
            <a:ext cx="3352800" cy="409575"/>
          </a:xfrm>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lvl="0"/>
            <a:r>
              <a:rPr lang="en-US" sz="2000" b="1" dirty="0">
                <a:solidFill>
                  <a:srgbClr val="0D2C6C"/>
                </a:solidFill>
                <a:latin typeface="+mj-lt"/>
                <a:sym typeface="Arial"/>
              </a:rPr>
              <a:t>EVALUATING COMMITTEE (EVC)  </a:t>
            </a:r>
            <a:br>
              <a:rPr lang="en-US" sz="2000" b="1" dirty="0">
                <a:solidFill>
                  <a:srgbClr val="0D2C6C"/>
                </a:solidFill>
                <a:latin typeface="+mj-lt"/>
                <a:sym typeface="Arial"/>
              </a:rPr>
            </a:br>
            <a:r>
              <a:rPr lang="en-US" sz="2000" b="1" dirty="0">
                <a:solidFill>
                  <a:srgbClr val="0D2C6C"/>
                </a:solidFill>
                <a:latin typeface="+mj-lt"/>
                <a:sym typeface="Arial"/>
              </a:rPr>
              <a:t>AFTER RECRUITMENT</a:t>
            </a:r>
          </a:p>
        </p:txBody>
      </p:sp>
    </p:spTree>
    <p:extLst>
      <p:ext uri="{BB962C8B-B14F-4D97-AF65-F5344CB8AC3E}">
        <p14:creationId xmlns:p14="http://schemas.microsoft.com/office/powerpoint/2010/main" val="471481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 Placeholder 1">
            <a:extLst>
              <a:ext uri="{FF2B5EF4-FFF2-40B4-BE49-F238E27FC236}">
                <a16:creationId xmlns:a16="http://schemas.microsoft.com/office/drawing/2014/main" id="{43CB1A15-08EE-F474-17B8-5C690787F697}"/>
              </a:ext>
            </a:extLst>
          </p:cNvPr>
          <p:cNvSpPr>
            <a:spLocks noGrp="1"/>
          </p:cNvSpPr>
          <p:nvPr>
            <p:ph type="body" sz="quarter" idx="12"/>
          </p:nvPr>
        </p:nvSpPr>
        <p:spPr/>
        <p:txBody>
          <a:bodyPr/>
          <a:lstStyle/>
          <a:p>
            <a:pPr marL="0" marR="0" lvl="0" indent="0" algn="l" rtl="0">
              <a:lnSpc>
                <a:spcPct val="80000"/>
              </a:lnSpc>
              <a:spcBef>
                <a:spcPts val="0"/>
              </a:spcBef>
              <a:spcAft>
                <a:spcPts val="0"/>
              </a:spcAft>
              <a:buClr>
                <a:schemeClr val="dk1"/>
              </a:buClr>
              <a:buSzPct val="25000"/>
              <a:buFont typeface="Arial"/>
              <a:buNone/>
            </a:pPr>
            <a:r>
              <a:rPr lang="en-US" sz="1100" b="0" i="0" u="none" strike="noStrike" cap="none" dirty="0">
                <a:solidFill>
                  <a:srgbClr val="000000"/>
                </a:solidFill>
                <a:latin typeface="Montserrat" panose="00000500000000000000" pitchFamily="2" charset="0"/>
                <a:ea typeface="Calibri"/>
                <a:cs typeface="Calibri"/>
                <a:sym typeface="Calibri"/>
              </a:rPr>
              <a:t>Email results to RCRS/NCRC/CRC</a:t>
            </a:r>
          </a:p>
          <a:p>
            <a:pPr marL="0" marR="0" lvl="0" indent="0" algn="l" rtl="0">
              <a:lnSpc>
                <a:spcPct val="80000"/>
              </a:lnSpc>
              <a:spcBef>
                <a:spcPts val="0"/>
              </a:spcBef>
              <a:spcAft>
                <a:spcPts val="0"/>
              </a:spcAft>
              <a:buClr>
                <a:schemeClr val="dk1"/>
              </a:buClr>
              <a:buSzPct val="25000"/>
              <a:buFont typeface="Arial"/>
              <a:buNone/>
            </a:pPr>
            <a:endParaRPr lang="en-US" sz="1100" dirty="0">
              <a:solidFill>
                <a:srgbClr val="000000"/>
              </a:solidFill>
              <a:latin typeface="Montserrat" panose="00000500000000000000" pitchFamily="2" charset="0"/>
              <a:ea typeface="Calibri"/>
              <a:cs typeface="Calibri"/>
              <a:sym typeface="Calibri"/>
            </a:endParaRPr>
          </a:p>
          <a:p>
            <a:pPr marL="0" marR="0" lvl="0" indent="0" algn="l" rtl="0">
              <a:lnSpc>
                <a:spcPct val="80000"/>
              </a:lnSpc>
              <a:spcBef>
                <a:spcPts val="0"/>
              </a:spcBef>
              <a:spcAft>
                <a:spcPts val="0"/>
              </a:spcAft>
              <a:buClr>
                <a:schemeClr val="dk1"/>
              </a:buClr>
              <a:buSzPct val="25000"/>
              <a:buFont typeface="Arial"/>
              <a:buNone/>
            </a:pPr>
            <a:r>
              <a:rPr lang="en-US" sz="1100" b="0" i="0" u="none" strike="noStrike" cap="none" dirty="0">
                <a:solidFill>
                  <a:srgbClr val="000000"/>
                </a:solidFill>
                <a:latin typeface="Montserrat" panose="00000500000000000000" pitchFamily="2" charset="0"/>
                <a:ea typeface="Calibri"/>
                <a:cs typeface="Calibri"/>
                <a:sym typeface="Calibri"/>
              </a:rPr>
              <a:t>Evaluate:</a:t>
            </a:r>
          </a:p>
          <a:p>
            <a:pPr marL="137160" marR="0" lvl="0" indent="-137160" algn="l" rtl="0">
              <a:lnSpc>
                <a:spcPct val="80000"/>
              </a:lnSpc>
              <a:spcBef>
                <a:spcPts val="400"/>
              </a:spcBef>
              <a:spcAft>
                <a:spcPts val="0"/>
              </a:spcAft>
              <a:buClr>
                <a:schemeClr val="dk1"/>
              </a:buClr>
              <a:buSzPct val="100000"/>
              <a:buFont typeface="Arial"/>
              <a:buChar char="•"/>
            </a:pPr>
            <a:r>
              <a:rPr lang="en-US" sz="1100" b="0" i="0" u="none" strike="noStrike" cap="none" dirty="0">
                <a:solidFill>
                  <a:srgbClr val="000000"/>
                </a:solidFill>
                <a:latin typeface="Montserrat" panose="00000500000000000000" pitchFamily="2" charset="0"/>
                <a:ea typeface="Calibri"/>
                <a:cs typeface="Calibri"/>
                <a:sym typeface="Calibri"/>
              </a:rPr>
              <a:t>Review EVC goals</a:t>
            </a:r>
          </a:p>
          <a:p>
            <a:pPr marL="137160" marR="0" lvl="0" indent="-137160" algn="l" rtl="0">
              <a:lnSpc>
                <a:spcPct val="80000"/>
              </a:lnSpc>
              <a:spcBef>
                <a:spcPts val="400"/>
              </a:spcBef>
              <a:spcAft>
                <a:spcPts val="0"/>
              </a:spcAft>
              <a:buClr>
                <a:schemeClr val="dk1"/>
              </a:buClr>
              <a:buSzPct val="100000"/>
              <a:buFont typeface="Arial"/>
              <a:buChar char="•"/>
            </a:pPr>
            <a:r>
              <a:rPr lang="en-US" sz="1100" b="0" i="0" u="none" strike="noStrike" cap="none" dirty="0">
                <a:solidFill>
                  <a:srgbClr val="000000"/>
                </a:solidFill>
                <a:latin typeface="Montserrat" panose="00000500000000000000" pitchFamily="2" charset="0"/>
                <a:ea typeface="Calibri"/>
                <a:cs typeface="Calibri"/>
                <a:sym typeface="Calibri"/>
              </a:rPr>
              <a:t>Gather RCRS/CRC/NCRC feedback</a:t>
            </a:r>
          </a:p>
          <a:p>
            <a:pPr marL="137160" marR="0" lvl="0" indent="-137160" algn="l" rtl="0">
              <a:lnSpc>
                <a:spcPct val="80000"/>
              </a:lnSpc>
              <a:spcBef>
                <a:spcPts val="400"/>
              </a:spcBef>
              <a:buClr>
                <a:schemeClr val="dk1"/>
              </a:buClr>
              <a:buSzPct val="100000"/>
              <a:buFont typeface="Arial"/>
              <a:buChar char="•"/>
            </a:pPr>
            <a:r>
              <a:rPr lang="en-US" sz="1100" b="0" i="0" u="none" strike="noStrike" cap="none" dirty="0">
                <a:solidFill>
                  <a:srgbClr val="000000"/>
                </a:solidFill>
                <a:latin typeface="Montserrat" panose="00000500000000000000" pitchFamily="2" charset="0"/>
                <a:ea typeface="Calibri"/>
                <a:cs typeface="Calibri"/>
                <a:sym typeface="Calibri"/>
              </a:rPr>
              <a:t>Evaluate strengths, weaknesses, opportunities, concerns to share with next EVC</a:t>
            </a:r>
          </a:p>
          <a:p>
            <a:pPr marL="137160" marR="0" lvl="0" indent="-137160" algn="l" rtl="0">
              <a:lnSpc>
                <a:spcPct val="80000"/>
              </a:lnSpc>
              <a:spcBef>
                <a:spcPts val="400"/>
              </a:spcBef>
              <a:buClr>
                <a:schemeClr val="dk1"/>
              </a:buClr>
              <a:buSzPct val="100000"/>
              <a:buFont typeface="Arial"/>
              <a:buChar char="•"/>
            </a:pPr>
            <a:r>
              <a:rPr lang="en-US" sz="1100" dirty="0">
                <a:solidFill>
                  <a:srgbClr val="000000"/>
                </a:solidFill>
                <a:latin typeface="Montserrat" panose="00000500000000000000" pitchFamily="2" charset="0"/>
                <a:ea typeface="Calibri"/>
                <a:cs typeface="Calibri"/>
                <a:sym typeface="Calibri"/>
              </a:rPr>
              <a:t>Compare chapter size with Panhellenic total</a:t>
            </a:r>
          </a:p>
          <a:p>
            <a:pPr marL="137160" marR="0" lvl="0" indent="-137160" algn="l" rtl="0">
              <a:lnSpc>
                <a:spcPct val="80000"/>
              </a:lnSpc>
              <a:spcBef>
                <a:spcPts val="400"/>
              </a:spcBef>
              <a:buClr>
                <a:schemeClr val="dk1"/>
              </a:buClr>
              <a:buSzPct val="100000"/>
              <a:buFont typeface="Arial"/>
              <a:buChar char="•"/>
            </a:pPr>
            <a:r>
              <a:rPr lang="en-US" sz="1100" b="0" i="0" u="none" strike="noStrike" cap="none" dirty="0">
                <a:solidFill>
                  <a:srgbClr val="000000"/>
                </a:solidFill>
                <a:latin typeface="Montserrat" panose="00000500000000000000" pitchFamily="2" charset="0"/>
                <a:ea typeface="Calibri"/>
                <a:cs typeface="Calibri"/>
                <a:sym typeface="Calibri"/>
              </a:rPr>
              <a:t>Destroy all confidential information</a:t>
            </a:r>
          </a:p>
          <a:p>
            <a:endParaRPr lang="en-US" dirty="0"/>
          </a:p>
        </p:txBody>
      </p:sp>
      <p:sp>
        <p:nvSpPr>
          <p:cNvPr id="4" name="Content Placeholder 3">
            <a:extLst>
              <a:ext uri="{FF2B5EF4-FFF2-40B4-BE49-F238E27FC236}">
                <a16:creationId xmlns:a16="http://schemas.microsoft.com/office/drawing/2014/main" id="{FECB5092-C364-1532-135B-9647954338A7}"/>
              </a:ext>
            </a:extLst>
          </p:cNvPr>
          <p:cNvSpPr>
            <a:spLocks noGrp="1"/>
          </p:cNvSpPr>
          <p:nvPr>
            <p:ph sz="quarter" idx="10"/>
          </p:nvPr>
        </p:nvSpPr>
        <p:spPr/>
        <p:txBody>
          <a:bodyPr/>
          <a:lstStyle/>
          <a:p>
            <a:r>
              <a:rPr lang="en-US" dirty="0"/>
              <a:t>After Recruitment To Do List</a:t>
            </a:r>
          </a:p>
        </p:txBody>
      </p:sp>
    </p:spTree>
    <p:extLst>
      <p:ext uri="{BB962C8B-B14F-4D97-AF65-F5344CB8AC3E}">
        <p14:creationId xmlns:p14="http://schemas.microsoft.com/office/powerpoint/2010/main" val="79546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EEB4A8-FFC7-D2BE-D69B-0C1720608C4E}"/>
              </a:ext>
            </a:extLst>
          </p:cNvPr>
          <p:cNvSpPr>
            <a:spLocks noGrp="1"/>
          </p:cNvSpPr>
          <p:nvPr>
            <p:ph type="body" sz="quarter" idx="12"/>
          </p:nvPr>
        </p:nvSpPr>
        <p:spPr/>
        <p:txBody>
          <a:bodyPr/>
          <a:lstStyle/>
          <a:p>
            <a:endParaRPr lang="en-US" dirty="0"/>
          </a:p>
        </p:txBody>
      </p:sp>
      <p:pic>
        <p:nvPicPr>
          <p:cNvPr id="4" name="Content Placeholder 3">
            <a:extLst>
              <a:ext uri="{FF2B5EF4-FFF2-40B4-BE49-F238E27FC236}">
                <a16:creationId xmlns:a16="http://schemas.microsoft.com/office/drawing/2014/main" id="{CAC77EF3-BCAA-468E-87DB-F812C9D0C88D}"/>
              </a:ext>
            </a:extLst>
          </p:cNvPr>
          <p:cNvPicPr>
            <a:picLocks noGrp="1" noChangeAspect="1"/>
          </p:cNvPicPr>
          <p:nvPr>
            <p:ph sz="quarter" idx="10"/>
          </p:nvPr>
        </p:nvPicPr>
        <p:blipFill>
          <a:blip r:embed="rId3"/>
          <a:stretch>
            <a:fillRect/>
          </a:stretch>
        </p:blipFill>
        <p:spPr>
          <a:xfrm>
            <a:off x="1943100" y="776177"/>
            <a:ext cx="990600" cy="1586576"/>
          </a:xfrm>
          <a:prstGeom prst="rect">
            <a:avLst/>
          </a:prstGeom>
        </p:spPr>
      </p:pic>
      <p:sp>
        <p:nvSpPr>
          <p:cNvPr id="7" name="Content Placeholder 4">
            <a:extLst>
              <a:ext uri="{FF2B5EF4-FFF2-40B4-BE49-F238E27FC236}">
                <a16:creationId xmlns:a16="http://schemas.microsoft.com/office/drawing/2014/main" id="{443955CF-4D65-AB1C-F9C8-7C5EE35EB6CA}"/>
              </a:ext>
            </a:extLst>
          </p:cNvPr>
          <p:cNvSpPr txBox="1">
            <a:spLocks/>
          </p:cNvSpPr>
          <p:nvPr/>
        </p:nvSpPr>
        <p:spPr>
          <a:xfrm>
            <a:off x="381000" y="304801"/>
            <a:ext cx="4114800" cy="304800"/>
          </a:xfrm>
          <a:prstGeom prst="rect">
            <a:avLst/>
          </a:prstGeom>
        </p:spPr>
        <p:txBody>
          <a:bodyPr/>
          <a:lstStyle>
            <a:lvl1pPr marL="0" eaLnBrk="1" hangingPunct="1">
              <a:defRPr sz="1600" b="1">
                <a:solidFill>
                  <a:schemeClr val="bg1"/>
                </a:solidFill>
                <a:latin typeface="+mj-lt"/>
                <a:ea typeface="+mn-ea"/>
                <a:cs typeface="+mn-cs"/>
              </a:defRPr>
            </a:lvl1pPr>
            <a:lvl2pPr marL="0" algn="l" eaLnBrk="1" hangingPunct="1">
              <a:defRPr sz="1400" b="1">
                <a:solidFill>
                  <a:srgbClr val="B78D4D"/>
                </a:solidFill>
                <a:latin typeface="+mn-lt"/>
                <a:ea typeface="+mn-ea"/>
                <a:cs typeface="+mn-cs"/>
              </a:defRPr>
            </a:lvl2pPr>
            <a:lvl3pPr marL="1219170" eaLnBrk="1" hangingPunct="1">
              <a:defRPr sz="1333">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kern="0" dirty="0"/>
              <a:t>Membership Team  </a:t>
            </a:r>
          </a:p>
        </p:txBody>
      </p:sp>
    </p:spTree>
    <p:extLst>
      <p:ext uri="{BB962C8B-B14F-4D97-AF65-F5344CB8AC3E}">
        <p14:creationId xmlns:p14="http://schemas.microsoft.com/office/powerpoint/2010/main" val="2886347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2" name="Text Placeholder 1">
            <a:extLst>
              <a:ext uri="{FF2B5EF4-FFF2-40B4-BE49-F238E27FC236}">
                <a16:creationId xmlns:a16="http://schemas.microsoft.com/office/drawing/2014/main" id="{A06FAF14-222F-1330-32C2-A53B533B268C}"/>
              </a:ext>
            </a:extLst>
          </p:cNvPr>
          <p:cNvSpPr>
            <a:spLocks noGrp="1"/>
          </p:cNvSpPr>
          <p:nvPr>
            <p:ph type="body" sz="quarter" idx="10"/>
          </p:nvPr>
        </p:nvSpPr>
        <p:spPr>
          <a:xfrm>
            <a:off x="304800" y="838200"/>
            <a:ext cx="2336800" cy="381000"/>
          </a:xfrm>
        </p:spPr>
        <p:txBody>
          <a:bodyPr/>
          <a:lstStyle/>
          <a:p>
            <a:r>
              <a:rPr lang="en-US" dirty="0"/>
              <a:t>CONTINUOUS RECRUITMNET </a:t>
            </a:r>
          </a:p>
        </p:txBody>
      </p:sp>
    </p:spTree>
    <p:extLst>
      <p:ext uri="{BB962C8B-B14F-4D97-AF65-F5344CB8AC3E}">
        <p14:creationId xmlns:p14="http://schemas.microsoft.com/office/powerpoint/2010/main" val="3677978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6E248-B5FC-D3A1-7EBC-516592412F7A}"/>
              </a:ext>
            </a:extLst>
          </p:cNvPr>
          <p:cNvSpPr>
            <a:spLocks noGrp="1"/>
          </p:cNvSpPr>
          <p:nvPr>
            <p:ph type="body" sz="quarter" idx="10"/>
          </p:nvPr>
        </p:nvSpPr>
        <p:spPr>
          <a:xfrm>
            <a:off x="304800" y="838200"/>
            <a:ext cx="2336800" cy="381000"/>
          </a:xfrm>
        </p:spPr>
        <p:txBody>
          <a:bodyPr/>
          <a:lstStyle/>
          <a:p>
            <a:r>
              <a:rPr lang="en-US" dirty="0"/>
              <a:t>CONTINUOUS RECRUITMENT </a:t>
            </a:r>
          </a:p>
        </p:txBody>
      </p:sp>
    </p:spTree>
    <p:extLst>
      <p:ext uri="{BB962C8B-B14F-4D97-AF65-F5344CB8AC3E}">
        <p14:creationId xmlns:p14="http://schemas.microsoft.com/office/powerpoint/2010/main" val="312265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013B9-37FA-4819-8BCA-6F3D00007E5F}"/>
              </a:ext>
            </a:extLst>
          </p:cNvPr>
          <p:cNvSpPr txBox="1"/>
          <p:nvPr/>
        </p:nvSpPr>
        <p:spPr>
          <a:xfrm>
            <a:off x="412311" y="891469"/>
            <a:ext cx="4052178" cy="1200329"/>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200" dirty="0">
                <a:solidFill>
                  <a:srgbClr val="000000"/>
                </a:solidFill>
                <a:latin typeface="Montserrat" panose="00000500000000000000" pitchFamily="2" charset="0"/>
              </a:rPr>
              <a:t>EVC</a:t>
            </a:r>
          </a:p>
          <a:p>
            <a:pPr marL="228600" indent="-228600">
              <a:buFont typeface="Arial" panose="020B0604020202020204" pitchFamily="34" charset="0"/>
              <a:buChar char="•"/>
            </a:pPr>
            <a:r>
              <a:rPr lang="en-US" sz="1200" dirty="0">
                <a:solidFill>
                  <a:srgbClr val="000000"/>
                </a:solidFill>
                <a:latin typeface="Montserrat" panose="00000500000000000000" pitchFamily="2" charset="0"/>
              </a:rPr>
              <a:t>Director of PR/vp: communications</a:t>
            </a:r>
          </a:p>
          <a:p>
            <a:pPr marL="228600" indent="-228600">
              <a:buFont typeface="Arial" panose="020B0604020202020204" pitchFamily="34" charset="0"/>
              <a:buChar char="•"/>
            </a:pPr>
            <a:r>
              <a:rPr lang="en-US" sz="1200" dirty="0">
                <a:solidFill>
                  <a:srgbClr val="000000"/>
                </a:solidFill>
                <a:latin typeface="Montserrat" panose="00000500000000000000" pitchFamily="2" charset="0"/>
              </a:rPr>
              <a:t>vp: member education/director of new members</a:t>
            </a:r>
          </a:p>
          <a:p>
            <a:pPr marL="228600" indent="-228600">
              <a:buFont typeface="Arial" panose="020B0604020202020204" pitchFamily="34" charset="0"/>
              <a:buChar char="•"/>
            </a:pPr>
            <a:r>
              <a:rPr lang="en-US" sz="1200" dirty="0">
                <a:solidFill>
                  <a:srgbClr val="000000"/>
                </a:solidFill>
                <a:latin typeface="Montserrat" panose="00000500000000000000" pitchFamily="2" charset="0"/>
              </a:rPr>
              <a:t>vp: finance</a:t>
            </a:r>
          </a:p>
          <a:p>
            <a:pPr marL="228600" indent="-228600">
              <a:buFont typeface="Arial" panose="020B0604020202020204" pitchFamily="34" charset="0"/>
              <a:buChar char="•"/>
            </a:pPr>
            <a:r>
              <a:rPr lang="en-US" sz="1200" dirty="0">
                <a:solidFill>
                  <a:srgbClr val="000000"/>
                </a:solidFill>
                <a:latin typeface="Montserrat" panose="00000500000000000000" pitchFamily="2" charset="0"/>
              </a:rPr>
              <a:t>COB committee</a:t>
            </a:r>
          </a:p>
        </p:txBody>
      </p:sp>
      <p:sp>
        <p:nvSpPr>
          <p:cNvPr id="4" name="Content Placeholder 3">
            <a:extLst>
              <a:ext uri="{FF2B5EF4-FFF2-40B4-BE49-F238E27FC236}">
                <a16:creationId xmlns:a16="http://schemas.microsoft.com/office/drawing/2014/main" id="{BB80F83B-ED36-4056-D8EE-F9114B327C8A}"/>
              </a:ext>
            </a:extLst>
          </p:cNvPr>
          <p:cNvSpPr>
            <a:spLocks noGrp="1"/>
          </p:cNvSpPr>
          <p:nvPr>
            <p:ph sz="quarter" idx="10"/>
          </p:nvPr>
        </p:nvSpPr>
        <p:spPr/>
        <p:txBody>
          <a:bodyPr/>
          <a:lstStyle/>
          <a:p>
            <a:r>
              <a:rPr lang="en-US" dirty="0"/>
              <a:t>COB Team </a:t>
            </a:r>
          </a:p>
        </p:txBody>
      </p:sp>
    </p:spTree>
    <p:extLst>
      <p:ext uri="{BB962C8B-B14F-4D97-AF65-F5344CB8AC3E}">
        <p14:creationId xmlns:p14="http://schemas.microsoft.com/office/powerpoint/2010/main" val="558482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E0947-DC98-48E4-AEEA-1BB83B837DD3}"/>
              </a:ext>
            </a:extLst>
          </p:cNvPr>
          <p:cNvSpPr txBox="1"/>
          <p:nvPr/>
        </p:nvSpPr>
        <p:spPr>
          <a:xfrm>
            <a:off x="466621" y="914400"/>
            <a:ext cx="3943558" cy="116955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400" dirty="0">
                <a:solidFill>
                  <a:srgbClr val="000000"/>
                </a:solidFill>
                <a:latin typeface="Montserrat" panose="00000500000000000000" pitchFamily="2" charset="0"/>
              </a:rPr>
              <a:t>Setting COB goals</a:t>
            </a:r>
          </a:p>
          <a:p>
            <a:pPr marL="228600" indent="-228600">
              <a:buFont typeface="Arial" panose="020B0604020202020204" pitchFamily="34" charset="0"/>
              <a:buChar char="•"/>
            </a:pPr>
            <a:r>
              <a:rPr lang="en-US" sz="1400" dirty="0">
                <a:solidFill>
                  <a:srgbClr val="000000"/>
                </a:solidFill>
                <a:latin typeface="Montserrat" panose="00000500000000000000" pitchFamily="2" charset="0"/>
              </a:rPr>
              <a:t>Educating the chapter</a:t>
            </a:r>
          </a:p>
          <a:p>
            <a:pPr marL="228600" indent="-228600">
              <a:buFont typeface="Arial" panose="020B0604020202020204" pitchFamily="34" charset="0"/>
              <a:buChar char="•"/>
            </a:pPr>
            <a:r>
              <a:rPr lang="en-US" sz="1400" dirty="0">
                <a:solidFill>
                  <a:srgbClr val="000000"/>
                </a:solidFill>
                <a:latin typeface="Montserrat" panose="00000500000000000000" pitchFamily="2" charset="0"/>
              </a:rPr>
              <a:t>Keeping track of PNMs</a:t>
            </a:r>
          </a:p>
          <a:p>
            <a:pPr marL="228600" indent="-228600">
              <a:buFont typeface="Arial" panose="020B0604020202020204" pitchFamily="34" charset="0"/>
              <a:buChar char="•"/>
            </a:pPr>
            <a:r>
              <a:rPr lang="en-US" sz="1400" dirty="0">
                <a:solidFill>
                  <a:srgbClr val="000000"/>
                </a:solidFill>
                <a:latin typeface="Montserrat" panose="00000500000000000000" pitchFamily="2" charset="0"/>
              </a:rPr>
              <a:t>Be creative!</a:t>
            </a:r>
          </a:p>
          <a:p>
            <a:pPr marL="228600" indent="-228600">
              <a:buFont typeface="Arial" panose="020B0604020202020204" pitchFamily="34" charset="0"/>
              <a:buChar char="•"/>
            </a:pPr>
            <a:r>
              <a:rPr lang="en-US" sz="1400" dirty="0">
                <a:solidFill>
                  <a:srgbClr val="000000"/>
                </a:solidFill>
                <a:latin typeface="Montserrat" panose="00000500000000000000" pitchFamily="2" charset="0"/>
              </a:rPr>
              <a:t>Lead the COB committee</a:t>
            </a:r>
          </a:p>
        </p:txBody>
      </p:sp>
      <p:sp>
        <p:nvSpPr>
          <p:cNvPr id="4" name="Content Placeholder 3">
            <a:extLst>
              <a:ext uri="{FF2B5EF4-FFF2-40B4-BE49-F238E27FC236}">
                <a16:creationId xmlns:a16="http://schemas.microsoft.com/office/drawing/2014/main" id="{00408915-B0EF-B919-F0E7-13D49CA25144}"/>
              </a:ext>
            </a:extLst>
          </p:cNvPr>
          <p:cNvSpPr>
            <a:spLocks noGrp="1"/>
          </p:cNvSpPr>
          <p:nvPr>
            <p:ph sz="quarter" idx="10"/>
          </p:nvPr>
        </p:nvSpPr>
        <p:spPr/>
        <p:txBody>
          <a:bodyPr/>
          <a:lstStyle/>
          <a:p>
            <a:r>
              <a:rPr lang="en-US" dirty="0"/>
              <a:t>Responsibilities of the COB Team </a:t>
            </a:r>
          </a:p>
        </p:txBody>
      </p:sp>
    </p:spTree>
    <p:extLst>
      <p:ext uri="{BB962C8B-B14F-4D97-AF65-F5344CB8AC3E}">
        <p14:creationId xmlns:p14="http://schemas.microsoft.com/office/powerpoint/2010/main" val="1517818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53389D-A76E-44D5-80C0-B0F24EC16FB3}"/>
              </a:ext>
            </a:extLst>
          </p:cNvPr>
          <p:cNvSpPr txBox="1"/>
          <p:nvPr/>
        </p:nvSpPr>
        <p:spPr>
          <a:xfrm>
            <a:off x="304800" y="786824"/>
            <a:ext cx="3950208" cy="116955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400" dirty="0">
                <a:solidFill>
                  <a:srgbClr val="000000"/>
                </a:solidFill>
                <a:latin typeface="Montserrat" panose="00000500000000000000" pitchFamily="2" charset="0"/>
              </a:rPr>
              <a:t>Keep a names list</a:t>
            </a:r>
          </a:p>
          <a:p>
            <a:pPr marL="228600" indent="-228600">
              <a:buFont typeface="Arial" panose="020B0604020202020204" pitchFamily="34" charset="0"/>
              <a:buChar char="•"/>
            </a:pPr>
            <a:r>
              <a:rPr lang="en-US" sz="1400" dirty="0">
                <a:solidFill>
                  <a:srgbClr val="000000"/>
                </a:solidFill>
                <a:latin typeface="Montserrat" panose="00000500000000000000" pitchFamily="2" charset="0"/>
              </a:rPr>
              <a:t>Engage with PNMs on names list!</a:t>
            </a:r>
          </a:p>
          <a:p>
            <a:pPr marL="636806" lvl="1" indent="-228600">
              <a:buFont typeface="Arial" panose="020B0604020202020204" pitchFamily="34" charset="0"/>
              <a:buChar char="•"/>
            </a:pPr>
            <a:r>
              <a:rPr lang="en-US" sz="1400" dirty="0">
                <a:solidFill>
                  <a:srgbClr val="000000"/>
                </a:solidFill>
                <a:latin typeface="Montserrat" panose="00000500000000000000" pitchFamily="2" charset="0"/>
              </a:rPr>
              <a:t>Communication</a:t>
            </a:r>
          </a:p>
          <a:p>
            <a:pPr marL="636806" lvl="1" indent="-228600">
              <a:buFont typeface="Arial" panose="020B0604020202020204" pitchFamily="34" charset="0"/>
              <a:buChar char="•"/>
            </a:pPr>
            <a:r>
              <a:rPr lang="en-US" sz="1400" dirty="0">
                <a:solidFill>
                  <a:srgbClr val="000000"/>
                </a:solidFill>
                <a:latin typeface="Montserrat" panose="00000500000000000000" pitchFamily="2" charset="0"/>
              </a:rPr>
              <a:t>Conversations</a:t>
            </a:r>
          </a:p>
          <a:p>
            <a:pPr marL="636806" lvl="1" indent="-228600">
              <a:buFont typeface="Arial" panose="020B0604020202020204" pitchFamily="34" charset="0"/>
              <a:buChar char="•"/>
            </a:pPr>
            <a:r>
              <a:rPr lang="en-US" sz="1400" dirty="0">
                <a:solidFill>
                  <a:srgbClr val="000000"/>
                </a:solidFill>
                <a:latin typeface="Montserrat" panose="00000500000000000000" pitchFamily="2" charset="0"/>
              </a:rPr>
              <a:t>Events</a:t>
            </a:r>
          </a:p>
        </p:txBody>
      </p:sp>
      <p:sp>
        <p:nvSpPr>
          <p:cNvPr id="2" name="Content Placeholder 1">
            <a:extLst>
              <a:ext uri="{FF2B5EF4-FFF2-40B4-BE49-F238E27FC236}">
                <a16:creationId xmlns:a16="http://schemas.microsoft.com/office/drawing/2014/main" id="{DA3AA588-C6E4-B400-CB0B-C32538E75DEB}"/>
              </a:ext>
            </a:extLst>
          </p:cNvPr>
          <p:cNvSpPr>
            <a:spLocks noGrp="1"/>
          </p:cNvSpPr>
          <p:nvPr>
            <p:ph sz="quarter" idx="10"/>
          </p:nvPr>
        </p:nvSpPr>
        <p:spPr/>
        <p:txBody>
          <a:bodyPr/>
          <a:lstStyle/>
          <a:p>
            <a:r>
              <a:rPr lang="en-US" dirty="0"/>
              <a:t>COB Process </a:t>
            </a:r>
          </a:p>
        </p:txBody>
      </p:sp>
    </p:spTree>
    <p:extLst>
      <p:ext uri="{BB962C8B-B14F-4D97-AF65-F5344CB8AC3E}">
        <p14:creationId xmlns:p14="http://schemas.microsoft.com/office/powerpoint/2010/main" val="716062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2" name="Text Placeholder 1">
            <a:extLst>
              <a:ext uri="{FF2B5EF4-FFF2-40B4-BE49-F238E27FC236}">
                <a16:creationId xmlns:a16="http://schemas.microsoft.com/office/drawing/2014/main" id="{065F8383-7B0D-CD23-1A19-C4F5293602D4}"/>
              </a:ext>
            </a:extLst>
          </p:cNvPr>
          <p:cNvSpPr>
            <a:spLocks noGrp="1"/>
          </p:cNvSpPr>
          <p:nvPr>
            <p:ph type="body" sz="quarter" idx="10"/>
          </p:nvPr>
        </p:nvSpPr>
        <p:spPr>
          <a:xfrm>
            <a:off x="304800" y="838200"/>
            <a:ext cx="2336800" cy="381000"/>
          </a:xfrm>
        </p:spPr>
        <p:txBody>
          <a:bodyPr/>
          <a:lstStyle/>
          <a:p>
            <a:r>
              <a:rPr lang="en-US" dirty="0"/>
              <a:t>COB QUESTIONS </a:t>
            </a:r>
          </a:p>
        </p:txBody>
      </p:sp>
    </p:spTree>
    <p:extLst>
      <p:ext uri="{BB962C8B-B14F-4D97-AF65-F5344CB8AC3E}">
        <p14:creationId xmlns:p14="http://schemas.microsoft.com/office/powerpoint/2010/main" val="294725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3" name="Text Placeholder 2">
            <a:extLst>
              <a:ext uri="{FF2B5EF4-FFF2-40B4-BE49-F238E27FC236}">
                <a16:creationId xmlns:a16="http://schemas.microsoft.com/office/drawing/2014/main" id="{252E2578-D3A2-3DB8-66E8-96D2CABB045D}"/>
              </a:ext>
            </a:extLst>
          </p:cNvPr>
          <p:cNvSpPr>
            <a:spLocks noGrp="1"/>
          </p:cNvSpPr>
          <p:nvPr>
            <p:ph type="body" sz="quarter" idx="10"/>
          </p:nvPr>
        </p:nvSpPr>
        <p:spPr>
          <a:xfrm>
            <a:off x="304800" y="971107"/>
            <a:ext cx="2336800" cy="381000"/>
          </a:xfrm>
        </p:spPr>
        <p:txBody>
          <a:bodyPr/>
          <a:lstStyle/>
          <a:p>
            <a:r>
              <a:rPr lang="en-US" dirty="0"/>
              <a:t>QUESTIONS? </a:t>
            </a:r>
          </a:p>
        </p:txBody>
      </p:sp>
    </p:spTree>
    <p:extLst>
      <p:ext uri="{BB962C8B-B14F-4D97-AF65-F5344CB8AC3E}">
        <p14:creationId xmlns:p14="http://schemas.microsoft.com/office/powerpoint/2010/main" val="193892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25A0D6-3BAB-4E46-87DB-0C11730EBDE1}"/>
              </a:ext>
            </a:extLst>
          </p:cNvPr>
          <p:cNvSpPr txBox="1"/>
          <p:nvPr/>
        </p:nvSpPr>
        <p:spPr>
          <a:xfrm>
            <a:off x="304800" y="685800"/>
            <a:ext cx="4108462" cy="193283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80" b="1" i="1" dirty="0">
                <a:solidFill>
                  <a:srgbClr val="000000"/>
                </a:solidFill>
                <a:latin typeface="Montserrat" panose="00000500000000000000" pitchFamily="2" charset="0"/>
              </a:rPr>
              <a:t>Delta Gamma Fraternity is committed to cultivating an inclusive and equitable environment and experience for our members, potential new members and communities.</a:t>
            </a:r>
            <a:r>
              <a:rPr lang="en-US" sz="880" i="1" dirty="0">
                <a:solidFill>
                  <a:srgbClr val="000000"/>
                </a:solidFill>
                <a:latin typeface="Montserrat" panose="00000500000000000000" pitchFamily="2" charset="0"/>
              </a:rPr>
              <a:t> In our membership selection processes and in the life-long membership experience, Delta Gamma Fraternity and its members do not discriminate on the basis of race, ethnicity, religious affiliation, color, creed, national origin, sexual orientation, marital status, physical disability or other protected identities. Membership is open to all individuals who identify as women and who have a sincere desire to uphold our shared values, as outlined in Article II. </a:t>
            </a:r>
            <a:r>
              <a:rPr lang="en-US" sz="880" b="1" i="1" dirty="0">
                <a:solidFill>
                  <a:srgbClr val="000000"/>
                </a:solidFill>
                <a:latin typeface="Montserrat" panose="00000500000000000000" pitchFamily="2" charset="0"/>
              </a:rPr>
              <a:t>We resolve to eliminate inequities and address behaviors that do not align with our values. </a:t>
            </a:r>
          </a:p>
          <a:p>
            <a:endParaRPr lang="en-US" sz="1400" dirty="0"/>
          </a:p>
        </p:txBody>
      </p:sp>
      <p:sp>
        <p:nvSpPr>
          <p:cNvPr id="5" name="Content Placeholder 4">
            <a:extLst>
              <a:ext uri="{FF2B5EF4-FFF2-40B4-BE49-F238E27FC236}">
                <a16:creationId xmlns:a16="http://schemas.microsoft.com/office/drawing/2014/main" id="{41F0F1E2-263A-0BEC-DEEB-B470FF29D1C9}"/>
              </a:ext>
            </a:extLst>
          </p:cNvPr>
          <p:cNvSpPr>
            <a:spLocks noGrp="1"/>
          </p:cNvSpPr>
          <p:nvPr>
            <p:ph sz="quarter" idx="10"/>
          </p:nvPr>
        </p:nvSpPr>
        <p:spPr/>
        <p:txBody>
          <a:bodyPr/>
          <a:lstStyle/>
          <a:p>
            <a:r>
              <a:rPr lang="en-US" dirty="0"/>
              <a:t>Positional Statement on Inclusivity</a:t>
            </a:r>
          </a:p>
        </p:txBody>
      </p:sp>
    </p:spTree>
    <p:extLst>
      <p:ext uri="{BB962C8B-B14F-4D97-AF65-F5344CB8AC3E}">
        <p14:creationId xmlns:p14="http://schemas.microsoft.com/office/powerpoint/2010/main" val="374108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D1449E-29C2-4895-B589-6BEF157DD680}"/>
              </a:ext>
            </a:extLst>
          </p:cNvPr>
          <p:cNvSpPr txBox="1"/>
          <p:nvPr/>
        </p:nvSpPr>
        <p:spPr>
          <a:xfrm>
            <a:off x="381000" y="685800"/>
            <a:ext cx="3536994" cy="1015663"/>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000" b="1" dirty="0">
                <a:solidFill>
                  <a:srgbClr val="0D2C6C"/>
                </a:solidFill>
                <a:latin typeface="+mj-lt"/>
              </a:rPr>
              <a:t>INCLUSIVITY WITHIN RECRUITMENT – CHAPTER LEVEL</a:t>
            </a:r>
          </a:p>
        </p:txBody>
      </p:sp>
    </p:spTree>
    <p:extLst>
      <p:ext uri="{BB962C8B-B14F-4D97-AF65-F5344CB8AC3E}">
        <p14:creationId xmlns:p14="http://schemas.microsoft.com/office/powerpoint/2010/main" val="45917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idx="4294967295"/>
          </p:nvPr>
        </p:nvSpPr>
        <p:spPr>
          <a:xfrm>
            <a:off x="304800" y="1181100"/>
            <a:ext cx="3124200" cy="381000"/>
          </a:xfrm>
          <a:prstGeom prst="rect">
            <a:avLst/>
          </a:prstGeom>
          <a:noFill/>
          <a:ln>
            <a:noFill/>
          </a:ln>
        </p:spPr>
        <p:txBody>
          <a:bodyPr wrap="square" lIns="36570" tIns="18280" rIns="36570" bIns="18280" anchor="b"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marR="0" lvl="0" indent="0" rtl="0">
              <a:lnSpc>
                <a:spcPct val="90000"/>
              </a:lnSpc>
              <a:spcBef>
                <a:spcPts val="0"/>
              </a:spcBef>
              <a:buClr>
                <a:srgbClr val="D40E8C"/>
              </a:buClr>
              <a:buSzPct val="25000"/>
              <a:buFont typeface="Arial"/>
              <a:buNone/>
            </a:pPr>
            <a:r>
              <a:rPr lang="en-US" sz="2600" b="1" i="0" u="none" strike="noStrike" cap="none" dirty="0">
                <a:solidFill>
                  <a:srgbClr val="0D2C6C"/>
                </a:solidFill>
                <a:latin typeface="+mj-lt"/>
                <a:ea typeface="Arial"/>
                <a:cs typeface="Arial"/>
                <a:sym typeface="Arial"/>
              </a:rPr>
              <a:t>EVALUATING COMMITTEE (EVC)</a:t>
            </a:r>
          </a:p>
        </p:txBody>
      </p:sp>
    </p:spTree>
    <p:extLst>
      <p:ext uri="{BB962C8B-B14F-4D97-AF65-F5344CB8AC3E}">
        <p14:creationId xmlns:p14="http://schemas.microsoft.com/office/powerpoint/2010/main" val="288106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DBC76-CE47-48BC-A7A7-DE5ABC1BDCA8}"/>
              </a:ext>
            </a:extLst>
          </p:cNvPr>
          <p:cNvSpPr>
            <a:spLocks noGrp="1"/>
          </p:cNvSpPr>
          <p:nvPr>
            <p:ph sz="quarter" idx="10"/>
          </p:nvPr>
        </p:nvSpPr>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lvl="1" indent="0">
              <a:buNone/>
            </a:pPr>
            <a:endParaRPr lang="en-US" dirty="0"/>
          </a:p>
          <a:p>
            <a:endParaRPr lang="en-US" dirty="0"/>
          </a:p>
        </p:txBody>
      </p:sp>
      <p:graphicFrame>
        <p:nvGraphicFramePr>
          <p:cNvPr id="4" name="Content Placeholder 4">
            <a:extLst>
              <a:ext uri="{FF2B5EF4-FFF2-40B4-BE49-F238E27FC236}">
                <a16:creationId xmlns:a16="http://schemas.microsoft.com/office/drawing/2014/main" id="{1D9362EC-BC70-4243-916F-85D798D96918}"/>
              </a:ext>
            </a:extLst>
          </p:cNvPr>
          <p:cNvGraphicFramePr>
            <a:graphicFrameLocks/>
          </p:cNvGraphicFramePr>
          <p:nvPr>
            <p:extLst>
              <p:ext uri="{D42A27DB-BD31-4B8C-83A1-F6EECF244321}">
                <p14:modId xmlns:p14="http://schemas.microsoft.com/office/powerpoint/2010/main" val="1018166853"/>
              </p:ext>
            </p:extLst>
          </p:nvPr>
        </p:nvGraphicFramePr>
        <p:xfrm>
          <a:off x="76200" y="457201"/>
          <a:ext cx="4592320" cy="192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752EA655-406F-0198-355A-422EA0C3F184}"/>
              </a:ext>
            </a:extLst>
          </p:cNvPr>
          <p:cNvSpPr txBox="1">
            <a:spLocks/>
          </p:cNvSpPr>
          <p:nvPr/>
        </p:nvSpPr>
        <p:spPr>
          <a:xfrm>
            <a:off x="314960" y="304802"/>
            <a:ext cx="4114800" cy="304800"/>
          </a:xfrm>
          <a:prstGeom prst="rect">
            <a:avLst/>
          </a:prstGeom>
        </p:spPr>
        <p:txBody>
          <a:bodyPr/>
          <a:lstStyle>
            <a:lvl1pPr marL="0" eaLnBrk="1" hangingPunct="1">
              <a:defRPr sz="1600" b="1">
                <a:solidFill>
                  <a:schemeClr val="bg1"/>
                </a:solidFill>
                <a:latin typeface="+mj-lt"/>
                <a:ea typeface="+mn-ea"/>
                <a:cs typeface="+mn-cs"/>
              </a:defRPr>
            </a:lvl1pPr>
            <a:lvl2pPr marL="0" algn="l" eaLnBrk="1" hangingPunct="1">
              <a:defRPr sz="1400" b="1">
                <a:solidFill>
                  <a:srgbClr val="B78D4D"/>
                </a:solidFill>
                <a:latin typeface="+mn-lt"/>
                <a:ea typeface="+mn-ea"/>
                <a:cs typeface="+mn-cs"/>
              </a:defRPr>
            </a:lvl2pPr>
            <a:lvl3pPr marL="1219170" eaLnBrk="1" hangingPunct="1">
              <a:defRPr sz="1333">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kern="0" dirty="0"/>
              <a:t>Evaluating Committee </a:t>
            </a:r>
          </a:p>
        </p:txBody>
      </p:sp>
    </p:spTree>
    <p:extLst>
      <p:ext uri="{BB962C8B-B14F-4D97-AF65-F5344CB8AC3E}">
        <p14:creationId xmlns:p14="http://schemas.microsoft.com/office/powerpoint/2010/main" val="51193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8" name="Shape 208"/>
          <p:cNvSpPr/>
          <p:nvPr/>
        </p:nvSpPr>
        <p:spPr>
          <a:xfrm>
            <a:off x="304800" y="762000"/>
            <a:ext cx="4045216" cy="1637371"/>
          </a:xfrm>
          <a:prstGeom prst="rect">
            <a:avLst/>
          </a:prstGeom>
          <a:noFill/>
          <a:ln>
            <a:noFill/>
          </a:ln>
        </p:spPr>
        <p:txBody>
          <a:bodyPr lIns="36570" tIns="18280" rIns="36570" bIns="18280" anchor="t" anchorCtr="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marR="0" lvl="0" indent="-182880" algn="l" rtl="0">
              <a:spcBef>
                <a:spcPts val="0"/>
              </a:spcBef>
              <a:buClr>
                <a:srgbClr val="000000"/>
              </a:buClr>
              <a:buSzPct val="100000"/>
              <a:buFont typeface="Arial"/>
              <a:buChar char="•"/>
            </a:pPr>
            <a:r>
              <a:rPr lang="en-US" sz="1000" dirty="0">
                <a:solidFill>
                  <a:srgbClr val="000000"/>
                </a:solidFill>
                <a:latin typeface="Montserrat" panose="00000500000000000000" pitchFamily="2" charset="0"/>
                <a:ea typeface="Calibri"/>
                <a:cs typeface="Calibri"/>
                <a:sym typeface="Calibri"/>
              </a:rPr>
              <a:t>The primary administrative group during primary, deferred, and informal recruitment</a:t>
            </a:r>
          </a:p>
          <a:p>
            <a:pPr marL="182880" marR="0" lvl="0" indent="-182880" algn="l" rtl="0">
              <a:spcBef>
                <a:spcPts val="0"/>
              </a:spcBef>
              <a:buClr>
                <a:srgbClr val="000000"/>
              </a:buClr>
              <a:buSzPct val="100000"/>
              <a:buFont typeface="Arial"/>
              <a:buChar char="•"/>
            </a:pPr>
            <a:r>
              <a:rPr lang="en-US" sz="1000" dirty="0">
                <a:solidFill>
                  <a:srgbClr val="000000"/>
                </a:solidFill>
                <a:latin typeface="Montserrat" panose="00000500000000000000" pitchFamily="2" charset="0"/>
                <a:ea typeface="Calibri"/>
                <a:cs typeface="Calibri"/>
                <a:sym typeface="Calibri"/>
              </a:rPr>
              <a:t>Helps chapter establish and meet goals</a:t>
            </a:r>
          </a:p>
          <a:p>
            <a:pPr marL="182880" marR="0" lvl="0" indent="-182880" algn="l" rtl="0">
              <a:spcBef>
                <a:spcPts val="0"/>
              </a:spcBef>
              <a:buClr>
                <a:srgbClr val="000000"/>
              </a:buClr>
              <a:buSzPct val="100000"/>
              <a:buFont typeface="Arial"/>
              <a:buChar char="•"/>
            </a:pPr>
            <a:r>
              <a:rPr lang="en-US" sz="1000" dirty="0">
                <a:solidFill>
                  <a:srgbClr val="000000"/>
                </a:solidFill>
                <a:latin typeface="Montserrat" panose="00000500000000000000" pitchFamily="2" charset="0"/>
                <a:ea typeface="Calibri"/>
                <a:cs typeface="Calibri"/>
                <a:sym typeface="Calibri"/>
              </a:rPr>
              <a:t>Meets consistently throughout the year</a:t>
            </a:r>
          </a:p>
          <a:p>
            <a:pPr marL="182880" marR="0" lvl="0" indent="-182880" algn="l" rtl="0">
              <a:spcBef>
                <a:spcPts val="0"/>
              </a:spcBef>
              <a:buClr>
                <a:srgbClr val="000000"/>
              </a:buClr>
              <a:buSzPct val="100000"/>
              <a:buFont typeface="Arial"/>
              <a:buChar char="•"/>
            </a:pPr>
            <a:r>
              <a:rPr lang="en-US" sz="1000" dirty="0">
                <a:solidFill>
                  <a:srgbClr val="000000"/>
                </a:solidFill>
                <a:latin typeface="Montserrat" panose="00000500000000000000" pitchFamily="2" charset="0"/>
                <a:ea typeface="Calibri"/>
                <a:cs typeface="Calibri"/>
                <a:sym typeface="Calibri"/>
              </a:rPr>
              <a:t>Prepare </a:t>
            </a:r>
            <a:r>
              <a:rPr lang="en-US" sz="1000" dirty="0">
                <a:solidFill>
                  <a:srgbClr val="000000"/>
                </a:solidFill>
                <a:latin typeface="Montserrat" panose="00000500000000000000" pitchFamily="2" charset="0"/>
                <a:ea typeface="Calibri"/>
                <a:cs typeface="Calibri"/>
                <a:sym typeface="Wingdings" panose="05000000000000000000" pitchFamily="2" charset="2"/>
              </a:rPr>
              <a:t></a:t>
            </a:r>
            <a:r>
              <a:rPr lang="en-US" sz="1000" dirty="0">
                <a:solidFill>
                  <a:srgbClr val="000000"/>
                </a:solidFill>
                <a:latin typeface="Montserrat" panose="00000500000000000000" pitchFamily="2" charset="0"/>
                <a:ea typeface="Calibri"/>
                <a:cs typeface="Calibri"/>
                <a:sym typeface="Calibri"/>
              </a:rPr>
              <a:t> implement </a:t>
            </a:r>
            <a:r>
              <a:rPr lang="en-US" sz="1000" dirty="0">
                <a:solidFill>
                  <a:srgbClr val="000000"/>
                </a:solidFill>
                <a:latin typeface="Montserrat" panose="00000500000000000000" pitchFamily="2" charset="0"/>
                <a:ea typeface="Calibri"/>
                <a:cs typeface="Calibri"/>
                <a:sym typeface="Wingdings" panose="05000000000000000000" pitchFamily="2" charset="2"/>
              </a:rPr>
              <a:t> assess  optimize next recruitment</a:t>
            </a:r>
          </a:p>
          <a:p>
            <a:pPr marL="182880" marR="0" lvl="0" indent="-182880" algn="l" rtl="0">
              <a:spcBef>
                <a:spcPts val="0"/>
              </a:spcBef>
              <a:buClr>
                <a:srgbClr val="000000"/>
              </a:buClr>
              <a:buSzPct val="100000"/>
              <a:buFont typeface="Arial"/>
              <a:buChar char="•"/>
            </a:pPr>
            <a:r>
              <a:rPr lang="en-US" sz="1000" dirty="0">
                <a:solidFill>
                  <a:srgbClr val="000000"/>
                </a:solidFill>
                <a:latin typeface="Montserrat" panose="00000500000000000000" pitchFamily="2" charset="0"/>
                <a:ea typeface="Calibri"/>
                <a:cs typeface="Calibri"/>
                <a:sym typeface="Calibri"/>
              </a:rPr>
              <a:t>EVC is a </a:t>
            </a:r>
            <a:r>
              <a:rPr lang="en-US" sz="1000" b="1" dirty="0">
                <a:solidFill>
                  <a:srgbClr val="000000"/>
                </a:solidFill>
                <a:latin typeface="Montserrat" panose="00000500000000000000" pitchFamily="2" charset="0"/>
                <a:ea typeface="Calibri"/>
                <a:cs typeface="Calibri"/>
                <a:sym typeface="Calibri"/>
              </a:rPr>
              <a:t>confidential</a:t>
            </a:r>
            <a:r>
              <a:rPr lang="en-US" sz="1000" dirty="0">
                <a:solidFill>
                  <a:srgbClr val="000000"/>
                </a:solidFill>
                <a:latin typeface="Montserrat" panose="00000500000000000000" pitchFamily="2" charset="0"/>
                <a:ea typeface="Calibri"/>
                <a:cs typeface="Calibri"/>
                <a:sym typeface="Calibri"/>
              </a:rPr>
              <a:t> body</a:t>
            </a:r>
          </a:p>
          <a:p>
            <a:pPr marL="182880" marR="0" lvl="0" indent="-182880" algn="l" rtl="0">
              <a:spcBef>
                <a:spcPts val="0"/>
              </a:spcBef>
              <a:buClr>
                <a:srgbClr val="000000"/>
              </a:buClr>
              <a:buSzPct val="100000"/>
              <a:buFont typeface="Arial"/>
              <a:buChar char="•"/>
            </a:pPr>
            <a:r>
              <a:rPr lang="en-US" sz="1000" dirty="0">
                <a:solidFill>
                  <a:srgbClr val="000000"/>
                </a:solidFill>
                <a:latin typeface="Montserrat" panose="00000500000000000000" pitchFamily="2" charset="0"/>
                <a:ea typeface="Calibri"/>
                <a:cs typeface="Calibri"/>
                <a:sym typeface="Calibri"/>
              </a:rPr>
              <a:t>The Chapter Management Team (CMT) and Honor Board of recruitment. </a:t>
            </a:r>
          </a:p>
        </p:txBody>
      </p:sp>
      <p:sp>
        <p:nvSpPr>
          <p:cNvPr id="2" name="Content Placeholder 1">
            <a:extLst>
              <a:ext uri="{FF2B5EF4-FFF2-40B4-BE49-F238E27FC236}">
                <a16:creationId xmlns:a16="http://schemas.microsoft.com/office/drawing/2014/main" id="{57DA13A6-2C25-5E82-905B-9873DD033340}"/>
              </a:ext>
            </a:extLst>
          </p:cNvPr>
          <p:cNvSpPr>
            <a:spLocks noGrp="1"/>
          </p:cNvSpPr>
          <p:nvPr>
            <p:ph sz="quarter" idx="10"/>
          </p:nvPr>
        </p:nvSpPr>
        <p:spPr/>
        <p:txBody>
          <a:bodyPr/>
          <a:lstStyle/>
          <a:p>
            <a:r>
              <a:rPr lang="en-US" dirty="0"/>
              <a:t>What is EVC?</a:t>
            </a:r>
          </a:p>
        </p:txBody>
      </p:sp>
    </p:spTree>
    <p:extLst>
      <p:ext uri="{BB962C8B-B14F-4D97-AF65-F5344CB8AC3E}">
        <p14:creationId xmlns:p14="http://schemas.microsoft.com/office/powerpoint/2010/main" val="2662337151"/>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5" ma:contentTypeDescription="Create a new document." ma:contentTypeScope="" ma:versionID="f18d446164ddd6f9c844790637570d1d">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206629ed7248d79371185e83bf5dd7b7"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305497-021C-4AB2-91DD-D8AFA1BFB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3.xml><?xml version="1.0" encoding="utf-8"?>
<ds:datastoreItem xmlns:ds="http://schemas.openxmlformats.org/officeDocument/2006/customXml" ds:itemID="{FF3B67A7-F5B8-48A6-BCA9-9C0A65E77B9E}">
  <ds:schemaRefs>
    <ds:schemaRef ds:uri="http://purl.org/dc/elements/1.1/"/>
    <ds:schemaRef ds:uri="http://schemas.microsoft.com/office/2006/documentManagement/types"/>
    <ds:schemaRef ds:uri="38d0f7a5-8910-4363-98fd-ee4d4f13758b"/>
    <ds:schemaRef ds:uri="http://purl.org/dc/dcmitype/"/>
    <ds:schemaRef ds:uri="ee9bb1d1-cab2-43e6-b3f0-cdb4d6c3ef0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1384</TotalTime>
  <Words>9476</Words>
  <Application>Microsoft Office PowerPoint</Application>
  <PresentationFormat>Custom</PresentationFormat>
  <Paragraphs>721</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Avenir</vt:lpstr>
      <vt:lpstr>Avenir Next</vt:lpstr>
      <vt:lpstr>Calibri</vt:lpstr>
      <vt:lpstr>Georgia</vt:lpstr>
      <vt:lpstr>Montserrat</vt:lpstr>
      <vt:lpstr>Roboto</vt:lpstr>
      <vt:lpstr>Segoe UI</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EVALUATING COMMITTEE (EVC)</vt:lpstr>
      <vt:lpstr>PowerPoint Presentation</vt:lpstr>
      <vt:lpstr>PowerPoint Presentation</vt:lpstr>
      <vt:lpstr>PowerPoint Presentation</vt:lpstr>
      <vt:lpstr>PowerPoint Presentation</vt:lpstr>
      <vt:lpstr>PowerPoint Presentation</vt:lpstr>
      <vt:lpstr>PowerPoint Presentation</vt:lpstr>
      <vt:lpstr>RECRUITMENT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SELECTING MEMBERS: VOTING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COMMITTEE (EVC)   AFTER 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12</cp:revision>
  <dcterms:created xsi:type="dcterms:W3CDTF">2021-10-18T19:40:09Z</dcterms:created>
  <dcterms:modified xsi:type="dcterms:W3CDTF">2022-08-29T22:14:20Z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0x010100E23F8ECF3795A34286EC99F74346F8C2</vt:lpwstr>
  </property>
</Properties>
</file>