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7"/>
  </p:notesMasterIdLst>
  <p:handoutMasterIdLst>
    <p:handoutMasterId r:id="rId48"/>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8D4D"/>
    <a:srgbClr val="0D2C6C"/>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6968" autoAdjust="0"/>
  </p:normalViewPr>
  <p:slideViewPr>
    <p:cSldViewPr>
      <p:cViewPr varScale="1">
        <p:scale>
          <a:sx n="209" d="100"/>
          <a:sy n="209" d="100"/>
        </p:scale>
        <p:origin x="1740" y="168"/>
      </p:cViewPr>
      <p:guideLst>
        <p:guide orient="horz" pos="2880"/>
        <p:guide pos="2880"/>
      </p:guideLst>
    </p:cSldViewPr>
  </p:slideViewPr>
  <p:notesTextViewPr>
    <p:cViewPr>
      <p:scale>
        <a:sx n="100" d="100"/>
        <a:sy n="100" d="100"/>
      </p:scale>
      <p:origin x="0" y="-36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8/29/2022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8/29/2022</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(Session time: 2 hours)</a:t>
            </a:r>
          </a:p>
          <a:p>
            <a:endParaRPr lang="en-US" b="1" u="sng" dirty="0"/>
          </a:p>
          <a:p>
            <a:pPr>
              <a:defRPr/>
            </a:pPr>
            <a:r>
              <a:rPr lang="en-US" altLang="en-US" b="1" dirty="0"/>
              <a:t>Learning Outcomes:</a:t>
            </a:r>
          </a:p>
          <a:p>
            <a:pPr marL="174982" indent="-174982">
              <a:buFont typeface="Arial" panose="020B0604020202020204" pitchFamily="34" charset="0"/>
              <a:buChar char="•"/>
              <a:defRPr/>
            </a:pPr>
            <a:endParaRPr lang="en-US" b="1" dirty="0"/>
          </a:p>
          <a:p>
            <a:r>
              <a:rPr lang="en-US" b="1" dirty="0"/>
              <a:t>Curriculum Key</a:t>
            </a:r>
            <a:endParaRPr lang="en-US" sz="1100" b="1" dirty="0"/>
          </a:p>
          <a:p>
            <a:r>
              <a:rPr lang="en-US" dirty="0"/>
              <a:t>(X minutes) - Denotes how long the section takes.  </a:t>
            </a:r>
            <a:endParaRPr lang="en-US" sz="1100" dirty="0"/>
          </a:p>
          <a:p>
            <a:r>
              <a:rPr lang="en-US" i="1" dirty="0"/>
              <a:t>Italics - </a:t>
            </a:r>
            <a:r>
              <a:rPr lang="en-US" dirty="0"/>
              <a:t>Marks curriculum you should tell/ask the participants. </a:t>
            </a:r>
            <a:endParaRPr lang="en-US" sz="1100" dirty="0"/>
          </a:p>
          <a:p>
            <a:r>
              <a:rPr lang="en-US" dirty="0"/>
              <a:t>Plain text - Indicates instructions for you as the facilitator. </a:t>
            </a:r>
            <a:endParaRPr lang="en-US" sz="1100" dirty="0"/>
          </a:p>
          <a:p>
            <a:r>
              <a:rPr lang="en-US" dirty="0"/>
              <a:t>Fac. Note: - Highlights special instructions for the facilitator</a:t>
            </a:r>
          </a:p>
          <a:p>
            <a:endParaRPr lang="en-US" baseline="0" dirty="0"/>
          </a:p>
          <a:p>
            <a:pPr eaLnBrk="1" hangingPunct="1">
              <a:defRPr/>
            </a:pPr>
            <a:r>
              <a:rPr lang="en-US" altLang="en-US" dirty="0"/>
              <a:t>(1 minute)</a:t>
            </a:r>
          </a:p>
          <a:p>
            <a:pPr eaLnBrk="1" hangingPunct="1">
              <a:defRPr/>
            </a:pPr>
            <a:endParaRPr lang="en-US" altLang="en-US" dirty="0"/>
          </a:p>
          <a:p>
            <a:pPr eaLnBrk="1" hangingPunct="1">
              <a:defRPr/>
            </a:pPr>
            <a:r>
              <a:rPr lang="en-US" altLang="en-US" dirty="0"/>
              <a:t>Introduce yourself and welcome them to the Member Education Adviser track at ATA! </a:t>
            </a:r>
          </a:p>
          <a:p>
            <a:endParaRPr lang="en-US" baseline="0" dirty="0"/>
          </a:p>
          <a:p>
            <a:r>
              <a:rPr lang="en-US" baseline="0" dirty="0"/>
              <a:t>Share the following sentiment: </a:t>
            </a:r>
            <a:r>
              <a:rPr lang="en-US" b="0" i="1" baseline="0" dirty="0">
                <a:solidFill>
                  <a:srgbClr val="FF0000"/>
                </a:solidFill>
              </a:rPr>
              <a:t>Today we will be reviewing a few of the major functions of the vp: member education position while providing opportunities for hands on-experience and idea sharing.</a:t>
            </a:r>
          </a:p>
          <a:p>
            <a:endParaRPr lang="en-US" b="0" i="1"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 Note: It may be helpful to keep a list to use as a “parking lot.” Keep this parking lot as a reminder of the questions that have come up in the group that may not pertain to the material being presented/presented currently, but could be answered if there is additional time at the conclusion of the presentation.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1</a:t>
            </a:fld>
            <a:endParaRPr lang="en-US" dirty="0"/>
          </a:p>
        </p:txBody>
      </p:sp>
    </p:spTree>
    <p:extLst>
      <p:ext uri="{BB962C8B-B14F-4D97-AF65-F5344CB8AC3E}">
        <p14:creationId xmlns:p14="http://schemas.microsoft.com/office/powerpoint/2010/main" val="72110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Here are some of examples within the New Member Pursuit that exist so that we could focus more on the why of Delta Gamma. </a:t>
            </a:r>
          </a:p>
          <a:p>
            <a:endParaRPr lang="en-US" i="1" dirty="0"/>
          </a:p>
          <a:p>
            <a:r>
              <a:rPr lang="en-US" i="1" dirty="0"/>
              <a:t>The new member test has been eliminated. Although inherently there was nothing wrong with having the test to help new members retain the information, we reflected that the test was focused on the “what” of Delta Gamma. It is difficult to create a test that gets at the “why,” as this is something that needs to be experienced!</a:t>
            </a:r>
          </a:p>
          <a:p>
            <a:endParaRPr lang="en-US" i="1" dirty="0"/>
          </a:p>
          <a:p>
            <a:r>
              <a:rPr lang="en-US" i="1" dirty="0"/>
              <a:t>There is a lot less focus on the history of Delta Gamma. Although our history is important, we know that members do not decide to stay members because of what they know about Delta Gamma history. In the new members handbook, there are elements of our history explained, but it will not be the focus of any of the new member weekly meetings. </a:t>
            </a:r>
          </a:p>
          <a:p>
            <a:endParaRPr lang="en-US" i="1" dirty="0"/>
          </a:p>
          <a:p>
            <a:r>
              <a:rPr lang="en-US" i="1" dirty="0"/>
              <a:t>There is a complete facilitator guide! It is a tremendous resource and sets up the director of new members to ensure and emphasize that new members create connections to each other and to other members, which is the true focus of the new member period. </a:t>
            </a:r>
          </a:p>
          <a:p>
            <a:endParaRPr lang="en-US" i="1" dirty="0"/>
          </a:p>
          <a:p>
            <a:r>
              <a:rPr lang="en-US" i="1" dirty="0"/>
              <a:t>Small groups are required for new member classes larger than 15. The use of small groups previously was left up to the chapter to adopt or to not adopt. In this upgraded version, chapters are required to utilize small groups, as it makes sense that greater connection could be discovered in a smaller group of people. </a:t>
            </a:r>
          </a:p>
          <a:p>
            <a:endParaRPr lang="en-US" i="1" dirty="0"/>
          </a:p>
          <a:p>
            <a:r>
              <a:rPr lang="en-US" i="1" dirty="0"/>
              <a:t>We will talk more about this next one in a moment, but there is now a required training for Big Sisters.</a:t>
            </a:r>
          </a:p>
          <a:p>
            <a:endParaRPr lang="en-US" i="1" dirty="0"/>
          </a:p>
          <a:p>
            <a:r>
              <a:rPr lang="en-US" i="1" dirty="0"/>
              <a:t>Lastly, there is an emphasis on communicating the importance of diversity and inclusion to being a member of Delta Gamma. </a:t>
            </a:r>
          </a:p>
        </p:txBody>
      </p:sp>
      <p:sp>
        <p:nvSpPr>
          <p:cNvPr id="4" name="Slide Number Placeholder 3"/>
          <p:cNvSpPr>
            <a:spLocks noGrp="1"/>
          </p:cNvSpPr>
          <p:nvPr>
            <p:ph type="sldNum" sz="quarter" idx="5"/>
          </p:nvPr>
        </p:nvSpPr>
        <p:spPr/>
        <p:txBody>
          <a:bodyPr/>
          <a:lstStyle/>
          <a:p>
            <a:fld id="{4C13F579-89C5-4C93-AFB9-887C6C4F2514}" type="slidenum">
              <a:rPr lang="en-US" smtClean="0"/>
              <a:t>10</a:t>
            </a:fld>
            <a:endParaRPr lang="en-US" dirty="0"/>
          </a:p>
        </p:txBody>
      </p:sp>
    </p:spTree>
    <p:extLst>
      <p:ext uri="{BB962C8B-B14F-4D97-AF65-F5344CB8AC3E}">
        <p14:creationId xmlns:p14="http://schemas.microsoft.com/office/powerpoint/2010/main" val="354549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(10 minutes)</a:t>
            </a:r>
          </a:p>
          <a:p>
            <a:endParaRPr lang="en-US" i="1" dirty="0"/>
          </a:p>
          <a:p>
            <a:r>
              <a:rPr lang="en-US" i="1" dirty="0"/>
              <a:t>To explore a bit more about this idea of connection, we’d like to take a moment to consider retention. There is a section titled “Retaining Our New Members” within the New Member Pursuit Facilitator Guide. The screenshot on the slide is an excerpt from this section.</a:t>
            </a:r>
          </a:p>
          <a:p>
            <a:endParaRPr lang="en-US" i="1" dirty="0"/>
          </a:p>
          <a:p>
            <a:r>
              <a:rPr lang="en-US" i="1" dirty="0"/>
              <a:t>This article was originally written by Dr. Colleen Coffey-Melchiorre, the Research and Retention Specialist at Phired Up Productions. In it, she makes a case for why members ultimately leave Delta Gamma. We are going to give everyone a few minutes to read this over and then we will send you to breakout rooms to discuss the role of retention in the New Member Pursuit.</a:t>
            </a:r>
          </a:p>
          <a:p>
            <a:endParaRPr lang="en-US" dirty="0"/>
          </a:p>
          <a:p>
            <a:r>
              <a:rPr lang="en-US" dirty="0"/>
              <a:t>After advisers have had a few minutes to review the content on their own, send them to Zoom breakout rooms. </a:t>
            </a:r>
          </a:p>
          <a:p>
            <a:endParaRPr lang="en-US" dirty="0"/>
          </a:p>
          <a:p>
            <a:r>
              <a:rPr lang="en-US" dirty="0"/>
              <a:t>(</a:t>
            </a:r>
            <a:r>
              <a:rPr lang="en-US" b="1" dirty="0"/>
              <a:t>ZOOM feature</a:t>
            </a:r>
            <a:r>
              <a:rPr lang="en-US" dirty="0"/>
              <a:t>: send advisers to breakout rooms for 7 minutes. It is recommended that there not be more than 4 advisers to a breakout room.)</a:t>
            </a:r>
          </a:p>
          <a:p>
            <a:endParaRPr lang="en-US" dirty="0"/>
          </a:p>
          <a:p>
            <a:r>
              <a:rPr lang="en-US" i="0" dirty="0"/>
              <a:t>Once the breakout rooms close, ask advisers to share what they particularly liked from the article and what they talked about in their small groups. </a:t>
            </a:r>
          </a:p>
          <a:p>
            <a:endParaRPr lang="en-US" i="0" dirty="0"/>
          </a:p>
          <a:p>
            <a:r>
              <a:rPr lang="en-US" i="1" dirty="0"/>
              <a:t>Thank you for sharing these thoughts. Although the revised New Member Pursuit puts connection and retention at the center, these concepts are important throughout the entire member experience. We will revisit them together in different contexts throughout today. </a:t>
            </a:r>
          </a:p>
        </p:txBody>
      </p:sp>
      <p:sp>
        <p:nvSpPr>
          <p:cNvPr id="4" name="Slide Number Placeholder 3"/>
          <p:cNvSpPr>
            <a:spLocks noGrp="1"/>
          </p:cNvSpPr>
          <p:nvPr>
            <p:ph type="sldNum" sz="quarter" idx="5"/>
          </p:nvPr>
        </p:nvSpPr>
        <p:spPr/>
        <p:txBody>
          <a:bodyPr/>
          <a:lstStyle/>
          <a:p>
            <a:fld id="{4C13F579-89C5-4C93-AFB9-887C6C4F2514}" type="slidenum">
              <a:rPr lang="en-US" smtClean="0"/>
              <a:t>11</a:t>
            </a:fld>
            <a:endParaRPr lang="en-US" dirty="0"/>
          </a:p>
        </p:txBody>
      </p:sp>
    </p:spTree>
    <p:extLst>
      <p:ext uri="{BB962C8B-B14F-4D97-AF65-F5344CB8AC3E}">
        <p14:creationId xmlns:p14="http://schemas.microsoft.com/office/powerpoint/2010/main" val="256565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Let’s talk about your role in advising the New Member Pursuit. </a:t>
            </a:r>
          </a:p>
          <a:p>
            <a:endParaRPr lang="en-US" i="1" dirty="0"/>
          </a:p>
          <a:p>
            <a:r>
              <a:rPr lang="en-US" i="1" dirty="0"/>
              <a:t>First of all, encouraging the director of new members or vp: member education to thoughtfully plan is vital. They should be prepared for each meeting and be intentional in the ways that they set-up the entire experience. As it says in the facilitator guide – this is not the time to wing it. </a:t>
            </a:r>
          </a:p>
          <a:p>
            <a:endParaRPr lang="en-US" i="1" dirty="0"/>
          </a:p>
          <a:p>
            <a:r>
              <a:rPr lang="en-US" i="1" dirty="0"/>
              <a:t>You can coach the chapter officers on setting the tone. Have them reflect with you on how important their role is in the development of a love for DG in the new member class. The new members will model their behavior and will adopt their tone and the seriousness with which they take the curriculum. </a:t>
            </a:r>
          </a:p>
          <a:p>
            <a:endParaRPr lang="en-US" i="1" dirty="0"/>
          </a:p>
          <a:p>
            <a:r>
              <a:rPr lang="en-US" i="1" dirty="0"/>
              <a:t>We want to encourage chapters to be thoughtful about the way that they select their small groups and the facilitators and the way they train facilitators to be effective. There are pointers in the facilitator guide that gets at both of these components. This should be done prior to Bid Day, as the small group facilitators should play a part in helping new members to make connections even as early as Bid Day. </a:t>
            </a:r>
          </a:p>
        </p:txBody>
      </p:sp>
      <p:sp>
        <p:nvSpPr>
          <p:cNvPr id="4" name="Slide Number Placeholder 3"/>
          <p:cNvSpPr>
            <a:spLocks noGrp="1"/>
          </p:cNvSpPr>
          <p:nvPr>
            <p:ph type="sldNum" sz="quarter" idx="10"/>
          </p:nvPr>
        </p:nvSpPr>
        <p:spPr/>
        <p:txBody>
          <a:bodyPr/>
          <a:lstStyle/>
          <a:p>
            <a:fld id="{4C13F579-89C5-4C93-AFB9-887C6C4F2514}" type="slidenum">
              <a:rPr lang="en-US" smtClean="0"/>
              <a:t>12</a:t>
            </a:fld>
            <a:endParaRPr lang="en-US" dirty="0"/>
          </a:p>
        </p:txBody>
      </p:sp>
    </p:spTree>
    <p:extLst>
      <p:ext uri="{BB962C8B-B14F-4D97-AF65-F5344CB8AC3E}">
        <p14:creationId xmlns:p14="http://schemas.microsoft.com/office/powerpoint/2010/main" val="380257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(1 minute)</a:t>
            </a:r>
          </a:p>
          <a:p>
            <a:pPr eaLnBrk="1" hangingPunct="1">
              <a:spcBef>
                <a:spcPct val="0"/>
              </a:spcBef>
            </a:pPr>
            <a:endParaRPr lang="en-US" altLang="en-US" i="1" dirty="0"/>
          </a:p>
          <a:p>
            <a:pPr eaLnBrk="1" hangingPunct="1">
              <a:spcBef>
                <a:spcPct val="0"/>
              </a:spcBef>
            </a:pPr>
            <a:r>
              <a:rPr lang="en-US" altLang="en-US" i="1" dirty="0"/>
              <a:t>As with many DG functions, we want to ensure prior planning and careful implementation of DG’s best practices. On the screen are the tasks the director of new members is responsible for submitting via Anchorbase. These will also require your endorsement and approval. </a:t>
            </a:r>
          </a:p>
          <a:p>
            <a:pPr eaLnBrk="1" hangingPunct="1">
              <a:spcBef>
                <a:spcPct val="0"/>
              </a:spcBef>
            </a:pPr>
            <a:endParaRPr lang="en-US" altLang="en-US" i="1" dirty="0"/>
          </a:p>
          <a:p>
            <a:pPr eaLnBrk="1" hangingPunct="1">
              <a:spcBef>
                <a:spcPct val="0"/>
              </a:spcBef>
            </a:pPr>
            <a:r>
              <a:rPr lang="en-US" altLang="en-US" i="1" dirty="0"/>
              <a:t>If the new member retreat is overnight AND hosted at the chapter house/lodge, officers must request permission for overnight activities from the RCS/CAC/NCC. This is in accordance to our Housing Guest Policy. Event Guidelines (without alcohol) is approved by the ATC and are required if the chapter is leaving campus for the new member retreat. </a:t>
            </a:r>
          </a:p>
          <a:p>
            <a:pPr eaLnBrk="1" hangingPunct="1">
              <a:spcBef>
                <a:spcPct val="0"/>
              </a:spcBef>
            </a:pPr>
            <a:endParaRPr lang="en-US" altLang="en-US" i="1" dirty="0"/>
          </a:p>
          <a:p>
            <a:pPr eaLnBrk="1" hangingPunct="1">
              <a:spcBef>
                <a:spcPct val="0"/>
              </a:spcBef>
            </a:pPr>
            <a:r>
              <a:rPr lang="en-US" altLang="en-US" i="1" dirty="0"/>
              <a:t>Some of the information you shared with each other for a virtual New Member Pursuit likely also stand for a possible virtual new member retreat!</a:t>
            </a:r>
          </a:p>
          <a:p>
            <a:pPr defTabSz="933237">
              <a:spcBef>
                <a:spcPct val="0"/>
              </a:spcBef>
              <a:defRPr/>
            </a:pPr>
            <a:endParaRPr lang="en-US" altLang="en-US" i="1" dirty="0"/>
          </a:p>
          <a:p>
            <a:pPr eaLnBrk="1" hangingPunct="1">
              <a:spcBef>
                <a:spcPct val="0"/>
              </a:spcBef>
            </a:pPr>
            <a:r>
              <a:rPr lang="en-US" altLang="en-US" i="1" dirty="0"/>
              <a:t>Please note that in a recent survey of new members it revealed retreats, big/little relationship, spending time with sisters and having fun at meetings were the most important parts of their NMP.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13</a:t>
            </a:fld>
            <a:endParaRPr lang="en-US" dirty="0"/>
          </a:p>
        </p:txBody>
      </p:sp>
    </p:spTree>
    <p:extLst>
      <p:ext uri="{BB962C8B-B14F-4D97-AF65-F5344CB8AC3E}">
        <p14:creationId xmlns:p14="http://schemas.microsoft.com/office/powerpoint/2010/main" val="348018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t>(2 minutes)</a:t>
            </a:r>
          </a:p>
          <a:p>
            <a:pPr algn="l"/>
            <a:endParaRPr lang="en-US" b="0" i="0" dirty="0"/>
          </a:p>
          <a:p>
            <a:r>
              <a:rPr lang="en-US" b="0" i="1" dirty="0"/>
              <a:t>These plans require your approval because of their significance within the new member period, and due to the high-risk nature trending with these functions. This allows you the opportunity to be sure that the plans set by chapter officers are providing a safe environment that makes new members feel welcomed and included. </a:t>
            </a:r>
          </a:p>
          <a:p>
            <a:endParaRPr lang="en-US" b="0" i="1" dirty="0"/>
          </a:p>
          <a:p>
            <a:r>
              <a:rPr lang="en-US" b="0" i="1" dirty="0"/>
              <a:t>What do you think you should be looking for overall as you review these plans? Type some thoughts into the chat box. </a:t>
            </a:r>
          </a:p>
          <a:p>
            <a:r>
              <a:rPr lang="en-US" b="1" i="0" dirty="0"/>
              <a:t>Fac Note: answers will appear with your next click</a:t>
            </a:r>
          </a:p>
          <a:p>
            <a:endParaRPr lang="en-US" b="1" i="0" dirty="0"/>
          </a:p>
          <a:p>
            <a:r>
              <a:rPr lang="en-US" b="0" i="1" dirty="0"/>
              <a:t>Thank you for your thoughts! Let’s talk about each plan individually and take some time to brainstorm ideas for all three of these events. </a:t>
            </a:r>
          </a:p>
          <a:p>
            <a:endParaRPr lang="en-US" b="0" i="1" dirty="0"/>
          </a:p>
          <a:p>
            <a:r>
              <a:rPr lang="en-US" b="0" i="1" dirty="0"/>
              <a:t>Overall on these tasks and plans, we want to encourage chapter officers to be very thorough. We want them to think through every piece of the experience to be sure they’ve thought of everything! They should record details in these tasks that would allow someone uninvolved with the chapter to understand what they’ve planned. If those details are well-done, the next set of officers will be able to access them in Anchorbase, which will help with transitioning. </a:t>
            </a:r>
          </a:p>
          <a:p>
            <a:endParaRPr lang="en-US" b="0" i="1" dirty="0"/>
          </a:p>
          <a:p>
            <a:r>
              <a:rPr lang="en-US" b="0" i="1" dirty="0"/>
              <a:t>If you have questions about the technical piece of how to approve these tasks, make sure to watch the training webinar that was done for Anchorbase training. You can find that recording located in the help menu on Anchorbase. </a:t>
            </a:r>
          </a:p>
          <a:p>
            <a:endParaRPr lang="en-US" b="0" i="1" dirty="0"/>
          </a:p>
          <a:p>
            <a:endParaRPr lang="en-US" b="0" i="1" dirty="0"/>
          </a:p>
          <a:p>
            <a:endParaRPr lang="en-US" b="1" i="1" dirty="0"/>
          </a:p>
        </p:txBody>
      </p:sp>
      <p:sp>
        <p:nvSpPr>
          <p:cNvPr id="4" name="Slide Number Placeholder 3"/>
          <p:cNvSpPr>
            <a:spLocks noGrp="1"/>
          </p:cNvSpPr>
          <p:nvPr>
            <p:ph type="sldNum" sz="quarter" idx="10"/>
          </p:nvPr>
        </p:nvSpPr>
        <p:spPr/>
        <p:txBody>
          <a:bodyPr/>
          <a:lstStyle/>
          <a:p>
            <a:fld id="{4C13F579-89C5-4C93-AFB9-887C6C4F2514}" type="slidenum">
              <a:rPr lang="en-US" smtClean="0"/>
              <a:t>14</a:t>
            </a:fld>
            <a:endParaRPr lang="en-US" dirty="0"/>
          </a:p>
        </p:txBody>
      </p:sp>
    </p:spTree>
    <p:extLst>
      <p:ext uri="{BB962C8B-B14F-4D97-AF65-F5344CB8AC3E}">
        <p14:creationId xmlns:p14="http://schemas.microsoft.com/office/powerpoint/2010/main" val="989801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i="0" dirty="0"/>
              <a:t>(1 minute)</a:t>
            </a:r>
          </a:p>
          <a:p>
            <a:pPr eaLnBrk="1" hangingPunct="1">
              <a:spcBef>
                <a:spcPct val="0"/>
              </a:spcBef>
              <a:defRPr/>
            </a:pPr>
            <a:endParaRPr lang="en-US" altLang="en-US" i="1" dirty="0"/>
          </a:p>
          <a:p>
            <a:pPr eaLnBrk="1" hangingPunct="1">
              <a:spcBef>
                <a:spcPct val="0"/>
              </a:spcBef>
              <a:defRPr/>
            </a:pPr>
            <a:r>
              <a:rPr lang="en-US" altLang="en-US" i="1" dirty="0"/>
              <a:t>A few reminders of outdated practices in relation to the new member experience:</a:t>
            </a:r>
          </a:p>
          <a:p>
            <a:pPr marL="174982" indent="-174982">
              <a:spcBef>
                <a:spcPct val="0"/>
              </a:spcBef>
              <a:buFont typeface="Arial" panose="020B0604020202020204" pitchFamily="34" charset="0"/>
              <a:buChar char="•"/>
              <a:defRPr/>
            </a:pPr>
            <a:r>
              <a:rPr lang="en-US" altLang="en-US" i="1" dirty="0"/>
              <a:t>Terminology – it’s up to the vp: member education to help educate the chapter on these terms! Look back at your most recent CDC report to see how your chapter may be doing in this area. Remember we do not use the word pledges or babies. Instead we say new members. </a:t>
            </a:r>
          </a:p>
          <a:p>
            <a:pPr marL="174982" indent="-174982">
              <a:spcBef>
                <a:spcPct val="0"/>
              </a:spcBef>
              <a:buFont typeface="Arial" panose="020B0604020202020204" pitchFamily="34" charset="0"/>
              <a:buChar char="•"/>
              <a:defRPr/>
            </a:pPr>
            <a:r>
              <a:rPr lang="en-US" altLang="en-US" i="1" dirty="0"/>
              <a:t>Members and new members have the right to wear our letters. New members were selected for membership because they align with Delta Gamma values and thus should be allowed and encouraged to wear Delta Gamma letters. By giving new members a bid we said to them you are reflective of our values. We are not being women of integrity by saying you cannot wear our letters even though your actions and beliefs align with our values.</a:t>
            </a:r>
          </a:p>
          <a:p>
            <a:pPr marL="174982" indent="-174982">
              <a:spcBef>
                <a:spcPct val="0"/>
              </a:spcBef>
              <a:buFont typeface="Arial" panose="020B0604020202020204" pitchFamily="34" charset="0"/>
              <a:buChar char="•"/>
              <a:defRPr/>
            </a:pPr>
            <a:r>
              <a:rPr lang="en-US" altLang="en-US" i="1" dirty="0"/>
              <a:t>New members are permitted in all common areas of the chapter house. There shouldn’t be a common space that is for members only. </a:t>
            </a:r>
          </a:p>
          <a:p>
            <a:pPr marL="174982" indent="-174982">
              <a:spcBef>
                <a:spcPct val="0"/>
              </a:spcBef>
              <a:buFont typeface="Arial" panose="020B0604020202020204" pitchFamily="34" charset="0"/>
              <a:buChar char="•"/>
              <a:defRPr/>
            </a:pPr>
            <a:r>
              <a:rPr lang="en-US" altLang="en-US" i="1" dirty="0"/>
              <a:t>We should no longer be making or giving paddles. Delta Gamma committed to this in 2014! Here is a link that describes the reasoning for that policy: </a:t>
            </a:r>
            <a:r>
              <a:rPr lang="en-US" sz="1800" dirty="0">
                <a:latin typeface="Segoe UI" panose="020B0502040204020203" pitchFamily="34" charset="0"/>
              </a:rPr>
              <a:t>https://www.deltagamma.org/library/policy/positional-statement-on-the-discontinued-usage-of-paddles-as-gifts</a:t>
            </a:r>
            <a:endParaRPr lang="en-US" altLang="en-US" i="1" dirty="0"/>
          </a:p>
          <a:p>
            <a:pPr marL="174982" indent="-174982">
              <a:spcBef>
                <a:spcPct val="0"/>
              </a:spcBef>
              <a:buFont typeface="Arial" panose="020B0604020202020204" pitchFamily="34" charset="0"/>
              <a:buChar char="•"/>
              <a:defRPr/>
            </a:pPr>
            <a:r>
              <a:rPr lang="en-US" altLang="en-US" i="1" dirty="0"/>
              <a:t>Within some of our collegiate chapters we continue to see a problem involving vp: member education and director of new members providing alcohol to new members. This is against our Fraternity policies. Furthermore, for new members under 21, this is against the law. Officers making such choices could lose their office, be placed on probation, bring about a review of their membership and most of all lose their integrity within the chapter and region. The university could also hold them accountable for these choices.</a:t>
            </a:r>
          </a:p>
          <a:p>
            <a:pPr marL="174982" indent="-174982">
              <a:spcBef>
                <a:spcPct val="0"/>
              </a:spcBef>
              <a:buFont typeface="Arial" panose="020B0604020202020204" pitchFamily="34" charset="0"/>
              <a:buChar char="•"/>
              <a:defRPr/>
            </a:pPr>
            <a:r>
              <a:rPr lang="en-US" altLang="en-US" i="1" dirty="0"/>
              <a:t>Please be mindful of religious holidays and observances when scheduling events. A culture of care starts with respecting and being mindful of our belief systems and obligations. </a:t>
            </a:r>
          </a:p>
          <a:p>
            <a:pPr eaLnBrk="1" hangingPunct="1">
              <a:spcBef>
                <a:spcPct val="0"/>
              </a:spcBef>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15</a:t>
            </a:fld>
            <a:endParaRPr lang="en-US" dirty="0"/>
          </a:p>
        </p:txBody>
      </p:sp>
    </p:spTree>
    <p:extLst>
      <p:ext uri="{BB962C8B-B14F-4D97-AF65-F5344CB8AC3E}">
        <p14:creationId xmlns:p14="http://schemas.microsoft.com/office/powerpoint/2010/main" val="58562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0" i="0" dirty="0"/>
              <a:t>(1 minute)</a:t>
            </a:r>
          </a:p>
          <a:p>
            <a:pPr eaLnBrk="1" hangingPunct="1">
              <a:spcBef>
                <a:spcPct val="0"/>
              </a:spcBef>
              <a:defRPr/>
            </a:pPr>
            <a:endParaRPr lang="en-US" altLang="en-US" b="0" i="1" dirty="0"/>
          </a:p>
          <a:p>
            <a:pPr eaLnBrk="1" hangingPunct="1">
              <a:spcBef>
                <a:spcPct val="0"/>
              </a:spcBef>
              <a:defRPr/>
            </a:pPr>
            <a:r>
              <a:rPr lang="en-US" altLang="en-US" b="0" i="1" dirty="0"/>
              <a:t>Here are a few quick notes about your overall role with the new members</a:t>
            </a:r>
          </a:p>
          <a:p>
            <a:pPr eaLnBrk="1" hangingPunct="1">
              <a:spcBef>
                <a:spcPct val="0"/>
              </a:spcBef>
              <a:defRPr/>
            </a:pPr>
            <a:endParaRPr lang="en-US" altLang="en-US" b="0" dirty="0"/>
          </a:p>
          <a:p>
            <a:r>
              <a:rPr lang="en-US" b="0" i="1" dirty="0"/>
              <a:t>It is a function of this role to be present at new member meetings. This is very important because you can play the role of observer in these meetings. It is important that we have an understanding of how the new members are experiencing Delta Gamma in their first days as a member. </a:t>
            </a:r>
          </a:p>
          <a:p>
            <a:endParaRPr lang="en-US" b="0" i="1" dirty="0"/>
          </a:p>
          <a:p>
            <a:r>
              <a:rPr lang="en-US" b="0" i="1" dirty="0"/>
              <a:t>You can be instrumental in watching small groups and their leaders. Which new members are engaged? Which were engaged last week but seem to have withdrawn? </a:t>
            </a:r>
          </a:p>
          <a:p>
            <a:endParaRPr lang="en-US" b="0" i="1" dirty="0"/>
          </a:p>
          <a:p>
            <a:r>
              <a:rPr lang="en-US" b="0" i="1" dirty="0"/>
              <a:t>If the chapter does any sort of pairing initiated members with new members in an effort to get to know them – do you notice trends in which new members are being requested as partners? </a:t>
            </a:r>
          </a:p>
          <a:p>
            <a:endParaRPr lang="en-US" b="0" i="1" dirty="0"/>
          </a:p>
          <a:p>
            <a:r>
              <a:rPr lang="en-US" b="0" i="1" dirty="0"/>
              <a:t>All of this information can help us to get to every new member to help her feel that she belongs with Delta Gamma. Your observation can then translate to information for the director of new members and vp: member education. </a:t>
            </a:r>
          </a:p>
          <a:p>
            <a:endParaRPr lang="en-US" b="0" i="1" dirty="0"/>
          </a:p>
          <a:p>
            <a:r>
              <a:rPr lang="en-US" b="0" i="1" dirty="0"/>
              <a:t>In addition, you can give constructive feedback to officers if you feel that new member meetings are not as productive as they could be. </a:t>
            </a:r>
          </a:p>
          <a:p>
            <a:endParaRPr lang="en-US" b="0" i="1" dirty="0"/>
          </a:p>
          <a:p>
            <a:r>
              <a:rPr lang="en-US" b="0" i="1" dirty="0"/>
              <a:t>Here are some ways to help determine if members are unengaged in a virtual environment:</a:t>
            </a:r>
          </a:p>
          <a:p>
            <a:pPr marL="171450" indent="-171450">
              <a:buFontTx/>
              <a:buChar char="-"/>
            </a:pPr>
            <a:r>
              <a:rPr lang="en-US" b="0" i="1" dirty="0"/>
              <a:t>At the beginning or end of a meeting, ask new members to put into the chat one word that describes how they’re feeling</a:t>
            </a:r>
          </a:p>
          <a:p>
            <a:pPr marL="171450" indent="-171450">
              <a:buFontTx/>
              <a:buChar char="-"/>
            </a:pPr>
            <a:r>
              <a:rPr lang="en-US" b="0" i="1" dirty="0"/>
              <a:t>Create a short Zoom poll that collects information anonymously that asks about their experience</a:t>
            </a:r>
          </a:p>
          <a:p>
            <a:pPr marL="171450" indent="-171450">
              <a:buFontTx/>
              <a:buChar char="-"/>
            </a:pPr>
            <a:r>
              <a:rPr lang="en-US" b="0" i="1" dirty="0"/>
              <a:t>Watch non-verbals</a:t>
            </a:r>
          </a:p>
          <a:p>
            <a:pPr marL="171450" indent="-171450">
              <a:buFontTx/>
              <a:buChar char="-"/>
            </a:pPr>
            <a:r>
              <a:rPr lang="en-US" b="0" i="1" dirty="0"/>
              <a:t>Make note if certain new members consistently arrive late or leave early</a:t>
            </a:r>
          </a:p>
          <a:p>
            <a:pPr marL="171450" indent="-171450">
              <a:buFontTx/>
              <a:buChar char="-"/>
            </a:pPr>
            <a:r>
              <a:rPr lang="en-US" b="0" i="1" dirty="0"/>
              <a:t>Work with small group facilitators to assess engagement, as well</a:t>
            </a:r>
          </a:p>
          <a:p>
            <a:endParaRPr lang="en-US" b="0" i="1" dirty="0"/>
          </a:p>
        </p:txBody>
      </p:sp>
      <p:sp>
        <p:nvSpPr>
          <p:cNvPr id="4" name="Slide Number Placeholder 3"/>
          <p:cNvSpPr>
            <a:spLocks noGrp="1"/>
          </p:cNvSpPr>
          <p:nvPr>
            <p:ph type="sldNum" sz="quarter" idx="10"/>
          </p:nvPr>
        </p:nvSpPr>
        <p:spPr/>
        <p:txBody>
          <a:bodyPr/>
          <a:lstStyle/>
          <a:p>
            <a:fld id="{4C13F579-89C5-4C93-AFB9-887C6C4F2514}" type="slidenum">
              <a:rPr lang="en-US" smtClean="0"/>
              <a:t>16</a:t>
            </a:fld>
            <a:endParaRPr lang="en-US" dirty="0"/>
          </a:p>
        </p:txBody>
      </p:sp>
    </p:spTree>
    <p:extLst>
      <p:ext uri="{BB962C8B-B14F-4D97-AF65-F5344CB8AC3E}">
        <p14:creationId xmlns:p14="http://schemas.microsoft.com/office/powerpoint/2010/main" val="137706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0" dirty="0"/>
              <a:t>(1 minute)</a:t>
            </a:r>
          </a:p>
          <a:p>
            <a:endParaRPr lang="en-US" altLang="en-US" i="1" dirty="0"/>
          </a:p>
          <a:p>
            <a:r>
              <a:rPr lang="en-US" altLang="en-US" i="1" dirty="0"/>
              <a:t>We talked about reviewing the plan for the new member retreat, but here are a few considerations regarding these events. </a:t>
            </a:r>
          </a:p>
          <a:p>
            <a:endParaRPr lang="en-US" altLang="en-US" dirty="0"/>
          </a:p>
          <a:p>
            <a:r>
              <a:rPr lang="en-US" altLang="en-US" dirty="0"/>
              <a:t>Review the items on the screen</a:t>
            </a:r>
          </a:p>
          <a:p>
            <a:endParaRPr lang="en-US" dirty="0"/>
          </a:p>
          <a:p>
            <a:r>
              <a:rPr lang="en-US" i="1" dirty="0"/>
              <a:t>If a university requires a shorter new member period, the new member retreat can be helpful because during it, the chapter can cover multiple weeks of the new member period all at one time. This way, the integrity with new member pursuits is not compromised – even with a shorter timeline, the new members are still getting all of the information and having all experiences intended for their first few weeks as a Delta Gamma. </a:t>
            </a:r>
          </a:p>
        </p:txBody>
      </p:sp>
      <p:sp>
        <p:nvSpPr>
          <p:cNvPr id="4" name="Slide Number Placeholder 3"/>
          <p:cNvSpPr>
            <a:spLocks noGrp="1"/>
          </p:cNvSpPr>
          <p:nvPr>
            <p:ph type="sldNum" sz="quarter" idx="10"/>
          </p:nvPr>
        </p:nvSpPr>
        <p:spPr/>
        <p:txBody>
          <a:bodyPr/>
          <a:lstStyle/>
          <a:p>
            <a:fld id="{4C13F579-89C5-4C93-AFB9-887C6C4F2514}" type="slidenum">
              <a:rPr lang="en-US" smtClean="0"/>
              <a:t>17</a:t>
            </a:fld>
            <a:endParaRPr lang="en-US" dirty="0"/>
          </a:p>
        </p:txBody>
      </p:sp>
    </p:spTree>
    <p:extLst>
      <p:ext uri="{BB962C8B-B14F-4D97-AF65-F5344CB8AC3E}">
        <p14:creationId xmlns:p14="http://schemas.microsoft.com/office/powerpoint/2010/main" val="384623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0" dirty="0"/>
          </a:p>
          <a:p>
            <a:r>
              <a:rPr lang="en-US" i="1" dirty="0"/>
              <a:t>Some campuses require the new member program to be shortened. Rather than require more of new members in trying to complete the entire new member program in shortened time, we have outlined which weeks need to be covered prior to Initiation. It is then required that the new member pursuit be finished after Initiation so that new members do not miss out on these experiences. </a:t>
            </a:r>
          </a:p>
          <a:p>
            <a:endParaRPr lang="en-US" i="1" dirty="0"/>
          </a:p>
          <a:p>
            <a:endParaRPr lang="en-US" i="1" dirty="0"/>
          </a:p>
        </p:txBody>
      </p:sp>
      <p:sp>
        <p:nvSpPr>
          <p:cNvPr id="4" name="Slide Number Placeholder 3"/>
          <p:cNvSpPr>
            <a:spLocks noGrp="1"/>
          </p:cNvSpPr>
          <p:nvPr>
            <p:ph type="sldNum" sz="quarter" idx="5"/>
          </p:nvPr>
        </p:nvSpPr>
        <p:spPr/>
        <p:txBody>
          <a:bodyPr/>
          <a:lstStyle/>
          <a:p>
            <a:fld id="{4C13F579-89C5-4C93-AFB9-887C6C4F2514}" type="slidenum">
              <a:rPr lang="en-US" smtClean="0"/>
              <a:t>18</a:t>
            </a:fld>
            <a:endParaRPr lang="en-US" dirty="0"/>
          </a:p>
        </p:txBody>
      </p:sp>
    </p:spTree>
    <p:extLst>
      <p:ext uri="{BB962C8B-B14F-4D97-AF65-F5344CB8AC3E}">
        <p14:creationId xmlns:p14="http://schemas.microsoft.com/office/powerpoint/2010/main" val="301292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i="0" dirty="0"/>
              <a:t>(3 minutes)</a:t>
            </a:r>
          </a:p>
          <a:p>
            <a:pPr eaLnBrk="1" hangingPunct="1">
              <a:spcBef>
                <a:spcPct val="0"/>
              </a:spcBef>
              <a:defRPr/>
            </a:pPr>
            <a:endParaRPr lang="en-US" altLang="en-US" i="1" dirty="0"/>
          </a:p>
          <a:p>
            <a:pPr eaLnBrk="1" hangingPunct="1">
              <a:spcBef>
                <a:spcPct val="0"/>
              </a:spcBef>
              <a:defRPr/>
            </a:pPr>
            <a:r>
              <a:rPr lang="en-US" altLang="en-US" i="1" dirty="0"/>
              <a:t>The big/little relationship is one of the most treasured friendships many members will have during their college days. Events surrounding the Big/Little relationship are also often some of the more stressful times within the year. We also see that Big/Little time in chapters tends to be among the most risky. </a:t>
            </a:r>
          </a:p>
          <a:p>
            <a:pPr eaLnBrk="1" hangingPunct="1">
              <a:spcBef>
                <a:spcPct val="0"/>
              </a:spcBef>
              <a:defRPr/>
            </a:pPr>
            <a:endParaRPr lang="en-US" altLang="en-US" i="1" dirty="0"/>
          </a:p>
          <a:p>
            <a:pPr eaLnBrk="1" hangingPunct="1">
              <a:spcBef>
                <a:spcPct val="0"/>
              </a:spcBef>
              <a:defRPr/>
            </a:pPr>
            <a:r>
              <a:rPr lang="en-US" altLang="en-US" i="1" dirty="0"/>
              <a:t>Are there any practices surrounding Big/Little that puzzle or worry you? </a:t>
            </a:r>
          </a:p>
          <a:p>
            <a:pPr eaLnBrk="1" hangingPunct="1">
              <a:spcBef>
                <a:spcPct val="0"/>
              </a:spcBef>
              <a:defRPr/>
            </a:pPr>
            <a:endParaRPr lang="en-US" altLang="en-US" i="1" dirty="0"/>
          </a:p>
          <a:p>
            <a:pPr eaLnBrk="1" hangingPunct="1">
              <a:spcBef>
                <a:spcPct val="0"/>
              </a:spcBef>
              <a:defRPr/>
            </a:pPr>
            <a:r>
              <a:rPr lang="en-US" altLang="en-US" i="0" dirty="0"/>
              <a:t>Just take responses from the advisers at this time, rather than brainstorming solutions to their concerns. </a:t>
            </a:r>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19</a:t>
            </a:fld>
            <a:endParaRPr lang="en-US" dirty="0"/>
          </a:p>
        </p:txBody>
      </p:sp>
    </p:spTree>
    <p:extLst>
      <p:ext uri="{BB962C8B-B14F-4D97-AF65-F5344CB8AC3E}">
        <p14:creationId xmlns:p14="http://schemas.microsoft.com/office/powerpoint/2010/main" val="289777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(1 minutes)</a:t>
            </a:r>
          </a:p>
          <a:p>
            <a:pPr eaLnBrk="1" hangingPunct="1">
              <a:spcBef>
                <a:spcPct val="0"/>
              </a:spcBef>
            </a:pPr>
            <a:endParaRPr lang="en-US" altLang="en-US" i="1" dirty="0"/>
          </a:p>
          <a:p>
            <a:pPr eaLnBrk="1" hangingPunct="1">
              <a:spcBef>
                <a:spcPct val="0"/>
              </a:spcBef>
            </a:pPr>
            <a:r>
              <a:rPr lang="en-US" altLang="en-US" dirty="0"/>
              <a:t>Review the agenda. </a:t>
            </a:r>
          </a:p>
          <a:p>
            <a:pPr eaLnBrk="1" hangingPunct="1">
              <a:spcBef>
                <a:spcPct val="0"/>
              </a:spcBef>
            </a:pPr>
            <a:endParaRPr lang="en-US" altLang="en-US" dirty="0"/>
          </a:p>
          <a:p>
            <a:pPr eaLnBrk="1" hangingPunct="1">
              <a:spcBef>
                <a:spcPct val="0"/>
              </a:spcBef>
            </a:pPr>
            <a:r>
              <a:rPr lang="en-US" altLang="en-US" i="1" dirty="0"/>
              <a:t>Here are the broad stroke topics of what we will cover together today. Each step of the way, we will talk through traditional DG policies and procedures and will take time to consider how these pieces of chapter operations have changed due to COVID-19 and a more virtual landscape. We hope you will leave today with a new network of peer advisers and ideas for how to guide the collegiate officers you work with during this time where everything feels new! </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2</a:t>
            </a:fld>
            <a:endParaRPr lang="en-US" dirty="0"/>
          </a:p>
        </p:txBody>
      </p:sp>
    </p:spTree>
    <p:extLst>
      <p:ext uri="{BB962C8B-B14F-4D97-AF65-F5344CB8AC3E}">
        <p14:creationId xmlns:p14="http://schemas.microsoft.com/office/powerpoint/2010/main" val="1526490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(10 minutes)</a:t>
            </a:r>
          </a:p>
          <a:p>
            <a:endParaRPr lang="en-US" i="1" dirty="0"/>
          </a:p>
          <a:p>
            <a:r>
              <a:rPr lang="en-US" i="1" dirty="0"/>
              <a:t>To continue a theme of our conversation related to the New Member Pursuit, let’s brainstorm together the “why” of the big/little relationship. The discussion on the Big/Little relationship begins on page 87 of the New Member Pursuit facilitator guide. Scroll to that page to consider the new format during your discussion. When we come back, we will ask for your thoughts and suggestions and best practices for each other related to the questions on the screen. </a:t>
            </a:r>
          </a:p>
          <a:p>
            <a:endParaRPr lang="en-US" i="1" dirty="0"/>
          </a:p>
          <a:p>
            <a:r>
              <a:rPr lang="en-US" b="1" i="0" dirty="0"/>
              <a:t>(Zoom feature</a:t>
            </a:r>
            <a:r>
              <a:rPr lang="en-US" i="0" dirty="0"/>
              <a:t>:  send advisers to breakout rooms for 5 minutes. It is recommended that there are not more than 5 advisers in each breakout space.)</a:t>
            </a:r>
          </a:p>
          <a:p>
            <a:endParaRPr lang="en-US" i="0" dirty="0"/>
          </a:p>
          <a:p>
            <a:r>
              <a:rPr lang="en-US" i="0" dirty="0"/>
              <a:t>When the breakout rooms close, facilitate a conversation based on their suggestions related to the questions prompted on the slide. </a:t>
            </a:r>
          </a:p>
          <a:p>
            <a:endParaRPr lang="en-US" i="0" dirty="0"/>
          </a:p>
          <a:p>
            <a:r>
              <a:rPr lang="en-US" i="0" dirty="0"/>
              <a:t>If not mentioned by advisers, please say:</a:t>
            </a:r>
          </a:p>
          <a:p>
            <a:pPr marL="171450" indent="-171450">
              <a:buFontTx/>
              <a:buChar char="-"/>
            </a:pPr>
            <a:r>
              <a:rPr lang="en-US" i="1" dirty="0"/>
              <a:t>In the updated New Member Pursuit, those interested in becoming a Big Sister must attend the facilitated interest meeting. To impress the importance of this role and to ensure that all understand the expectation of Delta Gammas in this role, there should be no exceptions to this!</a:t>
            </a:r>
          </a:p>
          <a:p>
            <a:pPr marL="171450" indent="-171450">
              <a:buFontTx/>
              <a:buChar char="-"/>
            </a:pPr>
            <a:r>
              <a:rPr lang="en-US" i="1" dirty="0"/>
              <a:t>The Big Sister interest meeting uses the word “friendtor” to describe the role of a Big Sister – this is a combination of a friend and a mentor. This is an intentional word and should convey that it is not necessary for Big Sisters to be a Little sisters best friend…but she is meant to be a compassionate guide. </a:t>
            </a:r>
          </a:p>
          <a:p>
            <a:pPr marL="171450" indent="-171450">
              <a:buFontTx/>
              <a:buChar char="-"/>
            </a:pPr>
            <a:r>
              <a:rPr lang="en-US" i="1" dirty="0"/>
              <a:t>Retention! The Big/Little relationship can be instrumental in helping new members to feel connected to the organization, therefore encouraging her to invest in her Delta Gamma membership. </a:t>
            </a:r>
            <a:endParaRPr lang="en-US" i="0" dirty="0"/>
          </a:p>
        </p:txBody>
      </p:sp>
      <p:sp>
        <p:nvSpPr>
          <p:cNvPr id="4" name="Slide Number Placeholder 3"/>
          <p:cNvSpPr>
            <a:spLocks noGrp="1"/>
          </p:cNvSpPr>
          <p:nvPr>
            <p:ph type="sldNum" sz="quarter" idx="5"/>
          </p:nvPr>
        </p:nvSpPr>
        <p:spPr/>
        <p:txBody>
          <a:bodyPr/>
          <a:lstStyle/>
          <a:p>
            <a:fld id="{4C13F579-89C5-4C93-AFB9-887C6C4F2514}" type="slidenum">
              <a:rPr lang="en-US" smtClean="0"/>
              <a:t>20</a:t>
            </a:fld>
            <a:endParaRPr lang="en-US" dirty="0"/>
          </a:p>
        </p:txBody>
      </p:sp>
    </p:spTree>
    <p:extLst>
      <p:ext uri="{BB962C8B-B14F-4D97-AF65-F5344CB8AC3E}">
        <p14:creationId xmlns:p14="http://schemas.microsoft.com/office/powerpoint/2010/main" val="1275539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002060"/>
                </a:solidFill>
              </a:rPr>
              <a:t>(3 minutes)</a:t>
            </a:r>
          </a:p>
          <a:p>
            <a:endParaRPr lang="en-US" i="1" dirty="0">
              <a:solidFill>
                <a:srgbClr val="002060"/>
              </a:solidFill>
            </a:endParaRPr>
          </a:p>
          <a:p>
            <a:r>
              <a:rPr lang="en-US" i="1" dirty="0">
                <a:solidFill>
                  <a:srgbClr val="002060"/>
                </a:solidFill>
              </a:rPr>
              <a:t>Big/Little matching can be a challenging process for some chapters! Members tend to put a lot of weight on the big/little relationship so matching with their top choice can be an emotionally charged process. It is important that the chapter is organized and transparent as possible. We also encourage you to participate in this process – both matching and the reveal, which will now happen in week 6 of the New Member Pursuit. </a:t>
            </a:r>
          </a:p>
          <a:p>
            <a:endParaRPr lang="en-US" i="1" dirty="0">
              <a:solidFill>
                <a:srgbClr val="002060"/>
              </a:solidFill>
            </a:endParaRPr>
          </a:p>
          <a:p>
            <a:r>
              <a:rPr lang="en-US" i="1" dirty="0">
                <a:solidFill>
                  <a:srgbClr val="002060"/>
                </a:solidFill>
              </a:rPr>
              <a:t>There are a couple of things here to consider and then we are going to review a sample matching process. </a:t>
            </a:r>
          </a:p>
          <a:p>
            <a:endParaRPr lang="en-US" i="1" dirty="0">
              <a:solidFill>
                <a:srgbClr val="002060"/>
              </a:solidFill>
            </a:endParaRPr>
          </a:p>
          <a:p>
            <a:r>
              <a:rPr lang="en-US" i="1" dirty="0">
                <a:solidFill>
                  <a:srgbClr val="002060"/>
                </a:solidFill>
              </a:rPr>
              <a:t>First, new members should be the top priority in the matching process. It is always ideal for the new member to get their top choice, when possible. When a new member indicates to us who she has connected with, she is giving us a clear indication about her wishes and feeling of connectedness to the chapter. We should honor this, if at all possible!</a:t>
            </a:r>
          </a:p>
          <a:p>
            <a:endParaRPr lang="en-US" i="1" dirty="0">
              <a:solidFill>
                <a:srgbClr val="002060"/>
              </a:solidFill>
            </a:endParaRPr>
          </a:p>
          <a:p>
            <a:r>
              <a:rPr lang="en-US" i="1" dirty="0">
                <a:solidFill>
                  <a:srgbClr val="002060"/>
                </a:solidFill>
              </a:rPr>
              <a:t>As the adviser, you have a unique, 30,000 ft perspective. You likely have identified trends that the students haven’t seen, which could include witnessing that some new members are having a harder time finding their place in the chapter than others. If it is possible, and in the name of retention and a positive Delta Gamma experience, it would be ideal to give special consideration to those new members who are having a challenging time. </a:t>
            </a:r>
          </a:p>
          <a:p>
            <a:endParaRPr lang="en-US" i="1" dirty="0">
              <a:solidFill>
                <a:srgbClr val="002060"/>
              </a:solidFill>
            </a:endParaRPr>
          </a:p>
          <a:p>
            <a:r>
              <a:rPr lang="en-US" i="1" dirty="0">
                <a:solidFill>
                  <a:srgbClr val="002060"/>
                </a:solidFill>
              </a:rPr>
              <a:t>Lastly, sometimes it is a good idea for chapters to consider twins for larger new member classes. </a:t>
            </a:r>
          </a:p>
          <a:p>
            <a:endParaRPr lang="en-US" i="1" dirty="0">
              <a:solidFill>
                <a:srgbClr val="002060"/>
              </a:solidFill>
            </a:endParaRPr>
          </a:p>
          <a:p>
            <a:r>
              <a:rPr lang="en-US" i="1" dirty="0">
                <a:solidFill>
                  <a:srgbClr val="002060"/>
                </a:solidFill>
              </a:rPr>
              <a:t>The New Member Pursuit Facilitator Guide also has a matching process that is recommended for chapters to use. </a:t>
            </a:r>
          </a:p>
          <a:p>
            <a:endParaRPr lang="en-US" i="1" dirty="0">
              <a:solidFill>
                <a:srgbClr val="002060"/>
              </a:solidFill>
            </a:endParaRPr>
          </a:p>
          <a:p>
            <a:r>
              <a:rPr lang="en-US" i="0" dirty="0">
                <a:solidFill>
                  <a:srgbClr val="002060"/>
                </a:solidFill>
              </a:rPr>
              <a:t>Ask for any questions. </a:t>
            </a:r>
          </a:p>
          <a:p>
            <a:endParaRPr lang="en-US" i="1" dirty="0">
              <a:solidFill>
                <a:srgbClr val="002060"/>
              </a:solidFill>
            </a:endParaRPr>
          </a:p>
          <a:p>
            <a:endParaRPr lang="en-US" i="1" dirty="0">
              <a:solidFill>
                <a:srgbClr val="002060"/>
              </a:solidFill>
            </a:endParaRPr>
          </a:p>
          <a:p>
            <a:endParaRPr lang="en-US" i="1" dirty="0">
              <a:solidFill>
                <a:srgbClr val="002060"/>
              </a:solidFill>
            </a:endParaRPr>
          </a:p>
          <a:p>
            <a:endParaRPr lang="en-US" i="0" dirty="0"/>
          </a:p>
        </p:txBody>
      </p:sp>
      <p:sp>
        <p:nvSpPr>
          <p:cNvPr id="4" name="Slide Number Placeholder 3"/>
          <p:cNvSpPr>
            <a:spLocks noGrp="1"/>
          </p:cNvSpPr>
          <p:nvPr>
            <p:ph type="sldNum" sz="quarter" idx="10"/>
          </p:nvPr>
        </p:nvSpPr>
        <p:spPr/>
        <p:txBody>
          <a:bodyPr/>
          <a:lstStyle/>
          <a:p>
            <a:fld id="{4C13F579-89C5-4C93-AFB9-887C6C4F2514}" type="slidenum">
              <a:rPr lang="en-US" smtClean="0"/>
              <a:t>21</a:t>
            </a:fld>
            <a:endParaRPr lang="en-US" dirty="0"/>
          </a:p>
        </p:txBody>
      </p:sp>
    </p:spTree>
    <p:extLst>
      <p:ext uri="{BB962C8B-B14F-4D97-AF65-F5344CB8AC3E}">
        <p14:creationId xmlns:p14="http://schemas.microsoft.com/office/powerpoint/2010/main" val="108049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p:txBody>
      </p:sp>
      <p:sp>
        <p:nvSpPr>
          <p:cNvPr id="4" name="Slide Number Placeholder 3"/>
          <p:cNvSpPr>
            <a:spLocks noGrp="1"/>
          </p:cNvSpPr>
          <p:nvPr>
            <p:ph type="sldNum" sz="quarter" idx="5"/>
          </p:nvPr>
        </p:nvSpPr>
        <p:spPr/>
        <p:txBody>
          <a:bodyPr/>
          <a:lstStyle/>
          <a:p>
            <a:fld id="{4C13F579-89C5-4C93-AFB9-887C6C4F2514}" type="slidenum">
              <a:rPr lang="en-US" smtClean="0"/>
              <a:t>22</a:t>
            </a:fld>
            <a:endParaRPr lang="en-US" dirty="0"/>
          </a:p>
        </p:txBody>
      </p:sp>
    </p:spTree>
    <p:extLst>
      <p:ext uri="{BB962C8B-B14F-4D97-AF65-F5344CB8AC3E}">
        <p14:creationId xmlns:p14="http://schemas.microsoft.com/office/powerpoint/2010/main" val="78166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(1 minute)</a:t>
            </a:r>
          </a:p>
          <a:p>
            <a:endParaRPr lang="en-US" altLang="en-US" dirty="0"/>
          </a:p>
          <a:p>
            <a:r>
              <a:rPr lang="en-US" altLang="en-US" i="1" dirty="0"/>
              <a:t>The director of ritual has two primary responsibilities: (1) planning informal rituals and (2) planning formal rituals.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23</a:t>
            </a:fld>
            <a:endParaRPr lang="en-US" dirty="0"/>
          </a:p>
        </p:txBody>
      </p:sp>
    </p:spTree>
    <p:extLst>
      <p:ext uri="{BB962C8B-B14F-4D97-AF65-F5344CB8AC3E}">
        <p14:creationId xmlns:p14="http://schemas.microsoft.com/office/powerpoint/2010/main" val="3943379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0" dirty="0"/>
              <a:t>(3 minutes)</a:t>
            </a:r>
          </a:p>
          <a:p>
            <a:endParaRPr lang="en-US" altLang="en-US" i="0" dirty="0"/>
          </a:p>
          <a:p>
            <a:r>
              <a:rPr lang="en-US" altLang="en-US" i="0" dirty="0"/>
              <a:t>Ask </a:t>
            </a:r>
            <a:r>
              <a:rPr lang="en-US" altLang="en-US" i="1" dirty="0"/>
              <a:t>what are informal rituals? </a:t>
            </a:r>
          </a:p>
          <a:p>
            <a:endParaRPr lang="en-US" altLang="en-US" i="1" dirty="0"/>
          </a:p>
          <a:p>
            <a:r>
              <a:rPr lang="en-US" altLang="en-US" dirty="0"/>
              <a:t>Explain that informal rituals don’t have to take a lot of time or planning. They can be quick poems to remind members of their responsibilities to DG or how special DG can be to longer more involved rituals. Informal rituals do take thought and planning. </a:t>
            </a:r>
          </a:p>
          <a:p>
            <a:endParaRPr lang="en-US" altLang="en-US" dirty="0"/>
          </a:p>
          <a:p>
            <a:r>
              <a:rPr lang="en-US" altLang="en-US" dirty="0"/>
              <a:t>Explain that two places to find informal rituals is the Informal Ritual Ceremonies handbook and Think Anchor Deep. Both are resources located in the Library. There are many ideas in each resource that can be adapted to a virtual setting. </a:t>
            </a:r>
          </a:p>
          <a:p>
            <a:endParaRPr lang="en-US" altLang="en-US" dirty="0"/>
          </a:p>
          <a:p>
            <a:r>
              <a:rPr lang="en-US" altLang="en-US" i="0" dirty="0"/>
              <a:t>Ask: </a:t>
            </a:r>
            <a:r>
              <a:rPr lang="en-US" altLang="en-US" i="1" dirty="0"/>
              <a:t>What are some best practices you’ve seen when chapters celebrate informal rituals?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24</a:t>
            </a:fld>
            <a:endParaRPr lang="en-US" dirty="0"/>
          </a:p>
        </p:txBody>
      </p:sp>
    </p:spTree>
    <p:extLst>
      <p:ext uri="{BB962C8B-B14F-4D97-AF65-F5344CB8AC3E}">
        <p14:creationId xmlns:p14="http://schemas.microsoft.com/office/powerpoint/2010/main" val="1894926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i="0" dirty="0">
                <a:latin typeface="Arial" panose="020B0604020202020204" pitchFamily="34" charset="0"/>
              </a:rPr>
              <a:t>(10 minutes)</a:t>
            </a:r>
          </a:p>
          <a:p>
            <a:pPr eaLnBrk="1" hangingPunct="1">
              <a:spcBef>
                <a:spcPct val="0"/>
              </a:spcBef>
              <a:defRPr/>
            </a:pPr>
            <a:endParaRPr lang="en-US" altLang="en-US" i="1" dirty="0">
              <a:latin typeface="Arial" panose="020B0604020202020204" pitchFamily="34" charset="0"/>
            </a:endParaRPr>
          </a:p>
          <a:p>
            <a:pPr eaLnBrk="1" hangingPunct="1">
              <a:spcBef>
                <a:spcPct val="0"/>
              </a:spcBef>
              <a:defRPr/>
            </a:pPr>
            <a:r>
              <a:rPr lang="en-US" altLang="en-US" i="1" dirty="0">
                <a:latin typeface="Arial" panose="020B0604020202020204" pitchFamily="34" charset="0"/>
              </a:rPr>
              <a:t>It is also the director of rituals responsibility to plan Initiation and Inspiration. Everything from properly saying the terms shared to knowing where to be when, planning is the key to successful Initiation and Inspiration. This is the first exposure to formal ritual that new member will experience… aside from Pi Alpha.  They should lead by example so they are invested in the experience that bonds us together as Delta Gamma women.  As an adviser, your presence and guidance for Initiation and Inspiration</a:t>
            </a:r>
            <a:r>
              <a:rPr lang="en-US" altLang="en-US" i="1" baseline="0" dirty="0">
                <a:latin typeface="Arial" panose="020B0604020202020204" pitchFamily="34" charset="0"/>
              </a:rPr>
              <a:t> is critical. </a:t>
            </a:r>
            <a:endParaRPr lang="en-US" altLang="en-US" i="1" dirty="0">
              <a:latin typeface="Arial" panose="020B0604020202020204" pitchFamily="34" charset="0"/>
            </a:endParaRPr>
          </a:p>
          <a:p>
            <a:pPr eaLnBrk="1" hangingPunct="1">
              <a:spcBef>
                <a:spcPct val="0"/>
              </a:spcBef>
              <a:defRPr/>
            </a:pPr>
            <a:endParaRPr lang="en-US" altLang="en-US" i="1" dirty="0">
              <a:latin typeface="Arial" panose="020B0604020202020204" pitchFamily="34" charset="0"/>
            </a:endParaRPr>
          </a:p>
          <a:p>
            <a:pPr eaLnBrk="1" hangingPunct="1">
              <a:spcBef>
                <a:spcPct val="0"/>
              </a:spcBef>
              <a:defRPr/>
            </a:pPr>
            <a:r>
              <a:rPr lang="en-US" altLang="en-US" i="1" dirty="0">
                <a:latin typeface="Arial" panose="020B0604020202020204" pitchFamily="34" charset="0"/>
              </a:rPr>
              <a:t>The director of rituals is responsible for completing the Inspiration and Initiation Outline. This is due on Anchorbase, 6 weeks prior to Inspiration and Initiation. It is approved by the RCS/CAC/NCC In this report, it asks you a couple of questions:</a:t>
            </a:r>
          </a:p>
          <a:p>
            <a:pPr marL="174982" indent="-174982">
              <a:spcBef>
                <a:spcPct val="0"/>
              </a:spcBef>
              <a:buFont typeface="Arial" panose="020B0604020202020204" pitchFamily="34" charset="0"/>
              <a:buChar char="•"/>
              <a:defRPr/>
            </a:pPr>
            <a:r>
              <a:rPr lang="en-US" altLang="en-US" i="1" dirty="0">
                <a:latin typeface="Arial" panose="020B0604020202020204" pitchFamily="34" charset="0"/>
              </a:rPr>
              <a:t>What are your plans for Inspiration? </a:t>
            </a:r>
          </a:p>
          <a:p>
            <a:pPr marL="174982" indent="-174982">
              <a:spcBef>
                <a:spcPct val="0"/>
              </a:spcBef>
              <a:buFont typeface="Arial" panose="020B0604020202020204" pitchFamily="34" charset="0"/>
              <a:buChar char="•"/>
              <a:defRPr/>
            </a:pPr>
            <a:r>
              <a:rPr lang="en-US" altLang="en-US" i="1" dirty="0">
                <a:latin typeface="Arial" panose="020B0604020202020204" pitchFamily="34" charset="0"/>
              </a:rPr>
              <a:t>What are your plans for 4</a:t>
            </a:r>
            <a:r>
              <a:rPr lang="en-US" altLang="en-US" i="1" baseline="30000" dirty="0">
                <a:latin typeface="Arial" panose="020B0604020202020204" pitchFamily="34" charset="0"/>
              </a:rPr>
              <a:t>th</a:t>
            </a:r>
            <a:r>
              <a:rPr lang="en-US" altLang="en-US" i="1" dirty="0">
                <a:latin typeface="Arial" panose="020B0604020202020204" pitchFamily="34" charset="0"/>
              </a:rPr>
              <a:t> degree of Initiation?</a:t>
            </a:r>
          </a:p>
          <a:p>
            <a:pPr marL="632182" lvl="1" indent="-174982">
              <a:spcBef>
                <a:spcPct val="0"/>
              </a:spcBef>
              <a:buFont typeface="Arial" panose="020B0604020202020204" pitchFamily="34" charset="0"/>
              <a:buChar char="•"/>
              <a:defRPr/>
            </a:pPr>
            <a:r>
              <a:rPr lang="en-US" altLang="en-US" i="1" dirty="0">
                <a:latin typeface="Arial" panose="020B0604020202020204" pitchFamily="34" charset="0"/>
              </a:rPr>
              <a:t>New members present their watchword and contribution to fourth degree</a:t>
            </a:r>
          </a:p>
          <a:p>
            <a:pPr marL="174982" indent="-174982">
              <a:spcBef>
                <a:spcPct val="0"/>
              </a:spcBef>
              <a:buFont typeface="Arial" panose="020B0604020202020204" pitchFamily="34" charset="0"/>
              <a:buChar char="•"/>
              <a:defRPr/>
            </a:pPr>
            <a:r>
              <a:rPr lang="en-US" altLang="en-US" i="1" dirty="0">
                <a:latin typeface="Arial" panose="020B0604020202020204" pitchFamily="34" charset="0"/>
              </a:rPr>
              <a:t>What are your plans for the Initiation Celebration?</a:t>
            </a:r>
          </a:p>
          <a:p>
            <a:pPr>
              <a:spcBef>
                <a:spcPct val="0"/>
              </a:spcBef>
              <a:defRPr/>
            </a:pPr>
            <a:r>
              <a:rPr lang="en-US" altLang="en-US" i="1" dirty="0">
                <a:latin typeface="Arial" panose="020B0604020202020204" pitchFamily="34" charset="0"/>
              </a:rPr>
              <a:t>This is a great opportunity as</a:t>
            </a:r>
            <a:r>
              <a:rPr lang="en-US" altLang="en-US" i="1" baseline="0" dirty="0">
                <a:latin typeface="Arial" panose="020B0604020202020204" pitchFamily="34" charset="0"/>
              </a:rPr>
              <a:t> an adviser to sit down and discuss these questions with the director of rituals before she submits this task.</a:t>
            </a:r>
            <a:endParaRPr lang="en-US" altLang="en-US" i="1" dirty="0">
              <a:latin typeface="Arial" panose="020B0604020202020204" pitchFamily="34" charset="0"/>
            </a:endParaRPr>
          </a:p>
          <a:p>
            <a:pPr marL="174982" indent="-174982">
              <a:spcBef>
                <a:spcPct val="0"/>
              </a:spcBef>
              <a:buFont typeface="Arial" panose="020B0604020202020204" pitchFamily="34" charset="0"/>
              <a:buChar char="•"/>
              <a:defRPr/>
            </a:pPr>
            <a:endParaRPr lang="en-US" altLang="en-US" i="1" dirty="0">
              <a:latin typeface="Arial" panose="020B0604020202020204" pitchFamily="34" charset="0"/>
            </a:endParaRPr>
          </a:p>
          <a:p>
            <a:pPr eaLnBrk="1" hangingPunct="1">
              <a:spcBef>
                <a:spcPct val="0"/>
              </a:spcBef>
              <a:buFont typeface="Arial" panose="020B0604020202020204" pitchFamily="34" charset="0"/>
              <a:buNone/>
              <a:defRPr/>
            </a:pPr>
            <a:r>
              <a:rPr lang="en-US" altLang="en-US" i="1" dirty="0">
                <a:latin typeface="Arial" panose="020B0604020202020204" pitchFamily="34" charset="0"/>
              </a:rPr>
              <a:t>Let’s break into three groups and discuss best practices for each of these. Please note that we will discuss virtual ritual ceremonies, but want to focus this conversation on Initiation as we’ve typically experienced it. </a:t>
            </a:r>
          </a:p>
          <a:p>
            <a:pPr eaLnBrk="1" hangingPunct="1">
              <a:spcBef>
                <a:spcPct val="0"/>
              </a:spcBef>
              <a:buFont typeface="Arial" panose="020B0604020202020204" pitchFamily="34" charset="0"/>
              <a:buNone/>
              <a:defRPr/>
            </a:pPr>
            <a:endParaRPr lang="en-US" altLang="en-US" i="1" dirty="0">
              <a:latin typeface="Arial" panose="020B0604020202020204" pitchFamily="34" charset="0"/>
            </a:endParaRPr>
          </a:p>
          <a:p>
            <a:pPr eaLnBrk="1" hangingPunct="1">
              <a:spcBef>
                <a:spcPct val="0"/>
              </a:spcBef>
              <a:buFont typeface="Arial" panose="020B0604020202020204" pitchFamily="34" charset="0"/>
              <a:buNone/>
              <a:defRPr/>
            </a:pPr>
            <a:r>
              <a:rPr lang="en-US" altLang="en-US" dirty="0">
                <a:latin typeface="Arial" panose="020B0604020202020204" pitchFamily="34" charset="0"/>
              </a:rPr>
              <a:t>(Zoom feature: Randomly assign each person to one of the three groups – (breakout 1) Inspiration, (breakout 2) 4</a:t>
            </a:r>
            <a:r>
              <a:rPr lang="en-US" altLang="en-US" baseline="30000" dirty="0">
                <a:latin typeface="Arial" panose="020B0604020202020204" pitchFamily="34" charset="0"/>
              </a:rPr>
              <a:t>th</a:t>
            </a:r>
            <a:r>
              <a:rPr lang="en-US" altLang="en-US" dirty="0">
                <a:latin typeface="Arial" panose="020B0604020202020204" pitchFamily="34" charset="0"/>
              </a:rPr>
              <a:t> degree, and (breakout 3) Initiation Celebration -  and give each group 5 minutes to discuss both best practices and ideas for each of these three events.)</a:t>
            </a:r>
          </a:p>
          <a:p>
            <a:pPr eaLnBrk="1" hangingPunct="1">
              <a:spcBef>
                <a:spcPct val="0"/>
              </a:spcBef>
              <a:buFont typeface="Arial" panose="020B0604020202020204" pitchFamily="34" charset="0"/>
              <a:buNone/>
              <a:defRPr/>
            </a:pPr>
            <a:endParaRPr lang="en-US" altLang="en-US" dirty="0">
              <a:latin typeface="Arial" panose="020B0604020202020204" pitchFamily="34" charset="0"/>
            </a:endParaRPr>
          </a:p>
          <a:p>
            <a:pPr eaLnBrk="1" hangingPunct="1">
              <a:spcBef>
                <a:spcPct val="0"/>
              </a:spcBef>
              <a:buFont typeface="Arial" panose="020B0604020202020204" pitchFamily="34" charset="0"/>
              <a:buNone/>
              <a:defRPr/>
            </a:pPr>
            <a:r>
              <a:rPr lang="en-US" altLang="en-US" dirty="0">
                <a:latin typeface="Arial" panose="020B0604020202020204" pitchFamily="34" charset="0"/>
              </a:rPr>
              <a:t>After five minutes has passed, ask each group to report. Ensure the following is mentioned for each group:</a:t>
            </a:r>
          </a:p>
          <a:p>
            <a:pPr eaLnBrk="1" hangingPunct="1">
              <a:spcBef>
                <a:spcPct val="0"/>
              </a:spcBef>
              <a:buFont typeface="Arial" panose="020B0604020202020204" pitchFamily="34" charset="0"/>
              <a:buNone/>
              <a:defRPr/>
            </a:pPr>
            <a:endParaRPr lang="en-US" altLang="en-US" dirty="0">
              <a:latin typeface="Arial" panose="020B0604020202020204" pitchFamily="34" charset="0"/>
            </a:endParaRPr>
          </a:p>
          <a:p>
            <a:pPr eaLnBrk="1" hangingPunct="1">
              <a:spcBef>
                <a:spcPct val="0"/>
              </a:spcBef>
              <a:buFont typeface="Arial" panose="020B0604020202020204" pitchFamily="34" charset="0"/>
              <a:buNone/>
              <a:defRPr/>
            </a:pPr>
            <a:r>
              <a:rPr lang="en-US" altLang="en-US" b="0" dirty="0">
                <a:latin typeface="Arial" panose="020B0604020202020204" pitchFamily="34" charset="0"/>
              </a:rPr>
              <a:t>Inspiration:</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Take a look at the rituals you perform as part of Inspiration. </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Do you feel they have been effective? </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We want NMs leaving feeling inspired for the sisterhood they will officially join the next day.</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Don’t lose sight of the importance of planning for inspiration and only focus on Initiation.</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Must be held between 9am and 10pm the day before Initiation and can be a maximum of 90 minutes. </a:t>
            </a:r>
          </a:p>
          <a:p>
            <a:pPr eaLnBrk="1" hangingPunct="1">
              <a:spcBef>
                <a:spcPct val="0"/>
              </a:spcBef>
              <a:buFont typeface="Arial" panose="020B0604020202020204" pitchFamily="34" charset="0"/>
              <a:buNone/>
              <a:defRPr/>
            </a:pPr>
            <a:endParaRPr lang="en-US" altLang="en-US" dirty="0">
              <a:latin typeface="Arial" panose="020B0604020202020204" pitchFamily="34" charset="0"/>
            </a:endParaRPr>
          </a:p>
          <a:p>
            <a:pPr eaLnBrk="1" hangingPunct="1">
              <a:spcBef>
                <a:spcPct val="0"/>
              </a:spcBef>
              <a:buFont typeface="Arial" panose="020B0604020202020204" pitchFamily="34" charset="0"/>
              <a:buNone/>
              <a:defRPr/>
            </a:pPr>
            <a:r>
              <a:rPr lang="en-US" altLang="en-US" b="0" dirty="0">
                <a:latin typeface="Arial" panose="020B0604020202020204" pitchFamily="34" charset="0"/>
              </a:rPr>
              <a:t>4</a:t>
            </a:r>
            <a:r>
              <a:rPr lang="en-US" altLang="en-US" b="0" baseline="30000" dirty="0">
                <a:latin typeface="Arial" panose="020B0604020202020204" pitchFamily="34" charset="0"/>
              </a:rPr>
              <a:t>th</a:t>
            </a:r>
            <a:r>
              <a:rPr lang="en-US" altLang="en-US" b="0" dirty="0">
                <a:latin typeface="Arial" panose="020B0604020202020204" pitchFamily="34" charset="0"/>
              </a:rPr>
              <a:t> degree of Initiation:</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Review your 4</a:t>
            </a:r>
            <a:r>
              <a:rPr lang="en-US" altLang="en-US" baseline="30000" dirty="0">
                <a:latin typeface="Arial" panose="020B0604020202020204" pitchFamily="34" charset="0"/>
              </a:rPr>
              <a:t>th</a:t>
            </a:r>
            <a:r>
              <a:rPr lang="en-US" altLang="en-US" dirty="0">
                <a:latin typeface="Arial" panose="020B0604020202020204" pitchFamily="34" charset="0"/>
              </a:rPr>
              <a:t> degree well in advance. </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Do they have everything they need including an updated chapter history? This is a place where the chapter can build a special connection</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Is there a special poem or song that has meaning for the chapter?</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Is there a special DG informal ritual that could make the 4</a:t>
            </a:r>
            <a:r>
              <a:rPr lang="en-US" altLang="en-US" baseline="30000" dirty="0">
                <a:latin typeface="Arial" panose="020B0604020202020204" pitchFamily="34" charset="0"/>
              </a:rPr>
              <a:t>th</a:t>
            </a:r>
            <a:r>
              <a:rPr lang="en-US" altLang="en-US" dirty="0">
                <a:latin typeface="Arial" panose="020B0604020202020204" pitchFamily="34" charset="0"/>
              </a:rPr>
              <a:t> degree more special? </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Do they allow a time for visiting alumnae to give advice and talk about what DG means to them? </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Remember that this should focus on the new members and not on senior members. </a:t>
            </a:r>
          </a:p>
          <a:p>
            <a:pPr eaLnBrk="1" hangingPunct="1">
              <a:spcBef>
                <a:spcPct val="0"/>
              </a:spcBef>
              <a:buFont typeface="Arial" panose="020B0604020202020204" pitchFamily="34" charset="0"/>
              <a:buNone/>
              <a:defRPr/>
            </a:pPr>
            <a:endParaRPr lang="en-US" altLang="en-US" dirty="0">
              <a:latin typeface="Arial" panose="020B0604020202020204" pitchFamily="34" charset="0"/>
            </a:endParaRPr>
          </a:p>
          <a:p>
            <a:pPr eaLnBrk="1" hangingPunct="1">
              <a:spcBef>
                <a:spcPct val="0"/>
              </a:spcBef>
              <a:buFont typeface="Arial" panose="020B0604020202020204" pitchFamily="34" charset="0"/>
              <a:buNone/>
              <a:defRPr/>
            </a:pPr>
            <a:r>
              <a:rPr lang="en-US" altLang="en-US" dirty="0">
                <a:latin typeface="Arial" panose="020B0604020202020204" pitchFamily="34" charset="0"/>
              </a:rPr>
              <a:t>Initiation Celebration:</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Initiation is an important ritual passage for all Delta Gamma’s we need to make sure we reflect and celebrate appropriately. Cake or brunch is always a hit but is there anything else you can do to make it feel more celebratory? </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A slideshow of the new member period? Members write notes to all the new members? Vp: member ed and dir. of new members give speeches about how proud they are of the NMs. It can truly be a special moment in time so don’t let it go without celebrating properly!</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25</a:t>
            </a:fld>
            <a:endParaRPr lang="en-US" dirty="0"/>
          </a:p>
        </p:txBody>
      </p:sp>
    </p:spTree>
    <p:extLst>
      <p:ext uri="{BB962C8B-B14F-4D97-AF65-F5344CB8AC3E}">
        <p14:creationId xmlns:p14="http://schemas.microsoft.com/office/powerpoint/2010/main" val="2094125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latin typeface="Arial" panose="020B0604020202020204" pitchFamily="34" charset="0"/>
              </a:rPr>
              <a:t>(5 minutes)</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Let’s take a few minutes to review the pronunciations and meanings in the Initiation Ceremony.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Review the meanings and pronunciations of the following:</a:t>
            </a:r>
          </a:p>
          <a:p>
            <a:pPr marL="174982" indent="-174982">
              <a:spcBef>
                <a:spcPct val="0"/>
              </a:spcBef>
              <a:buFont typeface="Arial" panose="020B0604020202020204" pitchFamily="34" charset="0"/>
              <a:buChar char="•"/>
            </a:pPr>
            <a:r>
              <a:rPr lang="en-US" altLang="en-US" dirty="0">
                <a:latin typeface="Arial" panose="020B0604020202020204" pitchFamily="34" charset="0"/>
              </a:rPr>
              <a:t>Delta Gamma</a:t>
            </a:r>
          </a:p>
          <a:p>
            <a:pPr marL="174982" indent="-174982">
              <a:spcBef>
                <a:spcPct val="0"/>
              </a:spcBef>
              <a:buFont typeface="Arial" panose="020B0604020202020204" pitchFamily="34" charset="0"/>
              <a:buChar char="•"/>
            </a:pPr>
            <a:r>
              <a:rPr lang="en-US" altLang="en-US" dirty="0">
                <a:latin typeface="Arial" panose="020B0604020202020204" pitchFamily="34" charset="0"/>
              </a:rPr>
              <a:t>Tau Delta Eta</a:t>
            </a:r>
          </a:p>
          <a:p>
            <a:pPr marL="174982" indent="-174982">
              <a:spcBef>
                <a:spcPct val="0"/>
              </a:spcBef>
              <a:buFont typeface="Arial" panose="020B0604020202020204" pitchFamily="34" charset="0"/>
              <a:buChar char="•"/>
            </a:pPr>
            <a:r>
              <a:rPr lang="en-US" altLang="en-US" dirty="0">
                <a:latin typeface="Arial" panose="020B0604020202020204" pitchFamily="34" charset="0"/>
              </a:rPr>
              <a:t>Pi Alpha</a:t>
            </a:r>
          </a:p>
          <a:p>
            <a:pPr marL="174982" indent="-174982">
              <a:spcBef>
                <a:spcPct val="0"/>
              </a:spcBef>
              <a:buFont typeface="Arial" panose="020B0604020202020204" pitchFamily="34" charset="0"/>
              <a:buChar char="•"/>
            </a:pPr>
            <a:r>
              <a:rPr lang="en-US" altLang="en-US" dirty="0">
                <a:latin typeface="Arial" panose="020B0604020202020204" pitchFamily="34" charset="0"/>
              </a:rPr>
              <a:t>Password</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And review the meanings of bronze, pink and blue. </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Fac Note: If you have any questions, contact </a:t>
            </a:r>
            <a:r>
              <a:rPr lang="en-US" altLang="en-US">
                <a:latin typeface="Arial" panose="020B0604020202020204" pitchFamily="34" charset="0"/>
              </a:rPr>
              <a:t>Lexie Kiernan </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26</a:t>
            </a:fld>
            <a:endParaRPr lang="en-US" dirty="0"/>
          </a:p>
        </p:txBody>
      </p:sp>
    </p:spTree>
    <p:extLst>
      <p:ext uri="{BB962C8B-B14F-4D97-AF65-F5344CB8AC3E}">
        <p14:creationId xmlns:p14="http://schemas.microsoft.com/office/powerpoint/2010/main" val="373388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latin typeface="Arial" panose="020B0604020202020204" pitchFamily="34" charset="0"/>
              </a:rPr>
              <a:t>(2 minutes)</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Have you ever participated in a ceremony where it</a:t>
            </a:r>
            <a:r>
              <a:rPr lang="en-US" altLang="en-US" i="1" baseline="0" dirty="0">
                <a:latin typeface="Arial" panose="020B0604020202020204" pitchFamily="34" charset="0"/>
              </a:rPr>
              <a:t> didn’t feel like people were taking it seriously? Perhaps the names of people or places were mispronounced or you just get the feeling that it wasn’t a top priority? Every Delta Gamma only gets initiated one time and her attitude and opinion of rituals is often based on her experience at her Initiation. When we spend the appropriate time practicing for Initiation then we ensure that Initiation is special for all. </a:t>
            </a:r>
            <a:endParaRPr lang="en-US" altLang="en-US" i="1" dirty="0">
              <a:latin typeface="Arial" panose="020B0604020202020204" pitchFamily="34" charset="0"/>
            </a:endParaRP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Ideas:</a:t>
            </a:r>
          </a:p>
          <a:p>
            <a:pPr marL="174982" indent="-174982">
              <a:spcBef>
                <a:spcPct val="0"/>
              </a:spcBef>
              <a:buFontTx/>
              <a:buChar char="-"/>
            </a:pPr>
            <a:r>
              <a:rPr lang="en-US" altLang="en-US" i="1" dirty="0">
                <a:latin typeface="Arial" panose="020B0604020202020204" pitchFamily="34" charset="0"/>
              </a:rPr>
              <a:t>Ask officers to spend time with the Initiation</a:t>
            </a:r>
            <a:r>
              <a:rPr lang="en-US" altLang="en-US" i="1" baseline="0" dirty="0">
                <a:latin typeface="Arial" panose="020B0604020202020204" pitchFamily="34" charset="0"/>
              </a:rPr>
              <a:t> handbook before the Initiation practice. She should have read through her part multiple times and come prepared to the Initiation practice. </a:t>
            </a:r>
          </a:p>
          <a:p>
            <a:pPr marL="174982" indent="-174982">
              <a:spcBef>
                <a:spcPct val="0"/>
              </a:spcBef>
              <a:buFontTx/>
              <a:buChar char="-"/>
            </a:pPr>
            <a:r>
              <a:rPr lang="en-US" altLang="en-US" i="1" baseline="0" dirty="0">
                <a:latin typeface="Arial" panose="020B0604020202020204" pitchFamily="34" charset="0"/>
              </a:rPr>
              <a:t>At Initiation Practice, give everyone a notecard where they can write suggestions/feedback on how to make the Initiation ceremony special or portions they think need a little extra practice. </a:t>
            </a:r>
          </a:p>
          <a:p>
            <a:pPr marL="174982" indent="-174982">
              <a:spcBef>
                <a:spcPct val="0"/>
              </a:spcBef>
              <a:buFontTx/>
              <a:buChar char="-"/>
            </a:pPr>
            <a:r>
              <a:rPr lang="en-US" altLang="en-US" i="1" dirty="0">
                <a:latin typeface="Arial" panose="020B0604020202020204" pitchFamily="34" charset="0"/>
              </a:rPr>
              <a:t>We don’t require the whole chapter to practice anymore, but we do require officers with speaking parts, big sisters, and any member who has another speaking part such as one of the poems in first degree.</a:t>
            </a:r>
          </a:p>
          <a:p>
            <a:pPr marL="174982" indent="-174982" defTabSz="933237">
              <a:spcBef>
                <a:spcPct val="0"/>
              </a:spcBef>
              <a:buFontTx/>
              <a:buChar char="-"/>
              <a:defRPr/>
            </a:pPr>
            <a:r>
              <a:rPr lang="en-US" altLang="en-US" i="1" baseline="0" dirty="0">
                <a:latin typeface="Arial" panose="020B0604020202020204" pitchFamily="34" charset="0"/>
              </a:rPr>
              <a:t>Practice the Oath of Friendship with members at the chapter meetings leading up to Initiation (don’t forget to excuse non-initiated members first). It’s important that the new members see entire chapter invested in the Oath of Friendship ritual and not mouthing the words. </a:t>
            </a:r>
            <a:endParaRPr lang="en-US" altLang="en-US" i="1" dirty="0">
              <a:latin typeface="Arial" panose="020B0604020202020204" pitchFamily="34" charset="0"/>
            </a:endParaRPr>
          </a:p>
          <a:p>
            <a:pPr>
              <a:spcBef>
                <a:spcPct val="0"/>
              </a:spcBef>
            </a:pPr>
            <a:endParaRPr lang="en-US" altLang="en-US" i="1" dirty="0">
              <a:latin typeface="Arial" panose="020B0604020202020204" pitchFamily="34" charset="0"/>
            </a:endParaRPr>
          </a:p>
          <a:p>
            <a:pPr>
              <a:spcBef>
                <a:spcPct val="0"/>
              </a:spcBef>
            </a:pPr>
            <a:r>
              <a:rPr lang="en-US" altLang="en-US" i="1" dirty="0">
                <a:latin typeface="Arial" panose="020B0604020202020204" pitchFamily="34" charset="0"/>
              </a:rPr>
              <a:t>Don’t be</a:t>
            </a:r>
            <a:r>
              <a:rPr lang="en-US" altLang="en-US" i="1" baseline="0" dirty="0">
                <a:latin typeface="Arial" panose="020B0604020202020204" pitchFamily="34" charset="0"/>
              </a:rPr>
              <a:t> afraid to discuss the 4</a:t>
            </a:r>
            <a:r>
              <a:rPr lang="en-US" altLang="en-US" i="1" baseline="30000" dirty="0">
                <a:latin typeface="Arial" panose="020B0604020202020204" pitchFamily="34" charset="0"/>
              </a:rPr>
              <a:t>th</a:t>
            </a:r>
            <a:r>
              <a:rPr lang="en-US" altLang="en-US" i="1" baseline="0" dirty="0">
                <a:latin typeface="Arial" panose="020B0604020202020204" pitchFamily="34" charset="0"/>
              </a:rPr>
              <a:t> Degree with the chapter officers. If you feel the chapter’s 4</a:t>
            </a:r>
            <a:r>
              <a:rPr lang="en-US" altLang="en-US" i="1" baseline="30000" dirty="0">
                <a:latin typeface="Arial" panose="020B0604020202020204" pitchFamily="34" charset="0"/>
              </a:rPr>
              <a:t>th</a:t>
            </a:r>
            <a:r>
              <a:rPr lang="en-US" altLang="en-US" i="1" baseline="0" dirty="0">
                <a:latin typeface="Arial" panose="020B0604020202020204" pitchFamily="34" charset="0"/>
              </a:rPr>
              <a:t> degree is missing that “sometime special” encourage them to talk with local alumnae to see if they have ideas of special readings or songs that may have been performed as a part of 4</a:t>
            </a:r>
            <a:r>
              <a:rPr lang="en-US" altLang="en-US" i="1" baseline="30000" dirty="0">
                <a:latin typeface="Arial" panose="020B0604020202020204" pitchFamily="34" charset="0"/>
              </a:rPr>
              <a:t>th</a:t>
            </a:r>
            <a:r>
              <a:rPr lang="en-US" altLang="en-US" i="1" baseline="0" dirty="0">
                <a:latin typeface="Arial" panose="020B0604020202020204" pitchFamily="34" charset="0"/>
              </a:rPr>
              <a:t> degree in the past.</a:t>
            </a:r>
          </a:p>
          <a:p>
            <a:pPr>
              <a:spcBef>
                <a:spcPct val="0"/>
              </a:spcBef>
            </a:pPr>
            <a:endParaRPr lang="en-US" altLang="en-US" i="1" baseline="0" dirty="0">
              <a:latin typeface="Arial" panose="020B0604020202020204" pitchFamily="34" charset="0"/>
            </a:endParaRPr>
          </a:p>
          <a:p>
            <a:pPr>
              <a:spcBef>
                <a:spcPct val="0"/>
              </a:spcBef>
            </a:pPr>
            <a:r>
              <a:rPr lang="en-US" altLang="en-US" i="0" baseline="0" dirty="0">
                <a:latin typeface="Arial" panose="020B0604020202020204" pitchFamily="34" charset="0"/>
              </a:rPr>
              <a:t>Fac Note: make sure nothing suggested is considered hazing</a:t>
            </a:r>
            <a:endParaRPr lang="en-US" altLang="en-US" i="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C13F579-89C5-4C93-AFB9-887C6C4F2514}" type="slidenum">
              <a:rPr lang="en-US" smtClean="0"/>
              <a:t>27</a:t>
            </a:fld>
            <a:endParaRPr lang="en-US" dirty="0"/>
          </a:p>
        </p:txBody>
      </p:sp>
    </p:spTree>
    <p:extLst>
      <p:ext uri="{BB962C8B-B14F-4D97-AF65-F5344CB8AC3E}">
        <p14:creationId xmlns:p14="http://schemas.microsoft.com/office/powerpoint/2010/main" val="4211096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latin typeface="Arial" panose="020B0604020202020204" pitchFamily="34" charset="0"/>
              </a:rPr>
              <a:t>(2 minutes)</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There are several items that need to be completed 7 days prior to Inspiration &amp; Initiation in order for your Initiation to be approved by the chapters CDS at Executive Offices. The chapter must obtain authorization prior to hold Initiation.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First, director of rituals must add Inspiration, Initiation, and Initiation Celebration to the Anchorbase calendar.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Second, the Inspiration &amp; Initiation outline must be approved by the RCS/CAC/NCC.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Third, the chapter must add Bid Day to the calendar.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Fourth, the director of new members and vp: member education must complete the Add New Members task. This task will automatically send an email to the new members to claim their new member account. New members must claim their new member account before they can be initiated. This is where they will sign the Statement of Obligation. To see the new members who have not yet claimed their account and to provide them a link and code to claim their account, go to the Unclaimed Account report in Anchorbase.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Finally, several officers are responsible for completing the Manage New Members task. The Manage New Members task allows each officer to certify that the new member met various requirements. This is also where the vp: social standards can indicate if a new member resigns.</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The main point for you to know as the chapters adviser is that this process has quite a few steps that only the chapter officers can take care of! They need to plan ahead in order to be sure that their Initiation gets approved.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28</a:t>
            </a:fld>
            <a:endParaRPr lang="en-US" dirty="0"/>
          </a:p>
        </p:txBody>
      </p:sp>
    </p:spTree>
    <p:extLst>
      <p:ext uri="{BB962C8B-B14F-4D97-AF65-F5344CB8AC3E}">
        <p14:creationId xmlns:p14="http://schemas.microsoft.com/office/powerpoint/2010/main" val="289261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latin typeface="Arial" panose="020B0604020202020204" pitchFamily="34" charset="0"/>
              </a:rPr>
              <a:t>(2 minutes)</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Here is what the Manage New Members task looks like. </a:t>
            </a:r>
            <a:endParaRPr lang="en-US" altLang="en-US" dirty="0">
              <a:latin typeface="Arial" panose="020B0604020202020204" pitchFamily="34" charset="0"/>
            </a:endParaRPr>
          </a:p>
          <a:p>
            <a:pPr eaLnBrk="1" hangingPunct="1">
              <a:spcBef>
                <a:spcPct val="0"/>
              </a:spcBef>
            </a:pPr>
            <a:r>
              <a:rPr lang="en-US" altLang="en-US" i="1" dirty="0">
                <a:latin typeface="Arial" panose="020B0604020202020204" pitchFamily="34" charset="0"/>
              </a:rPr>
              <a:t>Note that if the Met Initiation Requirements option is not able to be clicked, it is because either the vp: finance hasn’t completed her task, the recommendation form hasn’t been uploaded, or the new member hasn’t claimed her account.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So for example, the vp: finance hasn’t indicated that Elle and Julie have met their financial obligations so 4)Met Initiation Requirements is grayed out. The Recommendation form also hasn’t been uploaded either for any of the new members since it still clickable (not grayed out). </a:t>
            </a:r>
          </a:p>
          <a:p>
            <a:pPr eaLnBrk="1" hangingPunct="1">
              <a:spcBef>
                <a:spcPct val="0"/>
              </a:spcBef>
            </a:pPr>
            <a:endParaRPr lang="en-US" altLang="en-US" dirty="0">
              <a:latin typeface="Arial" panose="020B0604020202020204" pitchFamily="34" charset="0"/>
            </a:endParaRPr>
          </a:p>
          <a:p>
            <a:pPr defTabSz="933237">
              <a:spcBef>
                <a:spcPct val="0"/>
              </a:spcBef>
              <a:defRPr/>
            </a:pPr>
            <a:r>
              <a:rPr lang="en-US" altLang="en-US" i="1" dirty="0">
                <a:latin typeface="Arial" panose="020B0604020202020204" pitchFamily="34" charset="0"/>
              </a:rPr>
              <a:t>This is a great example of a time when the director of new members and vp: member education will be collaborating with other officers. It takes a lot of tracking to be sure a woman is prepared to be initiated!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0" dirty="0">
                <a:latin typeface="Arial" panose="020B0604020202020204" pitchFamily="34" charset="0"/>
              </a:rPr>
              <a:t>Share:</a:t>
            </a:r>
          </a:p>
          <a:p>
            <a:pPr marL="171450" indent="-171450">
              <a:buFont typeface="Arial" panose="020B0604020202020204" pitchFamily="34" charset="0"/>
              <a:buChar char="•"/>
            </a:pPr>
            <a:r>
              <a:rPr lang="en-US" dirty="0">
                <a:latin typeface="Montserrat" panose="00000500000000000000" pitchFamily="2" charset="0"/>
              </a:rPr>
              <a:t>vp: social standards should choose </a:t>
            </a:r>
            <a:r>
              <a:rPr lang="en-US" u="sng" dirty="0">
                <a:latin typeface="Montserrat" panose="00000500000000000000" pitchFamily="2" charset="0"/>
              </a:rPr>
              <a:t>Resigned</a:t>
            </a:r>
            <a:r>
              <a:rPr lang="en-US" dirty="0">
                <a:latin typeface="Montserrat" panose="00000500000000000000" pitchFamily="2" charset="0"/>
              </a:rPr>
              <a:t> if the new member is not continuing her membership with Delta Gamma.</a:t>
            </a:r>
          </a:p>
          <a:p>
            <a:pPr marL="171450" indent="-171450">
              <a:buFont typeface="Arial" panose="020B0604020202020204" pitchFamily="34" charset="0"/>
              <a:buChar char="•"/>
            </a:pPr>
            <a:r>
              <a:rPr lang="en-US" dirty="0">
                <a:latin typeface="Montserrat" panose="00000500000000000000" pitchFamily="2" charset="0"/>
              </a:rPr>
              <a:t>vp: member education or director of new members should choose </a:t>
            </a:r>
            <a:r>
              <a:rPr lang="en-US" u="sng" dirty="0">
                <a:latin typeface="Montserrat" panose="00000500000000000000" pitchFamily="2" charset="0"/>
              </a:rPr>
              <a:t>Recommendation Form</a:t>
            </a:r>
            <a:r>
              <a:rPr lang="en-US" dirty="0">
                <a:latin typeface="Montserrat" panose="00000500000000000000" pitchFamily="2" charset="0"/>
              </a:rPr>
              <a:t> to upload the new member's Recommendation Form. </a:t>
            </a:r>
          </a:p>
          <a:p>
            <a:pPr marL="171450" indent="-171450">
              <a:buFont typeface="Arial" panose="020B0604020202020204" pitchFamily="34" charset="0"/>
              <a:buChar char="•"/>
            </a:pPr>
            <a:r>
              <a:rPr lang="en-US" dirty="0">
                <a:latin typeface="Montserrat" panose="00000500000000000000" pitchFamily="2" charset="0"/>
              </a:rPr>
              <a:t>vp: finance should choose </a:t>
            </a:r>
            <a:r>
              <a:rPr lang="en-US" u="sng" dirty="0">
                <a:latin typeface="Montserrat" panose="00000500000000000000" pitchFamily="2" charset="0"/>
              </a:rPr>
              <a:t>Met Financial Obligation</a:t>
            </a:r>
            <a:r>
              <a:rPr lang="en-US" dirty="0">
                <a:latin typeface="Montserrat" panose="00000500000000000000" pitchFamily="2" charset="0"/>
              </a:rPr>
              <a:t> only after the new member has signed her Dues &amp; Fees Contract and has paid all Initiation-related fees in greekbill.</a:t>
            </a:r>
          </a:p>
          <a:p>
            <a:pPr marL="171450" indent="-171450">
              <a:buFont typeface="Arial" panose="020B0604020202020204" pitchFamily="34" charset="0"/>
              <a:buChar char="•"/>
            </a:pPr>
            <a:r>
              <a:rPr lang="en-US" dirty="0">
                <a:latin typeface="Montserrat" panose="00000500000000000000" pitchFamily="2" charset="0"/>
              </a:rPr>
              <a:t>vp: member education or director of new members should choose </a:t>
            </a:r>
            <a:r>
              <a:rPr lang="en-US" u="sng" dirty="0">
                <a:latin typeface="Montserrat" panose="00000500000000000000" pitchFamily="2" charset="0"/>
              </a:rPr>
              <a:t>Met Initiation Requirements</a:t>
            </a:r>
            <a:r>
              <a:rPr lang="en-US" dirty="0">
                <a:latin typeface="Montserrat" panose="00000500000000000000" pitchFamily="2" charset="0"/>
              </a:rPr>
              <a:t> once the financial obligation has been met, the Statement of Obligation has been signed, part 1 of Xcelasone has been completed with a minimum score of 75%, the new member has passed the Vote to Initiate, and you have confirmed that the new member meets the Fraternity’s and the chapter’s GPA requirements.</a:t>
            </a:r>
          </a:p>
          <a:p>
            <a:pPr marL="628650" lvl="1" indent="-171450">
              <a:buFont typeface="Arial" panose="020B0604020202020204" pitchFamily="34" charset="0"/>
              <a:buChar char="•"/>
            </a:pPr>
            <a:r>
              <a:rPr lang="en-US" dirty="0">
                <a:latin typeface="Montserrat" panose="00000500000000000000" pitchFamily="2" charset="0"/>
              </a:rPr>
              <a:t>If you are unable to choose this option, one or more of the items listed above has not been completed.</a:t>
            </a:r>
          </a:p>
          <a:p>
            <a:pPr marL="171450" indent="-171450">
              <a:buFont typeface="Arial" panose="020B0604020202020204" pitchFamily="34" charset="0"/>
              <a:buChar char="•"/>
            </a:pPr>
            <a:r>
              <a:rPr lang="en-US" dirty="0">
                <a:latin typeface="Montserrat" panose="00000500000000000000" pitchFamily="2" charset="0"/>
              </a:rPr>
              <a:t>vp: member education or director of new members should choose </a:t>
            </a:r>
            <a:r>
              <a:rPr lang="en-US" u="sng" dirty="0">
                <a:latin typeface="Montserrat" panose="00000500000000000000" pitchFamily="2" charset="0"/>
              </a:rPr>
              <a:t>Initiated</a:t>
            </a:r>
            <a:r>
              <a:rPr lang="en-US" dirty="0">
                <a:latin typeface="Montserrat" panose="00000500000000000000" pitchFamily="2" charset="0"/>
              </a:rPr>
              <a:t> only after the Initiation ceremony has occurred and you have confirmed that this new member participated and was initiated.</a:t>
            </a:r>
          </a:p>
          <a:p>
            <a:pPr marL="171450" indent="-171450">
              <a:buFont typeface="Arial" panose="020B0604020202020204" pitchFamily="34" charset="0"/>
              <a:buChar char="•"/>
            </a:pPr>
            <a:r>
              <a:rPr lang="en-US" dirty="0">
                <a:latin typeface="Montserrat" panose="00000500000000000000" pitchFamily="2" charset="0"/>
              </a:rPr>
              <a:t>vp: member education or director of new members should choose </a:t>
            </a:r>
            <a:r>
              <a:rPr lang="en-US" u="sng" dirty="0">
                <a:latin typeface="Montserrat" panose="00000500000000000000" pitchFamily="2" charset="0"/>
              </a:rPr>
              <a:t>Repledged</a:t>
            </a:r>
            <a:r>
              <a:rPr lang="en-US" dirty="0">
                <a:latin typeface="Montserrat" panose="00000500000000000000" pitchFamily="2" charset="0"/>
              </a:rPr>
              <a:t> if this new member resigned her new membership and returned to the chapter within one year of her initial bid being extended. If her bid was extended more than one year ago, her name will not appear here and a new bid must be extended.</a:t>
            </a:r>
          </a:p>
          <a:p>
            <a:pPr marL="171450" indent="-171450">
              <a:buFont typeface="Arial" panose="020B0604020202020204" pitchFamily="34" charset="0"/>
              <a:buChar char="•"/>
            </a:pPr>
            <a:endParaRPr lang="en-US" dirty="0">
              <a:latin typeface="Montserrat" panose="00000500000000000000" pitchFamily="2" charset="0"/>
            </a:endParaRPr>
          </a:p>
          <a:p>
            <a:pPr marL="0" indent="0">
              <a:buFont typeface="Arial" panose="020B0604020202020204" pitchFamily="34" charset="0"/>
              <a:buNone/>
            </a:pPr>
            <a:r>
              <a:rPr lang="en-US" i="1" dirty="0">
                <a:latin typeface="Montserrat" panose="00000500000000000000" pitchFamily="2" charset="0"/>
              </a:rPr>
              <a:t>Do you have any questions?</a:t>
            </a:r>
          </a:p>
          <a:p>
            <a:pPr eaLnBrk="1" hangingPunct="1">
              <a:spcBef>
                <a:spcPct val="0"/>
              </a:spcBef>
            </a:pPr>
            <a:endParaRPr lang="en-US" altLang="en-US" i="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29</a:t>
            </a:fld>
            <a:endParaRPr lang="en-US" dirty="0"/>
          </a:p>
        </p:txBody>
      </p:sp>
    </p:spTree>
    <p:extLst>
      <p:ext uri="{BB962C8B-B14F-4D97-AF65-F5344CB8AC3E}">
        <p14:creationId xmlns:p14="http://schemas.microsoft.com/office/powerpoint/2010/main" val="229647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(5 minutes)</a:t>
            </a:r>
          </a:p>
          <a:p>
            <a:pPr eaLnBrk="1" hangingPunct="1">
              <a:spcBef>
                <a:spcPct val="0"/>
              </a:spcBef>
            </a:pPr>
            <a:endParaRPr lang="en-US" altLang="en-US" i="0" dirty="0"/>
          </a:p>
          <a:p>
            <a:r>
              <a:rPr lang="en-US" i="1" dirty="0"/>
              <a:t>We are going to start with introductions before we dive-in to position responsibilities. Let’s have each person share their name, chapter of initiation and the chapter you advise, tell us why you choose to be an adviser and one thing that you hope to get out of today’s training. </a:t>
            </a:r>
          </a:p>
          <a:p>
            <a:endParaRPr lang="en-US" i="1" dirty="0"/>
          </a:p>
          <a:p>
            <a:r>
              <a:rPr lang="en-US" i="0" dirty="0"/>
              <a:t>Let each adviser introduce themselves. This can be done by asking each participant to unmute themselves or by asking each participant to type their introduction into the chat box. </a:t>
            </a:r>
            <a:r>
              <a:rPr lang="en-US" b="1" i="0" dirty="0"/>
              <a:t>If there are more than 15 participants, the chat box is recommended due to time constraint.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3</a:t>
            </a:fld>
            <a:endParaRPr lang="en-US" dirty="0"/>
          </a:p>
        </p:txBody>
      </p:sp>
    </p:spTree>
    <p:extLst>
      <p:ext uri="{BB962C8B-B14F-4D97-AF65-F5344CB8AC3E}">
        <p14:creationId xmlns:p14="http://schemas.microsoft.com/office/powerpoint/2010/main" val="3653178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p:txBody>
      </p:sp>
      <p:sp>
        <p:nvSpPr>
          <p:cNvPr id="4" name="Slide Number Placeholder 3"/>
          <p:cNvSpPr>
            <a:spLocks noGrp="1"/>
          </p:cNvSpPr>
          <p:nvPr>
            <p:ph type="sldNum" sz="quarter" idx="5"/>
          </p:nvPr>
        </p:nvSpPr>
        <p:spPr/>
        <p:txBody>
          <a:bodyPr/>
          <a:lstStyle/>
          <a:p>
            <a:fld id="{4C13F579-89C5-4C93-AFB9-887C6C4F2514}" type="slidenum">
              <a:rPr lang="en-US" smtClean="0"/>
              <a:t>30</a:t>
            </a:fld>
            <a:endParaRPr lang="en-US" dirty="0"/>
          </a:p>
        </p:txBody>
      </p:sp>
    </p:spTree>
    <p:extLst>
      <p:ext uri="{BB962C8B-B14F-4D97-AF65-F5344CB8AC3E}">
        <p14:creationId xmlns:p14="http://schemas.microsoft.com/office/powerpoint/2010/main" val="2767495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latin typeface="Arial" panose="020B0604020202020204" pitchFamily="34" charset="0"/>
              </a:rPr>
              <a:t>(1 minute)</a:t>
            </a:r>
          </a:p>
          <a:p>
            <a:pPr eaLnBrk="1" hangingPunct="1">
              <a:spcBef>
                <a:spcPct val="0"/>
              </a:spcBef>
            </a:pPr>
            <a:endParaRPr lang="en-US" altLang="en-US" i="0" dirty="0">
              <a:latin typeface="Arial" panose="020B0604020202020204" pitchFamily="34" charset="0"/>
            </a:endParaRPr>
          </a:p>
          <a:p>
            <a:pPr eaLnBrk="1" hangingPunct="1">
              <a:spcBef>
                <a:spcPct val="0"/>
              </a:spcBef>
            </a:pPr>
            <a:r>
              <a:rPr lang="en-US" altLang="en-US" i="1" dirty="0">
                <a:latin typeface="Arial" panose="020B0604020202020204" pitchFamily="34" charset="0"/>
              </a:rPr>
              <a:t>Let’s now talk about the director of scholarship. </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The director of scholarship is responsible for submitting multiple tasks in Anchorbase. They are the grades task, one for university rankings/statistics and scholarship program and requirements. We are going to talk through each of these tasks, but listed here are some resources that can help the director of scholarship in completing these task thoughtfully. </a:t>
            </a:r>
          </a:p>
          <a:p>
            <a:pPr eaLnBrk="1" hangingPunct="1">
              <a:spcBef>
                <a:spcPct val="0"/>
              </a:spcBef>
            </a:pPr>
            <a:endParaRPr lang="en-US" altLang="en-US" i="1" dirty="0">
              <a:latin typeface="Arial" panose="020B0604020202020204" pitchFamily="34" charset="0"/>
            </a:endParaRPr>
          </a:p>
          <a:p>
            <a:pPr eaLnBrk="1" hangingPunct="1">
              <a:spcBef>
                <a:spcPct val="0"/>
              </a:spcBef>
            </a:pPr>
            <a:endParaRPr lang="en-US" altLang="en-US" i="1" dirty="0">
              <a:latin typeface="Arial" panose="020B0604020202020204" pitchFamily="34" charset="0"/>
            </a:endParaRPr>
          </a:p>
          <a:p>
            <a:pPr eaLnBrk="1" hangingPunct="1">
              <a:spcBef>
                <a:spcPct val="0"/>
              </a:spcBef>
            </a:pPr>
            <a:endParaRPr lang="en-US" altLang="en-US" i="1"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31</a:t>
            </a:fld>
            <a:endParaRPr lang="en-US" dirty="0"/>
          </a:p>
        </p:txBody>
      </p:sp>
    </p:spTree>
    <p:extLst>
      <p:ext uri="{BB962C8B-B14F-4D97-AF65-F5344CB8AC3E}">
        <p14:creationId xmlns:p14="http://schemas.microsoft.com/office/powerpoint/2010/main" val="371491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dirty="0"/>
              <a:t>A few updates have been made to how member accountability and scholarship. </a:t>
            </a:r>
            <a:r>
              <a:rPr lang="en-US" sz="1800" dirty="0">
                <a:effectLst/>
                <a:latin typeface="Arial" panose="020B0604020202020204" pitchFamily="34" charset="0"/>
                <a:ea typeface="Calibri" panose="020F0502020204030204" pitchFamily="34" charset="0"/>
              </a:rPr>
              <a:t>Chapters no longer have the ability to set their own unique GPA requirement in their BLSR. All chapter members are simply required to meet the Constitutionally mandated 2.0 cum GPA. If a member receives below a 2.0 GPA cum an APN is filed. Two or more terms initiates an APN and SOR. </a:t>
            </a:r>
          </a:p>
          <a:p>
            <a:endParaRPr lang="en-US" sz="1800" dirty="0">
              <a:effectLst/>
              <a:latin typeface="Arial" panose="020B0604020202020204" pitchFamily="34" charset="0"/>
            </a:endParaRPr>
          </a:p>
          <a:p>
            <a:r>
              <a:rPr lang="en-US" sz="1800" dirty="0">
                <a:effectLst/>
                <a:latin typeface="Arial" panose="020B0604020202020204" pitchFamily="34" charset="0"/>
              </a:rPr>
              <a:t>Additionally, there are some updates to the terms of probation: </a:t>
            </a: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rPr>
              <a:t>Forfeiture of the member’s vote in chapter meetings with exception of vote to initiate</a:t>
            </a:r>
            <a:endParaRPr lang="en-US" dirty="0">
              <a:solidFill>
                <a:srgbClr val="000000"/>
              </a:solidFill>
              <a:effectLst/>
            </a:endParaRP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rPr>
              <a:t>Loss of social privileges and may not attend social events with or without alcohol</a:t>
            </a:r>
            <a:endParaRPr lang="en-US" dirty="0">
              <a:solidFill>
                <a:srgbClr val="000000"/>
              </a:solidFill>
              <a:effectLst/>
            </a:endParaRP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rPr>
              <a:t>Must attend all anchored events</a:t>
            </a:r>
          </a:p>
          <a:p>
            <a:pPr marL="342900" lvl="0" indent="-342900" algn="just" fontAlgn="base">
              <a:spcBef>
                <a:spcPts val="0"/>
              </a:spcBef>
              <a:spcAft>
                <a:spcPts val="0"/>
              </a:spcAft>
              <a:buSzPts val="1000"/>
              <a:buFont typeface="Symbol" panose="05050102010706020507" pitchFamily="18" charset="2"/>
              <a:buChar char=""/>
              <a:tabLst>
                <a:tab pos="457200" algn="l"/>
              </a:tabLst>
            </a:pPr>
            <a:endParaRPr lang="en-US" dirty="0">
              <a:solidFill>
                <a:srgbClr val="000000"/>
              </a:solidFill>
              <a:effectLst/>
              <a:latin typeface="Arial" panose="020B0604020202020204" pitchFamily="34" charset="0"/>
            </a:endParaRPr>
          </a:p>
          <a:p>
            <a:pPr marL="0" lvl="0" indent="0" algn="just" fontAlgn="base">
              <a:spcBef>
                <a:spcPts val="0"/>
              </a:spcBef>
              <a:spcAft>
                <a:spcPts val="0"/>
              </a:spcAft>
              <a:buSzPts val="1000"/>
              <a:buFont typeface="Symbol" panose="05050102010706020507" pitchFamily="18" charset="2"/>
              <a:buNone/>
              <a:tabLst>
                <a:tab pos="457200" algn="l"/>
              </a:tabLst>
            </a:pPr>
            <a:r>
              <a:rPr lang="en-US" dirty="0">
                <a:solidFill>
                  <a:srgbClr val="000000"/>
                </a:solidFill>
                <a:effectLst/>
                <a:latin typeface="Arial" panose="020B0604020202020204" pitchFamily="34" charset="0"/>
              </a:rPr>
              <a:t>Terms of probation that are no longer included: </a:t>
            </a: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rPr>
              <a:t>Forfeiture of the members elected or appointed office</a:t>
            </a:r>
            <a:endParaRPr lang="en-US" dirty="0">
              <a:solidFill>
                <a:srgbClr val="000000"/>
              </a:solidFill>
              <a:effectLst/>
            </a:endParaRPr>
          </a:p>
          <a:p>
            <a:pPr marL="342900" lvl="0" indent="-342900" algn="just"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Arial" panose="020B0604020202020204" pitchFamily="34" charset="0"/>
              </a:rPr>
              <a:t>Loss of eligibility to take a new little sister</a:t>
            </a:r>
            <a:endParaRPr lang="en-US" dirty="0">
              <a:solidFill>
                <a:srgbClr val="000000"/>
              </a:solidFill>
              <a:effectLst/>
            </a:endParaRPr>
          </a:p>
          <a:p>
            <a:pPr marL="0" lvl="0" indent="0" algn="just" fontAlgn="base">
              <a:spcBef>
                <a:spcPts val="0"/>
              </a:spcBef>
              <a:spcAft>
                <a:spcPts val="0"/>
              </a:spcAft>
              <a:buSzPts val="1000"/>
              <a:buFont typeface="Symbol" panose="05050102010706020507" pitchFamily="18" charset="2"/>
              <a:buNone/>
              <a:tabLst>
                <a:tab pos="457200" algn="l"/>
              </a:tabLst>
            </a:pPr>
            <a:endParaRPr lang="en-US"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4C13F579-89C5-4C93-AFB9-887C6C4F2514}" type="slidenum">
              <a:rPr lang="en-US" smtClean="0"/>
              <a:t>32</a:t>
            </a:fld>
            <a:endParaRPr lang="en-US" dirty="0"/>
          </a:p>
        </p:txBody>
      </p:sp>
    </p:spTree>
    <p:extLst>
      <p:ext uri="{BB962C8B-B14F-4D97-AF65-F5344CB8AC3E}">
        <p14:creationId xmlns:p14="http://schemas.microsoft.com/office/powerpoint/2010/main" val="518462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latin typeface="Arial" panose="020B0604020202020204" pitchFamily="34" charset="0"/>
              </a:rPr>
              <a:t>(2 minutes)</a:t>
            </a:r>
          </a:p>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i="1" dirty="0">
                <a:latin typeface="Arial" panose="020B0604020202020204" pitchFamily="34" charset="0"/>
              </a:rPr>
              <a:t>The first is the Grades task. This task asks the director of scholarship to input grades for each member of the chapter.  </a:t>
            </a:r>
          </a:p>
          <a:p>
            <a:pPr eaLnBrk="1" hangingPunct="1">
              <a:spcBef>
                <a:spcPct val="0"/>
              </a:spcBef>
            </a:pPr>
            <a:endParaRPr lang="en-US" altLang="en-US" i="1" dirty="0">
              <a:latin typeface="Arial" panose="020B0604020202020204" pitchFamily="34" charset="0"/>
            </a:endParaRPr>
          </a:p>
          <a:p>
            <a:r>
              <a:rPr lang="en-US" sz="1200" b="0" i="1" kern="1200" dirty="0">
                <a:solidFill>
                  <a:schemeClr val="tx1"/>
                </a:solidFill>
                <a:effectLst/>
                <a:latin typeface="+mn-lt"/>
                <a:ea typeface="+mn-ea"/>
                <a:cs typeface="+mn-cs"/>
              </a:rPr>
              <a:t>The Grades task is due February 15 for fall term grades, April 15 for winter quarter grades, and October 1 for spring grades and should be completed by the director of scholarship. Members and new members are required to submit official grades to the chapter following each term. You may obtain chapter member’s grades each term from: </a:t>
            </a:r>
          </a:p>
          <a:p>
            <a:r>
              <a:rPr lang="en-US" sz="1200" b="0" i="1" kern="1200" dirty="0">
                <a:solidFill>
                  <a:schemeClr val="tx1"/>
                </a:solidFill>
                <a:effectLst/>
                <a:latin typeface="+mn-lt"/>
                <a:ea typeface="+mn-ea"/>
                <a:cs typeface="+mn-cs"/>
              </a:rPr>
              <a:t>•            the university/college grade report or</a:t>
            </a:r>
          </a:p>
          <a:p>
            <a:r>
              <a:rPr lang="en-US" sz="1200" b="0" i="1" kern="1200" dirty="0">
                <a:solidFill>
                  <a:schemeClr val="tx1"/>
                </a:solidFill>
                <a:effectLst/>
                <a:latin typeface="+mn-lt"/>
                <a:ea typeface="+mn-ea"/>
                <a:cs typeface="+mn-cs"/>
              </a:rPr>
              <a:t>•            individual members/new members (screen shot of academic transcript suffices), if the university/college does not supply a report.</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There is a screen shot of this report here and you can see there are instructions at the top for the director of scholarship to follow. </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For each member, she will select 1 of 3 options</a:t>
            </a:r>
          </a:p>
          <a:p>
            <a:pPr marL="171450" indent="-171450">
              <a:buFontTx/>
              <a:buChar char="-"/>
            </a:pPr>
            <a:r>
              <a:rPr lang="en-US" sz="1200" b="0" i="1" kern="1200" dirty="0">
                <a:solidFill>
                  <a:schemeClr val="tx1"/>
                </a:solidFill>
                <a:effectLst/>
                <a:latin typeface="+mn-lt"/>
                <a:ea typeface="+mn-ea"/>
                <a:cs typeface="+mn-cs"/>
              </a:rPr>
              <a:t>Selecting the “1” button tells the system that the director of scholarship has this members grades and is ready to enter them</a:t>
            </a:r>
          </a:p>
          <a:p>
            <a:pPr marL="171450" indent="-171450">
              <a:buFontTx/>
              <a:buChar char="-"/>
            </a:pPr>
            <a:r>
              <a:rPr lang="en-US" sz="1200" b="0" i="1" kern="1200" dirty="0">
                <a:solidFill>
                  <a:schemeClr val="tx1"/>
                </a:solidFill>
                <a:effectLst/>
                <a:latin typeface="+mn-lt"/>
                <a:ea typeface="+mn-ea"/>
                <a:cs typeface="+mn-cs"/>
              </a:rPr>
              <a:t>Selection the “2” button tells the system that the university did not issue grades for this person and the chapter will never have their grades. </a:t>
            </a:r>
          </a:p>
          <a:p>
            <a:pPr marL="171450" indent="-171450">
              <a:buFontTx/>
              <a:buChar char="-"/>
            </a:pPr>
            <a:r>
              <a:rPr lang="en-US" sz="1200" b="0" i="1" kern="1200" dirty="0">
                <a:solidFill>
                  <a:schemeClr val="tx1"/>
                </a:solidFill>
                <a:effectLst/>
                <a:latin typeface="+mn-lt"/>
                <a:ea typeface="+mn-ea"/>
                <a:cs typeface="+mn-cs"/>
              </a:rPr>
              <a:t>Selecting “no action” tells the system that the chapter will have grades for this member, but they are not available to enter at the time of this report. When the grades are received, the director of scholarship should come back to this task and enter them. </a:t>
            </a:r>
          </a:p>
          <a:p>
            <a:pPr marL="171450" indent="-171450">
              <a:buFontTx/>
              <a:buChar char="-"/>
            </a:pPr>
            <a:endParaRPr lang="en-US" sz="1200" b="0" i="1" kern="1200" dirty="0">
              <a:solidFill>
                <a:schemeClr val="tx1"/>
              </a:solidFill>
              <a:effectLst/>
              <a:latin typeface="+mn-lt"/>
              <a:ea typeface="+mn-ea"/>
              <a:cs typeface="+mn-cs"/>
            </a:endParaRPr>
          </a:p>
          <a:p>
            <a:pPr marL="0" indent="0">
              <a:buFontTx/>
              <a:buNone/>
            </a:pPr>
            <a:r>
              <a:rPr lang="en-US" sz="1200" b="0" i="1" kern="1200" dirty="0">
                <a:solidFill>
                  <a:schemeClr val="tx1"/>
                </a:solidFill>
                <a:effectLst/>
                <a:latin typeface="+mn-lt"/>
                <a:ea typeface="+mn-ea"/>
                <a:cs typeface="+mn-cs"/>
              </a:rPr>
              <a:t>As stated in the chapter’s bylaws and standing rules, if a member fails to submit grades by the deadline specified in the chapter bylaws and standing rules, she shall receive an Automatic Probation Notification. </a:t>
            </a:r>
            <a:endParaRPr lang="en-US" i="1" dirty="0"/>
          </a:p>
        </p:txBody>
      </p:sp>
      <p:sp>
        <p:nvSpPr>
          <p:cNvPr id="4" name="Slide Number Placeholder 3"/>
          <p:cNvSpPr>
            <a:spLocks noGrp="1"/>
          </p:cNvSpPr>
          <p:nvPr>
            <p:ph type="sldNum" sz="quarter" idx="5"/>
          </p:nvPr>
        </p:nvSpPr>
        <p:spPr/>
        <p:txBody>
          <a:bodyPr/>
          <a:lstStyle/>
          <a:p>
            <a:fld id="{4C13F579-89C5-4C93-AFB9-887C6C4F2514}" type="slidenum">
              <a:rPr lang="en-US" smtClean="0"/>
              <a:t>33</a:t>
            </a:fld>
            <a:endParaRPr lang="en-US" dirty="0"/>
          </a:p>
        </p:txBody>
      </p:sp>
    </p:spTree>
    <p:extLst>
      <p:ext uri="{BB962C8B-B14F-4D97-AF65-F5344CB8AC3E}">
        <p14:creationId xmlns:p14="http://schemas.microsoft.com/office/powerpoint/2010/main" val="1638370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Here is a screen shot of the next page of the grades task. You can see here that we selected option 1 for Emily, signifying that we were ready to enter her grades. The members who were selected with option 2 or “no action” will not appear on this screen. </a:t>
            </a:r>
          </a:p>
          <a:p>
            <a:endParaRPr lang="en-US" i="1" dirty="0"/>
          </a:p>
          <a:p>
            <a:r>
              <a:rPr lang="en-US" i="1" dirty="0"/>
              <a:t>The director of scholarship will enter the information on the screen for all members and new members – the date, academic emails, term, and then GPA information. </a:t>
            </a:r>
          </a:p>
          <a:p>
            <a:r>
              <a:rPr lang="en-US" i="1" dirty="0"/>
              <a:t>Do you have any questions about this task?</a:t>
            </a:r>
          </a:p>
          <a:p>
            <a:endParaRPr lang="en-US" i="1" dirty="0"/>
          </a:p>
        </p:txBody>
      </p:sp>
      <p:sp>
        <p:nvSpPr>
          <p:cNvPr id="4" name="Slide Number Placeholder 3"/>
          <p:cNvSpPr>
            <a:spLocks noGrp="1"/>
          </p:cNvSpPr>
          <p:nvPr>
            <p:ph type="sldNum" sz="quarter" idx="5"/>
          </p:nvPr>
        </p:nvSpPr>
        <p:spPr/>
        <p:txBody>
          <a:bodyPr/>
          <a:lstStyle/>
          <a:p>
            <a:fld id="{4C13F579-89C5-4C93-AFB9-887C6C4F2514}" type="slidenum">
              <a:rPr lang="en-US" smtClean="0"/>
              <a:t>34</a:t>
            </a:fld>
            <a:endParaRPr lang="en-US" dirty="0"/>
          </a:p>
        </p:txBody>
      </p:sp>
    </p:spTree>
    <p:extLst>
      <p:ext uri="{BB962C8B-B14F-4D97-AF65-F5344CB8AC3E}">
        <p14:creationId xmlns:p14="http://schemas.microsoft.com/office/powerpoint/2010/main" val="2837921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next Anchorbase task is a simple one – University rankings and statistics. It asks for just that! It is simple reporting on the chapter, Panhellenic and university GPA statistics. The University Rankings/Stats task is due February 15 (fall term grades), April 15 (winter term grades if applicable) or October 1 (spring term grades) and is completed by the director of scholarship.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4C13F579-89C5-4C93-AFB9-887C6C4F2514}" type="slidenum">
              <a:rPr lang="en-US" smtClean="0"/>
              <a:t>35</a:t>
            </a:fld>
            <a:endParaRPr lang="en-US" dirty="0"/>
          </a:p>
        </p:txBody>
      </p:sp>
    </p:spTree>
    <p:extLst>
      <p:ext uri="{BB962C8B-B14F-4D97-AF65-F5344CB8AC3E}">
        <p14:creationId xmlns:p14="http://schemas.microsoft.com/office/powerpoint/2010/main" val="2070404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The last task in Anchorbase for the director of scholarship is the scholarship program and requirements task. Listed on the screen here are the items for which the task asks. It asks for the chapters GPA requirements, as approved in the BLSR, information regarding the grading system that the university uses and then information about the chapter’s formal scholarship program. Note that for this year, the chapter voted on a BLSR addendum that changed the GPA requirement, in line with what we’ve discussed already.</a:t>
            </a:r>
          </a:p>
          <a:p>
            <a:endParaRPr lang="en-US" i="1" dirty="0"/>
          </a:p>
          <a:p>
            <a:r>
              <a:rPr lang="en-US" i="1" dirty="0"/>
              <a:t>This is a task that the director of scholarship can utilize to plan her term and the new programs/resources she would like to consider. It asks for information related to how the chapter is incorporating new members in the scholarship program, how members are incentivized to reach their academic goals and how the chapter recognizes each other. It also asks for information about how the chapter, and specifically the director of scholarship is supporting members that are in poor standing. We are going to brainstorm a bit about this in a few minutes.</a:t>
            </a:r>
          </a:p>
          <a:p>
            <a:endParaRPr lang="en-US" i="1" dirty="0"/>
          </a:p>
          <a:p>
            <a:r>
              <a:rPr lang="en-US" i="1" dirty="0"/>
              <a:t>Lastly, it does ask for approval from the member education adviser, or the scholarship adviser if the chapter has one. You will be sent a notification via email when the task is ready for your review and approval. </a:t>
            </a:r>
          </a:p>
        </p:txBody>
      </p:sp>
      <p:sp>
        <p:nvSpPr>
          <p:cNvPr id="4" name="Slide Number Placeholder 3"/>
          <p:cNvSpPr>
            <a:spLocks noGrp="1"/>
          </p:cNvSpPr>
          <p:nvPr>
            <p:ph type="sldNum" sz="quarter" idx="5"/>
          </p:nvPr>
        </p:nvSpPr>
        <p:spPr/>
        <p:txBody>
          <a:bodyPr/>
          <a:lstStyle/>
          <a:p>
            <a:fld id="{4C13F579-89C5-4C93-AFB9-887C6C4F2514}" type="slidenum">
              <a:rPr lang="en-US" smtClean="0"/>
              <a:t>36</a:t>
            </a:fld>
            <a:endParaRPr lang="en-US" dirty="0"/>
          </a:p>
        </p:txBody>
      </p:sp>
    </p:spTree>
    <p:extLst>
      <p:ext uri="{BB962C8B-B14F-4D97-AF65-F5344CB8AC3E}">
        <p14:creationId xmlns:p14="http://schemas.microsoft.com/office/powerpoint/2010/main" val="3099223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i="0" dirty="0">
                <a:latin typeface="Arial" panose="020B0604020202020204" pitchFamily="34" charset="0"/>
              </a:rPr>
              <a:t>(7 minutes) </a:t>
            </a:r>
          </a:p>
          <a:p>
            <a:pPr eaLnBrk="1" hangingPunct="1">
              <a:spcBef>
                <a:spcPct val="0"/>
              </a:spcBef>
              <a:defRPr/>
            </a:pPr>
            <a:endParaRPr lang="en-US" altLang="en-US" i="1" dirty="0">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i="1" dirty="0"/>
              <a:t>Although our measures of accountability for scholarship are different during this time, Delta Gamma does still expect our members to engage with their academics. We also still expect the director of scholarship to engage with and support members around their academic efforts. </a:t>
            </a:r>
          </a:p>
          <a:p>
            <a:pPr eaLnBrk="1" hangingPunct="1">
              <a:spcBef>
                <a:spcPct val="0"/>
              </a:spcBef>
              <a:defRPr/>
            </a:pPr>
            <a:endParaRPr lang="en-US" altLang="en-US" i="1" dirty="0">
              <a:latin typeface="Arial" panose="020B0604020202020204" pitchFamily="34" charset="0"/>
            </a:endParaRPr>
          </a:p>
          <a:p>
            <a:pPr eaLnBrk="1" hangingPunct="1">
              <a:spcBef>
                <a:spcPct val="0"/>
              </a:spcBef>
              <a:defRPr/>
            </a:pPr>
            <a:r>
              <a:rPr lang="en-US" altLang="en-US" i="1" dirty="0">
                <a:latin typeface="Arial" panose="020B0604020202020204" pitchFamily="34" charset="0"/>
              </a:rPr>
              <a:t>We are going to take some time here to talk about ways to support members who need additional academic support. Often, chapters take the approach of a one-size-fits-all scholarship plan. We know that this is likely ineffective, due to the fact that we are all different people with different strengths and different needs. We should also help chapter officers consider that a members grades may be impacted by something unrelated to scholarship.</a:t>
            </a:r>
          </a:p>
          <a:p>
            <a:pPr eaLnBrk="1" hangingPunct="1">
              <a:spcBef>
                <a:spcPct val="0"/>
              </a:spcBef>
              <a:defRPr/>
            </a:pPr>
            <a:endParaRPr lang="en-US" altLang="en-US" i="1" dirty="0">
              <a:latin typeface="Arial" panose="020B0604020202020204" pitchFamily="34" charset="0"/>
            </a:endParaRPr>
          </a:p>
          <a:p>
            <a:pPr eaLnBrk="1" hangingPunct="1">
              <a:spcBef>
                <a:spcPct val="0"/>
              </a:spcBef>
              <a:defRPr/>
            </a:pPr>
            <a:r>
              <a:rPr lang="en-US" altLang="en-US" i="1" dirty="0">
                <a:latin typeface="Arial" panose="020B0604020202020204" pitchFamily="34" charset="0"/>
              </a:rPr>
              <a:t>What are some creative ways to support women on probation for scholarship, especially in this virtual world? How can we ensure that our support actually helps her to improve? Lastly, I want to draw our attention back to our conversation about retention and connection, as established in the New Member Pursuit. How might academic support relate to and strengthen this? We’re going to head to breakout rooms to talk about these three questions. </a:t>
            </a:r>
          </a:p>
          <a:p>
            <a:pPr eaLnBrk="1" hangingPunct="1">
              <a:spcBef>
                <a:spcPct val="0"/>
              </a:spcBef>
              <a:defRPr/>
            </a:pPr>
            <a:endParaRPr lang="en-US" altLang="en-US" i="1" dirty="0">
              <a:latin typeface="Arial" panose="020B0604020202020204" pitchFamily="34" charset="0"/>
            </a:endParaRPr>
          </a:p>
          <a:p>
            <a:pPr eaLnBrk="1" hangingPunct="1">
              <a:spcBef>
                <a:spcPct val="0"/>
              </a:spcBef>
              <a:defRPr/>
            </a:pPr>
            <a:r>
              <a:rPr lang="en-US" altLang="en-US" i="0" dirty="0">
                <a:latin typeface="Arial" panose="020B0604020202020204" pitchFamily="34" charset="0"/>
              </a:rPr>
              <a:t>Start a group conversation with some of the questions on the screen. Ask for participants to unmute and share and/or put items in the chat. </a:t>
            </a:r>
          </a:p>
          <a:p>
            <a:pPr eaLnBrk="1" hangingPunct="1">
              <a:spcBef>
                <a:spcPct val="0"/>
              </a:spcBef>
              <a:defRPr/>
            </a:pPr>
            <a:endParaRPr lang="en-US" altLang="en-US" i="1" dirty="0">
              <a:latin typeface="Arial" panose="020B0604020202020204" pitchFamily="34" charset="0"/>
            </a:endParaRPr>
          </a:p>
          <a:p>
            <a:pPr eaLnBrk="1" hangingPunct="1">
              <a:spcBef>
                <a:spcPct val="0"/>
              </a:spcBef>
              <a:defRPr/>
            </a:pPr>
            <a:r>
              <a:rPr lang="en-US" altLang="en-US" i="0" dirty="0">
                <a:latin typeface="Arial" panose="020B0604020202020204" pitchFamily="34" charset="0"/>
              </a:rPr>
              <a:t>Share the following if not said by the advisers:</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Develop an individual plan for each woman that fits her needs and provides her the resources to achieve her highest potential</a:t>
            </a:r>
          </a:p>
          <a:p>
            <a:pPr marL="174982" indent="-174982">
              <a:spcBef>
                <a:spcPct val="0"/>
              </a:spcBef>
              <a:buFont typeface="Arial" panose="020B0604020202020204" pitchFamily="34" charset="0"/>
              <a:buChar char="•"/>
              <a:defRPr/>
            </a:pPr>
            <a:r>
              <a:rPr lang="en-US" altLang="en-US" dirty="0">
                <a:latin typeface="Arial" panose="020B0604020202020204" pitchFamily="34" charset="0"/>
              </a:rPr>
              <a:t>Hold individual meeting with all women on probation. This can still happen virtually. Consider doing the following in the meeting: </a:t>
            </a:r>
          </a:p>
          <a:p>
            <a:pPr marL="635284" lvl="1" indent="-168665">
              <a:spcBef>
                <a:spcPct val="0"/>
              </a:spcBef>
              <a:buFontTx/>
              <a:buChar char="-"/>
              <a:defRPr/>
            </a:pPr>
            <a:r>
              <a:rPr lang="en-US" altLang="en-US" dirty="0">
                <a:latin typeface="Arial" panose="020B0604020202020204" pitchFamily="34" charset="0"/>
              </a:rPr>
              <a:t>set goals for the semester – consider having her set her goal GPA in each class</a:t>
            </a:r>
          </a:p>
          <a:p>
            <a:pPr marL="635284" lvl="1" indent="-168665">
              <a:spcBef>
                <a:spcPct val="0"/>
              </a:spcBef>
              <a:buFontTx/>
              <a:buChar char="-"/>
              <a:defRPr/>
            </a:pPr>
            <a:r>
              <a:rPr lang="en-US" altLang="en-US" dirty="0">
                <a:latin typeface="Arial" panose="020B0604020202020204" pitchFamily="34" charset="0"/>
              </a:rPr>
              <a:t>Discuss her learning style – is she studying the best way for her style of learning</a:t>
            </a:r>
          </a:p>
          <a:p>
            <a:pPr marL="635284" lvl="1" indent="-168665">
              <a:spcBef>
                <a:spcPct val="0"/>
              </a:spcBef>
              <a:buFontTx/>
              <a:buChar char="-"/>
              <a:defRPr/>
            </a:pPr>
            <a:r>
              <a:rPr lang="en-US" altLang="en-US" dirty="0">
                <a:latin typeface="Arial" panose="020B0604020202020204" pitchFamily="34" charset="0"/>
              </a:rPr>
              <a:t>Does she need a mentor? Upperclassmen or alumnae who can help coach and motivate her.</a:t>
            </a:r>
          </a:p>
          <a:p>
            <a:pPr marL="635284" lvl="1" indent="-168665">
              <a:spcBef>
                <a:spcPct val="0"/>
              </a:spcBef>
              <a:buFontTx/>
              <a:buChar char="-"/>
              <a:defRPr/>
            </a:pPr>
            <a:r>
              <a:rPr lang="en-US" altLang="en-US" dirty="0">
                <a:latin typeface="Arial" panose="020B0604020202020204" pitchFamily="34" charset="0"/>
              </a:rPr>
              <a:t>Connect her with the appropriate university resources given her situation. That could be a study skills center, tutoring, writing center, etc. Sometimes this could be a counseling center if there are emotional health concerns </a:t>
            </a:r>
            <a:r>
              <a:rPr lang="en-US" altLang="en-US" b="0" dirty="0">
                <a:latin typeface="Arial" panose="020B0604020202020204" pitchFamily="34" charset="0"/>
              </a:rPr>
              <a:t>impacting her academic success. </a:t>
            </a:r>
          </a:p>
          <a:p>
            <a:pPr marL="174982" indent="-174982">
              <a:spcBef>
                <a:spcPct val="0"/>
              </a:spcBef>
              <a:buFont typeface="Arial" panose="020B0604020202020204" pitchFamily="34" charset="0"/>
              <a:buChar char="•"/>
              <a:defRPr/>
            </a:pPr>
            <a:r>
              <a:rPr lang="en-US" b="0" dirty="0"/>
              <a:t>Scholarship is a very personal thing and helping women in poor standing identify a plan that is going to help her achieve her highest potential is the goal. </a:t>
            </a:r>
          </a:p>
          <a:p>
            <a:pPr marL="174982" indent="-174982">
              <a:spcBef>
                <a:spcPct val="0"/>
              </a:spcBef>
              <a:buFont typeface="Arial" panose="020B0604020202020204" pitchFamily="34" charset="0"/>
              <a:buChar char="•"/>
              <a:defRPr/>
            </a:pPr>
            <a:r>
              <a:rPr lang="en-US" altLang="en-US" b="0" dirty="0">
                <a:latin typeface="Arial" panose="020B0604020202020204" pitchFamily="34" charset="0"/>
              </a:rPr>
              <a:t>View each member as an individual who learns differently and needs varying support. If the member is taking online classes, she may need help relearning how she studies best or how she takes in class material best. </a:t>
            </a:r>
          </a:p>
          <a:p>
            <a:pPr marL="174982" indent="-174982">
              <a:spcBef>
                <a:spcPct val="0"/>
              </a:spcBef>
              <a:buFont typeface="Arial" panose="020B0604020202020204" pitchFamily="34" charset="0"/>
              <a:buChar char="•"/>
              <a:defRPr/>
            </a:pPr>
            <a:r>
              <a:rPr lang="en-US" altLang="en-US" b="0" dirty="0">
                <a:latin typeface="Arial" panose="020B0604020202020204" pitchFamily="34" charset="0"/>
              </a:rPr>
              <a:t>Ask her! Find out what would be helpful to her as she strives to do better academically.</a:t>
            </a:r>
          </a:p>
          <a:p>
            <a:pPr marL="174982" indent="-174982">
              <a:spcBef>
                <a:spcPct val="0"/>
              </a:spcBef>
              <a:buFont typeface="Arial" panose="020B0604020202020204" pitchFamily="34" charset="0"/>
              <a:buChar char="•"/>
              <a:defRPr/>
            </a:pPr>
            <a:r>
              <a:rPr lang="en-US" altLang="en-US" b="0" dirty="0">
                <a:latin typeface="Arial" panose="020B0604020202020204" pitchFamily="34" charset="0"/>
              </a:rPr>
              <a:t>Understand her “best.” It is unrealistic to expect all members to achieve a 4.0 – we should celebrate each woman achieving their best</a:t>
            </a:r>
          </a:p>
          <a:p>
            <a:pPr marL="174982" indent="-174982">
              <a:spcBef>
                <a:spcPct val="0"/>
              </a:spcBef>
              <a:buFont typeface="Arial" panose="020B0604020202020204" pitchFamily="34" charset="0"/>
              <a:buChar char="•"/>
              <a:defRPr/>
            </a:pPr>
            <a:r>
              <a:rPr lang="en-US" altLang="en-US" b="0" dirty="0">
                <a:latin typeface="Arial" panose="020B0604020202020204" pitchFamily="34" charset="0"/>
              </a:rPr>
              <a:t>Check-ins with the director of scholarship</a:t>
            </a:r>
          </a:p>
          <a:p>
            <a:pPr marL="174982" indent="-174982">
              <a:spcBef>
                <a:spcPct val="0"/>
              </a:spcBef>
              <a:buFont typeface="Arial" panose="020B0604020202020204" pitchFamily="34" charset="0"/>
              <a:buChar char="•"/>
              <a:defRPr/>
            </a:pPr>
            <a:r>
              <a:rPr lang="en-US" altLang="en-US" b="0" dirty="0">
                <a:latin typeface="Arial" panose="020B0604020202020204" pitchFamily="34" charset="0"/>
              </a:rPr>
              <a:t>Encouragement to seek the help that they need – make suggestions and ask for follow-up.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37</a:t>
            </a:fld>
            <a:endParaRPr lang="en-US" dirty="0"/>
          </a:p>
        </p:txBody>
      </p:sp>
    </p:spTree>
    <p:extLst>
      <p:ext uri="{BB962C8B-B14F-4D97-AF65-F5344CB8AC3E}">
        <p14:creationId xmlns:p14="http://schemas.microsoft.com/office/powerpoint/2010/main" val="523022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i="0" dirty="0">
                <a:latin typeface="Arial" panose="020B0604020202020204" pitchFamily="34" charset="0"/>
              </a:rPr>
              <a:t>(5 minutes)</a:t>
            </a:r>
          </a:p>
          <a:p>
            <a:pPr eaLnBrk="1" hangingPunct="1">
              <a:spcBef>
                <a:spcPct val="0"/>
              </a:spcBef>
            </a:pPr>
            <a:endParaRPr lang="en-US" altLang="en-US" b="0" i="1" dirty="0">
              <a:latin typeface="Arial" panose="020B0604020202020204" pitchFamily="34" charset="0"/>
            </a:endParaRPr>
          </a:p>
          <a:p>
            <a:pPr eaLnBrk="1" hangingPunct="1">
              <a:spcBef>
                <a:spcPct val="0"/>
              </a:spcBef>
            </a:pPr>
            <a:r>
              <a:rPr lang="en-US" altLang="en-US" b="0" i="1" dirty="0">
                <a:latin typeface="Arial" panose="020B0604020202020204" pitchFamily="34" charset="0"/>
              </a:rPr>
              <a:t>One of the responsibilities of the director of scholarship is to implement creative and supportive ways to recognize members for a job well done. Many chapter have weekly, monthly and annual ways of doing this. As the chapter is thinking of new ways of recognition or evaluating ones that exist for the chapter already, here are some ways that you can coach them.</a:t>
            </a:r>
          </a:p>
          <a:p>
            <a:pPr eaLnBrk="1" hangingPunct="1">
              <a:spcBef>
                <a:spcPct val="0"/>
              </a:spcBef>
            </a:pPr>
            <a:endParaRPr lang="en-US" altLang="en-US" b="0" i="1" dirty="0">
              <a:latin typeface="Arial" panose="020B0604020202020204" pitchFamily="34" charset="0"/>
            </a:endParaRPr>
          </a:p>
          <a:p>
            <a:pPr eaLnBrk="1" hangingPunct="1">
              <a:spcBef>
                <a:spcPct val="0"/>
              </a:spcBef>
            </a:pPr>
            <a:r>
              <a:rPr lang="en-US" altLang="en-US" b="0" i="1" dirty="0">
                <a:latin typeface="Arial" panose="020B0604020202020204" pitchFamily="34" charset="0"/>
              </a:rPr>
              <a:t>Who are we recognizing and for what? This is something we touched on already – it is unrealistic of us to expect that every member is achieving a 4.0. In addition to that, we should be recognizing the members who feel they’ve done their very best that term. To do this, each member could be asked to set her own GPA goal and all members who meet their goals could be recognized.</a:t>
            </a:r>
          </a:p>
          <a:p>
            <a:pPr eaLnBrk="1" hangingPunct="1">
              <a:spcBef>
                <a:spcPct val="0"/>
              </a:spcBef>
            </a:pPr>
            <a:endParaRPr lang="en-US" altLang="en-US" b="0" i="1" dirty="0">
              <a:latin typeface="Arial" panose="020B0604020202020204" pitchFamily="34" charset="0"/>
            </a:endParaRPr>
          </a:p>
          <a:p>
            <a:pPr eaLnBrk="1" hangingPunct="1">
              <a:spcBef>
                <a:spcPct val="0"/>
              </a:spcBef>
            </a:pPr>
            <a:r>
              <a:rPr lang="en-US" altLang="en-US" b="0" i="1" dirty="0">
                <a:latin typeface="Arial" panose="020B0604020202020204" pitchFamily="34" charset="0"/>
              </a:rPr>
              <a:t>We can also recognize members weekly for something they feel helped them reach their “personal best.” Scholarship can be more than just GPA – we can celebrate each other for being elected to a leadership role, having a meeting with a faculty member that they’ve been worried about or starting a new job. </a:t>
            </a:r>
          </a:p>
          <a:p>
            <a:pPr eaLnBrk="1" hangingPunct="1">
              <a:spcBef>
                <a:spcPct val="0"/>
              </a:spcBef>
            </a:pPr>
            <a:endParaRPr lang="en-US" altLang="en-US" b="0" i="1" dirty="0">
              <a:latin typeface="Arial" panose="020B0604020202020204" pitchFamily="34" charset="0"/>
            </a:endParaRPr>
          </a:p>
          <a:p>
            <a:pPr eaLnBrk="1" hangingPunct="1">
              <a:spcBef>
                <a:spcPct val="0"/>
              </a:spcBef>
            </a:pPr>
            <a:r>
              <a:rPr lang="en-US" altLang="en-US" b="0" i="1" dirty="0">
                <a:latin typeface="Arial" panose="020B0604020202020204" pitchFamily="34" charset="0"/>
              </a:rPr>
              <a:t>We can also learn a lot from each other! Chapters can recognize members for great research they’re doing, for a term abroad, or for securing a job or internship. </a:t>
            </a:r>
          </a:p>
          <a:p>
            <a:pPr eaLnBrk="1" hangingPunct="1">
              <a:spcBef>
                <a:spcPct val="0"/>
              </a:spcBef>
            </a:pPr>
            <a:endParaRPr lang="en-US" altLang="en-US" b="0" i="1" dirty="0">
              <a:latin typeface="Arial" panose="020B0604020202020204" pitchFamily="34" charset="0"/>
            </a:endParaRPr>
          </a:p>
          <a:p>
            <a:pPr eaLnBrk="1" hangingPunct="1">
              <a:spcBef>
                <a:spcPct val="0"/>
              </a:spcBef>
            </a:pPr>
            <a:r>
              <a:rPr lang="en-US" altLang="en-US" b="0" i="0" dirty="0">
                <a:latin typeface="Arial" panose="020B0604020202020204" pitchFamily="34" charset="0"/>
              </a:rPr>
              <a:t>Ask:</a:t>
            </a:r>
          </a:p>
          <a:p>
            <a:pPr eaLnBrk="1" hangingPunct="1">
              <a:spcBef>
                <a:spcPct val="0"/>
              </a:spcBef>
            </a:pPr>
            <a:r>
              <a:rPr lang="en-US" altLang="en-US" b="0" i="1" dirty="0">
                <a:latin typeface="Arial" panose="020B0604020202020204" pitchFamily="34" charset="0"/>
              </a:rPr>
              <a:t>What are way that chapters are recognizing their members currently? </a:t>
            </a:r>
          </a:p>
          <a:p>
            <a:pPr eaLnBrk="1" hangingPunct="1">
              <a:spcBef>
                <a:spcPct val="0"/>
              </a:spcBef>
            </a:pPr>
            <a:r>
              <a:rPr lang="en-US" altLang="en-US" b="0" i="1" dirty="0">
                <a:latin typeface="Arial" panose="020B0604020202020204" pitchFamily="34" charset="0"/>
              </a:rPr>
              <a:t>What are some practices that maybe need updated?</a:t>
            </a:r>
          </a:p>
          <a:p>
            <a:pPr eaLnBrk="1" hangingPunct="1">
              <a:spcBef>
                <a:spcPct val="0"/>
              </a:spcBef>
            </a:pPr>
            <a:endParaRPr lang="en-US" altLang="en-US" b="0" i="1" dirty="0">
              <a:latin typeface="Arial" panose="020B0604020202020204" pitchFamily="34" charset="0"/>
            </a:endParaRPr>
          </a:p>
          <a:p>
            <a:pPr eaLnBrk="1" hangingPunct="1">
              <a:spcBef>
                <a:spcPct val="0"/>
              </a:spcBef>
            </a:pPr>
            <a:r>
              <a:rPr lang="en-US" altLang="en-US" b="0" i="1" dirty="0">
                <a:latin typeface="Arial" panose="020B0604020202020204" pitchFamily="34" charset="0"/>
              </a:rPr>
              <a:t>Have you seen any great ways that chapters are recognizing or saying “thank you” to staff and faculty on campus?</a:t>
            </a:r>
          </a:p>
          <a:p>
            <a:pPr eaLnBrk="1" hangingPunct="1">
              <a:spcBef>
                <a:spcPct val="0"/>
              </a:spcBef>
            </a:pPr>
            <a:r>
              <a:rPr lang="en-US" altLang="en-US" b="0" i="0" dirty="0">
                <a:latin typeface="Arial" panose="020B0604020202020204" pitchFamily="34" charset="0"/>
              </a:rPr>
              <a:t>Ideas if not mentioned:</a:t>
            </a:r>
          </a:p>
          <a:p>
            <a:pPr marL="174982" indent="-174982">
              <a:spcBef>
                <a:spcPct val="0"/>
              </a:spcBef>
              <a:buFont typeface="Arial" panose="020B0604020202020204" pitchFamily="34" charset="0"/>
              <a:buChar char="•"/>
            </a:pPr>
            <a:r>
              <a:rPr lang="en-US" altLang="en-US" b="0" i="0" dirty="0">
                <a:latin typeface="Arial" panose="020B0604020202020204" pitchFamily="34" charset="0"/>
              </a:rPr>
              <a:t>Invite to a scholarship recognition event where members are recognized</a:t>
            </a:r>
          </a:p>
          <a:p>
            <a:pPr marL="174982" indent="-174982">
              <a:spcBef>
                <a:spcPct val="0"/>
              </a:spcBef>
              <a:buFont typeface="Arial" panose="020B0604020202020204" pitchFamily="34" charset="0"/>
              <a:buChar char="•"/>
            </a:pPr>
            <a:r>
              <a:rPr lang="en-US" altLang="en-US" b="0" i="0" dirty="0">
                <a:latin typeface="Arial" panose="020B0604020202020204" pitchFamily="34" charset="0"/>
              </a:rPr>
              <a:t>Invite to the house for a meal</a:t>
            </a:r>
          </a:p>
          <a:p>
            <a:pPr marL="174982" indent="-174982">
              <a:spcBef>
                <a:spcPct val="0"/>
              </a:spcBef>
              <a:buFont typeface="Arial" panose="020B0604020202020204" pitchFamily="34" charset="0"/>
              <a:buChar char="•"/>
            </a:pPr>
            <a:r>
              <a:rPr lang="en-US" altLang="en-US" b="0" i="0" dirty="0">
                <a:latin typeface="Arial" panose="020B0604020202020204" pitchFamily="34" charset="0"/>
              </a:rPr>
              <a:t>Recognize faculty/staff members of the month with handwritten thank you notes</a:t>
            </a:r>
          </a:p>
          <a:p>
            <a:pPr eaLnBrk="1" hangingPunct="1">
              <a:spcBef>
                <a:spcPct val="0"/>
              </a:spcBef>
            </a:pPr>
            <a:endParaRPr lang="en-US" altLang="en-US" b="0" i="1" dirty="0">
              <a:latin typeface="Arial" panose="020B0604020202020204" pitchFamily="34" charset="0"/>
            </a:endParaRPr>
          </a:p>
          <a:p>
            <a:pPr eaLnBrk="1" hangingPunct="1">
              <a:spcBef>
                <a:spcPct val="0"/>
              </a:spcBef>
            </a:pPr>
            <a:r>
              <a:rPr lang="en-US" altLang="en-US" b="0" i="1" dirty="0">
                <a:latin typeface="Arial" panose="020B0604020202020204" pitchFamily="34" charset="0"/>
              </a:rPr>
              <a:t>There are a lot of ideas such as these in the DG Scholarship Guide on the Library!</a:t>
            </a:r>
          </a:p>
          <a:p>
            <a:pPr eaLnBrk="1" hangingPunct="1">
              <a:spcBef>
                <a:spcPct val="0"/>
              </a:spcBef>
            </a:pPr>
            <a:endParaRPr lang="en-US" altLang="en-US" b="0" i="1" dirty="0">
              <a:latin typeface="Arial" panose="020B0604020202020204" pitchFamily="34" charset="0"/>
            </a:endParaRPr>
          </a:p>
          <a:p>
            <a:pPr eaLnBrk="1" hangingPunct="1">
              <a:spcBef>
                <a:spcPct val="0"/>
              </a:spcBef>
            </a:pPr>
            <a:endParaRPr lang="en-US" altLang="en-US" b="1" i="1" dirty="0">
              <a:latin typeface="Arial" panose="020B0604020202020204" pitchFamily="34" charset="0"/>
            </a:endParaRPr>
          </a:p>
          <a:p>
            <a:pPr eaLnBrk="1" hangingPunct="1">
              <a:spcBef>
                <a:spcPct val="0"/>
              </a:spcBef>
            </a:pPr>
            <a:endParaRPr lang="en-US" altLang="en-US" b="1" i="1" dirty="0">
              <a:latin typeface="Arial" panose="020B0604020202020204" pitchFamily="34" charset="0"/>
            </a:endParaRPr>
          </a:p>
          <a:p>
            <a:pPr eaLnBrk="1" hangingPunct="1">
              <a:spcBef>
                <a:spcPct val="0"/>
              </a:spcBef>
            </a:pPr>
            <a:endParaRPr lang="en-US" altLang="en-US" b="1" i="0" dirty="0">
              <a:latin typeface="Arial" panose="020B0604020202020204" pitchFamily="34" charset="0"/>
            </a:endParaRPr>
          </a:p>
          <a:p>
            <a:pPr eaLnBrk="1" hangingPunct="1">
              <a:spcBef>
                <a:spcPct val="0"/>
              </a:spcBef>
            </a:pPr>
            <a:endParaRPr lang="en-US" altLang="en-US" b="1" i="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4C13F579-89C5-4C93-AFB9-887C6C4F2514}" type="slidenum">
              <a:rPr lang="en-US" smtClean="0"/>
              <a:t>38</a:t>
            </a:fld>
            <a:endParaRPr lang="en-US" dirty="0"/>
          </a:p>
        </p:txBody>
      </p:sp>
    </p:spTree>
    <p:extLst>
      <p:ext uri="{BB962C8B-B14F-4D97-AF65-F5344CB8AC3E}">
        <p14:creationId xmlns:p14="http://schemas.microsoft.com/office/powerpoint/2010/main" val="2943052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p:txBody>
      </p:sp>
      <p:sp>
        <p:nvSpPr>
          <p:cNvPr id="4" name="Slide Number Placeholder 3"/>
          <p:cNvSpPr>
            <a:spLocks noGrp="1"/>
          </p:cNvSpPr>
          <p:nvPr>
            <p:ph type="sldNum" sz="quarter" idx="5"/>
          </p:nvPr>
        </p:nvSpPr>
        <p:spPr/>
        <p:txBody>
          <a:bodyPr/>
          <a:lstStyle/>
          <a:p>
            <a:fld id="{4C13F579-89C5-4C93-AFB9-887C6C4F2514}" type="slidenum">
              <a:rPr lang="en-US" smtClean="0"/>
              <a:t>39</a:t>
            </a:fld>
            <a:endParaRPr lang="en-US" dirty="0"/>
          </a:p>
        </p:txBody>
      </p:sp>
    </p:spTree>
    <p:extLst>
      <p:ext uri="{BB962C8B-B14F-4D97-AF65-F5344CB8AC3E}">
        <p14:creationId xmlns:p14="http://schemas.microsoft.com/office/powerpoint/2010/main" val="136436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(brief introduction)</a:t>
            </a:r>
          </a:p>
          <a:p>
            <a:pPr eaLnBrk="1" hangingPunct="1">
              <a:spcBef>
                <a:spcPct val="0"/>
              </a:spcBef>
            </a:pPr>
            <a:endParaRPr lang="en-US" altLang="en-US" i="1" dirty="0"/>
          </a:p>
          <a:p>
            <a:pPr eaLnBrk="1" hangingPunct="1">
              <a:spcBef>
                <a:spcPct val="0"/>
              </a:spcBef>
            </a:pPr>
            <a:r>
              <a:rPr lang="en-US" altLang="en-US" i="1" dirty="0"/>
              <a:t>Let’s move in to the responsibilities in each of the areas in member education. It is helpful for you to have an overview of what each officer is responsible for, but know that you are not expected to do any of this – these are the responsibilities of the officers and you can coach them in these tasks! </a:t>
            </a:r>
          </a:p>
        </p:txBody>
      </p:sp>
      <p:sp>
        <p:nvSpPr>
          <p:cNvPr id="4" name="Slide Number Placeholder 3"/>
          <p:cNvSpPr>
            <a:spLocks noGrp="1"/>
          </p:cNvSpPr>
          <p:nvPr>
            <p:ph type="sldNum" sz="quarter" idx="10"/>
          </p:nvPr>
        </p:nvSpPr>
        <p:spPr/>
        <p:txBody>
          <a:bodyPr/>
          <a:lstStyle/>
          <a:p>
            <a:fld id="{4C13F579-89C5-4C93-AFB9-887C6C4F2514}" type="slidenum">
              <a:rPr lang="en-US" smtClean="0"/>
              <a:t>4</a:t>
            </a:fld>
            <a:endParaRPr lang="en-US" dirty="0"/>
          </a:p>
        </p:txBody>
      </p:sp>
    </p:spTree>
    <p:extLst>
      <p:ext uri="{BB962C8B-B14F-4D97-AF65-F5344CB8AC3E}">
        <p14:creationId xmlns:p14="http://schemas.microsoft.com/office/powerpoint/2010/main" val="572821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(1 minute)</a:t>
            </a:r>
          </a:p>
          <a:p>
            <a:pPr eaLnBrk="1" hangingPunct="1">
              <a:spcBef>
                <a:spcPct val="0"/>
              </a:spcBef>
            </a:pPr>
            <a:endParaRPr lang="en-US" altLang="en-US" i="1" dirty="0"/>
          </a:p>
          <a:p>
            <a:pPr eaLnBrk="1" hangingPunct="1">
              <a:spcBef>
                <a:spcPct val="0"/>
              </a:spcBef>
            </a:pPr>
            <a:r>
              <a:rPr lang="en-US" altLang="en-US" i="1" dirty="0"/>
              <a:t>The last  responsibility of the vp: member education that we are going to cover today is the Campus Resource Worksheet. On the screen you can see the Campus Resource Worksheet for Collegiate Chapters and you can also find it in the Library. This is to be filled out with specific information for each campus. The vp: member education may need to do some research to complete it. The completed copy should be emailed to the entire chapter each year by October 1. The chapters RCS/CAC/NCC and CDS at EO should also be emailed a copy. </a:t>
            </a:r>
          </a:p>
          <a:p>
            <a:pPr eaLnBrk="1" hangingPunct="1">
              <a:spcBef>
                <a:spcPct val="0"/>
              </a:spcBef>
            </a:pPr>
            <a:endParaRPr lang="en-US" altLang="en-US" i="1" dirty="0"/>
          </a:p>
          <a:p>
            <a:pPr eaLnBrk="1" hangingPunct="1">
              <a:spcBef>
                <a:spcPct val="0"/>
              </a:spcBef>
            </a:pPr>
            <a:r>
              <a:rPr lang="en-US" altLang="en-US" i="1" dirty="0"/>
              <a:t>In addition to informing our members of the campus resources, we also have Delta Gamma resources to support members mental health as well as to support survivors of sexual assault.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40</a:t>
            </a:fld>
            <a:endParaRPr lang="en-US" dirty="0"/>
          </a:p>
        </p:txBody>
      </p:sp>
    </p:spTree>
    <p:extLst>
      <p:ext uri="{BB962C8B-B14F-4D97-AF65-F5344CB8AC3E}">
        <p14:creationId xmlns:p14="http://schemas.microsoft.com/office/powerpoint/2010/main" val="4018730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(2 minutes)</a:t>
            </a:r>
          </a:p>
          <a:p>
            <a:pPr eaLnBrk="1" hangingPunct="1">
              <a:spcBef>
                <a:spcPct val="0"/>
              </a:spcBef>
            </a:pPr>
            <a:endParaRPr lang="en-US" altLang="en-US" i="1" dirty="0"/>
          </a:p>
          <a:p>
            <a:pPr eaLnBrk="1" hangingPunct="1">
              <a:spcBef>
                <a:spcPct val="0"/>
              </a:spcBef>
            </a:pPr>
            <a:r>
              <a:rPr lang="en-US" altLang="en-US" i="1" dirty="0"/>
              <a:t>Let’s review some additional resources dedicated to vp: member education’s role. We referenced a few of these during our time together today. </a:t>
            </a:r>
          </a:p>
          <a:p>
            <a:pPr eaLnBrk="1" hangingPunct="1">
              <a:spcBef>
                <a:spcPct val="0"/>
              </a:spcBef>
            </a:pPr>
            <a:endParaRPr lang="en-US" altLang="en-US" i="1" dirty="0"/>
          </a:p>
          <a:p>
            <a:pPr eaLnBrk="1" hangingPunct="1">
              <a:spcBef>
                <a:spcPct val="0"/>
              </a:spcBef>
            </a:pPr>
            <a:r>
              <a:rPr lang="en-US" altLang="en-US" i="1" dirty="0"/>
              <a:t>Collegiate Chapter Officers Manual (CCOM). The CCOM is a great starting place for many questions that officers have and gives a great overview of their responsibilities. </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41</a:t>
            </a:fld>
            <a:endParaRPr lang="en-US" dirty="0"/>
          </a:p>
        </p:txBody>
      </p:sp>
    </p:spTree>
    <p:extLst>
      <p:ext uri="{BB962C8B-B14F-4D97-AF65-F5344CB8AC3E}">
        <p14:creationId xmlns:p14="http://schemas.microsoft.com/office/powerpoint/2010/main" val="2386083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If time allows, respond to questions. </a:t>
            </a:r>
          </a:p>
          <a:p>
            <a:pPr defTabSz="933237">
              <a:defRPr/>
            </a:pPr>
            <a:endParaRPr lang="en-US" altLang="en-US" dirty="0"/>
          </a:p>
          <a:p>
            <a:pPr defTabSz="933237">
              <a:defRPr/>
            </a:pPr>
            <a:r>
              <a:rPr lang="en-US" altLang="en-US" dirty="0"/>
              <a:t>If no one has questions, use the following to prompt further conversation/</a:t>
            </a:r>
            <a:r>
              <a:rPr lang="en-US" altLang="en-US" dirty="0" err="1"/>
              <a:t>refelction</a:t>
            </a:r>
            <a:r>
              <a:rPr lang="en-US" altLang="en-US" dirty="0"/>
              <a:t>: </a:t>
            </a:r>
          </a:p>
          <a:p>
            <a:pPr marL="228600" indent="-228600">
              <a:buFontTx/>
              <a:buAutoNum type="arabicPeriod"/>
            </a:pPr>
            <a:r>
              <a:rPr lang="en-US" dirty="0"/>
              <a:t>What are your biggest takeaways from training today?</a:t>
            </a:r>
          </a:p>
          <a:p>
            <a:pPr marL="228600" indent="-228600">
              <a:buFontTx/>
              <a:buAutoNum type="arabicPeriod"/>
            </a:pPr>
            <a:r>
              <a:rPr lang="en-US" dirty="0"/>
              <a:t>What are the things you still feel unclear about or on which you still need more information?</a:t>
            </a:r>
          </a:p>
          <a:p>
            <a:pPr marL="228600" indent="-228600">
              <a:buFontTx/>
              <a:buAutoNum type="arabicPeriod"/>
            </a:pPr>
            <a:r>
              <a:rPr lang="en-US" dirty="0"/>
              <a:t>What strengths and experiences are you bringing to this role that have set you up for success?</a:t>
            </a:r>
          </a:p>
          <a:p>
            <a:pPr marL="228600" indent="-228600">
              <a:buFontTx/>
              <a:buAutoNum type="arabicPeriod"/>
            </a:pPr>
            <a:r>
              <a:rPr lang="en-US" dirty="0"/>
              <a:t>What is your vision for the chapter and the chapter officer with which you work?</a:t>
            </a:r>
          </a:p>
          <a:p>
            <a:pPr marL="228600" indent="-228600">
              <a:buFontTx/>
              <a:buAutoNum type="arabicPeriod"/>
            </a:pPr>
            <a:r>
              <a:rPr lang="en-US" dirty="0"/>
              <a:t>What will your very first step be with the information you learned today?</a:t>
            </a:r>
          </a:p>
          <a:p>
            <a:pPr marL="228600" indent="-228600">
              <a:buFontTx/>
              <a:buAutoNum type="arabicPeriod"/>
            </a:pPr>
            <a:r>
              <a:rPr lang="en-US" dirty="0"/>
              <a:t>What is your vision for your work in this role for this academic year? What do you hope to accomplish?</a:t>
            </a:r>
          </a:p>
          <a:p>
            <a:pPr marL="228600" indent="-228600">
              <a:buFontTx/>
              <a:buAutoNum type="arabicPeriod"/>
            </a:pPr>
            <a:r>
              <a:rPr lang="en-US" dirty="0"/>
              <a:t>Who are your allies and partners as an adviser? Who and what are your best resources?</a:t>
            </a:r>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42</a:t>
            </a:fld>
            <a:endParaRPr lang="en-US" dirty="0"/>
          </a:p>
        </p:txBody>
      </p:sp>
    </p:spTree>
    <p:extLst>
      <p:ext uri="{BB962C8B-B14F-4D97-AF65-F5344CB8AC3E}">
        <p14:creationId xmlns:p14="http://schemas.microsoft.com/office/powerpoint/2010/main" val="251702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a:t>
            </a:r>
            <a:r>
              <a:rPr lang="en-US" altLang="en-US" i="1" dirty="0"/>
              <a:t>As the CMT officer, the vp member education has the opportunity to work as a team and collaborate with three director positions. </a:t>
            </a:r>
          </a:p>
          <a:p>
            <a:pPr eaLnBrk="1" hangingPunct="1">
              <a:spcBef>
                <a:spcPct val="0"/>
              </a:spcBef>
            </a:pPr>
            <a:endParaRPr lang="en-US" altLang="en-US" i="1" dirty="0"/>
          </a:p>
          <a:p>
            <a:pPr eaLnBrk="1" hangingPunct="1">
              <a:spcBef>
                <a:spcPct val="0"/>
              </a:spcBef>
            </a:pPr>
            <a:r>
              <a:rPr lang="en-US" altLang="en-US" i="1" dirty="0"/>
              <a:t>CMT officers do not own director positions. The have the opportunity to help, ensure their work is completed, serve as a resource and fill in the gaps! What an amazing opportunity to practice delegation skills, teamwork tactics, management skills. We recommend meeting twice a month as a member education team to review the needs ahead and projects on the horizon.</a:t>
            </a:r>
          </a:p>
          <a:p>
            <a:pPr eaLnBrk="1" hangingPunct="1">
              <a:spcBef>
                <a:spcPct val="0"/>
              </a:spcBef>
            </a:pPr>
            <a:endParaRPr lang="en-US" altLang="en-US" i="1" dirty="0"/>
          </a:p>
          <a:p>
            <a:pPr eaLnBrk="1" hangingPunct="1">
              <a:spcBef>
                <a:spcPct val="0"/>
              </a:spcBef>
            </a:pPr>
            <a:r>
              <a:rPr lang="en-US" altLang="en-US" i="1" dirty="0"/>
              <a:t>As advisers, it is important to establish a consistent check-in with these officers to touch base about Delta Gamma. We can help the vp: member education to be a coach to this team and we can discuss these meetings prior to when they happen so that she feels prepared. </a:t>
            </a:r>
          </a:p>
          <a:p>
            <a:pPr eaLnBrk="1" hangingPunct="1">
              <a:spcBef>
                <a:spcPct val="0"/>
              </a:spcBef>
            </a:pPr>
            <a:endParaRPr lang="en-US" i="1" dirty="0"/>
          </a:p>
          <a:p>
            <a:pPr eaLnBrk="1" hangingPunct="1">
              <a:spcBef>
                <a:spcPct val="0"/>
              </a:spcBef>
            </a:pPr>
            <a:r>
              <a:rPr lang="en-US" i="0" dirty="0"/>
              <a:t>Ask:</a:t>
            </a:r>
          </a:p>
          <a:p>
            <a:pPr eaLnBrk="1" hangingPunct="1">
              <a:spcBef>
                <a:spcPct val="0"/>
              </a:spcBef>
            </a:pPr>
            <a:r>
              <a:rPr lang="en-US" i="1" dirty="0"/>
              <a:t>What ways have you found to help you stay in touch with the work of this team? Or what do you think may work? </a:t>
            </a:r>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5</a:t>
            </a:fld>
            <a:endParaRPr lang="en-US" dirty="0"/>
          </a:p>
        </p:txBody>
      </p:sp>
    </p:spTree>
    <p:extLst>
      <p:ext uri="{BB962C8B-B14F-4D97-AF65-F5344CB8AC3E}">
        <p14:creationId xmlns:p14="http://schemas.microsoft.com/office/powerpoint/2010/main" val="61062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(2 minutes)</a:t>
            </a:r>
          </a:p>
          <a:p>
            <a:pPr eaLnBrk="1" hangingPunct="1">
              <a:spcBef>
                <a:spcPct val="0"/>
              </a:spcBef>
            </a:pPr>
            <a:endParaRPr lang="en-US" altLang="en-US" i="1" dirty="0"/>
          </a:p>
          <a:p>
            <a:pPr eaLnBrk="1" hangingPunct="1">
              <a:spcBef>
                <a:spcPct val="0"/>
              </a:spcBef>
            </a:pPr>
            <a:r>
              <a:rPr lang="en-US" altLang="en-US" i="1" dirty="0"/>
              <a:t>Let’s talk about the specific responsibilities for the vp: member education. </a:t>
            </a:r>
          </a:p>
          <a:p>
            <a:pPr eaLnBrk="1" hangingPunct="1">
              <a:spcBef>
                <a:spcPct val="0"/>
              </a:spcBef>
            </a:pPr>
            <a:endParaRPr lang="en-US" altLang="en-US" i="1" dirty="0"/>
          </a:p>
          <a:p>
            <a:pPr eaLnBrk="1" hangingPunct="1">
              <a:spcBef>
                <a:spcPct val="0"/>
              </a:spcBef>
            </a:pPr>
            <a:r>
              <a:rPr lang="en-US" altLang="en-US" i="1" dirty="0"/>
              <a:t>The vp: member education is NOT the vp: new members – some tend to lose sight of this! Their responsibility is to continue to educate the chapter as a whole. We shouldn’t stop learning about DG at our Initiation. The vp: member education helps the chapter to continue to learn about DG, but also provides education related to Article II to promote personal growth and leadership development of each member.</a:t>
            </a:r>
          </a:p>
          <a:p>
            <a:pPr eaLnBrk="1" hangingPunct="1">
              <a:spcBef>
                <a:spcPct val="0"/>
              </a:spcBef>
            </a:pPr>
            <a:endParaRPr lang="en-US" altLang="en-US" i="1" dirty="0"/>
          </a:p>
          <a:p>
            <a:pPr eaLnBrk="1" hangingPunct="1">
              <a:spcBef>
                <a:spcPct val="0"/>
              </a:spcBef>
            </a:pPr>
            <a:r>
              <a:rPr lang="en-US" altLang="en-US" i="1" dirty="0"/>
              <a:t>The vp: member education plays a large role in ensuring all of the tasks associated with Initiation are completed and approved prior to Initiation. We will cover this more in-depth later.</a:t>
            </a:r>
          </a:p>
          <a:p>
            <a:pPr eaLnBrk="1" hangingPunct="1">
              <a:spcBef>
                <a:spcPct val="0"/>
              </a:spcBef>
            </a:pPr>
            <a:endParaRPr lang="en-US" altLang="en-US" i="1" dirty="0"/>
          </a:p>
          <a:p>
            <a:pPr eaLnBrk="1" hangingPunct="1">
              <a:spcBef>
                <a:spcPct val="0"/>
              </a:spcBef>
            </a:pPr>
            <a:r>
              <a:rPr lang="en-US" altLang="en-US" i="1" dirty="0"/>
              <a:t>She should be familiar with all Delta Gamma resources and policies related to her direct responsibilities and the responsibilities of the directors she works with. These policies and resources can be found in the CCOM. </a:t>
            </a:r>
          </a:p>
          <a:p>
            <a:pPr eaLnBrk="1" hangingPunct="1">
              <a:spcBef>
                <a:spcPct val="0"/>
              </a:spcBef>
            </a:pPr>
            <a:endParaRPr lang="en-US" altLang="en-US" dirty="0"/>
          </a:p>
          <a:p>
            <a:pPr eaLnBrk="1" hangingPunct="1">
              <a:spcBef>
                <a:spcPct val="0"/>
              </a:spcBef>
            </a:pPr>
            <a:r>
              <a:rPr lang="en-US" altLang="en-US" i="1" dirty="0"/>
              <a:t>Evaluations allow an opportunity to give the chapter a voice. Perhaps the same informal ritual activity has been completed year after year – maybe your chapter would really like to see a change. We might not ever know unless someone is asking though! </a:t>
            </a:r>
          </a:p>
          <a:p>
            <a:pPr eaLnBrk="1" hangingPunct="1">
              <a:spcBef>
                <a:spcPct val="0"/>
              </a:spcBef>
            </a:pPr>
            <a:endParaRPr lang="en-US" altLang="en-US" i="1" dirty="0"/>
          </a:p>
          <a:p>
            <a:pPr eaLnBrk="1" hangingPunct="1">
              <a:spcBef>
                <a:spcPct val="0"/>
              </a:spcBef>
            </a:pPr>
            <a:r>
              <a:rPr lang="en-US" altLang="en-US" i="1" dirty="0"/>
              <a:t>Communication – all Delta Gamma officers are expected to communicate regularly with their advisers and with the regional and EO teams as needed. Communication should be professional and timely. </a:t>
            </a:r>
          </a:p>
          <a:p>
            <a:pPr eaLnBrk="1" hangingPunct="1">
              <a:spcBef>
                <a:spcPct val="0"/>
              </a:spcBef>
            </a:pPr>
            <a:endParaRPr lang="en-US" altLang="en-US" i="1" dirty="0"/>
          </a:p>
          <a:p>
            <a:pPr eaLnBrk="1" hangingPunct="1">
              <a:spcBef>
                <a:spcPct val="0"/>
              </a:spcBef>
            </a:pPr>
            <a:endParaRPr lang="en-US" altLang="en-US" i="1" dirty="0"/>
          </a:p>
        </p:txBody>
      </p:sp>
      <p:sp>
        <p:nvSpPr>
          <p:cNvPr id="4" name="Slide Number Placeholder 3"/>
          <p:cNvSpPr>
            <a:spLocks noGrp="1"/>
          </p:cNvSpPr>
          <p:nvPr>
            <p:ph type="sldNum" sz="quarter" idx="10"/>
          </p:nvPr>
        </p:nvSpPr>
        <p:spPr/>
        <p:txBody>
          <a:bodyPr/>
          <a:lstStyle/>
          <a:p>
            <a:fld id="{4C13F579-89C5-4C93-AFB9-887C6C4F2514}" type="slidenum">
              <a:rPr lang="en-US" smtClean="0"/>
              <a:t>6</a:t>
            </a:fld>
            <a:endParaRPr lang="en-US" dirty="0"/>
          </a:p>
        </p:txBody>
      </p:sp>
    </p:spTree>
    <p:extLst>
      <p:ext uri="{BB962C8B-B14F-4D97-AF65-F5344CB8AC3E}">
        <p14:creationId xmlns:p14="http://schemas.microsoft.com/office/powerpoint/2010/main" val="411403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0" dirty="0"/>
              <a:t>(3 minutes)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i="1" dirty="0"/>
              <a:t>The vp: member education can have up to 3 (or 4 if your chapter has two director of new members) directors within the member education team.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i="1" dirty="0"/>
          </a:p>
          <a:p>
            <a:pPr eaLnBrk="1" hangingPunct="1">
              <a:spcBef>
                <a:spcPct val="0"/>
              </a:spcBef>
            </a:pPr>
            <a:r>
              <a:rPr lang="en-US" altLang="en-US" i="1" dirty="0"/>
              <a:t>We are going to review some of the responsibilities for each director. Due to chapter size, some chapters might not have all of these directors. If your chapter does not have one of these director positions, the responsibilities automatically fall to the vp: member education. The vp: member education, as the leader of the team, is ultimately responsible for the management and operation of the team.</a:t>
            </a:r>
          </a:p>
          <a:p>
            <a:pPr eaLnBrk="1" hangingPunct="1">
              <a:spcBef>
                <a:spcPct val="0"/>
              </a:spcBef>
            </a:pPr>
            <a:endParaRPr lang="en-US" altLang="en-US" i="1" dirty="0"/>
          </a:p>
          <a:p>
            <a:pPr eaLnBrk="1" hangingPunct="1">
              <a:spcBef>
                <a:spcPct val="0"/>
              </a:spcBef>
            </a:pPr>
            <a:r>
              <a:rPr lang="en-US" altLang="en-US" i="1" dirty="0"/>
              <a:t>Pictured at the bottom here are SOME of the Fraternity Standards that the vp: member education and directors accomplish. Out of the 12 Fraternity Standards, the member education team works towards 7 of them! </a:t>
            </a:r>
          </a:p>
          <a:p>
            <a:pPr eaLnBrk="1" hangingPunct="1">
              <a:spcBef>
                <a:spcPct val="0"/>
              </a:spcBef>
            </a:pPr>
            <a:endParaRPr lang="en-US" altLang="en-US" i="1" dirty="0"/>
          </a:p>
          <a:p>
            <a:pPr eaLnBrk="1" hangingPunct="1">
              <a:spcBef>
                <a:spcPct val="0"/>
              </a:spcBef>
            </a:pPr>
            <a:r>
              <a:rPr lang="en-US" altLang="en-US" b="0" i="1" dirty="0">
                <a:effectLst/>
              </a:rPr>
              <a:t>The Fraternity Standards will be marked throughout today’s presentation. You can search “Fraternity Standards for Collegiate Chapters” in the Delta Gamma website Library to see what each collegiate chapter is expected to work toward. The member education team works toward standards 1, 2, 3, 6, 7, 11, and 12. </a:t>
            </a:r>
          </a:p>
          <a:p>
            <a:pPr eaLnBrk="1" hangingPunct="1">
              <a:spcBef>
                <a:spcPct val="0"/>
              </a:spcBef>
            </a:pPr>
            <a:endParaRPr lang="en-US" altLang="en-US" i="1" dirty="0"/>
          </a:p>
          <a:p>
            <a:endParaRPr lang="en-US" dirty="0"/>
          </a:p>
        </p:txBody>
      </p:sp>
      <p:sp>
        <p:nvSpPr>
          <p:cNvPr id="4" name="Slide Number Placeholder 3"/>
          <p:cNvSpPr>
            <a:spLocks noGrp="1"/>
          </p:cNvSpPr>
          <p:nvPr>
            <p:ph type="sldNum" sz="quarter" idx="10"/>
          </p:nvPr>
        </p:nvSpPr>
        <p:spPr/>
        <p:txBody>
          <a:bodyPr/>
          <a:lstStyle/>
          <a:p>
            <a:fld id="{4C13F579-89C5-4C93-AFB9-887C6C4F2514}" type="slidenum">
              <a:rPr lang="en-US" smtClean="0"/>
              <a:t>7</a:t>
            </a:fld>
            <a:endParaRPr lang="en-US" dirty="0"/>
          </a:p>
        </p:txBody>
      </p:sp>
    </p:spTree>
    <p:extLst>
      <p:ext uri="{BB962C8B-B14F-4D97-AF65-F5344CB8AC3E}">
        <p14:creationId xmlns:p14="http://schemas.microsoft.com/office/powerpoint/2010/main" val="3566860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i="0" dirty="0"/>
              <a:t>(1 minute)</a:t>
            </a:r>
          </a:p>
          <a:p>
            <a:pPr eaLnBrk="1" hangingPunct="1">
              <a:spcBef>
                <a:spcPct val="0"/>
              </a:spcBef>
            </a:pPr>
            <a:endParaRPr lang="en-US" altLang="en-US" i="0" dirty="0"/>
          </a:p>
          <a:p>
            <a:pPr eaLnBrk="1" hangingPunct="1">
              <a:spcBef>
                <a:spcPct val="0"/>
              </a:spcBef>
            </a:pPr>
            <a:r>
              <a:rPr lang="en-US" altLang="en-US" i="1" dirty="0"/>
              <a:t>For most, if not all chapters, the vp: member education serves as a team member for the new member pursuit. The director of new members is responsible for the execution of the new member pursuit and should be managing the weekly meetings. The vp member education can assist by meeting weekly and asking how she can help and support the director. The director of new members acts as a liaison between the members and new members. Sometimes, chapters confuse these two positions. The vp: member education can be helpful to the new member process, but her focus needs to be on the chapter as a whole. The director of new members directly oversees the new member experience. </a:t>
            </a:r>
          </a:p>
          <a:p>
            <a:pPr eaLnBrk="1" hangingPunct="1">
              <a:spcBef>
                <a:spcPct val="0"/>
              </a:spcBef>
            </a:pPr>
            <a:endParaRPr lang="en-US" altLang="en-US" i="1" dirty="0"/>
          </a:p>
          <a:p>
            <a:r>
              <a:rPr lang="en-US" i="1" dirty="0"/>
              <a:t>As part of your pre-work for ATA, you were sent the recording of the webinar that was held in July to introduce the revised New Member Pursuit. Today, while we want to answer your questions and share best practices related to the logistics of the program, we really want to focus on an advisers perspective and talk more with you about the philosophy behind the revisions. Prior to this, the New Member Pursuit had not been updated since 2007. It was certainly time! </a:t>
            </a:r>
          </a:p>
          <a:p>
            <a:endParaRPr lang="en-US" i="1" dirty="0"/>
          </a:p>
          <a:p>
            <a:r>
              <a:rPr lang="en-US" i="1" dirty="0"/>
              <a:t>How many of you are currently working with the revised New Member Program with the chapters you advise? Let us know just by a show of hands.</a:t>
            </a:r>
          </a:p>
          <a:p>
            <a:endParaRPr lang="en-US" i="1" dirty="0"/>
          </a:p>
          <a:p>
            <a:r>
              <a:rPr lang="en-US" i="1" dirty="0"/>
              <a:t>Great! We are excited to learn more from you about how it is going and get some tips and tricks for those of us that have not yet interacted with a new member class and program. </a:t>
            </a:r>
          </a:p>
          <a:p>
            <a:pPr eaLnBrk="1" hangingPunct="1">
              <a:spcBef>
                <a:spcPct val="0"/>
              </a:spcBef>
            </a:pPr>
            <a:endParaRPr lang="en-US" altLang="en-US" i="1" dirty="0"/>
          </a:p>
        </p:txBody>
      </p:sp>
      <p:sp>
        <p:nvSpPr>
          <p:cNvPr id="4" name="Slide Number Placeholder 3"/>
          <p:cNvSpPr>
            <a:spLocks noGrp="1"/>
          </p:cNvSpPr>
          <p:nvPr>
            <p:ph type="sldNum" sz="quarter" idx="10"/>
          </p:nvPr>
        </p:nvSpPr>
        <p:spPr/>
        <p:txBody>
          <a:bodyPr/>
          <a:lstStyle/>
          <a:p>
            <a:fld id="{4C13F579-89C5-4C93-AFB9-887C6C4F2514}" type="slidenum">
              <a:rPr lang="en-US" smtClean="0"/>
              <a:t>8</a:t>
            </a:fld>
            <a:endParaRPr lang="en-US" dirty="0"/>
          </a:p>
        </p:txBody>
      </p:sp>
    </p:spTree>
    <p:extLst>
      <p:ext uri="{BB962C8B-B14F-4D97-AF65-F5344CB8AC3E}">
        <p14:creationId xmlns:p14="http://schemas.microsoft.com/office/powerpoint/2010/main" val="191384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(10 minutes)</a:t>
            </a:r>
          </a:p>
          <a:p>
            <a:endParaRPr lang="en-US" i="1" dirty="0"/>
          </a:p>
          <a:p>
            <a:r>
              <a:rPr lang="en-US" i="1" dirty="0"/>
              <a:t>There is a definite philosophy shift within this revised New Member Pursuit. To highlight this for us, let’s start by taking a walk down member lane. </a:t>
            </a:r>
          </a:p>
          <a:p>
            <a:endParaRPr lang="en-US" i="1" dirty="0"/>
          </a:p>
          <a:p>
            <a:r>
              <a:rPr lang="en-US" i="1" dirty="0"/>
              <a:t>What do you remember about your time as a new member? What sticks with you?</a:t>
            </a:r>
          </a:p>
          <a:p>
            <a:endParaRPr lang="en-US" i="1" dirty="0"/>
          </a:p>
          <a:p>
            <a:r>
              <a:rPr lang="en-US" i="0" dirty="0"/>
              <a:t>Let advisers share answers to this question. Feel free to let conversation go for a few minutes.</a:t>
            </a:r>
          </a:p>
          <a:p>
            <a:endParaRPr lang="en-US" i="0" dirty="0"/>
          </a:p>
          <a:p>
            <a:r>
              <a:rPr lang="en-US" i="1" dirty="0"/>
              <a:t>Thank you for sharing those things! It is fun to hear that we have fond memories of our time as new members. </a:t>
            </a:r>
          </a:p>
          <a:p>
            <a:endParaRPr lang="en-US" i="1" dirty="0"/>
          </a:p>
          <a:p>
            <a:r>
              <a:rPr lang="en-US" i="1" dirty="0"/>
              <a:t>What is interesting, and what became important for this revision, is that the things we remember about our time as new members are the connections we made. We remember the people, coming together for meetings, learning who would be our Big, and our new member classes. </a:t>
            </a:r>
          </a:p>
          <a:p>
            <a:endParaRPr lang="en-US" i="1" dirty="0"/>
          </a:p>
          <a:p>
            <a:r>
              <a:rPr lang="en-US" i="0" dirty="0"/>
              <a:t>(If true, share this statement): </a:t>
            </a:r>
            <a:r>
              <a:rPr lang="en-US" i="1" dirty="0"/>
              <a:t>None of us mentioned a specific fact of Delta Gamma’s history that we learned or that we specifically remember that Delta Gamma was the first NPC organization to own a printing press. Those items did not make an impression on us – they are not the reason we stayed members. </a:t>
            </a:r>
          </a:p>
          <a:p>
            <a:endParaRPr lang="en-US" i="1" dirty="0"/>
          </a:p>
          <a:p>
            <a:r>
              <a:rPr lang="en-US" i="1" dirty="0"/>
              <a:t>Our own experiences directly reflect why we shifted philosophy from the WHAT of Delta Gamma to the WHY of Delta Gamma. </a:t>
            </a:r>
          </a:p>
          <a:p>
            <a:endParaRPr lang="en-US" i="1" dirty="0"/>
          </a:p>
          <a:p>
            <a:r>
              <a:rPr lang="en-US" i="1" dirty="0"/>
              <a:t>When we are able to focus our new member pursuit experience to showcasing the why and the value of Delta Gamma, we are better able to connect our new members to our organization as a whole. </a:t>
            </a:r>
          </a:p>
        </p:txBody>
      </p:sp>
      <p:sp>
        <p:nvSpPr>
          <p:cNvPr id="4" name="Slide Number Placeholder 3"/>
          <p:cNvSpPr>
            <a:spLocks noGrp="1"/>
          </p:cNvSpPr>
          <p:nvPr>
            <p:ph type="sldNum" sz="quarter" idx="5"/>
          </p:nvPr>
        </p:nvSpPr>
        <p:spPr/>
        <p:txBody>
          <a:bodyPr/>
          <a:lstStyle/>
          <a:p>
            <a:fld id="{4C13F579-89C5-4C93-AFB9-887C6C4F2514}" type="slidenum">
              <a:rPr lang="en-US" smtClean="0"/>
              <a:t>9</a:t>
            </a:fld>
            <a:endParaRPr lang="en-US" dirty="0"/>
          </a:p>
        </p:txBody>
      </p:sp>
    </p:spTree>
    <p:extLst>
      <p:ext uri="{BB962C8B-B14F-4D97-AF65-F5344CB8AC3E}">
        <p14:creationId xmlns:p14="http://schemas.microsoft.com/office/powerpoint/2010/main" val="169058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25EF-E0B3-4FFA-8E9B-143F3A549998}"/>
              </a:ext>
            </a:extLst>
          </p:cNvPr>
          <p:cNvSpPr>
            <a:spLocks noGrp="1"/>
          </p:cNvSpPr>
          <p:nvPr>
            <p:ph type="ctrTitle" hasCustomPrompt="1"/>
          </p:nvPr>
        </p:nvSpPr>
        <p:spPr>
          <a:xfrm>
            <a:off x="609600" y="1554480"/>
            <a:ext cx="3657600" cy="336500"/>
          </a:xfrm>
        </p:spPr>
        <p:txBody>
          <a:bodyPr anchor="b"/>
          <a:lstStyle>
            <a:lvl1pPr algn="ctr">
              <a:defRPr sz="2400"/>
            </a:lvl1pPr>
          </a:lstStyle>
          <a:p>
            <a:r>
              <a:rPr lang="en-US" sz="2400" b="1" dirty="0">
                <a:solidFill>
                  <a:srgbClr val="00205C"/>
                </a:solidFill>
                <a:latin typeface="Avenir Next" panose="020B0503020202020204" pitchFamily="34" charset="0"/>
                <a:cs typeface="Arial" panose="020B0604020202020204" pitchFamily="34" charset="0"/>
              </a:rPr>
              <a:t>TITLE</a:t>
            </a:r>
            <a:endParaRPr lang="en-US" dirty="0"/>
          </a:p>
        </p:txBody>
      </p:sp>
      <p:sp>
        <p:nvSpPr>
          <p:cNvPr id="3" name="Subtitle 2">
            <a:extLst>
              <a:ext uri="{FF2B5EF4-FFF2-40B4-BE49-F238E27FC236}">
                <a16:creationId xmlns:a16="http://schemas.microsoft.com/office/drawing/2014/main" id="{F7AB41D3-D490-494A-93DD-D8ABFEAD6989}"/>
              </a:ext>
            </a:extLst>
          </p:cNvPr>
          <p:cNvSpPr>
            <a:spLocks noGrp="1"/>
          </p:cNvSpPr>
          <p:nvPr>
            <p:ph type="subTitle" idx="1" hasCustomPrompt="1"/>
          </p:nvPr>
        </p:nvSpPr>
        <p:spPr>
          <a:xfrm>
            <a:off x="609600" y="1923898"/>
            <a:ext cx="3657600" cy="171907"/>
          </a:xfrm>
        </p:spPr>
        <p:txBody>
          <a:bodyPr/>
          <a:lstStyle>
            <a:lvl1pPr marL="0" indent="0" algn="ctr">
              <a:buNone/>
              <a:defRPr sz="960"/>
            </a:lvl1pPr>
            <a:lvl2pPr marL="182880" indent="0" algn="ctr">
              <a:buNone/>
              <a:defRPr sz="800"/>
            </a:lvl2pPr>
            <a:lvl3pPr marL="365760" indent="0" algn="ctr">
              <a:buNone/>
              <a:defRPr sz="720"/>
            </a:lvl3pPr>
            <a:lvl4pPr marL="548640" indent="0" algn="ctr">
              <a:buNone/>
              <a:defRPr sz="640"/>
            </a:lvl4pPr>
            <a:lvl5pPr marL="731520" indent="0" algn="ctr">
              <a:buNone/>
              <a:defRPr sz="640"/>
            </a:lvl5pPr>
            <a:lvl6pPr marL="914400" indent="0" algn="ctr">
              <a:buNone/>
              <a:defRPr sz="640"/>
            </a:lvl6pPr>
            <a:lvl7pPr marL="1097280" indent="0" algn="ctr">
              <a:buNone/>
              <a:defRPr sz="640"/>
            </a:lvl7pPr>
            <a:lvl8pPr marL="1280160" indent="0" algn="ctr">
              <a:buNone/>
              <a:defRPr sz="640"/>
            </a:lvl8pPr>
            <a:lvl9pPr marL="1463040" indent="0" algn="ctr">
              <a:buNone/>
              <a:defRPr sz="640"/>
            </a:lvl9pPr>
          </a:lstStyle>
          <a:p>
            <a:r>
              <a:rPr lang="en-US" dirty="0">
                <a:solidFill>
                  <a:srgbClr val="C10230"/>
                </a:solidFill>
                <a:latin typeface="Avenir Next" panose="020B0503020202020204" pitchFamily="34" charset="0"/>
              </a:rPr>
              <a:t>Subtitle</a:t>
            </a:r>
          </a:p>
        </p:txBody>
      </p:sp>
      <p:sp>
        <p:nvSpPr>
          <p:cNvPr id="4" name="Date Placeholder 3">
            <a:extLst>
              <a:ext uri="{FF2B5EF4-FFF2-40B4-BE49-F238E27FC236}">
                <a16:creationId xmlns:a16="http://schemas.microsoft.com/office/drawing/2014/main" id="{F829A2EB-1C2C-436A-BCF4-5EDC9BEE2B23}"/>
              </a:ext>
            </a:extLst>
          </p:cNvPr>
          <p:cNvSpPr>
            <a:spLocks noGrp="1"/>
          </p:cNvSpPr>
          <p:nvPr>
            <p:ph type="dt" sz="half" idx="10"/>
          </p:nvPr>
        </p:nvSpPr>
        <p:spPr/>
        <p:txBody>
          <a:bodyPr/>
          <a:lstStyle/>
          <a:p>
            <a:fld id="{1C371E0B-A648-4F5A-A15A-EFD71CAB5BCE}" type="datetimeFigureOut">
              <a:rPr lang="en-US" smtClean="0"/>
              <a:t>8/29/2022</a:t>
            </a:fld>
            <a:endParaRPr lang="en-US" dirty="0"/>
          </a:p>
        </p:txBody>
      </p:sp>
      <p:sp>
        <p:nvSpPr>
          <p:cNvPr id="5" name="Footer Placeholder 4">
            <a:extLst>
              <a:ext uri="{FF2B5EF4-FFF2-40B4-BE49-F238E27FC236}">
                <a16:creationId xmlns:a16="http://schemas.microsoft.com/office/drawing/2014/main" id="{4EAC9D41-A4D9-4B6F-9A6A-F0DDD34327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77C92E-4B87-452D-804B-956E0D699C3D}"/>
              </a:ext>
            </a:extLst>
          </p:cNvPr>
          <p:cNvSpPr>
            <a:spLocks noGrp="1"/>
          </p:cNvSpPr>
          <p:nvPr>
            <p:ph type="sldNum" sz="quarter" idx="12"/>
          </p:nvPr>
        </p:nvSpPr>
        <p:spPr/>
        <p:txBody>
          <a:bodyPr/>
          <a:lstStyle/>
          <a:p>
            <a:fld id="{5A8F8614-9286-4986-A017-594A5FFBED4F}" type="slidenum">
              <a:rPr lang="en-US" smtClean="0"/>
              <a:t>‹#›</a:t>
            </a:fld>
            <a:endParaRPr lang="en-US" dirty="0"/>
          </a:p>
        </p:txBody>
      </p:sp>
    </p:spTree>
    <p:extLst>
      <p:ext uri="{BB962C8B-B14F-4D97-AF65-F5344CB8AC3E}">
        <p14:creationId xmlns:p14="http://schemas.microsoft.com/office/powerpoint/2010/main" val="57913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0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EABD-B4FE-41AB-9DC2-3DAA3D42EEF3}"/>
              </a:ext>
            </a:extLst>
          </p:cNvPr>
          <p:cNvSpPr>
            <a:spLocks noGrp="1"/>
          </p:cNvSpPr>
          <p:nvPr>
            <p:ph type="title" hasCustomPrompt="1"/>
          </p:nvPr>
        </p:nvSpPr>
        <p:spPr/>
        <p:txBody>
          <a:bodyPr/>
          <a:lstStyle>
            <a:lvl1pPr algn="ctr">
              <a:defRPr/>
            </a:lvl1pPr>
          </a:lstStyle>
          <a:p>
            <a:r>
              <a:rPr lang="en-US" sz="1760" dirty="0">
                <a:solidFill>
                  <a:schemeClr val="bg1"/>
                </a:solidFill>
                <a:latin typeface="Avenir Next" panose="020B0503020202020204" pitchFamily="34" charset="0"/>
                <a:cs typeface="Arial" panose="020B0604020202020204" pitchFamily="34" charset="0"/>
              </a:rPr>
              <a:t>SUBPAGE HEADER</a:t>
            </a:r>
            <a:endParaRPr lang="en-US" dirty="0"/>
          </a:p>
        </p:txBody>
      </p:sp>
      <p:sp>
        <p:nvSpPr>
          <p:cNvPr id="3" name="Content Placeholder 2">
            <a:extLst>
              <a:ext uri="{FF2B5EF4-FFF2-40B4-BE49-F238E27FC236}">
                <a16:creationId xmlns:a16="http://schemas.microsoft.com/office/drawing/2014/main" id="{6D09A386-3995-40E2-8249-AAFD14AAD337}"/>
              </a:ext>
            </a:extLst>
          </p:cNvPr>
          <p:cNvSpPr>
            <a:spLocks noGrp="1"/>
          </p:cNvSpPr>
          <p:nvPr>
            <p:ph idx="1"/>
          </p:nvPr>
        </p:nvSpPr>
        <p:spPr>
          <a:xfrm>
            <a:off x="335280" y="730250"/>
            <a:ext cx="4206240" cy="1740535"/>
          </a:xfrm>
        </p:spPr>
        <p:txBody>
          <a:bodyPr/>
          <a:lstStyle>
            <a:lvl1pPr>
              <a:defRPr sz="960" b="0">
                <a:solidFill>
                  <a:srgbClr val="C00000"/>
                </a:solidFill>
                <a:latin typeface="Avenir Next" panose="020B0503020202020204" pitchFamily="34" charset="0"/>
              </a:defRPr>
            </a:lvl1pPr>
            <a:lvl2pPr>
              <a:defRPr sz="960">
                <a:solidFill>
                  <a:srgbClr val="00205C"/>
                </a:solidFill>
                <a:latin typeface="Avenir Next" panose="020B0503020202020204" pitchFamily="34" charset="0"/>
              </a:defRPr>
            </a:lvl2pPr>
            <a:lvl3pPr>
              <a:defRPr sz="960">
                <a:solidFill>
                  <a:srgbClr val="00205C"/>
                </a:solidFill>
                <a:latin typeface="Avenir Next" panose="020B0503020202020204" pitchFamily="34" charset="0"/>
              </a:defRPr>
            </a:lvl3pPr>
            <a:lvl4pPr>
              <a:defRPr sz="960">
                <a:solidFill>
                  <a:srgbClr val="00205C"/>
                </a:solidFill>
                <a:latin typeface="Avenir Next" panose="020B0503020202020204" pitchFamily="34" charset="0"/>
              </a:defRPr>
            </a:lvl4pPr>
            <a:lvl5pPr>
              <a:defRPr sz="960">
                <a:solidFill>
                  <a:srgbClr val="00205C"/>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86C008-D28D-4012-9DC6-DD2A6CAC0427}"/>
              </a:ext>
            </a:extLst>
          </p:cNvPr>
          <p:cNvSpPr>
            <a:spLocks noGrp="1"/>
          </p:cNvSpPr>
          <p:nvPr>
            <p:ph type="dt" sz="half" idx="10"/>
          </p:nvPr>
        </p:nvSpPr>
        <p:spPr/>
        <p:txBody>
          <a:bodyPr/>
          <a:lstStyle/>
          <a:p>
            <a:fld id="{1C371E0B-A648-4F5A-A15A-EFD71CAB5BCE}" type="datetimeFigureOut">
              <a:rPr lang="en-US" smtClean="0"/>
              <a:t>8/29/2022</a:t>
            </a:fld>
            <a:endParaRPr lang="en-US" dirty="0"/>
          </a:p>
        </p:txBody>
      </p:sp>
      <p:sp>
        <p:nvSpPr>
          <p:cNvPr id="5" name="Footer Placeholder 4">
            <a:extLst>
              <a:ext uri="{FF2B5EF4-FFF2-40B4-BE49-F238E27FC236}">
                <a16:creationId xmlns:a16="http://schemas.microsoft.com/office/drawing/2014/main" id="{F888130C-D17A-43E1-A058-D2446B97C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DB113B-5B01-4AE9-B565-42012A934AEC}"/>
              </a:ext>
            </a:extLst>
          </p:cNvPr>
          <p:cNvSpPr>
            <a:spLocks noGrp="1"/>
          </p:cNvSpPr>
          <p:nvPr>
            <p:ph type="sldNum" sz="quarter" idx="12"/>
          </p:nvPr>
        </p:nvSpPr>
        <p:spPr/>
        <p:txBody>
          <a:bodyPr/>
          <a:lstStyle/>
          <a:p>
            <a:fld id="{5A8F8614-9286-4986-A017-594A5FFBED4F}" type="slidenum">
              <a:rPr lang="en-US" smtClean="0"/>
              <a:t>‹#›</a:t>
            </a:fld>
            <a:endParaRPr lang="en-US" dirty="0"/>
          </a:p>
        </p:txBody>
      </p:sp>
    </p:spTree>
    <p:extLst>
      <p:ext uri="{BB962C8B-B14F-4D97-AF65-F5344CB8AC3E}">
        <p14:creationId xmlns:p14="http://schemas.microsoft.com/office/powerpoint/2010/main" val="16901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4F790D-CB81-98B8-08EE-E53A0F147509}"/>
              </a:ext>
            </a:extLst>
          </p:cNvPr>
          <p:cNvSpPr>
            <a:spLocks noGrp="1"/>
          </p:cNvSpPr>
          <p:nvPr>
            <p:ph type="body" sz="quarter" idx="10"/>
          </p:nvPr>
        </p:nvSpPr>
        <p:spPr/>
        <p:txBody>
          <a:bodyPr/>
          <a:lstStyle/>
          <a:p>
            <a:r>
              <a:rPr lang="en-US" dirty="0"/>
              <a:t>MEMBER EDUCATION ADVISER</a:t>
            </a:r>
          </a:p>
        </p:txBody>
      </p:sp>
    </p:spTree>
    <p:extLst>
      <p:ext uri="{BB962C8B-B14F-4D97-AF65-F5344CB8AC3E}">
        <p14:creationId xmlns:p14="http://schemas.microsoft.com/office/powerpoint/2010/main" val="120314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E20F1-12A7-4784-ACAB-B68217BFD878}"/>
              </a:ext>
            </a:extLst>
          </p:cNvPr>
          <p:cNvSpPr txBox="1"/>
          <p:nvPr/>
        </p:nvSpPr>
        <p:spPr>
          <a:xfrm>
            <a:off x="548640" y="872691"/>
            <a:ext cx="3779520" cy="1298817"/>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120" dirty="0">
                <a:latin typeface="Montserrat" panose="00000500000000000000" pitchFamily="2" charset="0"/>
              </a:rPr>
              <a:t>No test</a:t>
            </a:r>
          </a:p>
          <a:p>
            <a:pPr marL="228600" indent="-228600">
              <a:buFont typeface="Arial" panose="020B0604020202020204" pitchFamily="34" charset="0"/>
              <a:buChar char="•"/>
            </a:pPr>
            <a:r>
              <a:rPr lang="en-US" sz="1120" dirty="0">
                <a:latin typeface="Montserrat" panose="00000500000000000000" pitchFamily="2" charset="0"/>
              </a:rPr>
              <a:t>Less focus on history</a:t>
            </a:r>
          </a:p>
          <a:p>
            <a:pPr marL="228600" indent="-228600">
              <a:buFont typeface="Arial" panose="020B0604020202020204" pitchFamily="34" charset="0"/>
              <a:buChar char="•"/>
            </a:pPr>
            <a:r>
              <a:rPr lang="en-US" sz="1120" dirty="0">
                <a:latin typeface="Montserrat" panose="00000500000000000000" pitchFamily="2" charset="0"/>
              </a:rPr>
              <a:t>Complete facilitator guide</a:t>
            </a:r>
          </a:p>
          <a:p>
            <a:pPr marL="228600" indent="-228600">
              <a:buFont typeface="Arial" panose="020B0604020202020204" pitchFamily="34" charset="0"/>
              <a:buChar char="•"/>
            </a:pPr>
            <a:r>
              <a:rPr lang="en-US" sz="1120" dirty="0">
                <a:latin typeface="Montserrat" panose="00000500000000000000" pitchFamily="2" charset="0"/>
              </a:rPr>
              <a:t>Laser focused on creating connections</a:t>
            </a:r>
          </a:p>
          <a:p>
            <a:pPr marL="228600" indent="-228600">
              <a:buFont typeface="Arial" panose="020B0604020202020204" pitchFamily="34" charset="0"/>
              <a:buChar char="•"/>
            </a:pPr>
            <a:r>
              <a:rPr lang="en-US" sz="1120" dirty="0">
                <a:latin typeface="Montserrat" panose="00000500000000000000" pitchFamily="2" charset="0"/>
              </a:rPr>
              <a:t>Small groups required</a:t>
            </a:r>
          </a:p>
          <a:p>
            <a:pPr marL="228600" indent="-228600">
              <a:buFont typeface="Arial" panose="020B0604020202020204" pitchFamily="34" charset="0"/>
              <a:buChar char="•"/>
            </a:pPr>
            <a:r>
              <a:rPr lang="en-US" sz="1120" dirty="0">
                <a:latin typeface="Montserrat" panose="00000500000000000000" pitchFamily="2" charset="0"/>
              </a:rPr>
              <a:t>Big Sister training required</a:t>
            </a:r>
          </a:p>
          <a:p>
            <a:pPr marL="228600" indent="-228600">
              <a:buFont typeface="Arial" panose="020B0604020202020204" pitchFamily="34" charset="0"/>
              <a:buChar char="•"/>
            </a:pPr>
            <a:r>
              <a:rPr lang="en-US" sz="1120" dirty="0">
                <a:latin typeface="Montserrat" panose="00000500000000000000" pitchFamily="2" charset="0"/>
              </a:rPr>
              <a:t>Focus on diversity and inclusion</a:t>
            </a:r>
          </a:p>
        </p:txBody>
      </p:sp>
      <p:sp>
        <p:nvSpPr>
          <p:cNvPr id="5" name="Text Placeholder 4">
            <a:extLst>
              <a:ext uri="{FF2B5EF4-FFF2-40B4-BE49-F238E27FC236}">
                <a16:creationId xmlns:a16="http://schemas.microsoft.com/office/drawing/2014/main" id="{C8A1A1B6-4874-46E8-55FE-9E0B23A7DF9E}"/>
              </a:ext>
            </a:extLst>
          </p:cNvPr>
          <p:cNvSpPr>
            <a:spLocks noGrp="1"/>
          </p:cNvSpPr>
          <p:nvPr>
            <p:ph type="body" sz="quarter" idx="12"/>
          </p:nvPr>
        </p:nvSpPr>
        <p:spPr/>
        <p:txBody>
          <a:bodyPr/>
          <a:lstStyle/>
          <a:p>
            <a:endParaRPr lang="en-US" dirty="0"/>
          </a:p>
        </p:txBody>
      </p:sp>
      <p:sp>
        <p:nvSpPr>
          <p:cNvPr id="4" name="Content Placeholder 3">
            <a:extLst>
              <a:ext uri="{FF2B5EF4-FFF2-40B4-BE49-F238E27FC236}">
                <a16:creationId xmlns:a16="http://schemas.microsoft.com/office/drawing/2014/main" id="{EED78E26-4608-2078-E143-FC0547188F22}"/>
              </a:ext>
            </a:extLst>
          </p:cNvPr>
          <p:cNvSpPr>
            <a:spLocks noGrp="1"/>
          </p:cNvSpPr>
          <p:nvPr>
            <p:ph sz="quarter" idx="10"/>
          </p:nvPr>
        </p:nvSpPr>
        <p:spPr/>
        <p:txBody>
          <a:bodyPr/>
          <a:lstStyle/>
          <a:p>
            <a:r>
              <a:rPr lang="en-US" sz="1600" dirty="0"/>
              <a:t>“What” </a:t>
            </a:r>
            <a:r>
              <a:rPr lang="en-US" sz="1600" dirty="0">
                <a:sym typeface="Wingdings" panose="05000000000000000000" pitchFamily="2" charset="2"/>
              </a:rPr>
              <a:t> “Why”</a:t>
            </a:r>
            <a:endParaRPr lang="en-US" dirty="0"/>
          </a:p>
        </p:txBody>
      </p:sp>
    </p:spTree>
    <p:extLst>
      <p:ext uri="{BB962C8B-B14F-4D97-AF65-F5344CB8AC3E}">
        <p14:creationId xmlns:p14="http://schemas.microsoft.com/office/powerpoint/2010/main" val="20749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B11F8E-CF55-4974-BC5E-02E5734E0E7E}"/>
              </a:ext>
            </a:extLst>
          </p:cNvPr>
          <p:cNvPicPr>
            <a:picLocks noChangeAspect="1"/>
          </p:cNvPicPr>
          <p:nvPr/>
        </p:nvPicPr>
        <p:blipFill>
          <a:blip r:embed="rId3"/>
          <a:stretch>
            <a:fillRect/>
          </a:stretch>
        </p:blipFill>
        <p:spPr>
          <a:xfrm>
            <a:off x="381000" y="762000"/>
            <a:ext cx="3342222" cy="1506353"/>
          </a:xfrm>
          <a:prstGeom prst="rect">
            <a:avLst/>
          </a:prstGeom>
        </p:spPr>
      </p:pic>
      <p:sp>
        <p:nvSpPr>
          <p:cNvPr id="4" name="Content Placeholder 3">
            <a:extLst>
              <a:ext uri="{FF2B5EF4-FFF2-40B4-BE49-F238E27FC236}">
                <a16:creationId xmlns:a16="http://schemas.microsoft.com/office/drawing/2014/main" id="{59E28841-980E-9E1F-0998-338228641358}"/>
              </a:ext>
            </a:extLst>
          </p:cNvPr>
          <p:cNvSpPr>
            <a:spLocks noGrp="1"/>
          </p:cNvSpPr>
          <p:nvPr>
            <p:ph sz="quarter" idx="10"/>
          </p:nvPr>
        </p:nvSpPr>
        <p:spPr/>
        <p:txBody>
          <a:bodyPr/>
          <a:lstStyle/>
          <a:p>
            <a:r>
              <a:rPr lang="en-US" sz="1600" dirty="0"/>
              <a:t>Linking Connection with Retention</a:t>
            </a:r>
          </a:p>
          <a:p>
            <a:endParaRPr lang="en-US" dirty="0"/>
          </a:p>
        </p:txBody>
      </p:sp>
    </p:spTree>
    <p:extLst>
      <p:ext uri="{BB962C8B-B14F-4D97-AF65-F5344CB8AC3E}">
        <p14:creationId xmlns:p14="http://schemas.microsoft.com/office/powerpoint/2010/main" val="80130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440935-C286-C789-82DD-4FC9815AC12F}"/>
              </a:ext>
            </a:extLst>
          </p:cNvPr>
          <p:cNvSpPr>
            <a:spLocks noGrp="1"/>
          </p:cNvSpPr>
          <p:nvPr>
            <p:ph type="body" sz="quarter" idx="12"/>
          </p:nvPr>
        </p:nvSpPr>
        <p:spPr/>
        <p:txBody>
          <a:bodyPr/>
          <a:lstStyle/>
          <a:p>
            <a:pPr marL="171450" indent="-171450">
              <a:buFont typeface="Arial" panose="020B0604020202020204" pitchFamily="34" charset="0"/>
              <a:buChar char="•"/>
            </a:pPr>
            <a:r>
              <a:rPr lang="en-US" sz="1100" dirty="0">
                <a:solidFill>
                  <a:srgbClr val="000000"/>
                </a:solidFill>
                <a:latin typeface="Montserrat" panose="00000500000000000000" pitchFamily="2" charset="0"/>
              </a:rPr>
              <a:t>Encourage planning</a:t>
            </a:r>
          </a:p>
          <a:p>
            <a:pPr marL="171450" indent="-171450">
              <a:buFont typeface="Arial" panose="020B0604020202020204" pitchFamily="34" charset="0"/>
              <a:buChar char="•"/>
            </a:pPr>
            <a:r>
              <a:rPr lang="en-US" sz="1100" dirty="0">
                <a:solidFill>
                  <a:srgbClr val="000000"/>
                </a:solidFill>
                <a:latin typeface="Montserrat" panose="00000500000000000000" pitchFamily="2" charset="0"/>
              </a:rPr>
              <a:t>Coach on setting the tone</a:t>
            </a:r>
          </a:p>
          <a:p>
            <a:pPr marL="171450" indent="-171450">
              <a:buFont typeface="Arial" panose="020B0604020202020204" pitchFamily="34" charset="0"/>
              <a:buChar char="•"/>
            </a:pPr>
            <a:r>
              <a:rPr lang="en-US" sz="1100" dirty="0">
                <a:solidFill>
                  <a:srgbClr val="000000"/>
                </a:solidFill>
                <a:latin typeface="Montserrat" panose="00000500000000000000" pitchFamily="2" charset="0"/>
              </a:rPr>
              <a:t>Carefully selecting the small groups and facilitators</a:t>
            </a:r>
          </a:p>
          <a:p>
            <a:pPr marL="171450" indent="-171450">
              <a:buFont typeface="Arial" panose="020B0604020202020204" pitchFamily="34" charset="0"/>
              <a:buChar char="•"/>
            </a:pPr>
            <a:r>
              <a:rPr lang="en-US" sz="1100" dirty="0">
                <a:solidFill>
                  <a:srgbClr val="000000"/>
                </a:solidFill>
                <a:latin typeface="Montserrat" panose="00000500000000000000" pitchFamily="2" charset="0"/>
              </a:rPr>
              <a:t>Encourage thought around retention</a:t>
            </a:r>
            <a:endParaRPr lang="en-US" dirty="0">
              <a:solidFill>
                <a:srgbClr val="000000"/>
              </a:solidFill>
              <a:latin typeface="Montserrat" panose="00000500000000000000" pitchFamily="2" charset="0"/>
            </a:endParaRPr>
          </a:p>
          <a:p>
            <a:endParaRPr lang="en-US" dirty="0"/>
          </a:p>
        </p:txBody>
      </p:sp>
      <p:sp>
        <p:nvSpPr>
          <p:cNvPr id="7" name="Content Placeholder 6">
            <a:extLst>
              <a:ext uri="{FF2B5EF4-FFF2-40B4-BE49-F238E27FC236}">
                <a16:creationId xmlns:a16="http://schemas.microsoft.com/office/drawing/2014/main" id="{BBFFA13E-7878-7521-B328-5A440910257F}"/>
              </a:ext>
            </a:extLst>
          </p:cNvPr>
          <p:cNvSpPr>
            <a:spLocks noGrp="1"/>
          </p:cNvSpPr>
          <p:nvPr>
            <p:ph sz="quarter" idx="10"/>
          </p:nvPr>
        </p:nvSpPr>
        <p:spPr>
          <a:xfrm>
            <a:off x="381000" y="304800"/>
            <a:ext cx="4114800" cy="304800"/>
          </a:xfrm>
        </p:spPr>
        <p:txBody>
          <a:bodyPr/>
          <a:lstStyle/>
          <a:p>
            <a:r>
              <a:rPr lang="en-US" sz="1600" dirty="0"/>
              <a:t>Advising the New Member Pursuit</a:t>
            </a:r>
          </a:p>
          <a:p>
            <a:endParaRPr lang="en-US" dirty="0"/>
          </a:p>
        </p:txBody>
      </p:sp>
    </p:spTree>
    <p:extLst>
      <p:ext uri="{BB962C8B-B14F-4D97-AF65-F5344CB8AC3E}">
        <p14:creationId xmlns:p14="http://schemas.microsoft.com/office/powerpoint/2010/main" val="294087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03739AB-10F4-4E08-95C2-3E2DC25E853E}"/>
              </a:ext>
            </a:extLst>
          </p:cNvPr>
          <p:cNvGraphicFramePr>
            <a:graphicFrameLocks noGrp="1"/>
          </p:cNvGraphicFramePr>
          <p:nvPr/>
        </p:nvGraphicFramePr>
        <p:xfrm>
          <a:off x="520005" y="898358"/>
          <a:ext cx="3672987" cy="1174084"/>
        </p:xfrm>
        <a:graphic>
          <a:graphicData uri="http://schemas.openxmlformats.org/drawingml/2006/table">
            <a:tbl>
              <a:tblPr firstRow="1" firstCol="1" bandRow="1">
                <a:tableStyleId>{BC89EF96-8CEA-46FF-86C4-4CE0E7609802}</a:tableStyleId>
              </a:tblPr>
              <a:tblGrid>
                <a:gridCol w="1120393">
                  <a:extLst>
                    <a:ext uri="{9D8B030D-6E8A-4147-A177-3AD203B41FA5}">
                      <a16:colId xmlns:a16="http://schemas.microsoft.com/office/drawing/2014/main" val="20000"/>
                    </a:ext>
                  </a:extLst>
                </a:gridCol>
                <a:gridCol w="1154091">
                  <a:extLst>
                    <a:ext uri="{9D8B030D-6E8A-4147-A177-3AD203B41FA5}">
                      <a16:colId xmlns:a16="http://schemas.microsoft.com/office/drawing/2014/main" val="20001"/>
                    </a:ext>
                  </a:extLst>
                </a:gridCol>
                <a:gridCol w="1398503">
                  <a:extLst>
                    <a:ext uri="{9D8B030D-6E8A-4147-A177-3AD203B41FA5}">
                      <a16:colId xmlns:a16="http://schemas.microsoft.com/office/drawing/2014/main" val="20002"/>
                    </a:ext>
                  </a:extLst>
                </a:gridCol>
              </a:tblGrid>
              <a:tr h="222072">
                <a:tc>
                  <a:txBody>
                    <a:bodyPr/>
                    <a:lstStyle/>
                    <a:p>
                      <a:pPr marL="0" marR="0" algn="ctr">
                        <a:spcBef>
                          <a:spcPts val="0"/>
                        </a:spcBef>
                        <a:spcAft>
                          <a:spcPts val="0"/>
                        </a:spcAft>
                      </a:pPr>
                      <a:r>
                        <a:rPr lang="en-US" sz="800" dirty="0">
                          <a:effectLst/>
                          <a:latin typeface="Montserrat" panose="00000500000000000000" pitchFamily="2" charset="0"/>
                        </a:rPr>
                        <a:t>Event</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Timeline</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Approver </a:t>
                      </a:r>
                      <a:endParaRPr lang="en-US" sz="800" b="1" dirty="0">
                        <a:effectLst/>
                        <a:latin typeface="Montserrat" panose="00000500000000000000" pitchFamily="2" charset="0"/>
                        <a:ea typeface="Calibri"/>
                        <a:cs typeface="Times New Roman"/>
                      </a:endParaRPr>
                    </a:p>
                  </a:txBody>
                  <a:tcPr marL="27432" marR="27432" marT="0" marB="0" anchor="ctr"/>
                </a:tc>
                <a:extLst>
                  <a:ext uri="{0D108BD9-81ED-4DB2-BD59-A6C34878D82A}">
                    <a16:rowId xmlns:a16="http://schemas.microsoft.com/office/drawing/2014/main" val="10000"/>
                  </a:ext>
                </a:extLst>
              </a:tr>
              <a:tr h="243840">
                <a:tc>
                  <a:txBody>
                    <a:bodyPr/>
                    <a:lstStyle/>
                    <a:p>
                      <a:pPr marL="0" marR="0" algn="ctr">
                        <a:spcBef>
                          <a:spcPts val="0"/>
                        </a:spcBef>
                        <a:spcAft>
                          <a:spcPts val="0"/>
                        </a:spcAft>
                      </a:pPr>
                      <a:r>
                        <a:rPr lang="en-US" sz="800" dirty="0">
                          <a:effectLst/>
                          <a:latin typeface="Montserrat" panose="00000500000000000000" pitchFamily="2" charset="0"/>
                        </a:rPr>
                        <a:t>Bid Day</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8 weeks prior to Bid Day</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member education adviser or ATC</a:t>
                      </a:r>
                      <a:endParaRPr lang="en-US" sz="800" b="1" dirty="0">
                        <a:effectLst/>
                        <a:latin typeface="Montserrat" panose="00000500000000000000" pitchFamily="2" charset="0"/>
                        <a:ea typeface="Calibri"/>
                        <a:cs typeface="Times New Roman"/>
                      </a:endParaRPr>
                    </a:p>
                  </a:txBody>
                  <a:tcPr marL="27432" marR="27432" marT="0" marB="0" anchor="ctr"/>
                </a:tc>
                <a:extLst>
                  <a:ext uri="{0D108BD9-81ED-4DB2-BD59-A6C34878D82A}">
                    <a16:rowId xmlns:a16="http://schemas.microsoft.com/office/drawing/2014/main" val="10001"/>
                  </a:ext>
                </a:extLst>
              </a:tr>
              <a:tr h="464332">
                <a:tc>
                  <a:txBody>
                    <a:bodyPr/>
                    <a:lstStyle/>
                    <a:p>
                      <a:pPr marL="0" marR="0" algn="ctr">
                        <a:spcBef>
                          <a:spcPts val="0"/>
                        </a:spcBef>
                        <a:spcAft>
                          <a:spcPts val="0"/>
                        </a:spcAft>
                      </a:pPr>
                      <a:r>
                        <a:rPr lang="en-US" sz="800" dirty="0">
                          <a:effectLst/>
                          <a:latin typeface="Montserrat" panose="00000500000000000000" pitchFamily="2" charset="0"/>
                        </a:rPr>
                        <a:t>Big/Little Sister Reveal Activity </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6 weeks prior to Reveal</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member education adviser or ATC</a:t>
                      </a:r>
                      <a:endParaRPr lang="en-US" sz="800" b="1" dirty="0">
                        <a:effectLst/>
                        <a:latin typeface="Montserrat" panose="00000500000000000000" pitchFamily="2" charset="0"/>
                        <a:ea typeface="Calibri"/>
                        <a:cs typeface="Times New Roman"/>
                      </a:endParaRPr>
                    </a:p>
                  </a:txBody>
                  <a:tcPr marL="27432" marR="27432" marT="0" marB="0" anchor="ctr"/>
                </a:tc>
                <a:extLst>
                  <a:ext uri="{0D108BD9-81ED-4DB2-BD59-A6C34878D82A}">
                    <a16:rowId xmlns:a16="http://schemas.microsoft.com/office/drawing/2014/main" val="10002"/>
                  </a:ext>
                </a:extLst>
              </a:tr>
              <a:tr h="243840">
                <a:tc>
                  <a:txBody>
                    <a:bodyPr/>
                    <a:lstStyle/>
                    <a:p>
                      <a:pPr marL="0" marR="0" algn="ctr">
                        <a:spcBef>
                          <a:spcPts val="0"/>
                        </a:spcBef>
                        <a:spcAft>
                          <a:spcPts val="0"/>
                        </a:spcAft>
                      </a:pPr>
                      <a:r>
                        <a:rPr lang="en-US" sz="800" dirty="0">
                          <a:effectLst/>
                          <a:latin typeface="Montserrat" panose="00000500000000000000" pitchFamily="2" charset="0"/>
                        </a:rPr>
                        <a:t>New Member Retreat</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4 weeks prior to Retreat Date</a:t>
                      </a:r>
                      <a:endParaRPr lang="en-US" sz="800" b="1" dirty="0">
                        <a:effectLst/>
                        <a:latin typeface="Montserrat" panose="00000500000000000000" pitchFamily="2" charset="0"/>
                        <a:ea typeface="Calibri"/>
                        <a:cs typeface="Times New Roman"/>
                      </a:endParaRPr>
                    </a:p>
                  </a:txBody>
                  <a:tcPr marL="27432" marR="27432" marT="0" marB="0" anchor="ctr"/>
                </a:tc>
                <a:tc>
                  <a:txBody>
                    <a:bodyPr/>
                    <a:lstStyle/>
                    <a:p>
                      <a:pPr marL="0" marR="0" algn="ctr">
                        <a:spcBef>
                          <a:spcPts val="0"/>
                        </a:spcBef>
                        <a:spcAft>
                          <a:spcPts val="0"/>
                        </a:spcAft>
                      </a:pPr>
                      <a:r>
                        <a:rPr lang="en-US" sz="800" dirty="0">
                          <a:effectLst/>
                          <a:latin typeface="Montserrat" panose="00000500000000000000" pitchFamily="2" charset="0"/>
                        </a:rPr>
                        <a:t>member education adviser or ATC</a:t>
                      </a:r>
                      <a:endParaRPr lang="en-US" sz="800" b="1" dirty="0">
                        <a:effectLst/>
                        <a:latin typeface="Montserrat" panose="00000500000000000000" pitchFamily="2" charset="0"/>
                        <a:ea typeface="Calibri"/>
                        <a:cs typeface="Times New Roman"/>
                      </a:endParaRPr>
                    </a:p>
                  </a:txBody>
                  <a:tcPr marL="27432" marR="27432" marT="0" marB="0" anchor="ctr"/>
                </a:tc>
                <a:extLst>
                  <a:ext uri="{0D108BD9-81ED-4DB2-BD59-A6C34878D82A}">
                    <a16:rowId xmlns:a16="http://schemas.microsoft.com/office/drawing/2014/main" val="10003"/>
                  </a:ext>
                </a:extLst>
              </a:tr>
            </a:tbl>
          </a:graphicData>
        </a:graphic>
      </p:graphicFrame>
      <p:sp>
        <p:nvSpPr>
          <p:cNvPr id="6" name="Text Placeholder 5">
            <a:extLst>
              <a:ext uri="{FF2B5EF4-FFF2-40B4-BE49-F238E27FC236}">
                <a16:creationId xmlns:a16="http://schemas.microsoft.com/office/drawing/2014/main" id="{12EEF107-15D1-163E-5DCF-98ABE83C82A7}"/>
              </a:ext>
            </a:extLst>
          </p:cNvPr>
          <p:cNvSpPr>
            <a:spLocks noGrp="1"/>
          </p:cNvSpPr>
          <p:nvPr>
            <p:ph type="body" sz="quarter" idx="12"/>
          </p:nvPr>
        </p:nvSpPr>
        <p:spPr/>
        <p:txBody>
          <a:bodyPr/>
          <a:lstStyle/>
          <a:p>
            <a:endParaRPr lang="en-US" dirty="0"/>
          </a:p>
        </p:txBody>
      </p:sp>
      <p:sp>
        <p:nvSpPr>
          <p:cNvPr id="5" name="Content Placeholder 4">
            <a:extLst>
              <a:ext uri="{FF2B5EF4-FFF2-40B4-BE49-F238E27FC236}">
                <a16:creationId xmlns:a16="http://schemas.microsoft.com/office/drawing/2014/main" id="{9CAB852D-DC61-E07C-5621-F9B420845E47}"/>
              </a:ext>
            </a:extLst>
          </p:cNvPr>
          <p:cNvSpPr>
            <a:spLocks noGrp="1"/>
          </p:cNvSpPr>
          <p:nvPr>
            <p:ph sz="quarter" idx="10"/>
          </p:nvPr>
        </p:nvSpPr>
        <p:spPr/>
        <p:txBody>
          <a:bodyPr/>
          <a:lstStyle/>
          <a:p>
            <a:r>
              <a:rPr lang="en-US" sz="1600" dirty="0"/>
              <a:t>Anchorbase Tasks</a:t>
            </a:r>
          </a:p>
          <a:p>
            <a:endParaRPr lang="en-US" dirty="0"/>
          </a:p>
        </p:txBody>
      </p:sp>
    </p:spTree>
    <p:extLst>
      <p:ext uri="{BB962C8B-B14F-4D97-AF65-F5344CB8AC3E}">
        <p14:creationId xmlns:p14="http://schemas.microsoft.com/office/powerpoint/2010/main" val="190756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8932BD-B3A7-FC43-5933-FF7906DBA3FF}"/>
              </a:ext>
            </a:extLst>
          </p:cNvPr>
          <p:cNvSpPr>
            <a:spLocks noGrp="1"/>
          </p:cNvSpPr>
          <p:nvPr>
            <p:ph sz="quarter" idx="10"/>
          </p:nvPr>
        </p:nvSpPr>
        <p:spPr/>
        <p:txBody>
          <a:bodyPr/>
          <a:lstStyle/>
          <a:p>
            <a:r>
              <a:rPr lang="en-US" dirty="0"/>
              <a:t>Approving Plans</a:t>
            </a:r>
          </a:p>
        </p:txBody>
      </p:sp>
      <p:sp>
        <p:nvSpPr>
          <p:cNvPr id="8" name="TextBox 7">
            <a:extLst>
              <a:ext uri="{FF2B5EF4-FFF2-40B4-BE49-F238E27FC236}">
                <a16:creationId xmlns:a16="http://schemas.microsoft.com/office/drawing/2014/main" id="{861294BC-E0F0-2058-2ADE-F94FBD3DF6D3}"/>
              </a:ext>
            </a:extLst>
          </p:cNvPr>
          <p:cNvSpPr txBox="1"/>
          <p:nvPr/>
        </p:nvSpPr>
        <p:spPr>
          <a:xfrm>
            <a:off x="304800" y="762000"/>
            <a:ext cx="1828800" cy="646331"/>
          </a:xfrm>
          <a:prstGeom prst="rect">
            <a:avLst/>
          </a:prstGeom>
          <a:noFill/>
          <a:ln>
            <a:solidFill>
              <a:schemeClr val="tx1"/>
            </a:solidFill>
          </a:ln>
        </p:spPr>
        <p:txBody>
          <a:bodyPr wrap="square" rtlCol="0">
            <a:spAutoFit/>
          </a:bodyPr>
          <a:lstStyle/>
          <a:p>
            <a:r>
              <a:rPr lang="en-US" sz="900" b="1" dirty="0">
                <a:solidFill>
                  <a:srgbClr val="000000"/>
                </a:solidFill>
                <a:latin typeface="Montserrat" panose="00000500000000000000" pitchFamily="2" charset="0"/>
              </a:rPr>
              <a:t>What should you look for?</a:t>
            </a:r>
          </a:p>
          <a:p>
            <a:pPr marL="285750" indent="-285750">
              <a:buFont typeface="Arial" panose="020B0604020202020204" pitchFamily="34" charset="0"/>
              <a:buChar char="•"/>
            </a:pPr>
            <a:r>
              <a:rPr lang="en-US" sz="900" dirty="0">
                <a:solidFill>
                  <a:srgbClr val="000000"/>
                </a:solidFill>
                <a:latin typeface="Montserrat" panose="00000500000000000000" pitchFamily="2" charset="0"/>
              </a:rPr>
              <a:t>Bid Day</a:t>
            </a:r>
          </a:p>
          <a:p>
            <a:pPr marL="285750" indent="-285750">
              <a:buFont typeface="Arial" panose="020B0604020202020204" pitchFamily="34" charset="0"/>
              <a:buChar char="•"/>
            </a:pPr>
            <a:r>
              <a:rPr lang="en-US" sz="900" dirty="0">
                <a:solidFill>
                  <a:srgbClr val="000000"/>
                </a:solidFill>
                <a:latin typeface="Montserrat" panose="00000500000000000000" pitchFamily="2" charset="0"/>
              </a:rPr>
              <a:t>Big/Little Reveal</a:t>
            </a:r>
          </a:p>
          <a:p>
            <a:pPr marL="285750" indent="-285750">
              <a:buFont typeface="Arial" panose="020B0604020202020204" pitchFamily="34" charset="0"/>
              <a:buChar char="•"/>
            </a:pPr>
            <a:r>
              <a:rPr lang="en-US" sz="900" dirty="0">
                <a:solidFill>
                  <a:srgbClr val="000000"/>
                </a:solidFill>
                <a:latin typeface="Montserrat" panose="00000500000000000000" pitchFamily="2" charset="0"/>
              </a:rPr>
              <a:t>New Member Retreat</a:t>
            </a:r>
          </a:p>
        </p:txBody>
      </p:sp>
      <p:sp>
        <p:nvSpPr>
          <p:cNvPr id="9" name="TextBox 8">
            <a:extLst>
              <a:ext uri="{FF2B5EF4-FFF2-40B4-BE49-F238E27FC236}">
                <a16:creationId xmlns:a16="http://schemas.microsoft.com/office/drawing/2014/main" id="{3DFF914E-2870-7ECE-5762-76046D2393AD}"/>
              </a:ext>
            </a:extLst>
          </p:cNvPr>
          <p:cNvSpPr txBox="1"/>
          <p:nvPr/>
        </p:nvSpPr>
        <p:spPr>
          <a:xfrm>
            <a:off x="2133600" y="762000"/>
            <a:ext cx="2056598" cy="1615827"/>
          </a:xfrm>
          <a:prstGeom prst="rect">
            <a:avLst/>
          </a:prstGeom>
          <a:noFill/>
          <a:ln>
            <a:noFill/>
          </a:ln>
        </p:spPr>
        <p:txBody>
          <a:bodyPr wrap="square" rtlCol="0">
            <a:spAutoFit/>
          </a:bodyPr>
          <a:lstStyle/>
          <a:p>
            <a:pPr marL="285750" indent="-285750">
              <a:buFont typeface="Arial" panose="020B0604020202020204" pitchFamily="34" charset="0"/>
              <a:buChar char="•"/>
            </a:pPr>
            <a:r>
              <a:rPr lang="en-US" sz="900" dirty="0">
                <a:solidFill>
                  <a:srgbClr val="000000"/>
                </a:solidFill>
                <a:latin typeface="Montserrat" panose="00000500000000000000" pitchFamily="2" charset="0"/>
              </a:rPr>
              <a:t>Detail</a:t>
            </a:r>
          </a:p>
          <a:p>
            <a:pPr marL="285750" indent="-285750">
              <a:buFont typeface="Arial" panose="020B0604020202020204" pitchFamily="34" charset="0"/>
              <a:buChar char="•"/>
            </a:pPr>
            <a:r>
              <a:rPr lang="en-US" sz="900" dirty="0">
                <a:solidFill>
                  <a:srgbClr val="000000"/>
                </a:solidFill>
                <a:latin typeface="Montserrat" panose="00000500000000000000" pitchFamily="2" charset="0"/>
              </a:rPr>
              <a:t>Thoughtfulness</a:t>
            </a:r>
          </a:p>
          <a:p>
            <a:pPr marL="285750" indent="-285750">
              <a:buFont typeface="Arial" panose="020B0604020202020204" pitchFamily="34" charset="0"/>
              <a:buChar char="•"/>
            </a:pPr>
            <a:r>
              <a:rPr lang="en-US" sz="900" dirty="0">
                <a:solidFill>
                  <a:srgbClr val="000000"/>
                </a:solidFill>
                <a:latin typeface="Montserrat" panose="00000500000000000000" pitchFamily="2" charset="0"/>
              </a:rPr>
              <a:t>A complete story</a:t>
            </a:r>
          </a:p>
          <a:p>
            <a:pPr marL="285750" indent="-285750">
              <a:buFont typeface="Arial" panose="020B0604020202020204" pitchFamily="34" charset="0"/>
              <a:buChar char="•"/>
            </a:pPr>
            <a:r>
              <a:rPr lang="en-US" sz="900" dirty="0">
                <a:solidFill>
                  <a:srgbClr val="000000"/>
                </a:solidFill>
                <a:latin typeface="Montserrat" panose="00000500000000000000" pitchFamily="2" charset="0"/>
              </a:rPr>
              <a:t>Red Flags</a:t>
            </a:r>
          </a:p>
          <a:p>
            <a:pPr marL="742950" lvl="1" indent="-285750">
              <a:buFont typeface="Arial" panose="020B0604020202020204" pitchFamily="34" charset="0"/>
              <a:buChar char="•"/>
            </a:pPr>
            <a:r>
              <a:rPr lang="en-US" sz="900" dirty="0">
                <a:solidFill>
                  <a:srgbClr val="000000"/>
                </a:solidFill>
                <a:latin typeface="Montserrat" panose="00000500000000000000" pitchFamily="2" charset="0"/>
              </a:rPr>
              <a:t>Anything that seems left out</a:t>
            </a:r>
          </a:p>
          <a:p>
            <a:pPr marL="742950" lvl="1" indent="-285750">
              <a:buFont typeface="Arial" panose="020B0604020202020204" pitchFamily="34" charset="0"/>
              <a:buChar char="•"/>
            </a:pPr>
            <a:r>
              <a:rPr lang="en-US" sz="900" dirty="0">
                <a:solidFill>
                  <a:srgbClr val="000000"/>
                </a:solidFill>
                <a:latin typeface="Montserrat" panose="00000500000000000000" pitchFamily="2" charset="0"/>
              </a:rPr>
              <a:t>Anything that could be uncomfortable for new or initiated members</a:t>
            </a:r>
          </a:p>
        </p:txBody>
      </p:sp>
    </p:spTree>
    <p:extLst>
      <p:ext uri="{BB962C8B-B14F-4D97-AF65-F5344CB8AC3E}">
        <p14:creationId xmlns:p14="http://schemas.microsoft.com/office/powerpoint/2010/main" val="19918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407143-F285-42EA-905A-4A8659B11ECD}"/>
              </a:ext>
            </a:extLst>
          </p:cNvPr>
          <p:cNvSpPr>
            <a:spLocks noGrp="1"/>
          </p:cNvSpPr>
          <p:nvPr>
            <p:ph type="body" sz="quarter" idx="12"/>
          </p:nvPr>
        </p:nvSpPr>
        <p:spPr>
          <a:xfrm>
            <a:off x="304800" y="685800"/>
            <a:ext cx="4114800" cy="1371600"/>
          </a:xfrm>
        </p:spPr>
        <p:txBody>
          <a:bodyPr/>
          <a:lstStyle/>
          <a:p>
            <a:pPr marL="137160" indent="-137160" algn="l">
              <a:buFont typeface="Arial" panose="020B0604020202020204" pitchFamily="34" charset="0"/>
              <a:buChar char="•"/>
            </a:pPr>
            <a:r>
              <a:rPr lang="en-US" sz="750" dirty="0">
                <a:solidFill>
                  <a:srgbClr val="000000"/>
                </a:solidFill>
                <a:latin typeface="Montserrat" panose="00000500000000000000" pitchFamily="2" charset="0"/>
              </a:rPr>
              <a:t>Delta Gamma Terminology</a:t>
            </a:r>
          </a:p>
          <a:p>
            <a:pPr marL="320040" lvl="1" indent="-137160" algn="l">
              <a:buFont typeface="Arial" panose="020B0604020202020204" pitchFamily="34" charset="0"/>
              <a:buChar char="•"/>
            </a:pPr>
            <a:r>
              <a:rPr lang="en-US" sz="750" dirty="0">
                <a:solidFill>
                  <a:srgbClr val="000000"/>
                </a:solidFill>
                <a:latin typeface="Montserrat" panose="00000500000000000000" pitchFamily="2" charset="0"/>
              </a:rPr>
              <a:t>Recruitment not Rush </a:t>
            </a:r>
          </a:p>
          <a:p>
            <a:pPr marL="320040" lvl="1" indent="-137160" algn="l">
              <a:buFont typeface="Arial" panose="020B0604020202020204" pitchFamily="34" charset="0"/>
              <a:buChar char="•"/>
            </a:pPr>
            <a:r>
              <a:rPr lang="en-US" sz="750" dirty="0">
                <a:solidFill>
                  <a:srgbClr val="000000"/>
                </a:solidFill>
                <a:latin typeface="Montserrat" panose="00000500000000000000" pitchFamily="2" charset="0"/>
              </a:rPr>
              <a:t>New Members not Pledges or Babies</a:t>
            </a:r>
          </a:p>
          <a:p>
            <a:pPr marL="320040" lvl="1" indent="-137160" algn="l">
              <a:buFont typeface="Arial" panose="020B0604020202020204" pitchFamily="34" charset="0"/>
              <a:buChar char="•"/>
            </a:pPr>
            <a:r>
              <a:rPr lang="en-US" sz="750" dirty="0">
                <a:solidFill>
                  <a:srgbClr val="000000"/>
                </a:solidFill>
                <a:latin typeface="Montserrat" panose="00000500000000000000" pitchFamily="2" charset="0"/>
              </a:rPr>
              <a:t>ITB – not secret ritual!</a:t>
            </a:r>
          </a:p>
          <a:p>
            <a:pPr marL="137160" indent="-137160" algn="l">
              <a:buFont typeface="Arial" panose="020B0604020202020204" pitchFamily="34" charset="0"/>
              <a:buChar char="•"/>
            </a:pPr>
            <a:r>
              <a:rPr lang="en-US" sz="750" dirty="0">
                <a:solidFill>
                  <a:srgbClr val="000000"/>
                </a:solidFill>
                <a:latin typeface="Montserrat" panose="00000500000000000000" pitchFamily="2" charset="0"/>
              </a:rPr>
              <a:t>Wear Letters</a:t>
            </a:r>
          </a:p>
          <a:p>
            <a:pPr marL="320040" lvl="1" indent="-137160" algn="l">
              <a:buFont typeface="Arial" panose="020B0604020202020204" pitchFamily="34" charset="0"/>
              <a:buChar char="•"/>
            </a:pPr>
            <a:r>
              <a:rPr lang="en-US" sz="750" dirty="0">
                <a:solidFill>
                  <a:srgbClr val="000000"/>
                </a:solidFill>
                <a:latin typeface="Montserrat" panose="00000500000000000000" pitchFamily="2" charset="0"/>
              </a:rPr>
              <a:t>All new members and members wear our letters! </a:t>
            </a:r>
          </a:p>
          <a:p>
            <a:pPr marL="137160" indent="-137160" algn="l">
              <a:buFont typeface="Arial" panose="020B0604020202020204" pitchFamily="34" charset="0"/>
              <a:buChar char="•"/>
            </a:pPr>
            <a:r>
              <a:rPr lang="en-US" sz="750" dirty="0">
                <a:solidFill>
                  <a:srgbClr val="000000"/>
                </a:solidFill>
                <a:latin typeface="Montserrat" panose="00000500000000000000" pitchFamily="2" charset="0"/>
              </a:rPr>
              <a:t> Common Areas | Chapter House</a:t>
            </a:r>
          </a:p>
          <a:p>
            <a:pPr marL="320040" lvl="1" indent="-137160" algn="l">
              <a:buFont typeface="Arial" panose="020B0604020202020204" pitchFamily="34" charset="0"/>
              <a:buChar char="•"/>
            </a:pPr>
            <a:r>
              <a:rPr lang="en-US" sz="750" dirty="0">
                <a:solidFill>
                  <a:srgbClr val="000000"/>
                </a:solidFill>
                <a:latin typeface="Montserrat" panose="00000500000000000000" pitchFamily="2" charset="0"/>
              </a:rPr>
              <a:t>All common areas of chapter houses are open to new members and members. </a:t>
            </a:r>
          </a:p>
          <a:p>
            <a:pPr marL="137160" indent="-137160" algn="l">
              <a:buFont typeface="Arial" panose="020B0604020202020204" pitchFamily="34" charset="0"/>
              <a:buChar char="•"/>
            </a:pPr>
            <a:r>
              <a:rPr lang="en-US" sz="750" dirty="0">
                <a:solidFill>
                  <a:srgbClr val="000000"/>
                </a:solidFill>
                <a:latin typeface="Montserrat" panose="00000500000000000000" pitchFamily="2" charset="0"/>
              </a:rPr>
              <a:t> No Paddles</a:t>
            </a:r>
          </a:p>
          <a:p>
            <a:pPr marL="320040" lvl="1" indent="-137160" algn="l">
              <a:buFont typeface="Arial" panose="020B0604020202020204" pitchFamily="34" charset="0"/>
              <a:buChar char="•"/>
            </a:pPr>
            <a:r>
              <a:rPr lang="en-US" sz="750" dirty="0">
                <a:solidFill>
                  <a:srgbClr val="000000"/>
                </a:solidFill>
                <a:latin typeface="Montserrat" panose="00000500000000000000" pitchFamily="2" charset="0"/>
              </a:rPr>
              <a:t>DG committed in 2014 to do away with paddles – all aboard!</a:t>
            </a:r>
          </a:p>
          <a:p>
            <a:pPr marL="137160" indent="-137160">
              <a:buFont typeface="Arial" panose="020B0604020202020204" pitchFamily="34" charset="0"/>
              <a:buChar char="•"/>
            </a:pPr>
            <a:r>
              <a:rPr lang="en-US" sz="750" dirty="0">
                <a:solidFill>
                  <a:srgbClr val="000000"/>
                </a:solidFill>
                <a:latin typeface="Montserrat" panose="00000500000000000000" pitchFamily="2" charset="0"/>
              </a:rPr>
              <a:t>Religious Holidays and Observances</a:t>
            </a:r>
          </a:p>
          <a:p>
            <a:pPr marL="320040" lvl="1" indent="-137160">
              <a:buFont typeface="Arial" panose="020B0604020202020204" pitchFamily="34" charset="0"/>
              <a:buChar char="•"/>
            </a:pPr>
            <a:r>
              <a:rPr lang="en-US" altLang="en-US" sz="750" dirty="0">
                <a:solidFill>
                  <a:srgbClr val="000000"/>
                </a:solidFill>
                <a:latin typeface="Montserrat" panose="00000500000000000000" pitchFamily="2" charset="0"/>
              </a:rPr>
              <a:t>A culture of care starts with respecting and being mindful of our belief systems and obligations. </a:t>
            </a:r>
          </a:p>
          <a:p>
            <a:endParaRPr lang="en-US" dirty="0"/>
          </a:p>
        </p:txBody>
      </p:sp>
      <p:sp>
        <p:nvSpPr>
          <p:cNvPr id="7" name="Content Placeholder 6">
            <a:extLst>
              <a:ext uri="{FF2B5EF4-FFF2-40B4-BE49-F238E27FC236}">
                <a16:creationId xmlns:a16="http://schemas.microsoft.com/office/drawing/2014/main" id="{43055347-889F-9734-488A-3AAFCB5A4949}"/>
              </a:ext>
            </a:extLst>
          </p:cNvPr>
          <p:cNvSpPr>
            <a:spLocks noGrp="1"/>
          </p:cNvSpPr>
          <p:nvPr>
            <p:ph sz="quarter" idx="10"/>
          </p:nvPr>
        </p:nvSpPr>
        <p:spPr/>
        <p:txBody>
          <a:bodyPr/>
          <a:lstStyle/>
          <a:p>
            <a:r>
              <a:rPr lang="en-US" dirty="0"/>
              <a:t>Outdated Practices</a:t>
            </a:r>
          </a:p>
        </p:txBody>
      </p:sp>
    </p:spTree>
    <p:extLst>
      <p:ext uri="{BB962C8B-B14F-4D97-AF65-F5344CB8AC3E}">
        <p14:creationId xmlns:p14="http://schemas.microsoft.com/office/powerpoint/2010/main" val="364195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BA609D-4820-15D9-D174-FADAF5CD5321}"/>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000" dirty="0">
                <a:solidFill>
                  <a:srgbClr val="000000"/>
                </a:solidFill>
                <a:latin typeface="Montserrat" panose="00000500000000000000" pitchFamily="2" charset="0"/>
              </a:rPr>
              <a:t>Be present!</a:t>
            </a:r>
          </a:p>
          <a:p>
            <a:pPr marL="137160" indent="-137160" algn="l">
              <a:buFont typeface="Arial" panose="020B0604020202020204" pitchFamily="34" charset="0"/>
              <a:buChar char="•"/>
            </a:pPr>
            <a:r>
              <a:rPr lang="en-US" sz="1000" dirty="0">
                <a:solidFill>
                  <a:srgbClr val="000000"/>
                </a:solidFill>
                <a:latin typeface="Montserrat" panose="00000500000000000000" pitchFamily="2" charset="0"/>
              </a:rPr>
              <a:t>Be observant</a:t>
            </a:r>
          </a:p>
          <a:p>
            <a:pPr marL="320040" lvl="1" indent="-137160" algn="l">
              <a:buFont typeface="Arial" panose="020B0604020202020204" pitchFamily="34" charset="0"/>
              <a:buChar char="•"/>
            </a:pPr>
            <a:r>
              <a:rPr lang="en-US" sz="1000" dirty="0">
                <a:solidFill>
                  <a:srgbClr val="000000"/>
                </a:solidFill>
                <a:latin typeface="Montserrat" panose="00000500000000000000" pitchFamily="2" charset="0"/>
              </a:rPr>
              <a:t>Watch small groups</a:t>
            </a:r>
          </a:p>
          <a:p>
            <a:pPr marL="320040" lvl="1" indent="-137160" algn="l">
              <a:buFont typeface="Arial" panose="020B0604020202020204" pitchFamily="34" charset="0"/>
              <a:buChar char="•"/>
            </a:pPr>
            <a:r>
              <a:rPr lang="en-US" sz="1000" dirty="0">
                <a:solidFill>
                  <a:srgbClr val="000000"/>
                </a:solidFill>
                <a:latin typeface="Montserrat" panose="00000500000000000000" pitchFamily="2" charset="0"/>
              </a:rPr>
              <a:t>Pay attention and notice trends</a:t>
            </a:r>
          </a:p>
          <a:p>
            <a:pPr marL="320040" lvl="1" indent="-137160" algn="l">
              <a:buFont typeface="Arial" panose="020B0604020202020204" pitchFamily="34" charset="0"/>
              <a:buChar char="•"/>
            </a:pPr>
            <a:r>
              <a:rPr lang="en-US" sz="1000" dirty="0">
                <a:solidFill>
                  <a:srgbClr val="000000"/>
                </a:solidFill>
                <a:latin typeface="Montserrat" panose="00000500000000000000" pitchFamily="2" charset="0"/>
              </a:rPr>
              <a:t>Look for engaged vs. unengaged</a:t>
            </a:r>
          </a:p>
          <a:p>
            <a:pPr marL="320040" lvl="1" indent="-137160" algn="l">
              <a:buFont typeface="Arial" panose="020B0604020202020204" pitchFamily="34" charset="0"/>
              <a:buChar char="•"/>
            </a:pPr>
            <a:r>
              <a:rPr lang="en-US" sz="1000" dirty="0">
                <a:solidFill>
                  <a:srgbClr val="000000"/>
                </a:solidFill>
                <a:latin typeface="Montserrat" panose="00000500000000000000" pitchFamily="2" charset="0"/>
              </a:rPr>
              <a:t>Make suggestions to help all new members feel that they belong</a:t>
            </a:r>
          </a:p>
          <a:p>
            <a:pPr marL="320040" lvl="1" indent="-137160" algn="l">
              <a:buFont typeface="Arial" panose="020B0604020202020204" pitchFamily="34" charset="0"/>
              <a:buChar char="•"/>
            </a:pPr>
            <a:r>
              <a:rPr lang="en-US" sz="1000" dirty="0">
                <a:solidFill>
                  <a:srgbClr val="000000"/>
                </a:solidFill>
                <a:latin typeface="Montserrat" panose="00000500000000000000" pitchFamily="2" charset="0"/>
              </a:rPr>
              <a:t>Give constructive feedback</a:t>
            </a:r>
          </a:p>
          <a:p>
            <a:endParaRPr lang="en-US" dirty="0"/>
          </a:p>
        </p:txBody>
      </p:sp>
      <p:sp>
        <p:nvSpPr>
          <p:cNvPr id="7" name="Content Placeholder 6">
            <a:extLst>
              <a:ext uri="{FF2B5EF4-FFF2-40B4-BE49-F238E27FC236}">
                <a16:creationId xmlns:a16="http://schemas.microsoft.com/office/drawing/2014/main" id="{64254FF7-B13B-B91E-9130-E2B4A3B3E8C8}"/>
              </a:ext>
            </a:extLst>
          </p:cNvPr>
          <p:cNvSpPr>
            <a:spLocks noGrp="1"/>
          </p:cNvSpPr>
          <p:nvPr>
            <p:ph sz="quarter" idx="10"/>
          </p:nvPr>
        </p:nvSpPr>
        <p:spPr/>
        <p:txBody>
          <a:bodyPr/>
          <a:lstStyle/>
          <a:p>
            <a:r>
              <a:rPr lang="en-US" dirty="0"/>
              <a:t>Adviser’s Role with New Members</a:t>
            </a:r>
          </a:p>
        </p:txBody>
      </p:sp>
    </p:spTree>
    <p:extLst>
      <p:ext uri="{BB962C8B-B14F-4D97-AF65-F5344CB8AC3E}">
        <p14:creationId xmlns:p14="http://schemas.microsoft.com/office/powerpoint/2010/main" val="101490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51C28F-1AC0-4318-B8E9-31BB2DDAF859}"/>
              </a:ext>
            </a:extLst>
          </p:cNvPr>
          <p:cNvSpPr>
            <a:spLocks noGrp="1"/>
          </p:cNvSpPr>
          <p:nvPr>
            <p:ph type="body" sz="quarter" idx="12"/>
          </p:nvPr>
        </p:nvSpPr>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lgn="l">
              <a:buFont typeface="Arial" panose="020B0604020202020204" pitchFamily="34" charset="0"/>
              <a:buChar char="•"/>
            </a:pPr>
            <a:r>
              <a:rPr lang="en-US" sz="1000" dirty="0">
                <a:solidFill>
                  <a:srgbClr val="000000"/>
                </a:solidFill>
                <a:latin typeface="Montserrat" panose="00000500000000000000" pitchFamily="2" charset="0"/>
              </a:rPr>
              <a:t>New Member retreats are optional but can be a great way to build a strong sisterhood.</a:t>
            </a:r>
          </a:p>
          <a:p>
            <a:pPr marL="137160" indent="-137160" algn="l">
              <a:buFont typeface="Arial" panose="020B0604020202020204" pitchFamily="34" charset="0"/>
              <a:buChar char="•"/>
            </a:pPr>
            <a:r>
              <a:rPr lang="en-US" sz="1000" dirty="0">
                <a:solidFill>
                  <a:srgbClr val="000000"/>
                </a:solidFill>
                <a:latin typeface="Montserrat" panose="00000500000000000000" pitchFamily="2" charset="0"/>
              </a:rPr>
              <a:t>Occurs during Week 4 or 5.</a:t>
            </a:r>
          </a:p>
          <a:p>
            <a:pPr marL="137160" indent="-137160" algn="l">
              <a:buFont typeface="Arial" panose="020B0604020202020204" pitchFamily="34" charset="0"/>
              <a:buChar char="•"/>
            </a:pPr>
            <a:r>
              <a:rPr lang="en-US" sz="1000" dirty="0">
                <a:solidFill>
                  <a:srgbClr val="000000"/>
                </a:solidFill>
                <a:latin typeface="Montserrat" panose="00000500000000000000" pitchFamily="2" charset="0"/>
              </a:rPr>
              <a:t>Approved by member education adviser or ATC &amp; must fill out Event Guidelines without Alcohol task.</a:t>
            </a:r>
          </a:p>
          <a:p>
            <a:pPr marL="137160" indent="-137160" algn="l">
              <a:buFont typeface="Arial" panose="020B0604020202020204" pitchFamily="34" charset="0"/>
              <a:buChar char="•"/>
            </a:pPr>
            <a:r>
              <a:rPr lang="en-US" sz="1000" dirty="0">
                <a:solidFill>
                  <a:srgbClr val="000000"/>
                </a:solidFill>
                <a:latin typeface="Montserrat" panose="00000500000000000000" pitchFamily="2" charset="0"/>
              </a:rPr>
              <a:t>Especially helpful if university requires a shorter new member period. </a:t>
            </a:r>
          </a:p>
          <a:p>
            <a:pPr marL="137160" indent="-137160" algn="l">
              <a:buFont typeface="Arial" panose="020B0604020202020204" pitchFamily="34" charset="0"/>
              <a:buChar char="•"/>
            </a:pPr>
            <a:r>
              <a:rPr lang="en-US" sz="1000" dirty="0">
                <a:solidFill>
                  <a:srgbClr val="000000"/>
                </a:solidFill>
                <a:latin typeface="Montserrat" panose="00000500000000000000" pitchFamily="2" charset="0"/>
              </a:rPr>
              <a:t>Sample agenda in NMP Facilitator Guide </a:t>
            </a:r>
          </a:p>
        </p:txBody>
      </p:sp>
      <p:sp>
        <p:nvSpPr>
          <p:cNvPr id="4" name="Content Placeholder 3">
            <a:extLst>
              <a:ext uri="{FF2B5EF4-FFF2-40B4-BE49-F238E27FC236}">
                <a16:creationId xmlns:a16="http://schemas.microsoft.com/office/drawing/2014/main" id="{E2AE6134-DCCB-9E24-4E5C-0ECE797023D6}"/>
              </a:ext>
            </a:extLst>
          </p:cNvPr>
          <p:cNvSpPr>
            <a:spLocks noGrp="1"/>
          </p:cNvSpPr>
          <p:nvPr>
            <p:ph sz="quarter" idx="10"/>
          </p:nvPr>
        </p:nvSpPr>
        <p:spPr/>
        <p:txBody>
          <a:bodyPr/>
          <a:lstStyle/>
          <a:p>
            <a:r>
              <a:rPr lang="en-US" dirty="0"/>
              <a:t>New Member Retreat</a:t>
            </a:r>
          </a:p>
        </p:txBody>
      </p:sp>
    </p:spTree>
    <p:extLst>
      <p:ext uri="{BB962C8B-B14F-4D97-AF65-F5344CB8AC3E}">
        <p14:creationId xmlns:p14="http://schemas.microsoft.com/office/powerpoint/2010/main" val="203075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761A63-E5B1-4EE2-A1CA-04BADD53D89D}"/>
              </a:ext>
            </a:extLst>
          </p:cNvPr>
          <p:cNvSpPr txBox="1"/>
          <p:nvPr/>
        </p:nvSpPr>
        <p:spPr>
          <a:xfrm>
            <a:off x="457200" y="838200"/>
            <a:ext cx="3374359" cy="1302921"/>
          </a:xfrm>
          <a:prstGeom prst="rect">
            <a:avLst/>
          </a:prstGeom>
          <a:noFill/>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spcAft>
                <a:spcPts val="150"/>
              </a:spcAft>
              <a:buFont typeface="Arial" panose="020B0604020202020204" pitchFamily="34" charset="0"/>
              <a:buChar char="•"/>
            </a:pPr>
            <a:r>
              <a:rPr lang="en-US" sz="1200" dirty="0">
                <a:solidFill>
                  <a:srgbClr val="000000"/>
                </a:solidFill>
                <a:latin typeface="Montserrat" panose="00000500000000000000" pitchFamily="2" charset="0"/>
              </a:rPr>
              <a:t>3-week program- Week 1, 2, and 5</a:t>
            </a:r>
          </a:p>
          <a:p>
            <a:pPr marL="182880" indent="-182880">
              <a:spcAft>
                <a:spcPts val="150"/>
              </a:spcAft>
              <a:buFont typeface="Arial" panose="020B0604020202020204" pitchFamily="34" charset="0"/>
              <a:buChar char="•"/>
            </a:pPr>
            <a:r>
              <a:rPr lang="en-US" sz="1200" dirty="0">
                <a:solidFill>
                  <a:srgbClr val="000000"/>
                </a:solidFill>
                <a:latin typeface="Montserrat" panose="00000500000000000000" pitchFamily="2" charset="0"/>
              </a:rPr>
              <a:t>4-week program - Week 1, 2, 3, and 5</a:t>
            </a:r>
          </a:p>
          <a:p>
            <a:pPr marL="182880" indent="-182880">
              <a:spcAft>
                <a:spcPts val="150"/>
              </a:spcAft>
              <a:buFont typeface="Arial" panose="020B0604020202020204" pitchFamily="34" charset="0"/>
              <a:buChar char="•"/>
            </a:pPr>
            <a:r>
              <a:rPr lang="en-US" sz="1200" dirty="0">
                <a:solidFill>
                  <a:srgbClr val="000000"/>
                </a:solidFill>
                <a:latin typeface="Montserrat" panose="00000500000000000000" pitchFamily="2" charset="0"/>
              </a:rPr>
              <a:t>5-week program - Week 1, 2, 3, 5, and 7</a:t>
            </a:r>
          </a:p>
          <a:p>
            <a:pPr marL="182880" indent="-182880">
              <a:spcAft>
                <a:spcPts val="150"/>
              </a:spcAft>
              <a:buFont typeface="Arial" panose="020B0604020202020204" pitchFamily="34" charset="0"/>
              <a:buChar char="•"/>
            </a:pPr>
            <a:r>
              <a:rPr lang="en-US" sz="1200" dirty="0">
                <a:solidFill>
                  <a:srgbClr val="000000"/>
                </a:solidFill>
                <a:latin typeface="Montserrat" panose="00000500000000000000" pitchFamily="2" charset="0"/>
              </a:rPr>
              <a:t>6- week program - Week 1, 2, 3, 4, 5 and 7</a:t>
            </a:r>
          </a:p>
          <a:p>
            <a:pPr marL="182880" indent="-182880">
              <a:spcAft>
                <a:spcPts val="150"/>
              </a:spcAft>
              <a:buFont typeface="Arial" panose="020B0604020202020204" pitchFamily="34" charset="0"/>
              <a:buChar char="•"/>
            </a:pPr>
            <a:r>
              <a:rPr lang="en-US" sz="1200" dirty="0">
                <a:solidFill>
                  <a:srgbClr val="000000"/>
                </a:solidFill>
                <a:latin typeface="Montserrat" panose="00000500000000000000" pitchFamily="2" charset="0"/>
              </a:rPr>
              <a:t>7-week program - Week 1, 2, 3, 4, 5, 6, 7</a:t>
            </a:r>
          </a:p>
        </p:txBody>
      </p:sp>
      <p:sp>
        <p:nvSpPr>
          <p:cNvPr id="3" name="Content Placeholder 2">
            <a:extLst>
              <a:ext uri="{FF2B5EF4-FFF2-40B4-BE49-F238E27FC236}">
                <a16:creationId xmlns:a16="http://schemas.microsoft.com/office/drawing/2014/main" id="{EEFD2CA4-5B09-2EA8-3453-D11B66AABD70}"/>
              </a:ext>
            </a:extLst>
          </p:cNvPr>
          <p:cNvSpPr>
            <a:spLocks noGrp="1"/>
          </p:cNvSpPr>
          <p:nvPr>
            <p:ph sz="quarter" idx="10"/>
          </p:nvPr>
        </p:nvSpPr>
        <p:spPr/>
        <p:txBody>
          <a:bodyPr/>
          <a:lstStyle/>
          <a:p>
            <a:r>
              <a:rPr lang="en-US" dirty="0"/>
              <a:t>Shortening New Member Periods</a:t>
            </a:r>
          </a:p>
        </p:txBody>
      </p:sp>
    </p:spTree>
    <p:extLst>
      <p:ext uri="{BB962C8B-B14F-4D97-AF65-F5344CB8AC3E}">
        <p14:creationId xmlns:p14="http://schemas.microsoft.com/office/powerpoint/2010/main" val="4237830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D33D80-F3B6-BE5D-4B70-F1160BDFFD0F}"/>
              </a:ext>
            </a:extLst>
          </p:cNvPr>
          <p:cNvSpPr>
            <a:spLocks noGrp="1"/>
          </p:cNvSpPr>
          <p:nvPr>
            <p:ph type="body" sz="quarter" idx="10"/>
          </p:nvPr>
        </p:nvSpPr>
        <p:spPr>
          <a:xfrm>
            <a:off x="304800" y="914400"/>
            <a:ext cx="2667000" cy="381000"/>
          </a:xfrm>
        </p:spPr>
        <p:txBody>
          <a:bodyPr/>
          <a:lstStyle/>
          <a:p>
            <a:r>
              <a:rPr lang="en-US" dirty="0"/>
              <a:t>BIG/LITTLE RELATIONSHIP </a:t>
            </a:r>
          </a:p>
        </p:txBody>
      </p:sp>
    </p:spTree>
    <p:extLst>
      <p:ext uri="{BB962C8B-B14F-4D97-AF65-F5344CB8AC3E}">
        <p14:creationId xmlns:p14="http://schemas.microsoft.com/office/powerpoint/2010/main" val="290327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079A6-EA5C-FCB7-ED34-54A6495871D2}"/>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introductions</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member education adviser responsibilities </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director(s) of new members</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director of rituals</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director of scholarship</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inclusive member education</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questions</a:t>
            </a:r>
          </a:p>
          <a:p>
            <a:endParaRPr lang="en-US" dirty="0"/>
          </a:p>
        </p:txBody>
      </p:sp>
      <p:sp>
        <p:nvSpPr>
          <p:cNvPr id="6" name="Content Placeholder 5">
            <a:extLst>
              <a:ext uri="{FF2B5EF4-FFF2-40B4-BE49-F238E27FC236}">
                <a16:creationId xmlns:a16="http://schemas.microsoft.com/office/drawing/2014/main" id="{074BC2EC-625F-E303-A21F-CBD75279BF29}"/>
              </a:ext>
            </a:extLst>
          </p:cNvPr>
          <p:cNvSpPr>
            <a:spLocks noGrp="1"/>
          </p:cNvSpPr>
          <p:nvPr>
            <p:ph sz="quarter" idx="10"/>
          </p:nvPr>
        </p:nvSpPr>
        <p:spPr/>
        <p:txBody>
          <a:bodyPr/>
          <a:lstStyle/>
          <a:p>
            <a:r>
              <a:rPr lang="en-US" dirty="0"/>
              <a:t>Agenda </a:t>
            </a:r>
          </a:p>
        </p:txBody>
      </p:sp>
    </p:spTree>
    <p:extLst>
      <p:ext uri="{BB962C8B-B14F-4D97-AF65-F5344CB8AC3E}">
        <p14:creationId xmlns:p14="http://schemas.microsoft.com/office/powerpoint/2010/main" val="366024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7DC7D0-EE8E-478F-9803-72F2532D2E7F}"/>
              </a:ext>
            </a:extLst>
          </p:cNvPr>
          <p:cNvSpPr txBox="1"/>
          <p:nvPr/>
        </p:nvSpPr>
        <p:spPr>
          <a:xfrm>
            <a:off x="304800" y="838200"/>
            <a:ext cx="3651604" cy="830997"/>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buFont typeface="Arial" panose="020B0604020202020204" pitchFamily="34" charset="0"/>
              <a:buChar char="•"/>
            </a:pPr>
            <a:r>
              <a:rPr lang="en-US" sz="1200" dirty="0">
                <a:solidFill>
                  <a:srgbClr val="000000"/>
                </a:solidFill>
                <a:latin typeface="Montserrat" panose="00000500000000000000" pitchFamily="2" charset="0"/>
              </a:rPr>
              <a:t>What does the Big/Little Program look like in it’s optimal form?</a:t>
            </a:r>
          </a:p>
          <a:p>
            <a:pPr marL="228600" indent="-228600">
              <a:buFont typeface="Arial" panose="020B0604020202020204" pitchFamily="34" charset="0"/>
              <a:buChar char="•"/>
            </a:pPr>
            <a:r>
              <a:rPr lang="en-US" sz="1200" dirty="0">
                <a:solidFill>
                  <a:srgbClr val="000000"/>
                </a:solidFill>
                <a:latin typeface="Montserrat" panose="00000500000000000000" pitchFamily="2" charset="0"/>
              </a:rPr>
              <a:t>How can you help the chapter to focus on the intention of this relationship?</a:t>
            </a:r>
          </a:p>
        </p:txBody>
      </p:sp>
      <p:sp>
        <p:nvSpPr>
          <p:cNvPr id="2" name="Content Placeholder 1">
            <a:extLst>
              <a:ext uri="{FF2B5EF4-FFF2-40B4-BE49-F238E27FC236}">
                <a16:creationId xmlns:a16="http://schemas.microsoft.com/office/drawing/2014/main" id="{42493336-9CF1-E74A-DFC9-3CB7201EE7D1}"/>
              </a:ext>
            </a:extLst>
          </p:cNvPr>
          <p:cNvSpPr>
            <a:spLocks noGrp="1"/>
          </p:cNvSpPr>
          <p:nvPr>
            <p:ph sz="quarter" idx="10"/>
          </p:nvPr>
        </p:nvSpPr>
        <p:spPr/>
        <p:txBody>
          <a:bodyPr/>
          <a:lstStyle/>
          <a:p>
            <a:r>
              <a:rPr lang="en-US" dirty="0"/>
              <a:t>Big Little Program</a:t>
            </a:r>
          </a:p>
        </p:txBody>
      </p:sp>
    </p:spTree>
    <p:extLst>
      <p:ext uri="{BB962C8B-B14F-4D97-AF65-F5344CB8AC3E}">
        <p14:creationId xmlns:p14="http://schemas.microsoft.com/office/powerpoint/2010/main" val="427529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B2B3F-CB2D-417D-A598-9EE940731A80}"/>
              </a:ext>
            </a:extLst>
          </p:cNvPr>
          <p:cNvSpPr txBox="1"/>
          <p:nvPr/>
        </p:nvSpPr>
        <p:spPr>
          <a:xfrm>
            <a:off x="152400" y="1447800"/>
            <a:ext cx="4371132" cy="1058751"/>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97180" lvl="1" indent="-114300">
              <a:buFont typeface="Arial" panose="020B0604020202020204" pitchFamily="34" charset="0"/>
              <a:buChar char="•"/>
            </a:pPr>
            <a:r>
              <a:rPr lang="en-US" sz="1000" dirty="0">
                <a:solidFill>
                  <a:srgbClr val="000000"/>
                </a:solidFill>
                <a:latin typeface="Montserrat" panose="00000500000000000000" pitchFamily="2" charset="0"/>
              </a:rPr>
              <a:t>Things to consider:</a:t>
            </a:r>
          </a:p>
          <a:p>
            <a:pPr marL="480060" lvl="2" indent="-114300">
              <a:buFont typeface="Arial" panose="020B0604020202020204" pitchFamily="34" charset="0"/>
              <a:buChar char="•"/>
            </a:pPr>
            <a:r>
              <a:rPr lang="en-US" sz="1000" dirty="0">
                <a:solidFill>
                  <a:srgbClr val="000000"/>
                </a:solidFill>
                <a:latin typeface="Montserrat" panose="00000500000000000000" pitchFamily="2" charset="0"/>
              </a:rPr>
              <a:t>New member should be the top priority in the process.</a:t>
            </a:r>
          </a:p>
          <a:p>
            <a:pPr marL="480060" lvl="2" indent="-114300">
              <a:buFont typeface="Arial" panose="020B0604020202020204" pitchFamily="34" charset="0"/>
              <a:buChar char="•"/>
            </a:pPr>
            <a:r>
              <a:rPr lang="en-US" sz="1000" dirty="0">
                <a:solidFill>
                  <a:srgbClr val="000000"/>
                </a:solidFill>
                <a:latin typeface="Montserrat" panose="00000500000000000000" pitchFamily="2" charset="0"/>
              </a:rPr>
              <a:t>Special consideration for new members you’ve observed who may be having a challenging time</a:t>
            </a:r>
          </a:p>
          <a:p>
            <a:pPr marL="480060" lvl="2" indent="-114300">
              <a:buFont typeface="Arial" panose="020B0604020202020204" pitchFamily="34" charset="0"/>
              <a:buChar char="•"/>
            </a:pPr>
            <a:r>
              <a:rPr lang="en-US" sz="1000" dirty="0">
                <a:solidFill>
                  <a:srgbClr val="000000"/>
                </a:solidFill>
                <a:latin typeface="Montserrat" panose="00000500000000000000" pitchFamily="2" charset="0"/>
              </a:rPr>
              <a:t>“Twins” for larger new member classes</a:t>
            </a:r>
          </a:p>
          <a:p>
            <a:pPr marL="480060" lvl="2" indent="-114300">
              <a:buFont typeface="Arial" panose="020B0604020202020204" pitchFamily="34" charset="0"/>
              <a:buChar char="•"/>
            </a:pPr>
            <a:endParaRPr lang="en-US" sz="1280" dirty="0">
              <a:solidFill>
                <a:srgbClr val="27305D"/>
              </a:solidFill>
            </a:endParaRPr>
          </a:p>
        </p:txBody>
      </p:sp>
      <p:sp>
        <p:nvSpPr>
          <p:cNvPr id="5" name="TextBox 4">
            <a:extLst>
              <a:ext uri="{FF2B5EF4-FFF2-40B4-BE49-F238E27FC236}">
                <a16:creationId xmlns:a16="http://schemas.microsoft.com/office/drawing/2014/main" id="{1D1AD02C-9B6A-4A8D-8767-1217B2D32898}"/>
              </a:ext>
            </a:extLst>
          </p:cNvPr>
          <p:cNvSpPr txBox="1"/>
          <p:nvPr/>
        </p:nvSpPr>
        <p:spPr>
          <a:xfrm>
            <a:off x="381000" y="762000"/>
            <a:ext cx="3540064" cy="861774"/>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14300" indent="-114300">
              <a:buFont typeface="Arial" panose="020B0604020202020204" pitchFamily="34" charset="0"/>
              <a:buChar char="•"/>
            </a:pPr>
            <a:r>
              <a:rPr lang="en-US" sz="1000" dirty="0">
                <a:solidFill>
                  <a:srgbClr val="000000"/>
                </a:solidFill>
                <a:latin typeface="Montserrat" panose="00000500000000000000" pitchFamily="2" charset="0"/>
              </a:rPr>
              <a:t>Be organized and follow a process.</a:t>
            </a:r>
          </a:p>
          <a:p>
            <a:pPr marL="114300" indent="-114300">
              <a:buFont typeface="Arial" panose="020B0604020202020204" pitchFamily="34" charset="0"/>
              <a:buChar char="•"/>
            </a:pPr>
            <a:r>
              <a:rPr lang="en-US" sz="1000" dirty="0">
                <a:solidFill>
                  <a:srgbClr val="000000"/>
                </a:solidFill>
                <a:latin typeface="Montserrat" panose="00000500000000000000" pitchFamily="2" charset="0"/>
              </a:rPr>
              <a:t>If possible, participate in the process as their adviser.</a:t>
            </a:r>
          </a:p>
          <a:p>
            <a:pPr marL="114300" indent="-114300">
              <a:buFont typeface="Arial" panose="020B0604020202020204" pitchFamily="34" charset="0"/>
              <a:buChar char="•"/>
            </a:pPr>
            <a:r>
              <a:rPr lang="en-US" sz="1000" dirty="0">
                <a:solidFill>
                  <a:srgbClr val="000000"/>
                </a:solidFill>
                <a:latin typeface="Montserrat" panose="00000500000000000000" pitchFamily="2" charset="0"/>
              </a:rPr>
              <a:t>Reveal – Week 6</a:t>
            </a:r>
          </a:p>
          <a:p>
            <a:pPr marL="114300" indent="-114300">
              <a:buFont typeface="Arial" panose="020B0604020202020204" pitchFamily="34" charset="0"/>
              <a:buChar char="•"/>
            </a:pPr>
            <a:endParaRPr lang="en-US" sz="1000" dirty="0">
              <a:solidFill>
                <a:srgbClr val="002060"/>
              </a:solidFill>
              <a:latin typeface="Montserrat" panose="00000500000000000000" pitchFamily="2" charset="0"/>
            </a:endParaRPr>
          </a:p>
        </p:txBody>
      </p:sp>
      <p:sp>
        <p:nvSpPr>
          <p:cNvPr id="6" name="Content Placeholder 5">
            <a:extLst>
              <a:ext uri="{FF2B5EF4-FFF2-40B4-BE49-F238E27FC236}">
                <a16:creationId xmlns:a16="http://schemas.microsoft.com/office/drawing/2014/main" id="{AEB42653-0464-10D6-12EA-DB8CAA1943BE}"/>
              </a:ext>
            </a:extLst>
          </p:cNvPr>
          <p:cNvSpPr>
            <a:spLocks noGrp="1"/>
          </p:cNvSpPr>
          <p:nvPr>
            <p:ph sz="quarter" idx="10"/>
          </p:nvPr>
        </p:nvSpPr>
        <p:spPr/>
        <p:txBody>
          <a:bodyPr/>
          <a:lstStyle/>
          <a:p>
            <a:r>
              <a:rPr lang="en-US" dirty="0"/>
              <a:t>Big/Little Matching Process</a:t>
            </a:r>
          </a:p>
        </p:txBody>
      </p:sp>
    </p:spTree>
    <p:extLst>
      <p:ext uri="{BB962C8B-B14F-4D97-AF65-F5344CB8AC3E}">
        <p14:creationId xmlns:p14="http://schemas.microsoft.com/office/powerpoint/2010/main" val="31912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CA7657-E755-4629-137D-DCE1C43870FC}"/>
              </a:ext>
            </a:extLst>
          </p:cNvPr>
          <p:cNvSpPr>
            <a:spLocks noGrp="1"/>
          </p:cNvSpPr>
          <p:nvPr>
            <p:ph type="body" sz="quarter" idx="10"/>
          </p:nvPr>
        </p:nvSpPr>
        <p:spPr>
          <a:xfrm>
            <a:off x="304800" y="838200"/>
            <a:ext cx="2336800" cy="381000"/>
          </a:xfrm>
        </p:spPr>
        <p:txBody>
          <a:bodyPr/>
          <a:lstStyle/>
          <a:p>
            <a:r>
              <a:rPr lang="en-US" dirty="0"/>
              <a:t>DIRECTOR OF RITUALS</a:t>
            </a:r>
          </a:p>
        </p:txBody>
      </p:sp>
    </p:spTree>
    <p:extLst>
      <p:ext uri="{BB962C8B-B14F-4D97-AF65-F5344CB8AC3E}">
        <p14:creationId xmlns:p14="http://schemas.microsoft.com/office/powerpoint/2010/main" val="17001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E37312-41F8-9779-1D9E-31F51DE3A4BB}"/>
              </a:ext>
            </a:extLst>
          </p:cNvPr>
          <p:cNvSpPr>
            <a:spLocks noGrp="1"/>
          </p:cNvSpPr>
          <p:nvPr>
            <p:ph type="body" sz="quarter" idx="12"/>
          </p:nvPr>
        </p:nvSpPr>
        <p:spPr>
          <a:xfrm>
            <a:off x="228600" y="838200"/>
            <a:ext cx="4114800" cy="1371600"/>
          </a:xfrm>
        </p:spPr>
        <p:txBody>
          <a:bodyPr/>
          <a:lstStyle/>
          <a:p>
            <a:pPr algn="ctr"/>
            <a:r>
              <a:rPr lang="en-US" altLang="en-US" sz="1100" dirty="0">
                <a:solidFill>
                  <a:srgbClr val="000000"/>
                </a:solidFill>
                <a:latin typeface="Montserrat" panose="00000500000000000000" pitchFamily="2" charset="0"/>
              </a:rPr>
              <a:t>“Your </a:t>
            </a:r>
            <a:r>
              <a:rPr lang="en-US" altLang="en-US" sz="1100" i="1" dirty="0">
                <a:solidFill>
                  <a:srgbClr val="000000"/>
                </a:solidFill>
                <a:latin typeface="Montserrat" panose="00000500000000000000" pitchFamily="2" charset="0"/>
              </a:rPr>
              <a:t>badge is an outward symbol</a:t>
            </a:r>
            <a:r>
              <a:rPr lang="en-US" altLang="en-US" sz="1100" dirty="0">
                <a:solidFill>
                  <a:srgbClr val="000000"/>
                </a:solidFill>
                <a:latin typeface="Montserrat" panose="00000500000000000000" pitchFamily="2" charset="0"/>
              </a:rPr>
              <a:t> of an inner commitment.” 					-</a:t>
            </a:r>
            <a:r>
              <a:rPr lang="en-US" altLang="en-US" sz="1100" i="1" dirty="0">
                <a:solidFill>
                  <a:srgbClr val="000000"/>
                </a:solidFill>
                <a:latin typeface="Montserrat" panose="00000500000000000000" pitchFamily="2" charset="0"/>
              </a:rPr>
              <a:t>Maureen Syring </a:t>
            </a:r>
          </a:p>
          <a:p>
            <a:endParaRPr lang="en-US" dirty="0"/>
          </a:p>
        </p:txBody>
      </p:sp>
      <p:sp>
        <p:nvSpPr>
          <p:cNvPr id="7" name="Content Placeholder 6">
            <a:extLst>
              <a:ext uri="{FF2B5EF4-FFF2-40B4-BE49-F238E27FC236}">
                <a16:creationId xmlns:a16="http://schemas.microsoft.com/office/drawing/2014/main" id="{62003607-E048-B4C3-5363-210A34278856}"/>
              </a:ext>
            </a:extLst>
          </p:cNvPr>
          <p:cNvSpPr>
            <a:spLocks noGrp="1"/>
          </p:cNvSpPr>
          <p:nvPr>
            <p:ph sz="quarter" idx="10"/>
          </p:nvPr>
        </p:nvSpPr>
        <p:spPr/>
        <p:txBody>
          <a:bodyPr/>
          <a:lstStyle/>
          <a:p>
            <a:r>
              <a:rPr lang="en-US" dirty="0"/>
              <a:t>Director of Rituals </a:t>
            </a:r>
          </a:p>
        </p:txBody>
      </p:sp>
    </p:spTree>
    <p:extLst>
      <p:ext uri="{BB962C8B-B14F-4D97-AF65-F5344CB8AC3E}">
        <p14:creationId xmlns:p14="http://schemas.microsoft.com/office/powerpoint/2010/main" val="19711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E08FBA-5D4B-6566-1BD1-9E6C7A338A99}"/>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Informal Ritual Ceremonies </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Think Anchor Deep</a:t>
            </a:r>
          </a:p>
          <a:p>
            <a:endParaRPr lang="en-US" dirty="0"/>
          </a:p>
        </p:txBody>
      </p:sp>
      <p:sp>
        <p:nvSpPr>
          <p:cNvPr id="7" name="Content Placeholder 6">
            <a:extLst>
              <a:ext uri="{FF2B5EF4-FFF2-40B4-BE49-F238E27FC236}">
                <a16:creationId xmlns:a16="http://schemas.microsoft.com/office/drawing/2014/main" id="{80E86695-7C5A-880A-DE89-3AE44DD747A9}"/>
              </a:ext>
            </a:extLst>
          </p:cNvPr>
          <p:cNvSpPr>
            <a:spLocks noGrp="1"/>
          </p:cNvSpPr>
          <p:nvPr>
            <p:ph sz="quarter" idx="10"/>
          </p:nvPr>
        </p:nvSpPr>
        <p:spPr/>
        <p:txBody>
          <a:bodyPr/>
          <a:lstStyle/>
          <a:p>
            <a:r>
              <a:rPr lang="en-US" dirty="0"/>
              <a:t>Informal Rituals </a:t>
            </a:r>
          </a:p>
        </p:txBody>
      </p:sp>
    </p:spTree>
    <p:extLst>
      <p:ext uri="{BB962C8B-B14F-4D97-AF65-F5344CB8AC3E}">
        <p14:creationId xmlns:p14="http://schemas.microsoft.com/office/powerpoint/2010/main" val="347288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0D7B5E-3102-33B9-10DD-34164929C66C}"/>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Plan ahead</a:t>
            </a: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rPr>
              <a:t>Inspiration and Initiation Outline due 6 weeks prior to Initiation</a:t>
            </a:r>
          </a:p>
          <a:p>
            <a:endParaRPr lang="en-US" dirty="0"/>
          </a:p>
        </p:txBody>
      </p:sp>
      <p:pic>
        <p:nvPicPr>
          <p:cNvPr id="6" name="Picture 5">
            <a:extLst>
              <a:ext uri="{FF2B5EF4-FFF2-40B4-BE49-F238E27FC236}">
                <a16:creationId xmlns:a16="http://schemas.microsoft.com/office/drawing/2014/main" id="{3356D353-D303-4ACB-9BA2-88E5C8E19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5156">
            <a:off x="2001133" y="1462418"/>
            <a:ext cx="1552979" cy="10696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Content Placeholder 7">
            <a:extLst>
              <a:ext uri="{FF2B5EF4-FFF2-40B4-BE49-F238E27FC236}">
                <a16:creationId xmlns:a16="http://schemas.microsoft.com/office/drawing/2014/main" id="{EF879FB6-85F3-4AEE-700B-16604F6967FF}"/>
              </a:ext>
            </a:extLst>
          </p:cNvPr>
          <p:cNvSpPr>
            <a:spLocks noGrp="1"/>
          </p:cNvSpPr>
          <p:nvPr>
            <p:ph sz="quarter" idx="10"/>
          </p:nvPr>
        </p:nvSpPr>
        <p:spPr/>
        <p:txBody>
          <a:bodyPr/>
          <a:lstStyle/>
          <a:p>
            <a:r>
              <a:rPr lang="en-US" dirty="0"/>
              <a:t>Inspiration &amp; Initiation </a:t>
            </a:r>
          </a:p>
        </p:txBody>
      </p:sp>
    </p:spTree>
    <p:extLst>
      <p:ext uri="{BB962C8B-B14F-4D97-AF65-F5344CB8AC3E}">
        <p14:creationId xmlns:p14="http://schemas.microsoft.com/office/powerpoint/2010/main" val="120883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AF97C7-11CB-5DBC-38FA-B7C00D532636}"/>
              </a:ext>
            </a:extLst>
          </p:cNvPr>
          <p:cNvSpPr>
            <a:spLocks noGrp="1"/>
          </p:cNvSpPr>
          <p:nvPr>
            <p:ph type="body" sz="quarter" idx="12"/>
          </p:nvPr>
        </p:nvSpPr>
        <p:spPr/>
        <p:txBody>
          <a:bodyPr/>
          <a:lstStyle/>
          <a:p>
            <a:r>
              <a:rPr lang="en-US" b="1" dirty="0"/>
              <a:t>Let’s practice…  </a:t>
            </a:r>
          </a:p>
        </p:txBody>
      </p:sp>
      <p:pic>
        <p:nvPicPr>
          <p:cNvPr id="8" name="Picture 4">
            <a:extLst>
              <a:ext uri="{FF2B5EF4-FFF2-40B4-BE49-F238E27FC236}">
                <a16:creationId xmlns:a16="http://schemas.microsoft.com/office/drawing/2014/main" id="{6E511B82-032A-45EE-885D-82813A3CE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4082">
            <a:off x="2368477" y="627909"/>
            <a:ext cx="1487382" cy="148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a:extLst>
              <a:ext uri="{FF2B5EF4-FFF2-40B4-BE49-F238E27FC236}">
                <a16:creationId xmlns:a16="http://schemas.microsoft.com/office/drawing/2014/main" id="{D8D7F60D-11D6-DC11-0CAC-A45DB4B97E8B}"/>
              </a:ext>
            </a:extLst>
          </p:cNvPr>
          <p:cNvSpPr>
            <a:spLocks noGrp="1"/>
          </p:cNvSpPr>
          <p:nvPr>
            <p:ph sz="quarter" idx="10"/>
          </p:nvPr>
        </p:nvSpPr>
        <p:spPr/>
        <p:txBody>
          <a:bodyPr/>
          <a:lstStyle/>
          <a:p>
            <a:r>
              <a:rPr lang="en-US" dirty="0"/>
              <a:t>Initiation </a:t>
            </a:r>
          </a:p>
        </p:txBody>
      </p:sp>
    </p:spTree>
    <p:extLst>
      <p:ext uri="{BB962C8B-B14F-4D97-AF65-F5344CB8AC3E}">
        <p14:creationId xmlns:p14="http://schemas.microsoft.com/office/powerpoint/2010/main" val="15414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F90635-A533-BDB1-CFFD-7C90CAB74679}"/>
              </a:ext>
            </a:extLst>
          </p:cNvPr>
          <p:cNvSpPr>
            <a:spLocks noGrp="1"/>
          </p:cNvSpPr>
          <p:nvPr>
            <p:ph type="body" sz="quarter" idx="12"/>
          </p:nvPr>
        </p:nvSpPr>
        <p:spPr/>
        <p:txBody>
          <a:bodyPr/>
          <a:lstStyle/>
          <a:p>
            <a:pPr marL="171450" indent="-171450">
              <a:buFont typeface="Arial" panose="020B0604020202020204" pitchFamily="34" charset="0"/>
              <a:buChar char="•"/>
            </a:pPr>
            <a:r>
              <a:rPr lang="en-US" sz="1100" dirty="0">
                <a:solidFill>
                  <a:srgbClr val="27305D"/>
                </a:solidFill>
                <a:latin typeface="Montserrat" panose="00000500000000000000" pitchFamily="2" charset="0"/>
              </a:rPr>
              <a:t>Practice makes Perfect</a:t>
            </a:r>
          </a:p>
          <a:p>
            <a:pPr marL="171450" indent="-171450">
              <a:buFont typeface="Arial" panose="020B0604020202020204" pitchFamily="34" charset="0"/>
              <a:buChar char="•"/>
            </a:pPr>
            <a:r>
              <a:rPr lang="en-US" sz="1100" dirty="0">
                <a:solidFill>
                  <a:srgbClr val="27305D"/>
                </a:solidFill>
                <a:latin typeface="Montserrat" panose="00000500000000000000" pitchFamily="2" charset="0"/>
              </a:rPr>
              <a:t>Ideas &amp; Tips for I&amp;I Practice</a:t>
            </a:r>
          </a:p>
          <a:p>
            <a:pPr marL="171450" indent="-171450">
              <a:buFont typeface="Arial" panose="020B0604020202020204" pitchFamily="34" charset="0"/>
              <a:buChar char="•"/>
            </a:pPr>
            <a:r>
              <a:rPr lang="en-US" sz="1100" dirty="0">
                <a:solidFill>
                  <a:srgbClr val="27305D"/>
                </a:solidFill>
                <a:latin typeface="Montserrat" panose="00000500000000000000" pitchFamily="2" charset="0"/>
              </a:rPr>
              <a:t>4</a:t>
            </a:r>
            <a:r>
              <a:rPr lang="en-US" sz="1100" baseline="30000" dirty="0">
                <a:solidFill>
                  <a:srgbClr val="27305D"/>
                </a:solidFill>
                <a:latin typeface="Montserrat" panose="00000500000000000000" pitchFamily="2" charset="0"/>
              </a:rPr>
              <a:t>th</a:t>
            </a:r>
            <a:r>
              <a:rPr lang="en-US" sz="1100" dirty="0">
                <a:solidFill>
                  <a:srgbClr val="27305D"/>
                </a:solidFill>
                <a:latin typeface="Montserrat" panose="00000500000000000000" pitchFamily="2" charset="0"/>
              </a:rPr>
              <a:t> Degree is Key</a:t>
            </a:r>
          </a:p>
          <a:p>
            <a:endParaRPr lang="en-US" dirty="0"/>
          </a:p>
        </p:txBody>
      </p:sp>
      <p:sp>
        <p:nvSpPr>
          <p:cNvPr id="6" name="Content Placeholder 5">
            <a:extLst>
              <a:ext uri="{FF2B5EF4-FFF2-40B4-BE49-F238E27FC236}">
                <a16:creationId xmlns:a16="http://schemas.microsoft.com/office/drawing/2014/main" id="{15ED6A9A-8E01-3057-D316-365086B63E3D}"/>
              </a:ext>
            </a:extLst>
          </p:cNvPr>
          <p:cNvSpPr>
            <a:spLocks noGrp="1"/>
          </p:cNvSpPr>
          <p:nvPr>
            <p:ph sz="quarter" idx="10"/>
          </p:nvPr>
        </p:nvSpPr>
        <p:spPr/>
        <p:txBody>
          <a:bodyPr/>
          <a:lstStyle/>
          <a:p>
            <a:r>
              <a:rPr lang="en-US" dirty="0"/>
              <a:t>Planning Initiation</a:t>
            </a:r>
          </a:p>
        </p:txBody>
      </p:sp>
    </p:spTree>
    <p:extLst>
      <p:ext uri="{BB962C8B-B14F-4D97-AF65-F5344CB8AC3E}">
        <p14:creationId xmlns:p14="http://schemas.microsoft.com/office/powerpoint/2010/main" val="444318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EEC59E-8385-239F-E5D9-6640BF21D618}"/>
              </a:ext>
            </a:extLst>
          </p:cNvPr>
          <p:cNvSpPr>
            <a:spLocks noGrp="1"/>
          </p:cNvSpPr>
          <p:nvPr>
            <p:ph type="body" sz="quarter" idx="12"/>
          </p:nvPr>
        </p:nvSpPr>
        <p:spPr>
          <a:xfrm>
            <a:off x="228600" y="685800"/>
            <a:ext cx="4114800" cy="1371600"/>
          </a:xfrm>
        </p:spPr>
        <p:txBody>
          <a:bodyPr/>
          <a:lstStyle/>
          <a:p>
            <a:pPr marL="137160" indent="-137160" algn="l">
              <a:buFont typeface="Arial" panose="020B0604020202020204" pitchFamily="34" charset="0"/>
              <a:buChar char="•"/>
            </a:pPr>
            <a:r>
              <a:rPr lang="en-US" sz="900" dirty="0">
                <a:solidFill>
                  <a:srgbClr val="000000"/>
                </a:solidFill>
                <a:latin typeface="Montserrat" panose="00000500000000000000" pitchFamily="2" charset="0"/>
              </a:rPr>
              <a:t>Add Inspiration, Initiation and Initiation Celebration to Anchorbase calendar (director of rituals/vp: member education)</a:t>
            </a:r>
          </a:p>
          <a:p>
            <a:pPr marL="137160" indent="-137160" algn="l">
              <a:buFont typeface="Arial" panose="020B0604020202020204" pitchFamily="34" charset="0"/>
              <a:buChar char="•"/>
            </a:pPr>
            <a:r>
              <a:rPr lang="en-US" sz="900" dirty="0">
                <a:solidFill>
                  <a:srgbClr val="000000"/>
                </a:solidFill>
                <a:latin typeface="Montserrat" panose="00000500000000000000" pitchFamily="2" charset="0"/>
              </a:rPr>
              <a:t>Inspiration &amp; Initiation Outline approved by RCS/CAC/NCC (director of rituals)</a:t>
            </a:r>
          </a:p>
          <a:p>
            <a:pPr marL="137160" indent="-137160" algn="l">
              <a:buFont typeface="Arial" panose="020B0604020202020204" pitchFamily="34" charset="0"/>
              <a:buChar char="•"/>
            </a:pPr>
            <a:r>
              <a:rPr lang="en-US" sz="900" dirty="0">
                <a:solidFill>
                  <a:srgbClr val="000000"/>
                </a:solidFill>
                <a:latin typeface="Montserrat" panose="00000500000000000000" pitchFamily="2" charset="0"/>
              </a:rPr>
              <a:t>Add Bid Day to Anchorbase calendar (director of new members/vp: member education)</a:t>
            </a:r>
          </a:p>
          <a:p>
            <a:pPr marL="137160" indent="-137160" algn="l">
              <a:buFont typeface="Arial" panose="020B0604020202020204" pitchFamily="34" charset="0"/>
              <a:buChar char="•"/>
            </a:pPr>
            <a:r>
              <a:rPr lang="en-US" sz="900" dirty="0">
                <a:solidFill>
                  <a:srgbClr val="000000"/>
                </a:solidFill>
                <a:latin typeface="Montserrat" panose="00000500000000000000" pitchFamily="2" charset="0"/>
              </a:rPr>
              <a:t>Complete Add New Members task (director of new members/vp: member education)</a:t>
            </a:r>
          </a:p>
          <a:p>
            <a:pPr marL="137160" indent="-137160" algn="l">
              <a:buFont typeface="Arial" panose="020B0604020202020204" pitchFamily="34" charset="0"/>
              <a:buChar char="•"/>
            </a:pPr>
            <a:r>
              <a:rPr lang="en-US" sz="900" dirty="0">
                <a:solidFill>
                  <a:srgbClr val="000000"/>
                </a:solidFill>
                <a:latin typeface="Montserrat" panose="00000500000000000000" pitchFamily="2" charset="0"/>
              </a:rPr>
              <a:t>Ensure all new members have claimed their new member account (director of new members/vp: member education)</a:t>
            </a:r>
          </a:p>
          <a:p>
            <a:pPr marL="137160" indent="-137160" algn="l">
              <a:buFont typeface="Arial" panose="020B0604020202020204" pitchFamily="34" charset="0"/>
              <a:buChar char="•"/>
            </a:pPr>
            <a:r>
              <a:rPr lang="en-US" sz="900" dirty="0">
                <a:solidFill>
                  <a:srgbClr val="000000"/>
                </a:solidFill>
                <a:latin typeface="Montserrat" panose="00000500000000000000" pitchFamily="2" charset="0"/>
              </a:rPr>
              <a:t>Complete Manage New Members task (vp: member education, director of new members,  vp: finance)  </a:t>
            </a:r>
          </a:p>
          <a:p>
            <a:endParaRPr lang="en-US" dirty="0"/>
          </a:p>
        </p:txBody>
      </p:sp>
      <p:sp>
        <p:nvSpPr>
          <p:cNvPr id="6" name="Content Placeholder 5">
            <a:extLst>
              <a:ext uri="{FF2B5EF4-FFF2-40B4-BE49-F238E27FC236}">
                <a16:creationId xmlns:a16="http://schemas.microsoft.com/office/drawing/2014/main" id="{F2076602-B59F-0B81-4688-231B795CADE7}"/>
              </a:ext>
            </a:extLst>
          </p:cNvPr>
          <p:cNvSpPr>
            <a:spLocks noGrp="1"/>
          </p:cNvSpPr>
          <p:nvPr>
            <p:ph sz="quarter" idx="10"/>
          </p:nvPr>
        </p:nvSpPr>
        <p:spPr/>
        <p:txBody>
          <a:bodyPr/>
          <a:lstStyle/>
          <a:p>
            <a:r>
              <a:rPr lang="en-US" dirty="0"/>
              <a:t>Initiation Approval</a:t>
            </a:r>
          </a:p>
        </p:txBody>
      </p:sp>
    </p:spTree>
    <p:extLst>
      <p:ext uri="{BB962C8B-B14F-4D97-AF65-F5344CB8AC3E}">
        <p14:creationId xmlns:p14="http://schemas.microsoft.com/office/powerpoint/2010/main" val="1842371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EEA9A1-BED8-4FAF-A413-23ED42D39536}"/>
              </a:ext>
            </a:extLst>
          </p:cNvPr>
          <p:cNvPicPr>
            <a:picLocks noGrp="1" noChangeAspect="1"/>
          </p:cNvPicPr>
          <p:nvPr>
            <p:ph sz="quarter" idx="10"/>
          </p:nvPr>
        </p:nvPicPr>
        <p:blipFill>
          <a:blip r:embed="rId3"/>
          <a:stretch>
            <a:fillRect/>
          </a:stretch>
        </p:blipFill>
        <p:spPr>
          <a:xfrm>
            <a:off x="343301" y="802139"/>
            <a:ext cx="3766320" cy="1371600"/>
          </a:xfrm>
          <a:prstGeom prst="rect">
            <a:avLst/>
          </a:prstGeom>
        </p:spPr>
      </p:pic>
      <p:sp>
        <p:nvSpPr>
          <p:cNvPr id="2" name="Title 1">
            <a:extLst>
              <a:ext uri="{FF2B5EF4-FFF2-40B4-BE49-F238E27FC236}">
                <a16:creationId xmlns:a16="http://schemas.microsoft.com/office/drawing/2014/main" id="{C82F69F4-6095-40EE-AE06-EECAFDEC3CE3}"/>
              </a:ext>
            </a:extLst>
          </p:cNvPr>
          <p:cNvSpPr>
            <a:spLocks noGrp="1"/>
          </p:cNvSpPr>
          <p:nvPr>
            <p:ph type="title" idx="4294967295"/>
          </p:nvPr>
        </p:nvSpPr>
        <p:spPr>
          <a:xfrm>
            <a:off x="381000" y="304800"/>
            <a:ext cx="3001963" cy="530225"/>
          </a:xfrm>
        </p:spPr>
        <p:txBody>
          <a:bodyPr>
            <a:normAutofit fontScale="90000"/>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2200" b="1" dirty="0">
                <a:solidFill>
                  <a:schemeClr val="bg2"/>
                </a:solidFill>
                <a:latin typeface="+mj-lt"/>
                <a:cs typeface="Arial" panose="020B0604020202020204" pitchFamily="34" charset="0"/>
              </a:rPr>
              <a:t>Manage New Members</a:t>
            </a:r>
          </a:p>
        </p:txBody>
      </p:sp>
    </p:spTree>
    <p:extLst>
      <p:ext uri="{BB962C8B-B14F-4D97-AF65-F5344CB8AC3E}">
        <p14:creationId xmlns:p14="http://schemas.microsoft.com/office/powerpoint/2010/main" val="126276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6D070-6FF2-4F49-AB99-8052FF8139AF}"/>
              </a:ext>
            </a:extLst>
          </p:cNvPr>
          <p:cNvSpPr txBox="1"/>
          <p:nvPr/>
        </p:nvSpPr>
        <p:spPr>
          <a:xfrm>
            <a:off x="304800" y="771435"/>
            <a:ext cx="3819494" cy="1200329"/>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14300" indent="-114300">
              <a:buFont typeface="Arial" panose="020B0604020202020204" pitchFamily="34" charset="0"/>
              <a:buChar char="•"/>
            </a:pPr>
            <a:r>
              <a:rPr lang="en-US" sz="1200" dirty="0">
                <a:solidFill>
                  <a:srgbClr val="000000"/>
                </a:solidFill>
                <a:latin typeface="Montserrat" panose="00000500000000000000" pitchFamily="2" charset="0"/>
              </a:rPr>
              <a:t>Name</a:t>
            </a:r>
          </a:p>
          <a:p>
            <a:pPr marL="114300" indent="-114300">
              <a:buFont typeface="Arial" panose="020B0604020202020204" pitchFamily="34" charset="0"/>
              <a:buChar char="•"/>
            </a:pPr>
            <a:r>
              <a:rPr lang="en-US" sz="1200" dirty="0">
                <a:solidFill>
                  <a:srgbClr val="000000"/>
                </a:solidFill>
                <a:latin typeface="Montserrat" panose="00000500000000000000" pitchFamily="2" charset="0"/>
              </a:rPr>
              <a:t>Chapter of Initiation</a:t>
            </a:r>
          </a:p>
          <a:p>
            <a:pPr marL="114300" indent="-114300">
              <a:buFont typeface="Arial" panose="020B0604020202020204" pitchFamily="34" charset="0"/>
              <a:buChar char="•"/>
            </a:pPr>
            <a:r>
              <a:rPr lang="en-US" sz="1200" dirty="0">
                <a:solidFill>
                  <a:srgbClr val="000000"/>
                </a:solidFill>
                <a:latin typeface="Montserrat" panose="00000500000000000000" pitchFamily="2" charset="0"/>
              </a:rPr>
              <a:t>Chapter you advise</a:t>
            </a:r>
          </a:p>
          <a:p>
            <a:pPr marL="114300" indent="-114300">
              <a:buFont typeface="Arial" panose="020B0604020202020204" pitchFamily="34" charset="0"/>
              <a:buChar char="•"/>
            </a:pPr>
            <a:r>
              <a:rPr lang="en-US" sz="1200" dirty="0">
                <a:solidFill>
                  <a:srgbClr val="000000"/>
                </a:solidFill>
                <a:latin typeface="Montserrat" panose="00000500000000000000" pitchFamily="2" charset="0"/>
              </a:rPr>
              <a:t>Your why</a:t>
            </a:r>
          </a:p>
          <a:p>
            <a:pPr marL="114300" indent="-114300">
              <a:buFont typeface="Arial" panose="020B0604020202020204" pitchFamily="34" charset="0"/>
              <a:buChar char="•"/>
            </a:pPr>
            <a:r>
              <a:rPr lang="en-US" sz="1200" dirty="0">
                <a:solidFill>
                  <a:srgbClr val="000000"/>
                </a:solidFill>
                <a:latin typeface="Montserrat" panose="00000500000000000000" pitchFamily="2" charset="0"/>
              </a:rPr>
              <a:t>One thing you hope to get out of today’s training</a:t>
            </a:r>
          </a:p>
        </p:txBody>
      </p:sp>
      <p:sp>
        <p:nvSpPr>
          <p:cNvPr id="5" name="Content Placeholder 4">
            <a:extLst>
              <a:ext uri="{FF2B5EF4-FFF2-40B4-BE49-F238E27FC236}">
                <a16:creationId xmlns:a16="http://schemas.microsoft.com/office/drawing/2014/main" id="{F31F325E-E2CD-B9A2-3376-CF68221FC8EE}"/>
              </a:ext>
            </a:extLst>
          </p:cNvPr>
          <p:cNvSpPr>
            <a:spLocks noGrp="1"/>
          </p:cNvSpPr>
          <p:nvPr>
            <p:ph sz="quarter" idx="10"/>
          </p:nvPr>
        </p:nvSpPr>
        <p:spPr/>
        <p:txBody>
          <a:bodyPr/>
          <a:lstStyle/>
          <a:p>
            <a:r>
              <a:rPr lang="en-US" dirty="0"/>
              <a:t>Introductions</a:t>
            </a:r>
          </a:p>
        </p:txBody>
      </p:sp>
    </p:spTree>
    <p:extLst>
      <p:ext uri="{BB962C8B-B14F-4D97-AF65-F5344CB8AC3E}">
        <p14:creationId xmlns:p14="http://schemas.microsoft.com/office/powerpoint/2010/main" val="3438710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7502F-0A82-7FE0-F2F3-03FFCF724BB2}"/>
              </a:ext>
            </a:extLst>
          </p:cNvPr>
          <p:cNvSpPr>
            <a:spLocks noGrp="1"/>
          </p:cNvSpPr>
          <p:nvPr>
            <p:ph type="body" sz="quarter" idx="10"/>
          </p:nvPr>
        </p:nvSpPr>
        <p:spPr>
          <a:xfrm>
            <a:off x="304800" y="762000"/>
            <a:ext cx="2336800" cy="381000"/>
          </a:xfrm>
        </p:spPr>
        <p:txBody>
          <a:bodyPr/>
          <a:lstStyle/>
          <a:p>
            <a:r>
              <a:rPr lang="en-US" dirty="0"/>
              <a:t>DIRECTOR OF SCHOLARSHIP</a:t>
            </a:r>
          </a:p>
        </p:txBody>
      </p:sp>
    </p:spTree>
    <p:extLst>
      <p:ext uri="{BB962C8B-B14F-4D97-AF65-F5344CB8AC3E}">
        <p14:creationId xmlns:p14="http://schemas.microsoft.com/office/powerpoint/2010/main" val="267945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E37665-FEA6-FB4F-47D1-2070232DF477}"/>
              </a:ext>
            </a:extLst>
          </p:cNvPr>
          <p:cNvSpPr>
            <a:spLocks noGrp="1"/>
          </p:cNvSpPr>
          <p:nvPr>
            <p:ph type="body" sz="quarter" idx="12"/>
          </p:nvPr>
        </p:nvSpPr>
        <p:spPr>
          <a:xfrm>
            <a:off x="381000" y="685800"/>
            <a:ext cx="4114800" cy="1371600"/>
          </a:xfrm>
        </p:spPr>
        <p:txBody>
          <a:bodyPr/>
          <a:lstStyle/>
          <a:p>
            <a:pPr marL="0" indent="0" algn="l">
              <a:buNone/>
            </a:pPr>
            <a:r>
              <a:rPr lang="en-US" sz="1050" u="sng" dirty="0">
                <a:solidFill>
                  <a:srgbClr val="000000"/>
                </a:solidFill>
                <a:latin typeface="Montserrat" panose="00000500000000000000" pitchFamily="2" charset="0"/>
              </a:rPr>
              <a:t>Scholarship Report:</a:t>
            </a:r>
          </a:p>
          <a:p>
            <a:pPr marL="137160" indent="-137160" algn="l">
              <a:buFont typeface="Arial" panose="020B0604020202020204" pitchFamily="34" charset="0"/>
              <a:buChar char="•"/>
            </a:pPr>
            <a:r>
              <a:rPr lang="en-US" sz="1050" dirty="0">
                <a:solidFill>
                  <a:srgbClr val="000000"/>
                </a:solidFill>
                <a:latin typeface="Montserrat" panose="00000500000000000000" pitchFamily="2" charset="0"/>
              </a:rPr>
              <a:t>Grades Task</a:t>
            </a:r>
          </a:p>
          <a:p>
            <a:pPr marL="137160" indent="-137160" algn="l">
              <a:buFont typeface="Arial" panose="020B0604020202020204" pitchFamily="34" charset="0"/>
              <a:buChar char="•"/>
            </a:pPr>
            <a:r>
              <a:rPr lang="en-US" sz="1050" dirty="0">
                <a:solidFill>
                  <a:srgbClr val="000000"/>
                </a:solidFill>
                <a:latin typeface="Montserrat" panose="00000500000000000000" pitchFamily="2" charset="0"/>
              </a:rPr>
              <a:t>University Rankings/Statistics</a:t>
            </a:r>
          </a:p>
          <a:p>
            <a:pPr marL="137160" indent="-137160" algn="l">
              <a:buFont typeface="Arial" panose="020B0604020202020204" pitchFamily="34" charset="0"/>
              <a:buChar char="•"/>
            </a:pPr>
            <a:r>
              <a:rPr lang="en-US" sz="1050" dirty="0">
                <a:solidFill>
                  <a:srgbClr val="000000"/>
                </a:solidFill>
                <a:latin typeface="Montserrat" panose="00000500000000000000" pitchFamily="2" charset="0"/>
              </a:rPr>
              <a:t>Scholarship Program and Requirements</a:t>
            </a:r>
          </a:p>
          <a:p>
            <a:pPr algn="l"/>
            <a:endParaRPr lang="en-US" sz="1050" u="sng" dirty="0">
              <a:solidFill>
                <a:srgbClr val="000000"/>
              </a:solidFill>
              <a:latin typeface="Montserrat" panose="00000500000000000000" pitchFamily="2" charset="0"/>
            </a:endParaRPr>
          </a:p>
          <a:p>
            <a:pPr marL="0" indent="0" algn="l">
              <a:buNone/>
            </a:pPr>
            <a:r>
              <a:rPr lang="en-US" sz="1050" u="sng" dirty="0">
                <a:solidFill>
                  <a:srgbClr val="000000"/>
                </a:solidFill>
                <a:latin typeface="Montserrat" panose="00000500000000000000" pitchFamily="2" charset="0"/>
              </a:rPr>
              <a:t>Resources:</a:t>
            </a:r>
          </a:p>
          <a:p>
            <a:pPr marL="137160" indent="-137160" algn="l">
              <a:buFont typeface="Arial" panose="020B0604020202020204" pitchFamily="34" charset="0"/>
              <a:buChar char="•"/>
            </a:pPr>
            <a:r>
              <a:rPr lang="en-US" sz="1050" dirty="0">
                <a:solidFill>
                  <a:srgbClr val="000000"/>
                </a:solidFill>
                <a:latin typeface="Montserrat" panose="00000500000000000000" pitchFamily="2" charset="0"/>
              </a:rPr>
              <a:t>DG Scholarship Guide in DG Library</a:t>
            </a:r>
          </a:p>
          <a:p>
            <a:pPr marL="137160" indent="-137160" algn="l">
              <a:buFont typeface="Arial" panose="020B0604020202020204" pitchFamily="34" charset="0"/>
              <a:buChar char="•"/>
            </a:pPr>
            <a:r>
              <a:rPr lang="en-US" sz="1050" dirty="0">
                <a:solidFill>
                  <a:srgbClr val="000000"/>
                </a:solidFill>
                <a:latin typeface="Montserrat" panose="00000500000000000000" pitchFamily="2" charset="0"/>
              </a:rPr>
              <a:t>Anchorbase Scholarship Reports</a:t>
            </a:r>
          </a:p>
          <a:p>
            <a:pPr marL="137160" indent="-137160" algn="l">
              <a:buFont typeface="Arial" panose="020B0604020202020204" pitchFamily="34" charset="0"/>
              <a:buChar char="•"/>
            </a:pPr>
            <a:r>
              <a:rPr lang="en-US" sz="1050" dirty="0">
                <a:solidFill>
                  <a:srgbClr val="000000"/>
                </a:solidFill>
                <a:latin typeface="Montserrat" panose="00000500000000000000" pitchFamily="2" charset="0"/>
              </a:rPr>
              <a:t>Your RCS/CAC/NCC &amp; Director: Member Education</a:t>
            </a:r>
          </a:p>
          <a:p>
            <a:endParaRPr lang="en-US" dirty="0"/>
          </a:p>
        </p:txBody>
      </p:sp>
      <p:sp>
        <p:nvSpPr>
          <p:cNvPr id="6" name="Content Placeholder 5">
            <a:extLst>
              <a:ext uri="{FF2B5EF4-FFF2-40B4-BE49-F238E27FC236}">
                <a16:creationId xmlns:a16="http://schemas.microsoft.com/office/drawing/2014/main" id="{E044A80C-70BE-4E05-7371-E8F3CA2B1561}"/>
              </a:ext>
            </a:extLst>
          </p:cNvPr>
          <p:cNvSpPr>
            <a:spLocks noGrp="1"/>
          </p:cNvSpPr>
          <p:nvPr>
            <p:ph sz="quarter" idx="10"/>
          </p:nvPr>
        </p:nvSpPr>
        <p:spPr/>
        <p:txBody>
          <a:bodyPr/>
          <a:lstStyle/>
          <a:p>
            <a:r>
              <a:rPr lang="en-US" dirty="0"/>
              <a:t>Director of Scholarship </a:t>
            </a:r>
          </a:p>
        </p:txBody>
      </p:sp>
    </p:spTree>
    <p:extLst>
      <p:ext uri="{BB962C8B-B14F-4D97-AF65-F5344CB8AC3E}">
        <p14:creationId xmlns:p14="http://schemas.microsoft.com/office/powerpoint/2010/main" val="1618734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26EEEC-4509-4202-93F6-E077B2A1A84D}"/>
              </a:ext>
            </a:extLst>
          </p:cNvPr>
          <p:cNvSpPr txBox="1"/>
          <p:nvPr/>
        </p:nvSpPr>
        <p:spPr>
          <a:xfrm>
            <a:off x="609600" y="914400"/>
            <a:ext cx="3237544" cy="1126462"/>
          </a:xfrm>
          <a:prstGeom prst="rect">
            <a:avLst/>
          </a:prstGeom>
          <a:noFill/>
          <a:ln>
            <a:solidFill>
              <a:schemeClr val="tx1"/>
            </a:solidFill>
          </a:ln>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lvl="0" indent="-137160" eaLnBrk="0" fontAlgn="base" hangingPunct="0">
              <a:spcBef>
                <a:spcPct val="20000"/>
              </a:spcBef>
              <a:spcAft>
                <a:spcPct val="0"/>
              </a:spcAft>
              <a:buFont typeface="Arial" panose="020B0604020202020204" pitchFamily="34" charset="0"/>
              <a:buChar char="•"/>
              <a:defRPr/>
            </a:pPr>
            <a:r>
              <a:rPr lang="en-US" altLang="en-US" sz="800" b="1" kern="0" dirty="0">
                <a:solidFill>
                  <a:srgbClr val="000000"/>
                </a:solidFill>
                <a:latin typeface="Montserrat" panose="00000500000000000000" pitchFamily="2" charset="0"/>
                <a:ea typeface="MS PGothic" panose="020B0600070205080204" pitchFamily="34" charset="-128"/>
              </a:rPr>
              <a:t>Good Standing for Members: </a:t>
            </a:r>
            <a:r>
              <a:rPr lang="en-US" altLang="en-US" sz="800" kern="0" dirty="0">
                <a:solidFill>
                  <a:srgbClr val="000000"/>
                </a:solidFill>
                <a:latin typeface="Montserrat" panose="00000500000000000000" pitchFamily="2" charset="0"/>
                <a:ea typeface="MS PGothic" panose="020B0600070205080204" pitchFamily="34" charset="-128"/>
              </a:rPr>
              <a:t>Member must maintain a 2.0 GPA cumulative to be in good standing </a:t>
            </a:r>
          </a:p>
          <a:p>
            <a:pPr marL="545366" lvl="1" indent="-137160" eaLnBrk="0" fontAlgn="base" hangingPunct="0">
              <a:spcBef>
                <a:spcPct val="20000"/>
              </a:spcBef>
              <a:spcAft>
                <a:spcPct val="0"/>
              </a:spcAft>
              <a:buFont typeface="Arial" panose="020B0604020202020204" pitchFamily="34" charset="0"/>
              <a:buChar char="•"/>
              <a:defRPr/>
            </a:pPr>
            <a:r>
              <a:rPr lang="en-US" altLang="en-US" sz="800" kern="0" dirty="0">
                <a:solidFill>
                  <a:srgbClr val="000000"/>
                </a:solidFill>
                <a:latin typeface="Montserrat" panose="00000500000000000000" pitchFamily="2" charset="0"/>
                <a:ea typeface="MS PGothic" panose="020B0600070205080204" pitchFamily="34" charset="-128"/>
              </a:rPr>
              <a:t>Member who receives below a 2.0 cumulative will receive an APN </a:t>
            </a:r>
          </a:p>
          <a:p>
            <a:pPr marL="545366" lvl="1" indent="-137160" eaLnBrk="0" fontAlgn="base" hangingPunct="0">
              <a:spcBef>
                <a:spcPct val="20000"/>
              </a:spcBef>
              <a:spcAft>
                <a:spcPct val="0"/>
              </a:spcAft>
              <a:buFont typeface="Arial" panose="020B0604020202020204" pitchFamily="34" charset="0"/>
              <a:buChar char="•"/>
              <a:defRPr/>
            </a:pPr>
            <a:r>
              <a:rPr lang="en-US" altLang="en-US" sz="800" kern="0" dirty="0">
                <a:solidFill>
                  <a:srgbClr val="000000"/>
                </a:solidFill>
                <a:latin typeface="Montserrat" panose="00000500000000000000" pitchFamily="2" charset="0"/>
                <a:ea typeface="MS PGothic" panose="020B0600070205080204" pitchFamily="34" charset="-128"/>
              </a:rPr>
              <a:t>A member receiving below a 2.0 GPA cumulative for the second or more term(s) (not necessarily consecutively) will receive an APN and an SOR </a:t>
            </a:r>
          </a:p>
          <a:p>
            <a:pPr marL="137160" indent="-137160">
              <a:buFont typeface="Arial" panose="020B0604020202020204" pitchFamily="34" charset="0"/>
              <a:buChar char="•"/>
            </a:pPr>
            <a:endParaRPr lang="en-US" sz="800" dirty="0"/>
          </a:p>
        </p:txBody>
      </p:sp>
      <p:sp>
        <p:nvSpPr>
          <p:cNvPr id="4" name="Content Placeholder 3">
            <a:extLst>
              <a:ext uri="{FF2B5EF4-FFF2-40B4-BE49-F238E27FC236}">
                <a16:creationId xmlns:a16="http://schemas.microsoft.com/office/drawing/2014/main" id="{BAA7CC8D-AEB7-7908-607E-0D66DBC1B5A4}"/>
              </a:ext>
            </a:extLst>
          </p:cNvPr>
          <p:cNvSpPr>
            <a:spLocks noGrp="1"/>
          </p:cNvSpPr>
          <p:nvPr>
            <p:ph sz="quarter" idx="10"/>
          </p:nvPr>
        </p:nvSpPr>
        <p:spPr/>
        <p:txBody>
          <a:bodyPr/>
          <a:lstStyle/>
          <a:p>
            <a:r>
              <a:rPr lang="en-US" dirty="0"/>
              <a:t>Member Accountability</a:t>
            </a:r>
          </a:p>
        </p:txBody>
      </p:sp>
    </p:spTree>
    <p:extLst>
      <p:ext uri="{BB962C8B-B14F-4D97-AF65-F5344CB8AC3E}">
        <p14:creationId xmlns:p14="http://schemas.microsoft.com/office/powerpoint/2010/main" val="91916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870B1F-BA87-2806-63A7-8382469D8E55}"/>
              </a:ext>
            </a:extLst>
          </p:cNvPr>
          <p:cNvSpPr>
            <a:spLocks noGrp="1"/>
          </p:cNvSpPr>
          <p:nvPr>
            <p:ph type="body" sz="quarter" idx="12"/>
          </p:nvPr>
        </p:nvSpPr>
        <p:spPr/>
        <p:txBody>
          <a:bodyPr/>
          <a:lstStyle/>
          <a:p>
            <a:endParaRPr lang="en-US" dirty="0"/>
          </a:p>
        </p:txBody>
      </p:sp>
      <p:sp>
        <p:nvSpPr>
          <p:cNvPr id="2" name="Title 1">
            <a:extLst>
              <a:ext uri="{FF2B5EF4-FFF2-40B4-BE49-F238E27FC236}">
                <a16:creationId xmlns:a16="http://schemas.microsoft.com/office/drawing/2014/main" id="{A35FB40F-C873-49C0-BA42-95DC6E58D1DB}"/>
              </a:ext>
            </a:extLst>
          </p:cNvPr>
          <p:cNvSpPr>
            <a:spLocks noGrp="1"/>
          </p:cNvSpPr>
          <p:nvPr>
            <p:ph type="title" idx="4294967295"/>
          </p:nvPr>
        </p:nvSpPr>
        <p:spPr>
          <a:xfrm>
            <a:off x="0" y="0"/>
            <a:ext cx="0" cy="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F3178E3A-6A2C-44D7-B55B-EDCB55B98295}"/>
              </a:ext>
            </a:extLst>
          </p:cNvPr>
          <p:cNvPicPr>
            <a:picLocks noChangeAspect="1"/>
          </p:cNvPicPr>
          <p:nvPr/>
        </p:nvPicPr>
        <p:blipFill>
          <a:blip r:embed="rId3"/>
          <a:stretch>
            <a:fillRect/>
          </a:stretch>
        </p:blipFill>
        <p:spPr>
          <a:xfrm>
            <a:off x="838200" y="685718"/>
            <a:ext cx="2660286" cy="1759098"/>
          </a:xfrm>
          <a:prstGeom prst="rect">
            <a:avLst/>
          </a:prstGeom>
        </p:spPr>
      </p:pic>
      <p:sp>
        <p:nvSpPr>
          <p:cNvPr id="8" name="Content Placeholder 7">
            <a:extLst>
              <a:ext uri="{FF2B5EF4-FFF2-40B4-BE49-F238E27FC236}">
                <a16:creationId xmlns:a16="http://schemas.microsoft.com/office/drawing/2014/main" id="{B235D742-26EF-DEB6-D289-2050A7FF3C5B}"/>
              </a:ext>
            </a:extLst>
          </p:cNvPr>
          <p:cNvSpPr>
            <a:spLocks noGrp="1"/>
          </p:cNvSpPr>
          <p:nvPr>
            <p:ph sz="quarter" idx="10"/>
          </p:nvPr>
        </p:nvSpPr>
        <p:spPr/>
        <p:txBody>
          <a:bodyPr/>
          <a:lstStyle/>
          <a:p>
            <a:r>
              <a:rPr lang="en-US" dirty="0"/>
              <a:t>Grades Task</a:t>
            </a:r>
          </a:p>
        </p:txBody>
      </p:sp>
    </p:spTree>
    <p:extLst>
      <p:ext uri="{BB962C8B-B14F-4D97-AF65-F5344CB8AC3E}">
        <p14:creationId xmlns:p14="http://schemas.microsoft.com/office/powerpoint/2010/main" val="4239744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323964-C8F8-339C-A27C-B1DA007F83CA}"/>
              </a:ext>
            </a:extLst>
          </p:cNvPr>
          <p:cNvSpPr>
            <a:spLocks noGrp="1"/>
          </p:cNvSpPr>
          <p:nvPr>
            <p:ph type="body" sz="quarter" idx="12"/>
          </p:nvPr>
        </p:nvSpPr>
        <p:spPr/>
        <p:txBody>
          <a:bodyPr/>
          <a:lstStyle/>
          <a:p>
            <a:endParaRPr lang="en-US" dirty="0"/>
          </a:p>
        </p:txBody>
      </p:sp>
      <p:pic>
        <p:nvPicPr>
          <p:cNvPr id="3" name="Picture 2">
            <a:extLst>
              <a:ext uri="{FF2B5EF4-FFF2-40B4-BE49-F238E27FC236}">
                <a16:creationId xmlns:a16="http://schemas.microsoft.com/office/drawing/2014/main" id="{FE4FBA27-36A3-4A7C-983F-BFB491DA5353}"/>
              </a:ext>
            </a:extLst>
          </p:cNvPr>
          <p:cNvPicPr>
            <a:picLocks noChangeAspect="1"/>
          </p:cNvPicPr>
          <p:nvPr/>
        </p:nvPicPr>
        <p:blipFill>
          <a:blip r:embed="rId3"/>
          <a:stretch>
            <a:fillRect/>
          </a:stretch>
        </p:blipFill>
        <p:spPr>
          <a:xfrm>
            <a:off x="680165" y="692217"/>
            <a:ext cx="3516469" cy="1511166"/>
          </a:xfrm>
          <a:prstGeom prst="rect">
            <a:avLst/>
          </a:prstGeom>
        </p:spPr>
      </p:pic>
      <p:sp>
        <p:nvSpPr>
          <p:cNvPr id="8" name="Content Placeholder 7">
            <a:extLst>
              <a:ext uri="{FF2B5EF4-FFF2-40B4-BE49-F238E27FC236}">
                <a16:creationId xmlns:a16="http://schemas.microsoft.com/office/drawing/2014/main" id="{E6A3E3B1-3018-E43E-13D2-47043E14F4D4}"/>
              </a:ext>
            </a:extLst>
          </p:cNvPr>
          <p:cNvSpPr>
            <a:spLocks noGrp="1"/>
          </p:cNvSpPr>
          <p:nvPr>
            <p:ph sz="quarter" idx="10"/>
          </p:nvPr>
        </p:nvSpPr>
        <p:spPr/>
        <p:txBody>
          <a:bodyPr/>
          <a:lstStyle/>
          <a:p>
            <a:r>
              <a:rPr lang="en-US" dirty="0"/>
              <a:t>Grades Task </a:t>
            </a:r>
          </a:p>
        </p:txBody>
      </p:sp>
    </p:spTree>
    <p:extLst>
      <p:ext uri="{BB962C8B-B14F-4D97-AF65-F5344CB8AC3E}">
        <p14:creationId xmlns:p14="http://schemas.microsoft.com/office/powerpoint/2010/main" val="4073704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CFF54-8BB4-4191-BFBB-B683695DA747}"/>
              </a:ext>
            </a:extLst>
          </p:cNvPr>
          <p:cNvPicPr>
            <a:picLocks noChangeAspect="1"/>
          </p:cNvPicPr>
          <p:nvPr/>
        </p:nvPicPr>
        <p:blipFill>
          <a:blip r:embed="rId3"/>
          <a:stretch>
            <a:fillRect/>
          </a:stretch>
        </p:blipFill>
        <p:spPr>
          <a:xfrm>
            <a:off x="533400" y="679383"/>
            <a:ext cx="2724157" cy="1759016"/>
          </a:xfrm>
          <a:prstGeom prst="rect">
            <a:avLst/>
          </a:prstGeom>
        </p:spPr>
      </p:pic>
      <p:sp>
        <p:nvSpPr>
          <p:cNvPr id="4" name="Content Placeholder 3">
            <a:extLst>
              <a:ext uri="{FF2B5EF4-FFF2-40B4-BE49-F238E27FC236}">
                <a16:creationId xmlns:a16="http://schemas.microsoft.com/office/drawing/2014/main" id="{D0139EB6-B9C5-B326-5EF3-88087BEB5BE6}"/>
              </a:ext>
            </a:extLst>
          </p:cNvPr>
          <p:cNvSpPr>
            <a:spLocks noGrp="1"/>
          </p:cNvSpPr>
          <p:nvPr>
            <p:ph sz="quarter" idx="10"/>
          </p:nvPr>
        </p:nvSpPr>
        <p:spPr/>
        <p:txBody>
          <a:bodyPr/>
          <a:lstStyle/>
          <a:p>
            <a:r>
              <a:rPr lang="en-US" dirty="0"/>
              <a:t>University Rankings</a:t>
            </a:r>
          </a:p>
        </p:txBody>
      </p:sp>
    </p:spTree>
    <p:extLst>
      <p:ext uri="{BB962C8B-B14F-4D97-AF65-F5344CB8AC3E}">
        <p14:creationId xmlns:p14="http://schemas.microsoft.com/office/powerpoint/2010/main" val="2267841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61ECF2-10E5-8148-E8F8-3A1B27BEB8C7}"/>
              </a:ext>
            </a:extLst>
          </p:cNvPr>
          <p:cNvSpPr>
            <a:spLocks noGrp="1"/>
          </p:cNvSpPr>
          <p:nvPr>
            <p:ph type="body" sz="quarter" idx="12"/>
          </p:nvPr>
        </p:nvSpPr>
        <p:spPr/>
        <p:txBody>
          <a:bodyPr/>
          <a:lstStyle/>
          <a:p>
            <a:pPr marL="137160" indent="-137160">
              <a:buFont typeface="Arial" panose="020B0604020202020204" pitchFamily="34" charset="0"/>
              <a:buChar char="•"/>
            </a:pPr>
            <a:r>
              <a:rPr lang="en-US" sz="880" dirty="0">
                <a:solidFill>
                  <a:srgbClr val="000000"/>
                </a:solidFill>
                <a:latin typeface="Montserrat" panose="00000500000000000000" pitchFamily="2" charset="0"/>
              </a:rPr>
              <a:t>University Grading System</a:t>
            </a:r>
          </a:p>
          <a:p>
            <a:pPr marL="137160" indent="-137160">
              <a:buFont typeface="Arial" panose="020B0604020202020204" pitchFamily="34" charset="0"/>
              <a:buChar char="•"/>
            </a:pPr>
            <a:r>
              <a:rPr lang="en-US" sz="880" dirty="0">
                <a:solidFill>
                  <a:srgbClr val="000000"/>
                </a:solidFill>
                <a:latin typeface="Montserrat" panose="00000500000000000000" pitchFamily="2" charset="0"/>
              </a:rPr>
              <a:t>Chapter’s Formal Scholarship Program</a:t>
            </a:r>
          </a:p>
          <a:p>
            <a:pPr marL="594348" lvl="1" indent="-137160">
              <a:buFont typeface="Arial" panose="020B0604020202020204" pitchFamily="34" charset="0"/>
              <a:buChar char="•"/>
            </a:pPr>
            <a:r>
              <a:rPr lang="en-US" sz="880" dirty="0">
                <a:solidFill>
                  <a:srgbClr val="000000"/>
                </a:solidFill>
                <a:latin typeface="Montserrat" panose="00000500000000000000" pitchFamily="2" charset="0"/>
              </a:rPr>
              <a:t>Incorporation of new members</a:t>
            </a:r>
          </a:p>
          <a:p>
            <a:pPr marL="594348" lvl="1" indent="-137160">
              <a:buFont typeface="Arial" panose="020B0604020202020204" pitchFamily="34" charset="0"/>
              <a:buChar char="•"/>
            </a:pPr>
            <a:r>
              <a:rPr lang="en-US" sz="880" dirty="0">
                <a:solidFill>
                  <a:srgbClr val="000000"/>
                </a:solidFill>
                <a:latin typeface="Montserrat" panose="00000500000000000000" pitchFamily="2" charset="0"/>
              </a:rPr>
              <a:t>Academic resources provided/available</a:t>
            </a:r>
          </a:p>
          <a:p>
            <a:pPr marL="594348" lvl="1" indent="-137160">
              <a:buFont typeface="Arial" panose="020B0604020202020204" pitchFamily="34" charset="0"/>
              <a:buChar char="•"/>
            </a:pPr>
            <a:r>
              <a:rPr lang="en-US" sz="880" dirty="0">
                <a:solidFill>
                  <a:srgbClr val="000000"/>
                </a:solidFill>
                <a:latin typeface="Montserrat" panose="00000500000000000000" pitchFamily="2" charset="0"/>
              </a:rPr>
              <a:t>Incentives and recognition</a:t>
            </a:r>
          </a:p>
          <a:p>
            <a:pPr marL="594348" lvl="1" indent="-137160">
              <a:buFont typeface="Arial" panose="020B0604020202020204" pitchFamily="34" charset="0"/>
              <a:buChar char="•"/>
            </a:pPr>
            <a:r>
              <a:rPr lang="en-US" sz="880" dirty="0">
                <a:solidFill>
                  <a:srgbClr val="000000"/>
                </a:solidFill>
                <a:latin typeface="Montserrat" panose="00000500000000000000" pitchFamily="2" charset="0"/>
              </a:rPr>
              <a:t>Supporting members in poor standing academically </a:t>
            </a:r>
          </a:p>
          <a:p>
            <a:pPr marL="594348" lvl="1" indent="-137160">
              <a:buFont typeface="Arial" panose="020B0604020202020204" pitchFamily="34" charset="0"/>
              <a:buChar char="•"/>
            </a:pPr>
            <a:r>
              <a:rPr lang="en-US" sz="880" dirty="0">
                <a:solidFill>
                  <a:srgbClr val="000000"/>
                </a:solidFill>
                <a:latin typeface="Montserrat" panose="00000500000000000000" pitchFamily="2" charset="0"/>
              </a:rPr>
              <a:t>Member education adviser or scholarship adviser approval</a:t>
            </a:r>
          </a:p>
          <a:p>
            <a:endParaRPr lang="en-US" dirty="0"/>
          </a:p>
        </p:txBody>
      </p:sp>
      <p:sp>
        <p:nvSpPr>
          <p:cNvPr id="7" name="Content Placeholder 6">
            <a:extLst>
              <a:ext uri="{FF2B5EF4-FFF2-40B4-BE49-F238E27FC236}">
                <a16:creationId xmlns:a16="http://schemas.microsoft.com/office/drawing/2014/main" id="{0539A944-CFC3-1663-8E24-EBF8A6D2A04B}"/>
              </a:ext>
            </a:extLst>
          </p:cNvPr>
          <p:cNvSpPr>
            <a:spLocks noGrp="1"/>
          </p:cNvSpPr>
          <p:nvPr>
            <p:ph sz="quarter" idx="10"/>
          </p:nvPr>
        </p:nvSpPr>
        <p:spPr/>
        <p:txBody>
          <a:bodyPr/>
          <a:lstStyle/>
          <a:p>
            <a:r>
              <a:rPr lang="en-US" dirty="0"/>
              <a:t>Scholarship Program Requirements</a:t>
            </a:r>
          </a:p>
        </p:txBody>
      </p:sp>
    </p:spTree>
    <p:extLst>
      <p:ext uri="{BB962C8B-B14F-4D97-AF65-F5344CB8AC3E}">
        <p14:creationId xmlns:p14="http://schemas.microsoft.com/office/powerpoint/2010/main" val="963256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51C28F-1AC0-4318-B8E9-31BB2DDAF859}"/>
              </a:ext>
            </a:extLst>
          </p:cNvPr>
          <p:cNvSpPr>
            <a:spLocks noGrp="1"/>
          </p:cNvSpPr>
          <p:nvPr>
            <p:ph type="body" sz="quarter" idx="10"/>
          </p:nvPr>
        </p:nvSpPr>
        <p:spPr>
          <a:xfrm>
            <a:off x="228600" y="533400"/>
            <a:ext cx="2336800" cy="381000"/>
          </a:xfrm>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indent="0" algn="ctr">
              <a:buNone/>
            </a:pPr>
            <a:r>
              <a:rPr lang="en-US" sz="900" dirty="0">
                <a:solidFill>
                  <a:srgbClr val="000000"/>
                </a:solidFill>
                <a:latin typeface="+mj-lt"/>
              </a:rPr>
              <a:t>How can chapters support  members on probation? </a:t>
            </a:r>
          </a:p>
          <a:p>
            <a:pPr marL="137160" indent="-137160" algn="ctr">
              <a:buFont typeface="Arial" panose="020B0604020202020204" pitchFamily="34" charset="0"/>
              <a:buChar char="•"/>
            </a:pPr>
            <a:endParaRPr lang="en-US" sz="900" dirty="0">
              <a:solidFill>
                <a:srgbClr val="000000"/>
              </a:solidFill>
              <a:latin typeface="+mj-lt"/>
            </a:endParaRPr>
          </a:p>
          <a:p>
            <a:pPr marL="0" indent="0" algn="ctr">
              <a:buNone/>
            </a:pPr>
            <a:r>
              <a:rPr lang="en-US" sz="900" dirty="0">
                <a:solidFill>
                  <a:srgbClr val="000000"/>
                </a:solidFill>
                <a:latin typeface="+mj-lt"/>
              </a:rPr>
              <a:t>How do we create individualized, helpful development plans?</a:t>
            </a:r>
          </a:p>
        </p:txBody>
      </p:sp>
      <p:sp>
        <p:nvSpPr>
          <p:cNvPr id="2" name="TextBox 1">
            <a:extLst>
              <a:ext uri="{FF2B5EF4-FFF2-40B4-BE49-F238E27FC236}">
                <a16:creationId xmlns:a16="http://schemas.microsoft.com/office/drawing/2014/main" id="{10C50BDB-7596-4170-B6EF-D735A08DF6FD}"/>
              </a:ext>
            </a:extLst>
          </p:cNvPr>
          <p:cNvSpPr txBox="1"/>
          <p:nvPr/>
        </p:nvSpPr>
        <p:spPr>
          <a:xfrm>
            <a:off x="2057400" y="1738162"/>
            <a:ext cx="2209800" cy="769441"/>
          </a:xfrm>
          <a:prstGeom prst="rect">
            <a:avLst/>
          </a:prstGeom>
          <a:noFill/>
          <a:ln>
            <a:solidFill>
              <a:schemeClr val="accent6"/>
            </a:solidFill>
          </a:ln>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100" b="1" dirty="0">
                <a:solidFill>
                  <a:srgbClr val="000000"/>
                </a:solidFill>
                <a:latin typeface="+mj-lt"/>
              </a:rPr>
              <a:t>How does this support relate to the retention and connection built in the New Member Pursuit</a:t>
            </a:r>
            <a:r>
              <a:rPr lang="en-US" sz="1100" b="1" dirty="0">
                <a:solidFill>
                  <a:schemeClr val="bg2"/>
                </a:solidFill>
                <a:latin typeface="+mj-lt"/>
              </a:rPr>
              <a:t>?</a:t>
            </a:r>
          </a:p>
        </p:txBody>
      </p:sp>
    </p:spTree>
    <p:extLst>
      <p:ext uri="{BB962C8B-B14F-4D97-AF65-F5344CB8AC3E}">
        <p14:creationId xmlns:p14="http://schemas.microsoft.com/office/powerpoint/2010/main" val="2513718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31BBB2-8586-F381-CE8F-8697BBEAE391}"/>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120" dirty="0">
                <a:solidFill>
                  <a:srgbClr val="000000"/>
                </a:solidFill>
                <a:latin typeface="Montserrat" panose="00000500000000000000" pitchFamily="2" charset="0"/>
              </a:rPr>
              <a:t>Who are we recognizing and for what?</a:t>
            </a:r>
          </a:p>
          <a:p>
            <a:pPr marL="320040" lvl="1" indent="-137160" algn="l">
              <a:buFont typeface="Arial" panose="020B0604020202020204" pitchFamily="34" charset="0"/>
              <a:buChar char="•"/>
            </a:pPr>
            <a:r>
              <a:rPr lang="en-US" sz="1120" dirty="0">
                <a:solidFill>
                  <a:srgbClr val="000000"/>
                </a:solidFill>
                <a:latin typeface="Montserrat" panose="00000500000000000000" pitchFamily="2" charset="0"/>
              </a:rPr>
              <a:t>Different definitions of “best”</a:t>
            </a:r>
          </a:p>
          <a:p>
            <a:pPr marL="320040" lvl="1" indent="-137160" algn="l">
              <a:buFont typeface="Arial" panose="020B0604020202020204" pitchFamily="34" charset="0"/>
              <a:buChar char="•"/>
            </a:pPr>
            <a:r>
              <a:rPr lang="en-US" sz="1120" dirty="0">
                <a:solidFill>
                  <a:srgbClr val="000000"/>
                </a:solidFill>
                <a:latin typeface="Montserrat" panose="00000500000000000000" pitchFamily="2" charset="0"/>
              </a:rPr>
              <a:t>Members who are proud of an accomplishment that week</a:t>
            </a:r>
          </a:p>
          <a:p>
            <a:pPr marL="320040" lvl="1" indent="-137160" algn="l">
              <a:buFont typeface="Arial" panose="020B0604020202020204" pitchFamily="34" charset="0"/>
              <a:buChar char="•"/>
            </a:pPr>
            <a:r>
              <a:rPr lang="en-US" sz="1120" dirty="0">
                <a:solidFill>
                  <a:srgbClr val="000000"/>
                </a:solidFill>
                <a:latin typeface="Montserrat" panose="00000500000000000000" pitchFamily="2" charset="0"/>
              </a:rPr>
              <a:t>Members who have done great research, secured and internship or job</a:t>
            </a:r>
          </a:p>
          <a:p>
            <a:pPr marL="137160" indent="-137160" algn="l">
              <a:buFont typeface="Arial" panose="020B0604020202020204" pitchFamily="34" charset="0"/>
              <a:buChar char="•"/>
            </a:pPr>
            <a:r>
              <a:rPr lang="en-US" sz="1120" dirty="0">
                <a:solidFill>
                  <a:srgbClr val="000000"/>
                </a:solidFill>
                <a:latin typeface="Montserrat" panose="00000500000000000000" pitchFamily="2" charset="0"/>
              </a:rPr>
              <a:t>Recognizing staff and faculty</a:t>
            </a:r>
          </a:p>
          <a:p>
            <a:pPr marL="137160" indent="-137160" algn="l">
              <a:buFont typeface="Arial" panose="020B0604020202020204" pitchFamily="34" charset="0"/>
              <a:buChar char="•"/>
            </a:pPr>
            <a:r>
              <a:rPr lang="en-US" sz="1120" dirty="0">
                <a:solidFill>
                  <a:srgbClr val="000000"/>
                </a:solidFill>
                <a:latin typeface="Montserrat" panose="00000500000000000000" pitchFamily="2" charset="0"/>
              </a:rPr>
              <a:t>Reference the ideas in the DG Scholarship Guide! </a:t>
            </a:r>
          </a:p>
          <a:p>
            <a:endParaRPr lang="en-US" dirty="0"/>
          </a:p>
        </p:txBody>
      </p:sp>
      <p:sp>
        <p:nvSpPr>
          <p:cNvPr id="7" name="Content Placeholder 6">
            <a:extLst>
              <a:ext uri="{FF2B5EF4-FFF2-40B4-BE49-F238E27FC236}">
                <a16:creationId xmlns:a16="http://schemas.microsoft.com/office/drawing/2014/main" id="{605BA585-2D36-4C82-C768-AB34E9295FF0}"/>
              </a:ext>
            </a:extLst>
          </p:cNvPr>
          <p:cNvSpPr>
            <a:spLocks noGrp="1"/>
          </p:cNvSpPr>
          <p:nvPr>
            <p:ph sz="quarter" idx="10"/>
          </p:nvPr>
        </p:nvSpPr>
        <p:spPr/>
        <p:txBody>
          <a:bodyPr/>
          <a:lstStyle/>
          <a:p>
            <a:r>
              <a:rPr lang="en-US" dirty="0"/>
              <a:t>Recognition </a:t>
            </a:r>
          </a:p>
        </p:txBody>
      </p:sp>
    </p:spTree>
    <p:extLst>
      <p:ext uri="{BB962C8B-B14F-4D97-AF65-F5344CB8AC3E}">
        <p14:creationId xmlns:p14="http://schemas.microsoft.com/office/powerpoint/2010/main" val="4007201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188FF-5468-A2EE-758E-D164B3D5A4A2}"/>
              </a:ext>
            </a:extLst>
          </p:cNvPr>
          <p:cNvSpPr>
            <a:spLocks noGrp="1"/>
          </p:cNvSpPr>
          <p:nvPr>
            <p:ph type="body" sz="quarter" idx="10"/>
          </p:nvPr>
        </p:nvSpPr>
        <p:spPr>
          <a:xfrm>
            <a:off x="304800" y="609600"/>
            <a:ext cx="3200400" cy="381000"/>
          </a:xfrm>
        </p:spPr>
        <p:txBody>
          <a:bodyPr/>
          <a:lstStyle/>
          <a:p>
            <a:r>
              <a:rPr lang="en-US" dirty="0"/>
              <a:t>OTHER MEMBER EDUCATION RESPONSIBILITIES </a:t>
            </a:r>
          </a:p>
        </p:txBody>
      </p:sp>
    </p:spTree>
    <p:extLst>
      <p:ext uri="{BB962C8B-B14F-4D97-AF65-F5344CB8AC3E}">
        <p14:creationId xmlns:p14="http://schemas.microsoft.com/office/powerpoint/2010/main" val="148353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B5960-BE5C-4257-01D0-2B583BF14E73}"/>
              </a:ext>
            </a:extLst>
          </p:cNvPr>
          <p:cNvSpPr>
            <a:spLocks noGrp="1"/>
          </p:cNvSpPr>
          <p:nvPr>
            <p:ph type="body" sz="quarter" idx="10"/>
          </p:nvPr>
        </p:nvSpPr>
        <p:spPr>
          <a:xfrm>
            <a:off x="304800" y="838200"/>
            <a:ext cx="2971800" cy="381000"/>
          </a:xfrm>
        </p:spPr>
        <p:txBody>
          <a:bodyPr/>
          <a:lstStyle/>
          <a:p>
            <a:r>
              <a:rPr lang="en-US" dirty="0"/>
              <a:t>OFFICER RESPONSIBILITIES </a:t>
            </a:r>
          </a:p>
        </p:txBody>
      </p:sp>
    </p:spTree>
    <p:extLst>
      <p:ext uri="{BB962C8B-B14F-4D97-AF65-F5344CB8AC3E}">
        <p14:creationId xmlns:p14="http://schemas.microsoft.com/office/powerpoint/2010/main" val="3482323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D0310-45AF-4FC3-9FEA-D2A91C0130EF}"/>
              </a:ext>
            </a:extLst>
          </p:cNvPr>
          <p:cNvPicPr>
            <a:picLocks noChangeAspect="1"/>
          </p:cNvPicPr>
          <p:nvPr/>
        </p:nvPicPr>
        <p:blipFill>
          <a:blip r:embed="rId3"/>
          <a:stretch>
            <a:fillRect/>
          </a:stretch>
        </p:blipFill>
        <p:spPr>
          <a:xfrm>
            <a:off x="1295400" y="740343"/>
            <a:ext cx="1886947" cy="1880135"/>
          </a:xfrm>
          <a:prstGeom prst="rect">
            <a:avLst/>
          </a:prstGeom>
        </p:spPr>
      </p:pic>
      <p:sp>
        <p:nvSpPr>
          <p:cNvPr id="5" name="Text Placeholder 4">
            <a:extLst>
              <a:ext uri="{FF2B5EF4-FFF2-40B4-BE49-F238E27FC236}">
                <a16:creationId xmlns:a16="http://schemas.microsoft.com/office/drawing/2014/main" id="{CB62F15D-6512-CC64-8557-C118BA7DBC35}"/>
              </a:ext>
            </a:extLst>
          </p:cNvPr>
          <p:cNvSpPr>
            <a:spLocks noGrp="1"/>
          </p:cNvSpPr>
          <p:nvPr>
            <p:ph type="body" sz="quarter" idx="12"/>
          </p:nvPr>
        </p:nvSpPr>
        <p:spPr/>
        <p:txBody>
          <a:bodyPr/>
          <a:lstStyle/>
          <a:p>
            <a:endParaRPr lang="en-US" dirty="0"/>
          </a:p>
        </p:txBody>
      </p:sp>
      <p:sp>
        <p:nvSpPr>
          <p:cNvPr id="2" name="Content Placeholder 1">
            <a:extLst>
              <a:ext uri="{FF2B5EF4-FFF2-40B4-BE49-F238E27FC236}">
                <a16:creationId xmlns:a16="http://schemas.microsoft.com/office/drawing/2014/main" id="{B223AF76-A55E-D47E-F388-427762EEC607}"/>
              </a:ext>
            </a:extLst>
          </p:cNvPr>
          <p:cNvSpPr>
            <a:spLocks noGrp="1"/>
          </p:cNvSpPr>
          <p:nvPr>
            <p:ph sz="quarter" idx="10"/>
          </p:nvPr>
        </p:nvSpPr>
        <p:spPr/>
        <p:txBody>
          <a:bodyPr/>
          <a:lstStyle/>
          <a:p>
            <a:r>
              <a:rPr lang="en-US" dirty="0"/>
              <a:t>Campus Resource Worksheet</a:t>
            </a:r>
          </a:p>
        </p:txBody>
      </p:sp>
    </p:spTree>
    <p:extLst>
      <p:ext uri="{BB962C8B-B14F-4D97-AF65-F5344CB8AC3E}">
        <p14:creationId xmlns:p14="http://schemas.microsoft.com/office/powerpoint/2010/main" val="1193371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E25735-BDFD-34D8-985D-90206798D496}"/>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Calendar Planning Guide Collegiate Chapter Officer Manual (CCOM)</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Etiquette Handbook</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Etiquette Education Ideas</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Campus Resource Worksheet</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Behavioral Threat Assessment Rubric </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Officer Newsletters</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Inspiration &amp; Initiation Checklist</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Informal Ritual Ceremony</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Think Anchor Deep</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Rituals Handbook</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DG Smart Guide</a:t>
            </a:r>
          </a:p>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Anchorbase webinars – in Anchorbase help menu</a:t>
            </a:r>
          </a:p>
          <a:p>
            <a:endParaRPr lang="en-US" dirty="0"/>
          </a:p>
        </p:txBody>
      </p:sp>
      <p:sp>
        <p:nvSpPr>
          <p:cNvPr id="6" name="Content Placeholder 5">
            <a:extLst>
              <a:ext uri="{FF2B5EF4-FFF2-40B4-BE49-F238E27FC236}">
                <a16:creationId xmlns:a16="http://schemas.microsoft.com/office/drawing/2014/main" id="{29E9D17B-47F5-D033-1665-2E1653AFCBB5}"/>
              </a:ext>
            </a:extLst>
          </p:cNvPr>
          <p:cNvSpPr>
            <a:spLocks noGrp="1"/>
          </p:cNvSpPr>
          <p:nvPr>
            <p:ph sz="quarter" idx="10"/>
          </p:nvPr>
        </p:nvSpPr>
        <p:spPr/>
        <p:txBody>
          <a:bodyPr/>
          <a:lstStyle/>
          <a:p>
            <a:r>
              <a:rPr lang="en-US" dirty="0"/>
              <a:t>Member Education Resources</a:t>
            </a:r>
          </a:p>
        </p:txBody>
      </p:sp>
    </p:spTree>
    <p:extLst>
      <p:ext uri="{BB962C8B-B14F-4D97-AF65-F5344CB8AC3E}">
        <p14:creationId xmlns:p14="http://schemas.microsoft.com/office/powerpoint/2010/main" val="986668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7003E6-1101-E202-B4DE-A47A788878AA}"/>
              </a:ext>
            </a:extLst>
          </p:cNvPr>
          <p:cNvSpPr>
            <a:spLocks noGrp="1"/>
          </p:cNvSpPr>
          <p:nvPr>
            <p:ph type="body" sz="quarter" idx="10"/>
          </p:nvPr>
        </p:nvSpPr>
        <p:spPr>
          <a:xfrm>
            <a:off x="228600" y="990600"/>
            <a:ext cx="2336800" cy="381000"/>
          </a:xfrm>
        </p:spPr>
        <p:txBody>
          <a:bodyPr/>
          <a:lstStyle/>
          <a:p>
            <a:r>
              <a:rPr lang="en-US" dirty="0"/>
              <a:t>QUESTIONS?</a:t>
            </a:r>
          </a:p>
        </p:txBody>
      </p:sp>
    </p:spTree>
    <p:extLst>
      <p:ext uri="{BB962C8B-B14F-4D97-AF65-F5344CB8AC3E}">
        <p14:creationId xmlns:p14="http://schemas.microsoft.com/office/powerpoint/2010/main" val="14717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1DBBF-BE56-1188-FBA8-6C1D92CD33D1}"/>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880" dirty="0">
                <a:solidFill>
                  <a:schemeClr val="tx1"/>
                </a:solidFill>
                <a:latin typeface="Montserrat" panose="00000500000000000000" pitchFamily="2" charset="0"/>
              </a:rPr>
              <a:t>vice president: member education </a:t>
            </a:r>
          </a:p>
          <a:p>
            <a:pPr marL="137160" indent="-137160" algn="l">
              <a:buFont typeface="Arial" panose="020B0604020202020204" pitchFamily="34" charset="0"/>
              <a:buChar char="•"/>
            </a:pPr>
            <a:r>
              <a:rPr lang="en-US" sz="880" dirty="0">
                <a:solidFill>
                  <a:schemeClr val="tx1"/>
                </a:solidFill>
                <a:latin typeface="Montserrat" panose="00000500000000000000" pitchFamily="2" charset="0"/>
              </a:rPr>
              <a:t>Ensures continuing education efforts</a:t>
            </a:r>
          </a:p>
          <a:p>
            <a:pPr marL="137160" indent="-137160" algn="l">
              <a:buFont typeface="Arial" panose="020B0604020202020204" pitchFamily="34" charset="0"/>
              <a:buChar char="•"/>
            </a:pPr>
            <a:r>
              <a:rPr lang="en-US" sz="880" dirty="0">
                <a:solidFill>
                  <a:schemeClr val="tx1"/>
                </a:solidFill>
                <a:latin typeface="Montserrat" panose="00000500000000000000" pitchFamily="2" charset="0"/>
              </a:rPr>
              <a:t>Oversees 3 director positions</a:t>
            </a:r>
          </a:p>
          <a:p>
            <a:pPr marL="365760" lvl="1" indent="-182880" algn="l">
              <a:buFont typeface="+mj-lt"/>
              <a:buAutoNum type="arabicPeriod"/>
            </a:pPr>
            <a:r>
              <a:rPr lang="en-US" sz="880" dirty="0">
                <a:solidFill>
                  <a:schemeClr val="tx1"/>
                </a:solidFill>
                <a:latin typeface="Montserrat" panose="00000500000000000000" pitchFamily="2" charset="0"/>
              </a:rPr>
              <a:t>director(s) of new members</a:t>
            </a:r>
          </a:p>
          <a:p>
            <a:pPr marL="502920" lvl="2" indent="-137160" algn="l">
              <a:buFont typeface="Arial" panose="020B0604020202020204" pitchFamily="34" charset="0"/>
              <a:buChar char="•"/>
            </a:pPr>
            <a:r>
              <a:rPr lang="en-US" sz="880" dirty="0">
                <a:solidFill>
                  <a:schemeClr val="tx1"/>
                </a:solidFill>
                <a:latin typeface="Montserrat" panose="00000500000000000000" pitchFamily="2" charset="0"/>
              </a:rPr>
              <a:t>Develops and coordinates new member pursuit</a:t>
            </a:r>
          </a:p>
          <a:p>
            <a:pPr marL="365760" lvl="1" indent="-182880" algn="l">
              <a:buFont typeface="+mj-lt"/>
              <a:buAutoNum type="arabicPeriod"/>
            </a:pPr>
            <a:r>
              <a:rPr lang="en-US" sz="880" dirty="0">
                <a:solidFill>
                  <a:schemeClr val="tx1"/>
                </a:solidFill>
                <a:latin typeface="Montserrat" panose="00000500000000000000" pitchFamily="2" charset="0"/>
              </a:rPr>
              <a:t>director of rituals</a:t>
            </a:r>
          </a:p>
          <a:p>
            <a:pPr marL="502920" lvl="2" indent="-137160" algn="l">
              <a:buFont typeface="Arial" panose="020B0604020202020204" pitchFamily="34" charset="0"/>
              <a:buChar char="•"/>
            </a:pPr>
            <a:r>
              <a:rPr lang="en-US" sz="880" dirty="0">
                <a:solidFill>
                  <a:schemeClr val="tx1"/>
                </a:solidFill>
                <a:latin typeface="Montserrat" panose="00000500000000000000" pitchFamily="2" charset="0"/>
              </a:rPr>
              <a:t>Coordinates and implements rituals</a:t>
            </a:r>
          </a:p>
          <a:p>
            <a:pPr marL="365760" lvl="1" indent="-182880" algn="l">
              <a:buFont typeface="+mj-lt"/>
              <a:buAutoNum type="arabicPeriod"/>
            </a:pPr>
            <a:r>
              <a:rPr lang="en-US" sz="880" dirty="0">
                <a:solidFill>
                  <a:schemeClr val="tx1"/>
                </a:solidFill>
                <a:latin typeface="Montserrat" panose="00000500000000000000" pitchFamily="2" charset="0"/>
              </a:rPr>
              <a:t>director of scholarship</a:t>
            </a:r>
          </a:p>
          <a:p>
            <a:pPr marL="502920" lvl="2" indent="-137160" algn="l">
              <a:buFont typeface="Arial" panose="020B0604020202020204" pitchFamily="34" charset="0"/>
              <a:buChar char="•"/>
            </a:pPr>
            <a:r>
              <a:rPr lang="en-US" sz="880" dirty="0">
                <a:solidFill>
                  <a:schemeClr val="tx1"/>
                </a:solidFill>
                <a:latin typeface="Montserrat" panose="00000500000000000000" pitchFamily="2" charset="0"/>
              </a:rPr>
              <a:t>Develops and coordinates scholarship program</a:t>
            </a:r>
          </a:p>
          <a:p>
            <a:pPr marL="137160" indent="-137160" algn="l">
              <a:buFont typeface="Arial" panose="020B0604020202020204" pitchFamily="34" charset="0"/>
              <a:buChar char="•"/>
            </a:pPr>
            <a:r>
              <a:rPr lang="en-US" sz="880" dirty="0">
                <a:solidFill>
                  <a:schemeClr val="tx1"/>
                </a:solidFill>
                <a:latin typeface="Montserrat" panose="00000500000000000000" pitchFamily="2" charset="0"/>
              </a:rPr>
              <a:t>advisers</a:t>
            </a:r>
            <a:endParaRPr lang="en-US" dirty="0"/>
          </a:p>
        </p:txBody>
      </p:sp>
      <p:sp>
        <p:nvSpPr>
          <p:cNvPr id="6" name="Content Placeholder 5">
            <a:extLst>
              <a:ext uri="{FF2B5EF4-FFF2-40B4-BE49-F238E27FC236}">
                <a16:creationId xmlns:a16="http://schemas.microsoft.com/office/drawing/2014/main" id="{A3A6AA28-13D7-3FD6-40D2-406069C926C4}"/>
              </a:ext>
            </a:extLst>
          </p:cNvPr>
          <p:cNvSpPr>
            <a:spLocks noGrp="1"/>
          </p:cNvSpPr>
          <p:nvPr>
            <p:ph sz="quarter" idx="10"/>
          </p:nvPr>
        </p:nvSpPr>
        <p:spPr/>
        <p:txBody>
          <a:bodyPr/>
          <a:lstStyle/>
          <a:p>
            <a:r>
              <a:rPr lang="en-US" sz="1400" dirty="0"/>
              <a:t>Member Education Team &amp; Responsibilities</a:t>
            </a:r>
          </a:p>
        </p:txBody>
      </p:sp>
    </p:spTree>
    <p:extLst>
      <p:ext uri="{BB962C8B-B14F-4D97-AF65-F5344CB8AC3E}">
        <p14:creationId xmlns:p14="http://schemas.microsoft.com/office/powerpoint/2010/main" val="98953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4CBD72-975A-011D-2A98-DD0AA8969F0C}"/>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120" dirty="0">
                <a:solidFill>
                  <a:schemeClr val="tx1"/>
                </a:solidFill>
                <a:latin typeface="Montserrat" panose="00000500000000000000" pitchFamily="2" charset="0"/>
              </a:rPr>
              <a:t>Chapter Continuing Education</a:t>
            </a:r>
          </a:p>
          <a:p>
            <a:pPr marL="137160" indent="-137160" algn="l">
              <a:buFont typeface="Arial" panose="020B0604020202020204" pitchFamily="34" charset="0"/>
              <a:buChar char="•"/>
            </a:pPr>
            <a:r>
              <a:rPr lang="en-US" sz="1120" dirty="0">
                <a:solidFill>
                  <a:schemeClr val="tx1"/>
                </a:solidFill>
                <a:latin typeface="Montserrat" panose="00000500000000000000" pitchFamily="2" charset="0"/>
              </a:rPr>
              <a:t>Familiar with resources and policies</a:t>
            </a:r>
          </a:p>
          <a:p>
            <a:pPr marL="320040" lvl="1" indent="-137160" algn="l">
              <a:buFont typeface="Arial" panose="020B0604020202020204" pitchFamily="34" charset="0"/>
              <a:buChar char="•"/>
            </a:pPr>
            <a:r>
              <a:rPr lang="en-US" sz="1120" dirty="0">
                <a:solidFill>
                  <a:schemeClr val="tx1"/>
                </a:solidFill>
                <a:latin typeface="Montserrat" panose="00000500000000000000" pitchFamily="2" charset="0"/>
              </a:rPr>
              <a:t>Rituals/Scholarship/New Member Education</a:t>
            </a:r>
          </a:p>
          <a:p>
            <a:pPr marL="320040" lvl="1" indent="-137160" algn="l">
              <a:buFont typeface="Arial" panose="020B0604020202020204" pitchFamily="34" charset="0"/>
              <a:buChar char="•"/>
            </a:pPr>
            <a:r>
              <a:rPr lang="en-US" sz="1120" dirty="0">
                <a:solidFill>
                  <a:schemeClr val="tx1"/>
                </a:solidFill>
                <a:latin typeface="Montserrat" panose="00000500000000000000" pitchFamily="2" charset="0"/>
              </a:rPr>
              <a:t>Initiation approval</a:t>
            </a:r>
          </a:p>
          <a:p>
            <a:pPr marL="137160" indent="-137160" algn="l">
              <a:buFont typeface="Arial" panose="020B0604020202020204" pitchFamily="34" charset="0"/>
              <a:buChar char="•"/>
            </a:pPr>
            <a:r>
              <a:rPr lang="en-US" sz="1120" dirty="0">
                <a:solidFill>
                  <a:schemeClr val="tx1"/>
                </a:solidFill>
                <a:latin typeface="Montserrat" panose="00000500000000000000" pitchFamily="2" charset="0"/>
              </a:rPr>
              <a:t>Evaluations </a:t>
            </a:r>
          </a:p>
          <a:p>
            <a:pPr marL="137160" indent="-137160" algn="l">
              <a:buFont typeface="Arial" panose="020B0604020202020204" pitchFamily="34" charset="0"/>
              <a:buChar char="•"/>
            </a:pPr>
            <a:r>
              <a:rPr lang="en-US" sz="1120" dirty="0">
                <a:solidFill>
                  <a:schemeClr val="tx1"/>
                </a:solidFill>
                <a:latin typeface="Montserrat" panose="00000500000000000000" pitchFamily="2" charset="0"/>
              </a:rPr>
              <a:t>Anchorbase tasks </a:t>
            </a:r>
          </a:p>
          <a:p>
            <a:pPr marL="137160" indent="-137160" algn="l">
              <a:buFont typeface="Arial" panose="020B0604020202020204" pitchFamily="34" charset="0"/>
              <a:buChar char="•"/>
            </a:pPr>
            <a:r>
              <a:rPr lang="en-US" sz="1120" dirty="0">
                <a:solidFill>
                  <a:schemeClr val="tx1"/>
                </a:solidFill>
                <a:latin typeface="Montserrat" panose="00000500000000000000" pitchFamily="2" charset="0"/>
              </a:rPr>
              <a:t>Communication</a:t>
            </a:r>
            <a:endParaRPr lang="en-US" dirty="0"/>
          </a:p>
        </p:txBody>
      </p:sp>
      <p:sp>
        <p:nvSpPr>
          <p:cNvPr id="7" name="Content Placeholder 6">
            <a:extLst>
              <a:ext uri="{FF2B5EF4-FFF2-40B4-BE49-F238E27FC236}">
                <a16:creationId xmlns:a16="http://schemas.microsoft.com/office/drawing/2014/main" id="{65B9D7B0-E14A-2FBD-AB56-15E4B30BA0E5}"/>
              </a:ext>
            </a:extLst>
          </p:cNvPr>
          <p:cNvSpPr>
            <a:spLocks noGrp="1"/>
          </p:cNvSpPr>
          <p:nvPr>
            <p:ph sz="quarter" idx="10"/>
          </p:nvPr>
        </p:nvSpPr>
        <p:spPr/>
        <p:txBody>
          <a:bodyPr/>
          <a:lstStyle/>
          <a:p>
            <a:r>
              <a:rPr lang="en-US" dirty="0"/>
              <a:t>vp: member education </a:t>
            </a:r>
          </a:p>
        </p:txBody>
      </p:sp>
    </p:spTree>
    <p:extLst>
      <p:ext uri="{BB962C8B-B14F-4D97-AF65-F5344CB8AC3E}">
        <p14:creationId xmlns:p14="http://schemas.microsoft.com/office/powerpoint/2010/main" val="235073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210758-992B-ABE3-C05B-04C617A7A6A8}"/>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100" dirty="0">
                <a:solidFill>
                  <a:schemeClr val="tx1"/>
                </a:solidFill>
                <a:latin typeface="Montserrat" panose="00000500000000000000" pitchFamily="2" charset="0"/>
              </a:rPr>
              <a:t>director of new members</a:t>
            </a:r>
          </a:p>
          <a:p>
            <a:pPr marL="137160" indent="-137160" algn="l">
              <a:buFont typeface="Arial" panose="020B0604020202020204" pitchFamily="34" charset="0"/>
              <a:buChar char="•"/>
            </a:pPr>
            <a:r>
              <a:rPr lang="en-US" sz="1100" dirty="0">
                <a:solidFill>
                  <a:schemeClr val="tx1"/>
                </a:solidFill>
                <a:latin typeface="Montserrat" panose="00000500000000000000" pitchFamily="2" charset="0"/>
              </a:rPr>
              <a:t>director of rituals</a:t>
            </a:r>
          </a:p>
          <a:p>
            <a:pPr marL="137160" indent="-137160" algn="l">
              <a:buFont typeface="Arial" panose="020B0604020202020204" pitchFamily="34" charset="0"/>
              <a:buChar char="•"/>
            </a:pPr>
            <a:r>
              <a:rPr lang="en-US" sz="1100" dirty="0">
                <a:solidFill>
                  <a:schemeClr val="tx1"/>
                </a:solidFill>
                <a:latin typeface="Montserrat" panose="00000500000000000000" pitchFamily="2" charset="0"/>
              </a:rPr>
              <a:t>director of scholarship</a:t>
            </a:r>
          </a:p>
          <a:p>
            <a:endParaRPr lang="en-US" dirty="0"/>
          </a:p>
        </p:txBody>
      </p:sp>
      <p:pic>
        <p:nvPicPr>
          <p:cNvPr id="4" name="Picture 3">
            <a:extLst>
              <a:ext uri="{FF2B5EF4-FFF2-40B4-BE49-F238E27FC236}">
                <a16:creationId xmlns:a16="http://schemas.microsoft.com/office/drawing/2014/main" id="{C5EB5F7A-7501-46AB-9890-CBFD49A736C5}"/>
              </a:ext>
            </a:extLst>
          </p:cNvPr>
          <p:cNvPicPr>
            <a:picLocks noChangeAspect="1"/>
          </p:cNvPicPr>
          <p:nvPr/>
        </p:nvPicPr>
        <p:blipFill>
          <a:blip r:embed="rId3"/>
          <a:stretch>
            <a:fillRect/>
          </a:stretch>
        </p:blipFill>
        <p:spPr>
          <a:xfrm>
            <a:off x="304800" y="1639279"/>
            <a:ext cx="4277454" cy="1027721"/>
          </a:xfrm>
          <a:prstGeom prst="rect">
            <a:avLst/>
          </a:prstGeom>
        </p:spPr>
      </p:pic>
      <p:sp>
        <p:nvSpPr>
          <p:cNvPr id="7" name="Content Placeholder 6">
            <a:extLst>
              <a:ext uri="{FF2B5EF4-FFF2-40B4-BE49-F238E27FC236}">
                <a16:creationId xmlns:a16="http://schemas.microsoft.com/office/drawing/2014/main" id="{AE39B6F5-149A-8B77-4EC5-E22AFB1555BD}"/>
              </a:ext>
            </a:extLst>
          </p:cNvPr>
          <p:cNvSpPr>
            <a:spLocks noGrp="1"/>
          </p:cNvSpPr>
          <p:nvPr>
            <p:ph sz="quarter" idx="10"/>
          </p:nvPr>
        </p:nvSpPr>
        <p:spPr/>
        <p:txBody>
          <a:bodyPr/>
          <a:lstStyle/>
          <a:p>
            <a:r>
              <a:rPr lang="en-US" dirty="0"/>
              <a:t>JCMT Members</a:t>
            </a:r>
          </a:p>
        </p:txBody>
      </p:sp>
    </p:spTree>
    <p:extLst>
      <p:ext uri="{BB962C8B-B14F-4D97-AF65-F5344CB8AC3E}">
        <p14:creationId xmlns:p14="http://schemas.microsoft.com/office/powerpoint/2010/main" val="416831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D5880B-4F1D-7790-EB3D-E6AF1ED44A00}"/>
              </a:ext>
            </a:extLst>
          </p:cNvPr>
          <p:cNvSpPr>
            <a:spLocks noGrp="1"/>
          </p:cNvSpPr>
          <p:nvPr>
            <p:ph type="body" sz="quarter" idx="10"/>
          </p:nvPr>
        </p:nvSpPr>
        <p:spPr/>
        <p:txBody>
          <a:bodyPr/>
          <a:lstStyle/>
          <a:p>
            <a:r>
              <a:rPr lang="en-US" dirty="0"/>
              <a:t>DIRECTOR OF NEW MEMBERS</a:t>
            </a:r>
          </a:p>
        </p:txBody>
      </p:sp>
      <p:sp>
        <p:nvSpPr>
          <p:cNvPr id="2" name="Title 1">
            <a:extLst>
              <a:ext uri="{FF2B5EF4-FFF2-40B4-BE49-F238E27FC236}">
                <a16:creationId xmlns:a16="http://schemas.microsoft.com/office/drawing/2014/main" id="{C82F69F4-6095-40EE-AE06-EECAFDEC3CE3}"/>
              </a:ext>
            </a:extLst>
          </p:cNvPr>
          <p:cNvSpPr>
            <a:spLocks noGrp="1"/>
          </p:cNvSpPr>
          <p:nvPr>
            <p:ph type="title" idx="4294967295"/>
          </p:nvPr>
        </p:nvSpPr>
        <p:spPr>
          <a:xfrm>
            <a:off x="2759075" y="1181100"/>
            <a:ext cx="2117725" cy="381000"/>
          </a:xfrm>
        </p:spPr>
        <p:txBody>
          <a:bodyPr>
            <a:no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2400" dirty="0">
                <a:solidFill>
                  <a:schemeClr val="bg2"/>
                </a:solidFill>
                <a:latin typeface="Billy Ohio" panose="02000506000000020004" pitchFamily="50" charset="0"/>
                <a:cs typeface="Arial" panose="020B0604020202020204" pitchFamily="34" charset="0"/>
              </a:rPr>
              <a:t>director of new members</a:t>
            </a:r>
          </a:p>
        </p:txBody>
      </p:sp>
    </p:spTree>
    <p:extLst>
      <p:ext uri="{BB962C8B-B14F-4D97-AF65-F5344CB8AC3E}">
        <p14:creationId xmlns:p14="http://schemas.microsoft.com/office/powerpoint/2010/main" val="3601767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3BC6E3-5E54-4DB8-BF73-44078F69356F}"/>
              </a:ext>
            </a:extLst>
          </p:cNvPr>
          <p:cNvSpPr txBox="1"/>
          <p:nvPr/>
        </p:nvSpPr>
        <p:spPr>
          <a:xfrm>
            <a:off x="1219200" y="1260800"/>
            <a:ext cx="903407" cy="369332"/>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800" b="1" dirty="0">
                <a:latin typeface="Montserrat" panose="00000500000000000000" pitchFamily="2" charset="0"/>
              </a:rPr>
              <a:t>What</a:t>
            </a:r>
          </a:p>
        </p:txBody>
      </p:sp>
      <p:sp>
        <p:nvSpPr>
          <p:cNvPr id="4" name="Arrow: Right 3">
            <a:extLst>
              <a:ext uri="{FF2B5EF4-FFF2-40B4-BE49-F238E27FC236}">
                <a16:creationId xmlns:a16="http://schemas.microsoft.com/office/drawing/2014/main" id="{9E34ED91-892C-46F3-BEA2-9806177363B7}"/>
              </a:ext>
            </a:extLst>
          </p:cNvPr>
          <p:cNvSpPr/>
          <p:nvPr/>
        </p:nvSpPr>
        <p:spPr>
          <a:xfrm>
            <a:off x="2156585" y="1378792"/>
            <a:ext cx="563630" cy="779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endParaRPr lang="en-US" sz="643" dirty="0"/>
          </a:p>
        </p:txBody>
      </p:sp>
      <p:sp>
        <p:nvSpPr>
          <p:cNvPr id="5" name="TextBox 4">
            <a:extLst>
              <a:ext uri="{FF2B5EF4-FFF2-40B4-BE49-F238E27FC236}">
                <a16:creationId xmlns:a16="http://schemas.microsoft.com/office/drawing/2014/main" id="{328C7BE6-943A-4527-9830-F0E809539A8C}"/>
              </a:ext>
            </a:extLst>
          </p:cNvPr>
          <p:cNvSpPr txBox="1"/>
          <p:nvPr/>
        </p:nvSpPr>
        <p:spPr>
          <a:xfrm>
            <a:off x="2808157" y="1260800"/>
            <a:ext cx="835768" cy="369332"/>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800" b="1" dirty="0">
                <a:latin typeface="Montserrat" panose="00000500000000000000" pitchFamily="2" charset="0"/>
              </a:rPr>
              <a:t>Why</a:t>
            </a:r>
          </a:p>
        </p:txBody>
      </p:sp>
      <p:sp>
        <p:nvSpPr>
          <p:cNvPr id="7" name="Text Placeholder 6">
            <a:extLst>
              <a:ext uri="{FF2B5EF4-FFF2-40B4-BE49-F238E27FC236}">
                <a16:creationId xmlns:a16="http://schemas.microsoft.com/office/drawing/2014/main" id="{25989495-1ACA-D542-7ABF-577ADCB68310}"/>
              </a:ext>
            </a:extLst>
          </p:cNvPr>
          <p:cNvSpPr>
            <a:spLocks noGrp="1"/>
          </p:cNvSpPr>
          <p:nvPr>
            <p:ph type="body" sz="quarter" idx="12"/>
          </p:nvPr>
        </p:nvSpPr>
        <p:spPr/>
        <p:txBody>
          <a:bodyPr/>
          <a:lstStyle/>
          <a:p>
            <a:endParaRPr lang="en-US" dirty="0"/>
          </a:p>
        </p:txBody>
      </p:sp>
      <p:sp>
        <p:nvSpPr>
          <p:cNvPr id="6" name="Content Placeholder 5">
            <a:extLst>
              <a:ext uri="{FF2B5EF4-FFF2-40B4-BE49-F238E27FC236}">
                <a16:creationId xmlns:a16="http://schemas.microsoft.com/office/drawing/2014/main" id="{EEB76B5A-DDC8-16D3-12A4-A85679338EC9}"/>
              </a:ext>
            </a:extLst>
          </p:cNvPr>
          <p:cNvSpPr>
            <a:spLocks noGrp="1"/>
          </p:cNvSpPr>
          <p:nvPr>
            <p:ph sz="quarter" idx="10"/>
          </p:nvPr>
        </p:nvSpPr>
        <p:spPr/>
        <p:txBody>
          <a:bodyPr/>
          <a:lstStyle/>
          <a:p>
            <a:r>
              <a:rPr lang="en-US" dirty="0"/>
              <a:t>New Member Pursuit </a:t>
            </a:r>
          </a:p>
        </p:txBody>
      </p:sp>
    </p:spTree>
    <p:extLst>
      <p:ext uri="{BB962C8B-B14F-4D97-AF65-F5344CB8AC3E}">
        <p14:creationId xmlns:p14="http://schemas.microsoft.com/office/powerpoint/2010/main" val="4026401836"/>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4" ma:contentTypeDescription="Create a new document." ma:contentTypeScope="" ma:versionID="9660b4ff902a7c656c1dce76932e8bc1">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3a37ee6ad818e5deb37fed7d02a4eb14"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03DE1E-A046-4B6E-A7A4-1CD4EF83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3.xml><?xml version="1.0" encoding="utf-8"?>
<ds:datastoreItem xmlns:ds="http://schemas.openxmlformats.org/officeDocument/2006/customXml" ds:itemID="{FF3B67A7-F5B8-48A6-BCA9-9C0A65E77B9E}">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ee9bb1d1-cab2-43e6-b3f0-cdb4d6c3ef08"/>
    <ds:schemaRef ds:uri="38d0f7a5-8910-4363-98fd-ee4d4f13758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1664</TotalTime>
  <Words>9467</Words>
  <Application>Microsoft Office PowerPoint</Application>
  <PresentationFormat>Custom</PresentationFormat>
  <Paragraphs>693</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Avenir Next</vt:lpstr>
      <vt:lpstr>Billy Ohio</vt:lpstr>
      <vt:lpstr>Calibri</vt:lpstr>
      <vt:lpstr>Montserrat</vt:lpstr>
      <vt:lpstr>Segoe UI</vt:lpstr>
      <vt:lpstr>Symbol</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director of new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 New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14</cp:revision>
  <dcterms:created xsi:type="dcterms:W3CDTF">2021-10-18T19:40:09Z</dcterms:created>
  <dcterms:modified xsi:type="dcterms:W3CDTF">2022-08-29T21:37:52Z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0x0101008034AA69B8607241A4F78BEC27C228A6</vt:lpwstr>
  </property>
</Properties>
</file>