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handoutMasterIdLst>
    <p:handoutMasterId r:id="rId52"/>
  </p:handoutMasterIdLst>
  <p:sldIdLst>
    <p:sldId id="258" r:id="rId5"/>
    <p:sldId id="259" r:id="rId6"/>
    <p:sldId id="260" r:id="rId7"/>
    <p:sldId id="261" r:id="rId8"/>
    <p:sldId id="262" r:id="rId9"/>
    <p:sldId id="307"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5" r:id="rId49"/>
    <p:sldId id="306" r:id="rId50"/>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D2C6C"/>
    <a:srgbClr val="B78D4D"/>
    <a:srgbClr val="DC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63568" autoAdjust="0"/>
  </p:normalViewPr>
  <p:slideViewPr>
    <p:cSldViewPr>
      <p:cViewPr varScale="1">
        <p:scale>
          <a:sx n="173" d="100"/>
          <a:sy n="173" d="100"/>
        </p:scale>
        <p:origin x="2286" y="132"/>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C9593-CBE3-4132-985D-8B4505983F8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7EC2A20-9294-4562-984C-2E9E625102E3}">
      <dgm:prSet phldrT="[Text]"/>
      <dgm:spPr/>
      <dgm:t>
        <a:bodyPr/>
        <a:lstStyle/>
        <a:p>
          <a:r>
            <a:rPr lang="en-US" dirty="0">
              <a:latin typeface="Montserrat" panose="00000500000000000000" pitchFamily="2" charset="0"/>
            </a:rPr>
            <a:t>Financial Hardship</a:t>
          </a:r>
        </a:p>
      </dgm:t>
    </dgm:pt>
    <dgm:pt modelId="{F3531934-E9F2-42A4-872D-6C28F98B89B1}" type="parTrans" cxnId="{3C40414B-91FE-406D-9755-73E495B4C191}">
      <dgm:prSet/>
      <dgm:spPr/>
      <dgm:t>
        <a:bodyPr/>
        <a:lstStyle/>
        <a:p>
          <a:endParaRPr lang="en-US"/>
        </a:p>
      </dgm:t>
    </dgm:pt>
    <dgm:pt modelId="{A01105FC-FD7B-43DA-8D7E-CBC81FD65496}" type="sibTrans" cxnId="{3C40414B-91FE-406D-9755-73E495B4C191}">
      <dgm:prSet/>
      <dgm:spPr/>
      <dgm:t>
        <a:bodyPr/>
        <a:lstStyle/>
        <a:p>
          <a:endParaRPr lang="en-US"/>
        </a:p>
      </dgm:t>
    </dgm:pt>
    <dgm:pt modelId="{0F90AEE7-E65D-4421-A4EC-65A660DA9F0E}">
      <dgm:prSet phldrT="[Text]" custT="1"/>
      <dgm:spPr/>
      <dgm:t>
        <a:bodyPr/>
        <a:lstStyle/>
        <a:p>
          <a:r>
            <a:rPr lang="en-US" sz="900" dirty="0">
              <a:latin typeface="Montserrat" panose="00000500000000000000" pitchFamily="2" charset="0"/>
            </a:rPr>
            <a:t>Required attendance at anchored events</a:t>
          </a:r>
        </a:p>
      </dgm:t>
    </dgm:pt>
    <dgm:pt modelId="{4537D44B-CF29-492D-9B28-258C94063874}" type="parTrans" cxnId="{B075BD49-8CF3-4E64-984E-453AAFD1CB7C}">
      <dgm:prSet/>
      <dgm:spPr/>
      <dgm:t>
        <a:bodyPr/>
        <a:lstStyle/>
        <a:p>
          <a:endParaRPr lang="en-US"/>
        </a:p>
      </dgm:t>
    </dgm:pt>
    <dgm:pt modelId="{04741152-930D-40D9-A0AB-DBEAED7AB631}" type="sibTrans" cxnId="{B075BD49-8CF3-4E64-984E-453AAFD1CB7C}">
      <dgm:prSet/>
      <dgm:spPr/>
      <dgm:t>
        <a:bodyPr/>
        <a:lstStyle/>
        <a:p>
          <a:endParaRPr lang="en-US"/>
        </a:p>
      </dgm:t>
    </dgm:pt>
    <dgm:pt modelId="{19A2B77B-B932-4A34-98F2-749027F30282}">
      <dgm:prSet phldrT="[Text]"/>
      <dgm:spPr/>
      <dgm:t>
        <a:bodyPr/>
        <a:lstStyle/>
        <a:p>
          <a:r>
            <a:rPr lang="en-US" dirty="0">
              <a:latin typeface="Montserrat" panose="00000500000000000000" pitchFamily="2" charset="0"/>
            </a:rPr>
            <a:t>Attendance</a:t>
          </a:r>
        </a:p>
      </dgm:t>
    </dgm:pt>
    <dgm:pt modelId="{88552EF7-E82E-4CEA-A21F-8FA5D1B31FB3}" type="parTrans" cxnId="{AA4CC602-D2CD-4C15-AF0F-C952CF665944}">
      <dgm:prSet/>
      <dgm:spPr/>
      <dgm:t>
        <a:bodyPr/>
        <a:lstStyle/>
        <a:p>
          <a:endParaRPr lang="en-US"/>
        </a:p>
      </dgm:t>
    </dgm:pt>
    <dgm:pt modelId="{0634B26E-27DD-42AA-BAC6-9EE786A480DB}" type="sibTrans" cxnId="{AA4CC602-D2CD-4C15-AF0F-C952CF665944}">
      <dgm:prSet/>
      <dgm:spPr/>
      <dgm:t>
        <a:bodyPr/>
        <a:lstStyle/>
        <a:p>
          <a:endParaRPr lang="en-US"/>
        </a:p>
      </dgm:t>
    </dgm:pt>
    <dgm:pt modelId="{B01EA46E-5688-45F6-BA0C-8AD07DC9B316}">
      <dgm:prSet phldrT="[Text]"/>
      <dgm:spPr/>
      <dgm:t>
        <a:bodyPr/>
        <a:lstStyle/>
        <a:p>
          <a:r>
            <a:rPr lang="en-US" dirty="0">
              <a:latin typeface="Montserrat" panose="00000500000000000000" pitchFamily="2" charset="0"/>
            </a:rPr>
            <a:t>Non-Resident/Abroad</a:t>
          </a:r>
        </a:p>
      </dgm:t>
    </dgm:pt>
    <dgm:pt modelId="{26E08C21-C415-4C6B-9C6F-DFE76A828413}" type="parTrans" cxnId="{1A691B38-CF3F-40A9-B5C7-FC19AE6E7F62}">
      <dgm:prSet/>
      <dgm:spPr/>
      <dgm:t>
        <a:bodyPr/>
        <a:lstStyle/>
        <a:p>
          <a:endParaRPr lang="en-US"/>
        </a:p>
      </dgm:t>
    </dgm:pt>
    <dgm:pt modelId="{27C76F2D-579E-4285-8F1B-5274A00F8C08}" type="sibTrans" cxnId="{1A691B38-CF3F-40A9-B5C7-FC19AE6E7F62}">
      <dgm:prSet/>
      <dgm:spPr/>
      <dgm:t>
        <a:bodyPr/>
        <a:lstStyle/>
        <a:p>
          <a:endParaRPr lang="en-US"/>
        </a:p>
      </dgm:t>
    </dgm:pt>
    <dgm:pt modelId="{F9666A63-4EAF-4FE3-9B17-4C61E807EDB6}">
      <dgm:prSet phldrT="[Text]"/>
      <dgm:spPr/>
      <dgm:t>
        <a:bodyPr/>
        <a:lstStyle/>
        <a:p>
          <a:r>
            <a:rPr lang="en-US" dirty="0">
              <a:latin typeface="Montserrat" panose="00000500000000000000" pitchFamily="2" charset="0"/>
            </a:rPr>
            <a:t>Academic/Professional</a:t>
          </a:r>
        </a:p>
      </dgm:t>
    </dgm:pt>
    <dgm:pt modelId="{5DE67700-6D92-448E-BDED-9A890163C55B}" type="parTrans" cxnId="{03EC4116-BB78-4E09-B815-A561AE0E6C04}">
      <dgm:prSet/>
      <dgm:spPr/>
      <dgm:t>
        <a:bodyPr/>
        <a:lstStyle/>
        <a:p>
          <a:endParaRPr lang="en-US"/>
        </a:p>
      </dgm:t>
    </dgm:pt>
    <dgm:pt modelId="{F5516D1A-996B-4B7D-B6BF-9274EA4F1725}" type="sibTrans" cxnId="{03EC4116-BB78-4E09-B815-A561AE0E6C04}">
      <dgm:prSet/>
      <dgm:spPr/>
      <dgm:t>
        <a:bodyPr/>
        <a:lstStyle/>
        <a:p>
          <a:endParaRPr lang="en-US"/>
        </a:p>
      </dgm:t>
    </dgm:pt>
    <dgm:pt modelId="{38534878-4EA5-4E0E-91F3-B487E1903956}">
      <dgm:prSet phldrT="[Text]" custT="1"/>
      <dgm:spPr/>
      <dgm:t>
        <a:bodyPr/>
        <a:lstStyle/>
        <a:p>
          <a:r>
            <a:rPr lang="en-US" sz="1050" dirty="0">
              <a:latin typeface="Montserrat" panose="00000500000000000000" pitchFamily="2" charset="0"/>
            </a:rPr>
            <a:t>Should</a:t>
          </a:r>
          <a:r>
            <a:rPr lang="en-US" sz="1050" baseline="0" dirty="0">
              <a:latin typeface="Montserrat" panose="00000500000000000000" pitchFamily="2" charset="0"/>
            </a:rPr>
            <a:t> attend no events during this time</a:t>
          </a:r>
          <a:endParaRPr lang="en-US" sz="1050" dirty="0">
            <a:latin typeface="Montserrat" panose="00000500000000000000" pitchFamily="2" charset="0"/>
          </a:endParaRPr>
        </a:p>
      </dgm:t>
    </dgm:pt>
    <dgm:pt modelId="{D3FECE51-84E1-45E3-8CDC-E61EE6738FD4}" type="parTrans" cxnId="{7724A18F-03D4-469B-A3B1-B2B5081972B8}">
      <dgm:prSet/>
      <dgm:spPr/>
      <dgm:t>
        <a:bodyPr/>
        <a:lstStyle/>
        <a:p>
          <a:endParaRPr lang="en-US"/>
        </a:p>
      </dgm:t>
    </dgm:pt>
    <dgm:pt modelId="{FAE51D98-90C2-40D0-8D8A-B450B9ECA6B0}" type="sibTrans" cxnId="{7724A18F-03D4-469B-A3B1-B2B5081972B8}">
      <dgm:prSet/>
      <dgm:spPr/>
      <dgm:t>
        <a:bodyPr/>
        <a:lstStyle/>
        <a:p>
          <a:endParaRPr lang="en-US"/>
        </a:p>
      </dgm:t>
    </dgm:pt>
    <dgm:pt modelId="{4F9F7E87-8B07-4C46-82CC-A719F53916CA}">
      <dgm:prSet phldrT="[Text]"/>
      <dgm:spPr/>
      <dgm:t>
        <a:bodyPr/>
        <a:lstStyle/>
        <a:p>
          <a:r>
            <a:rPr lang="en-US" dirty="0">
              <a:latin typeface="Montserrat" panose="00000500000000000000" pitchFamily="2" charset="0"/>
            </a:rPr>
            <a:t>Special Circumstances</a:t>
          </a:r>
        </a:p>
      </dgm:t>
    </dgm:pt>
    <dgm:pt modelId="{883A305F-FB0B-4F08-9696-ED801E1E0557}" type="parTrans" cxnId="{C3EAF750-3DC1-47D2-BAAF-12CB17C597AA}">
      <dgm:prSet/>
      <dgm:spPr/>
      <dgm:t>
        <a:bodyPr/>
        <a:lstStyle/>
        <a:p>
          <a:endParaRPr lang="en-US"/>
        </a:p>
      </dgm:t>
    </dgm:pt>
    <dgm:pt modelId="{0C6AF583-3065-485A-884C-25157EC4F9D8}" type="sibTrans" cxnId="{C3EAF750-3DC1-47D2-BAAF-12CB17C597AA}">
      <dgm:prSet/>
      <dgm:spPr/>
      <dgm:t>
        <a:bodyPr/>
        <a:lstStyle/>
        <a:p>
          <a:endParaRPr lang="en-US"/>
        </a:p>
      </dgm:t>
    </dgm:pt>
    <dgm:pt modelId="{FA845DA3-80AC-48D1-8A4E-3A07D35D642E}">
      <dgm:prSet phldrT="[Text]" custT="1"/>
      <dgm:spPr/>
      <dgm:t>
        <a:bodyPr/>
        <a:lstStyle/>
        <a:p>
          <a:r>
            <a:rPr lang="en-US" sz="1000" dirty="0">
              <a:latin typeface="Montserrat" panose="00000500000000000000" pitchFamily="2" charset="0"/>
            </a:rPr>
            <a:t>May attend anchored events. </a:t>
          </a:r>
        </a:p>
      </dgm:t>
    </dgm:pt>
    <dgm:pt modelId="{CABEA364-F89E-4A88-80BE-C901AA82BED1}" type="parTrans" cxnId="{52203FB6-3AD4-4784-A952-96C5EF661E12}">
      <dgm:prSet/>
      <dgm:spPr/>
      <dgm:t>
        <a:bodyPr/>
        <a:lstStyle/>
        <a:p>
          <a:endParaRPr lang="en-US"/>
        </a:p>
      </dgm:t>
    </dgm:pt>
    <dgm:pt modelId="{D916B65D-6DEC-4D3C-B285-FD7FB094BC46}" type="sibTrans" cxnId="{52203FB6-3AD4-4784-A952-96C5EF661E12}">
      <dgm:prSet/>
      <dgm:spPr/>
      <dgm:t>
        <a:bodyPr/>
        <a:lstStyle/>
        <a:p>
          <a:endParaRPr lang="en-US"/>
        </a:p>
      </dgm:t>
    </dgm:pt>
    <dgm:pt modelId="{6D63B9FA-3D38-40E9-8CEC-14BD9FC42277}">
      <dgm:prSet phldrT="[Text]" custT="1"/>
      <dgm:spPr/>
      <dgm:t>
        <a:bodyPr/>
        <a:lstStyle/>
        <a:p>
          <a:r>
            <a:rPr lang="en-US" sz="900" dirty="0">
              <a:latin typeface="Montserrat" panose="00000500000000000000" pitchFamily="2" charset="0"/>
            </a:rPr>
            <a:t>Expectations will be unique to the member’s situation – attend as much as possible. </a:t>
          </a:r>
        </a:p>
      </dgm:t>
    </dgm:pt>
    <dgm:pt modelId="{04870E38-C41D-488C-8505-C1DC6EFCDD63}" type="parTrans" cxnId="{FDFD7CF8-1B4A-4F00-ABFD-13DBE0919187}">
      <dgm:prSet/>
      <dgm:spPr/>
      <dgm:t>
        <a:bodyPr/>
        <a:lstStyle/>
        <a:p>
          <a:endParaRPr lang="en-US"/>
        </a:p>
      </dgm:t>
    </dgm:pt>
    <dgm:pt modelId="{F92E83EF-56CF-4893-9D07-47B85BB5A991}" type="sibTrans" cxnId="{FDFD7CF8-1B4A-4F00-ABFD-13DBE0919187}">
      <dgm:prSet/>
      <dgm:spPr/>
      <dgm:t>
        <a:bodyPr/>
        <a:lstStyle/>
        <a:p>
          <a:endParaRPr lang="en-US"/>
        </a:p>
      </dgm:t>
    </dgm:pt>
    <dgm:pt modelId="{F5C0BCF6-BBD3-409B-A250-0BD9A2BDBEF2}">
      <dgm:prSet phldrT="[Text]" custT="1"/>
      <dgm:spPr/>
      <dgm:t>
        <a:bodyPr/>
        <a:lstStyle/>
        <a:p>
          <a:r>
            <a:rPr lang="en-US" sz="1050" dirty="0">
              <a:latin typeface="Montserrat" panose="00000500000000000000" pitchFamily="2" charset="0"/>
            </a:rPr>
            <a:t>Attendance requirements of member mirror any of the above</a:t>
          </a:r>
        </a:p>
      </dgm:t>
    </dgm:pt>
    <dgm:pt modelId="{51B77B02-CBF7-4DA9-8A5D-6E437FD09C2C}" type="parTrans" cxnId="{752CD8EB-B583-47A1-9BB9-F1C6013BB009}">
      <dgm:prSet/>
      <dgm:spPr/>
      <dgm:t>
        <a:bodyPr/>
        <a:lstStyle/>
        <a:p>
          <a:endParaRPr lang="en-US"/>
        </a:p>
      </dgm:t>
    </dgm:pt>
    <dgm:pt modelId="{62E77FD7-B1BA-4A4D-81D0-1FEC57C6CD62}" type="sibTrans" cxnId="{752CD8EB-B583-47A1-9BB9-F1C6013BB009}">
      <dgm:prSet/>
      <dgm:spPr/>
      <dgm:t>
        <a:bodyPr/>
        <a:lstStyle/>
        <a:p>
          <a:endParaRPr lang="en-US"/>
        </a:p>
      </dgm:t>
    </dgm:pt>
    <dgm:pt modelId="{DD2912BA-CE2F-4D58-AA9D-D81893D725CE}">
      <dgm:prSet phldrT="[Text]" custT="1"/>
      <dgm:spPr/>
      <dgm:t>
        <a:bodyPr/>
        <a:lstStyle/>
        <a:p>
          <a:r>
            <a:rPr lang="en-US" sz="900" dirty="0">
              <a:latin typeface="Montserrat" panose="00000500000000000000" pitchFamily="2" charset="0"/>
            </a:rPr>
            <a:t>Cannot attend events with extra cost</a:t>
          </a:r>
        </a:p>
      </dgm:t>
    </dgm:pt>
    <dgm:pt modelId="{5C11CCCC-BA05-4E40-B690-A7EAF26F7480}" type="parTrans" cxnId="{1A97F8C4-6903-47A5-9EA1-80D7096EC20E}">
      <dgm:prSet/>
      <dgm:spPr/>
      <dgm:t>
        <a:bodyPr/>
        <a:lstStyle/>
        <a:p>
          <a:endParaRPr lang="en-US"/>
        </a:p>
      </dgm:t>
    </dgm:pt>
    <dgm:pt modelId="{5B55002C-B3C5-45C4-A072-C0F962279E34}" type="sibTrans" cxnId="{1A97F8C4-6903-47A5-9EA1-80D7096EC20E}">
      <dgm:prSet/>
      <dgm:spPr/>
      <dgm:t>
        <a:bodyPr/>
        <a:lstStyle/>
        <a:p>
          <a:endParaRPr lang="en-US"/>
        </a:p>
      </dgm:t>
    </dgm:pt>
    <dgm:pt modelId="{5796A159-B63E-4D2F-9058-247832496289}">
      <dgm:prSet phldrT="[Text]" custT="1"/>
      <dgm:spPr/>
      <dgm:t>
        <a:bodyPr/>
        <a:lstStyle/>
        <a:p>
          <a:r>
            <a:rPr lang="en-US" sz="1000" dirty="0">
              <a:latin typeface="Montserrat" panose="00000500000000000000" pitchFamily="2" charset="0"/>
            </a:rPr>
            <a:t>Cannot attend events with extra cost</a:t>
          </a:r>
        </a:p>
      </dgm:t>
    </dgm:pt>
    <dgm:pt modelId="{72E22916-2558-4E23-8061-7104E00E667A}" type="parTrans" cxnId="{49464224-BE78-4C1E-BD8C-4875D83EAA5D}">
      <dgm:prSet/>
      <dgm:spPr/>
      <dgm:t>
        <a:bodyPr/>
        <a:lstStyle/>
        <a:p>
          <a:endParaRPr lang="en-US"/>
        </a:p>
      </dgm:t>
    </dgm:pt>
    <dgm:pt modelId="{C11BB7AE-DE67-4D01-AD14-82C5B67A9DFA}" type="sibTrans" cxnId="{49464224-BE78-4C1E-BD8C-4875D83EAA5D}">
      <dgm:prSet/>
      <dgm:spPr/>
      <dgm:t>
        <a:bodyPr/>
        <a:lstStyle/>
        <a:p>
          <a:endParaRPr lang="en-US"/>
        </a:p>
      </dgm:t>
    </dgm:pt>
    <dgm:pt modelId="{F20DC02D-2FD8-41A2-9812-0EA112E464BD}" type="pres">
      <dgm:prSet presAssocID="{7B4C9593-CBE3-4132-985D-8B4505983F8E}" presName="Name0" presStyleCnt="0">
        <dgm:presLayoutVars>
          <dgm:dir/>
          <dgm:animLvl val="lvl"/>
          <dgm:resizeHandles/>
        </dgm:presLayoutVars>
      </dgm:prSet>
      <dgm:spPr/>
    </dgm:pt>
    <dgm:pt modelId="{3C8351FC-9DD3-4ED1-84C5-C4AC87915B14}" type="pres">
      <dgm:prSet presAssocID="{37EC2A20-9294-4562-984C-2E9E625102E3}" presName="linNode" presStyleCnt="0"/>
      <dgm:spPr/>
    </dgm:pt>
    <dgm:pt modelId="{5A8D67B8-1CFB-4C6D-BE72-3B7818DED7C5}" type="pres">
      <dgm:prSet presAssocID="{37EC2A20-9294-4562-984C-2E9E625102E3}" presName="parentShp" presStyleLbl="node1" presStyleIdx="0" presStyleCnt="5" custScaleX="100001" custLinFactNeighborX="-331" custLinFactNeighborY="-185">
        <dgm:presLayoutVars>
          <dgm:bulletEnabled val="1"/>
        </dgm:presLayoutVars>
      </dgm:prSet>
      <dgm:spPr/>
    </dgm:pt>
    <dgm:pt modelId="{91620600-945A-4900-93A6-C67A2C34D672}" type="pres">
      <dgm:prSet presAssocID="{37EC2A20-9294-4562-984C-2E9E625102E3}" presName="childShp" presStyleLbl="bgAccFollowNode1" presStyleIdx="0" presStyleCnt="5" custScaleX="100001" custScaleY="132724" custLinFactNeighborX="-49" custLinFactNeighborY="-483">
        <dgm:presLayoutVars>
          <dgm:bulletEnabled val="1"/>
        </dgm:presLayoutVars>
      </dgm:prSet>
      <dgm:spPr/>
    </dgm:pt>
    <dgm:pt modelId="{9969EAA5-0A56-4679-AFC9-039B4BBEF79C}" type="pres">
      <dgm:prSet presAssocID="{A01105FC-FD7B-43DA-8D7E-CBC81FD65496}" presName="spacing" presStyleCnt="0"/>
      <dgm:spPr/>
    </dgm:pt>
    <dgm:pt modelId="{9FEE7F65-E0E0-4E47-A1CB-049FD7B005A1}" type="pres">
      <dgm:prSet presAssocID="{19A2B77B-B932-4A34-98F2-749027F30282}" presName="linNode" presStyleCnt="0"/>
      <dgm:spPr/>
    </dgm:pt>
    <dgm:pt modelId="{FA048562-9EA4-4190-9890-E6F446A2BD89}" type="pres">
      <dgm:prSet presAssocID="{19A2B77B-B932-4A34-98F2-749027F30282}" presName="parentShp" presStyleLbl="node1" presStyleIdx="1" presStyleCnt="5" custScaleX="100001" custLinFactNeighborX="-1376" custLinFactNeighborY="-10135">
        <dgm:presLayoutVars>
          <dgm:bulletEnabled val="1"/>
        </dgm:presLayoutVars>
      </dgm:prSet>
      <dgm:spPr/>
    </dgm:pt>
    <dgm:pt modelId="{EC562456-C437-49F8-9FB9-37D59B203894}" type="pres">
      <dgm:prSet presAssocID="{19A2B77B-B932-4A34-98F2-749027F30282}" presName="childShp" presStyleLbl="bgAccFollowNode1" presStyleIdx="1" presStyleCnt="5" custScaleX="100001" custScaleY="144558" custLinFactNeighborX="-49" custLinFactNeighborY="9212">
        <dgm:presLayoutVars>
          <dgm:bulletEnabled val="1"/>
        </dgm:presLayoutVars>
      </dgm:prSet>
      <dgm:spPr/>
    </dgm:pt>
    <dgm:pt modelId="{26E14510-1AA2-4DC7-9B94-48588730545C}" type="pres">
      <dgm:prSet presAssocID="{0634B26E-27DD-42AA-BAC6-9EE786A480DB}" presName="spacing" presStyleCnt="0"/>
      <dgm:spPr/>
    </dgm:pt>
    <dgm:pt modelId="{42D48D66-5A97-43A9-BA95-4456DC97F3FF}" type="pres">
      <dgm:prSet presAssocID="{B01EA46E-5688-45F6-BA0C-8AD07DC9B316}" presName="linNode" presStyleCnt="0"/>
      <dgm:spPr/>
    </dgm:pt>
    <dgm:pt modelId="{70A97EE6-EE03-4B30-BD07-19311DC16C8B}" type="pres">
      <dgm:prSet presAssocID="{B01EA46E-5688-45F6-BA0C-8AD07DC9B316}" presName="parentShp" presStyleLbl="node1" presStyleIdx="2" presStyleCnt="5" custScaleX="100001" custLinFactNeighborX="-1376" custLinFactNeighborY="-10135">
        <dgm:presLayoutVars>
          <dgm:bulletEnabled val="1"/>
        </dgm:presLayoutVars>
      </dgm:prSet>
      <dgm:spPr/>
    </dgm:pt>
    <dgm:pt modelId="{A47C6091-E556-444F-B7F4-8CA0E0652CE4}" type="pres">
      <dgm:prSet presAssocID="{B01EA46E-5688-45F6-BA0C-8AD07DC9B316}" presName="childShp" presStyleLbl="bgAccFollowNode1" presStyleIdx="2" presStyleCnt="5" custScaleX="100001" custScaleY="119565" custLinFactNeighborX="-49" custLinFactNeighborY="-1903">
        <dgm:presLayoutVars>
          <dgm:bulletEnabled val="1"/>
        </dgm:presLayoutVars>
      </dgm:prSet>
      <dgm:spPr/>
    </dgm:pt>
    <dgm:pt modelId="{0A6BCD32-4BEC-4FF0-9321-CB6835F3C751}" type="pres">
      <dgm:prSet presAssocID="{27C76F2D-579E-4285-8F1B-5274A00F8C08}" presName="spacing" presStyleCnt="0"/>
      <dgm:spPr/>
    </dgm:pt>
    <dgm:pt modelId="{5032D24B-9734-4710-9FE1-7E13217C34D5}" type="pres">
      <dgm:prSet presAssocID="{F9666A63-4EAF-4FE3-9B17-4C61E807EDB6}" presName="linNode" presStyleCnt="0"/>
      <dgm:spPr/>
    </dgm:pt>
    <dgm:pt modelId="{A9D59002-5A18-419B-B3BE-F789B2F59781}" type="pres">
      <dgm:prSet presAssocID="{F9666A63-4EAF-4FE3-9B17-4C61E807EDB6}" presName="parentShp" presStyleLbl="node1" presStyleIdx="3" presStyleCnt="5" custScaleX="100001" custLinFactNeighborX="-1376" custLinFactNeighborY="-10135">
        <dgm:presLayoutVars>
          <dgm:bulletEnabled val="1"/>
        </dgm:presLayoutVars>
      </dgm:prSet>
      <dgm:spPr/>
    </dgm:pt>
    <dgm:pt modelId="{EE0C7398-0D3E-4BC2-80B8-1F5FC56E5120}" type="pres">
      <dgm:prSet presAssocID="{F9666A63-4EAF-4FE3-9B17-4C61E807EDB6}" presName="childShp" presStyleLbl="bgAccFollowNode1" presStyleIdx="3" presStyleCnt="5" custScaleX="100001" custScaleY="172104" custLinFactNeighborX="4147" custLinFactNeighborY="4524">
        <dgm:presLayoutVars>
          <dgm:bulletEnabled val="1"/>
        </dgm:presLayoutVars>
      </dgm:prSet>
      <dgm:spPr/>
    </dgm:pt>
    <dgm:pt modelId="{27AA2577-CDA1-4CA6-8366-A2EAE7F057C1}" type="pres">
      <dgm:prSet presAssocID="{F5516D1A-996B-4B7D-B6BF-9274EA4F1725}" presName="spacing" presStyleCnt="0"/>
      <dgm:spPr/>
    </dgm:pt>
    <dgm:pt modelId="{B6F55FC3-0C07-42E4-8A9E-E0C17B4D9D1C}" type="pres">
      <dgm:prSet presAssocID="{4F9F7E87-8B07-4C46-82CC-A719F53916CA}" presName="linNode" presStyleCnt="0"/>
      <dgm:spPr/>
    </dgm:pt>
    <dgm:pt modelId="{68793B83-4677-4E2E-9C84-228B971DD4BD}" type="pres">
      <dgm:prSet presAssocID="{4F9F7E87-8B07-4C46-82CC-A719F53916CA}" presName="parentShp" presStyleLbl="node1" presStyleIdx="4" presStyleCnt="5" custScaleX="100001" custLinFactNeighborX="-1376" custLinFactNeighborY="-10135">
        <dgm:presLayoutVars>
          <dgm:bulletEnabled val="1"/>
        </dgm:presLayoutVars>
      </dgm:prSet>
      <dgm:spPr/>
    </dgm:pt>
    <dgm:pt modelId="{01E476A6-BFE5-4637-B773-4E4A75867CA8}" type="pres">
      <dgm:prSet presAssocID="{4F9F7E87-8B07-4C46-82CC-A719F53916CA}" presName="childShp" presStyleLbl="bgAccFollowNode1" presStyleIdx="4" presStyleCnt="5" custScaleX="100001" custScaleY="126774" custLinFactNeighborX="4292" custLinFactNeighborY="-12460">
        <dgm:presLayoutVars>
          <dgm:bulletEnabled val="1"/>
        </dgm:presLayoutVars>
      </dgm:prSet>
      <dgm:spPr/>
    </dgm:pt>
  </dgm:ptLst>
  <dgm:cxnLst>
    <dgm:cxn modelId="{AA4CC602-D2CD-4C15-AF0F-C952CF665944}" srcId="{7B4C9593-CBE3-4132-985D-8B4505983F8E}" destId="{19A2B77B-B932-4A34-98F2-749027F30282}" srcOrd="1" destOrd="0" parTransId="{88552EF7-E82E-4CEA-A21F-8FA5D1B31FB3}" sibTransId="{0634B26E-27DD-42AA-BAC6-9EE786A480DB}"/>
    <dgm:cxn modelId="{03EC4116-BB78-4E09-B815-A561AE0E6C04}" srcId="{7B4C9593-CBE3-4132-985D-8B4505983F8E}" destId="{F9666A63-4EAF-4FE3-9B17-4C61E807EDB6}" srcOrd="3" destOrd="0" parTransId="{5DE67700-6D92-448E-BDED-9A890163C55B}" sibTransId="{F5516D1A-996B-4B7D-B6BF-9274EA4F1725}"/>
    <dgm:cxn modelId="{C1714520-8C9E-4E79-81B0-EA727E0E77A4}" type="presOf" srcId="{5796A159-B63E-4D2F-9058-247832496289}" destId="{EE0C7398-0D3E-4BC2-80B8-1F5FC56E5120}" srcOrd="0" destOrd="1" presId="urn:microsoft.com/office/officeart/2005/8/layout/vList6"/>
    <dgm:cxn modelId="{49464224-BE78-4C1E-BD8C-4875D83EAA5D}" srcId="{F9666A63-4EAF-4FE3-9B17-4C61E807EDB6}" destId="{5796A159-B63E-4D2F-9058-247832496289}" srcOrd="1" destOrd="0" parTransId="{72E22916-2558-4E23-8061-7104E00E667A}" sibTransId="{C11BB7AE-DE67-4D01-AD14-82C5B67A9DFA}"/>
    <dgm:cxn modelId="{1A691B38-CF3F-40A9-B5C7-FC19AE6E7F62}" srcId="{7B4C9593-CBE3-4132-985D-8B4505983F8E}" destId="{B01EA46E-5688-45F6-BA0C-8AD07DC9B316}" srcOrd="2" destOrd="0" parTransId="{26E08C21-C415-4C6B-9C6F-DFE76A828413}" sibTransId="{27C76F2D-579E-4285-8F1B-5274A00F8C08}"/>
    <dgm:cxn modelId="{62F6123B-F815-45AC-82E5-F7578F6C37B9}" type="presOf" srcId="{37EC2A20-9294-4562-984C-2E9E625102E3}" destId="{5A8D67B8-1CFB-4C6D-BE72-3B7818DED7C5}" srcOrd="0" destOrd="0" presId="urn:microsoft.com/office/officeart/2005/8/layout/vList6"/>
    <dgm:cxn modelId="{64E93043-63A2-45ED-9982-64967BB384B4}" type="presOf" srcId="{B01EA46E-5688-45F6-BA0C-8AD07DC9B316}" destId="{70A97EE6-EE03-4B30-BD07-19311DC16C8B}" srcOrd="0" destOrd="0" presId="urn:microsoft.com/office/officeart/2005/8/layout/vList6"/>
    <dgm:cxn modelId="{EF3E7669-3F83-413F-BC6E-A014B7FEB458}" type="presOf" srcId="{FA845DA3-80AC-48D1-8A4E-3A07D35D642E}" destId="{EE0C7398-0D3E-4BC2-80B8-1F5FC56E5120}" srcOrd="0" destOrd="0" presId="urn:microsoft.com/office/officeart/2005/8/layout/vList6"/>
    <dgm:cxn modelId="{B075BD49-8CF3-4E64-984E-453AAFD1CB7C}" srcId="{37EC2A20-9294-4562-984C-2E9E625102E3}" destId="{0F90AEE7-E65D-4421-A4EC-65A660DA9F0E}" srcOrd="0" destOrd="0" parTransId="{4537D44B-CF29-492D-9B28-258C94063874}" sibTransId="{04741152-930D-40D9-A0AB-DBEAED7AB631}"/>
    <dgm:cxn modelId="{3C40414B-91FE-406D-9755-73E495B4C191}" srcId="{7B4C9593-CBE3-4132-985D-8B4505983F8E}" destId="{37EC2A20-9294-4562-984C-2E9E625102E3}" srcOrd="0" destOrd="0" parTransId="{F3531934-E9F2-42A4-872D-6C28F98B89B1}" sibTransId="{A01105FC-FD7B-43DA-8D7E-CBC81FD65496}"/>
    <dgm:cxn modelId="{F509E86B-65BC-4195-9C55-65984725417B}" type="presOf" srcId="{F9666A63-4EAF-4FE3-9B17-4C61E807EDB6}" destId="{A9D59002-5A18-419B-B3BE-F789B2F59781}" srcOrd="0" destOrd="0" presId="urn:microsoft.com/office/officeart/2005/8/layout/vList6"/>
    <dgm:cxn modelId="{C3EAF750-3DC1-47D2-BAAF-12CB17C597AA}" srcId="{7B4C9593-CBE3-4132-985D-8B4505983F8E}" destId="{4F9F7E87-8B07-4C46-82CC-A719F53916CA}" srcOrd="4" destOrd="0" parTransId="{883A305F-FB0B-4F08-9696-ED801E1E0557}" sibTransId="{0C6AF583-3065-485A-884C-25157EC4F9D8}"/>
    <dgm:cxn modelId="{128AC573-A99C-4832-8B19-7306EB39AA89}" type="presOf" srcId="{19A2B77B-B932-4A34-98F2-749027F30282}" destId="{FA048562-9EA4-4190-9890-E6F446A2BD89}" srcOrd="0" destOrd="0" presId="urn:microsoft.com/office/officeart/2005/8/layout/vList6"/>
    <dgm:cxn modelId="{6375C780-FE9B-4F7C-93CA-0FD4E41E17E6}" type="presOf" srcId="{38534878-4EA5-4E0E-91F3-B487E1903956}" destId="{A47C6091-E556-444F-B7F4-8CA0E0652CE4}" srcOrd="0" destOrd="0" presId="urn:microsoft.com/office/officeart/2005/8/layout/vList6"/>
    <dgm:cxn modelId="{33F09D81-1AB9-451D-84FE-6F9A2171FA17}" type="presOf" srcId="{6D63B9FA-3D38-40E9-8CEC-14BD9FC42277}" destId="{EC562456-C437-49F8-9FB9-37D59B203894}" srcOrd="0" destOrd="0" presId="urn:microsoft.com/office/officeart/2005/8/layout/vList6"/>
    <dgm:cxn modelId="{F6A8AC83-D5F5-4815-A521-D918F2EB2C9A}" type="presOf" srcId="{DD2912BA-CE2F-4D58-AA9D-D81893D725CE}" destId="{91620600-945A-4900-93A6-C67A2C34D672}" srcOrd="0" destOrd="1" presId="urn:microsoft.com/office/officeart/2005/8/layout/vList6"/>
    <dgm:cxn modelId="{7724A18F-03D4-469B-A3B1-B2B5081972B8}" srcId="{B01EA46E-5688-45F6-BA0C-8AD07DC9B316}" destId="{38534878-4EA5-4E0E-91F3-B487E1903956}" srcOrd="0" destOrd="0" parTransId="{D3FECE51-84E1-45E3-8CDC-E61EE6738FD4}" sibTransId="{FAE51D98-90C2-40D0-8D8A-B450B9ECA6B0}"/>
    <dgm:cxn modelId="{85A12C9F-CC33-4EEA-A2D6-6BEB962BEA37}" type="presOf" srcId="{F5C0BCF6-BBD3-409B-A250-0BD9A2BDBEF2}" destId="{01E476A6-BFE5-4637-B773-4E4A75867CA8}" srcOrd="0" destOrd="0" presId="urn:microsoft.com/office/officeart/2005/8/layout/vList6"/>
    <dgm:cxn modelId="{52203FB6-3AD4-4784-A952-96C5EF661E12}" srcId="{F9666A63-4EAF-4FE3-9B17-4C61E807EDB6}" destId="{FA845DA3-80AC-48D1-8A4E-3A07D35D642E}" srcOrd="0" destOrd="0" parTransId="{CABEA364-F89E-4A88-80BE-C901AA82BED1}" sibTransId="{D916B65D-6DEC-4D3C-B285-FD7FB094BC46}"/>
    <dgm:cxn modelId="{30DC46C4-01BD-41DE-9E92-677D08143C4F}" type="presOf" srcId="{4F9F7E87-8B07-4C46-82CC-A719F53916CA}" destId="{68793B83-4677-4E2E-9C84-228B971DD4BD}" srcOrd="0" destOrd="0" presId="urn:microsoft.com/office/officeart/2005/8/layout/vList6"/>
    <dgm:cxn modelId="{1A97F8C4-6903-47A5-9EA1-80D7096EC20E}" srcId="{37EC2A20-9294-4562-984C-2E9E625102E3}" destId="{DD2912BA-CE2F-4D58-AA9D-D81893D725CE}" srcOrd="1" destOrd="0" parTransId="{5C11CCCC-BA05-4E40-B690-A7EAF26F7480}" sibTransId="{5B55002C-B3C5-45C4-A072-C0F962279E34}"/>
    <dgm:cxn modelId="{541BD7C9-51ED-44FF-9097-9A07C4CB5885}" type="presOf" srcId="{7B4C9593-CBE3-4132-985D-8B4505983F8E}" destId="{F20DC02D-2FD8-41A2-9812-0EA112E464BD}" srcOrd="0" destOrd="0" presId="urn:microsoft.com/office/officeart/2005/8/layout/vList6"/>
    <dgm:cxn modelId="{DCB5B5CD-CBCB-4BB2-98B2-4D0744615E0C}" type="presOf" srcId="{0F90AEE7-E65D-4421-A4EC-65A660DA9F0E}" destId="{91620600-945A-4900-93A6-C67A2C34D672}" srcOrd="0" destOrd="0" presId="urn:microsoft.com/office/officeart/2005/8/layout/vList6"/>
    <dgm:cxn modelId="{752CD8EB-B583-47A1-9BB9-F1C6013BB009}" srcId="{4F9F7E87-8B07-4C46-82CC-A719F53916CA}" destId="{F5C0BCF6-BBD3-409B-A250-0BD9A2BDBEF2}" srcOrd="0" destOrd="0" parTransId="{51B77B02-CBF7-4DA9-8A5D-6E437FD09C2C}" sibTransId="{62E77FD7-B1BA-4A4D-81D0-1FEC57C6CD62}"/>
    <dgm:cxn modelId="{FDFD7CF8-1B4A-4F00-ABFD-13DBE0919187}" srcId="{19A2B77B-B932-4A34-98F2-749027F30282}" destId="{6D63B9FA-3D38-40E9-8CEC-14BD9FC42277}" srcOrd="0" destOrd="0" parTransId="{04870E38-C41D-488C-8505-C1DC6EFCDD63}" sibTransId="{F92E83EF-56CF-4893-9D07-47B85BB5A991}"/>
    <dgm:cxn modelId="{3B8FDF29-5742-4AD7-8FFE-BCFD0E0A47D6}" type="presParOf" srcId="{F20DC02D-2FD8-41A2-9812-0EA112E464BD}" destId="{3C8351FC-9DD3-4ED1-84C5-C4AC87915B14}" srcOrd="0" destOrd="0" presId="urn:microsoft.com/office/officeart/2005/8/layout/vList6"/>
    <dgm:cxn modelId="{A9EAB4C7-164E-4047-A24E-59D1B53B3F02}" type="presParOf" srcId="{3C8351FC-9DD3-4ED1-84C5-C4AC87915B14}" destId="{5A8D67B8-1CFB-4C6D-BE72-3B7818DED7C5}" srcOrd="0" destOrd="0" presId="urn:microsoft.com/office/officeart/2005/8/layout/vList6"/>
    <dgm:cxn modelId="{019810D9-B3D5-4D6B-B067-DAE9E33522D3}" type="presParOf" srcId="{3C8351FC-9DD3-4ED1-84C5-C4AC87915B14}" destId="{91620600-945A-4900-93A6-C67A2C34D672}" srcOrd="1" destOrd="0" presId="urn:microsoft.com/office/officeart/2005/8/layout/vList6"/>
    <dgm:cxn modelId="{560A1C6D-9F3A-4D0D-98B0-43DA3C87BC8B}" type="presParOf" srcId="{F20DC02D-2FD8-41A2-9812-0EA112E464BD}" destId="{9969EAA5-0A56-4679-AFC9-039B4BBEF79C}" srcOrd="1" destOrd="0" presId="urn:microsoft.com/office/officeart/2005/8/layout/vList6"/>
    <dgm:cxn modelId="{3EA66AAF-C225-4005-A9DB-0D34BA8A6060}" type="presParOf" srcId="{F20DC02D-2FD8-41A2-9812-0EA112E464BD}" destId="{9FEE7F65-E0E0-4E47-A1CB-049FD7B005A1}" srcOrd="2" destOrd="0" presId="urn:microsoft.com/office/officeart/2005/8/layout/vList6"/>
    <dgm:cxn modelId="{094C23F2-9FBC-4580-928D-FA42F41E95B6}" type="presParOf" srcId="{9FEE7F65-E0E0-4E47-A1CB-049FD7B005A1}" destId="{FA048562-9EA4-4190-9890-E6F446A2BD89}" srcOrd="0" destOrd="0" presId="urn:microsoft.com/office/officeart/2005/8/layout/vList6"/>
    <dgm:cxn modelId="{507E21BE-6248-42DA-9EA4-0E0A54397B7F}" type="presParOf" srcId="{9FEE7F65-E0E0-4E47-A1CB-049FD7B005A1}" destId="{EC562456-C437-49F8-9FB9-37D59B203894}" srcOrd="1" destOrd="0" presId="urn:microsoft.com/office/officeart/2005/8/layout/vList6"/>
    <dgm:cxn modelId="{B5922DB8-10AB-4B02-B6A6-8511D36C6BE2}" type="presParOf" srcId="{F20DC02D-2FD8-41A2-9812-0EA112E464BD}" destId="{26E14510-1AA2-4DC7-9B94-48588730545C}" srcOrd="3" destOrd="0" presId="urn:microsoft.com/office/officeart/2005/8/layout/vList6"/>
    <dgm:cxn modelId="{17973A5C-634A-4C89-88A3-FA46A4E9F721}" type="presParOf" srcId="{F20DC02D-2FD8-41A2-9812-0EA112E464BD}" destId="{42D48D66-5A97-43A9-BA95-4456DC97F3FF}" srcOrd="4" destOrd="0" presId="urn:microsoft.com/office/officeart/2005/8/layout/vList6"/>
    <dgm:cxn modelId="{83582BE8-EF17-41D8-AF8E-3363BF9F4CD3}" type="presParOf" srcId="{42D48D66-5A97-43A9-BA95-4456DC97F3FF}" destId="{70A97EE6-EE03-4B30-BD07-19311DC16C8B}" srcOrd="0" destOrd="0" presId="urn:microsoft.com/office/officeart/2005/8/layout/vList6"/>
    <dgm:cxn modelId="{277A2D62-660B-4544-B93E-B411C0EAEE21}" type="presParOf" srcId="{42D48D66-5A97-43A9-BA95-4456DC97F3FF}" destId="{A47C6091-E556-444F-B7F4-8CA0E0652CE4}" srcOrd="1" destOrd="0" presId="urn:microsoft.com/office/officeart/2005/8/layout/vList6"/>
    <dgm:cxn modelId="{C0AA2709-E4D6-4606-B4E1-22655E7A425B}" type="presParOf" srcId="{F20DC02D-2FD8-41A2-9812-0EA112E464BD}" destId="{0A6BCD32-4BEC-4FF0-9321-CB6835F3C751}" srcOrd="5" destOrd="0" presId="urn:microsoft.com/office/officeart/2005/8/layout/vList6"/>
    <dgm:cxn modelId="{25757382-C292-4A1A-9C25-9AD50F59B674}" type="presParOf" srcId="{F20DC02D-2FD8-41A2-9812-0EA112E464BD}" destId="{5032D24B-9734-4710-9FE1-7E13217C34D5}" srcOrd="6" destOrd="0" presId="urn:microsoft.com/office/officeart/2005/8/layout/vList6"/>
    <dgm:cxn modelId="{4E7F5D34-EFE0-40E3-9204-DBDB8D39989C}" type="presParOf" srcId="{5032D24B-9734-4710-9FE1-7E13217C34D5}" destId="{A9D59002-5A18-419B-B3BE-F789B2F59781}" srcOrd="0" destOrd="0" presId="urn:microsoft.com/office/officeart/2005/8/layout/vList6"/>
    <dgm:cxn modelId="{08ADBD7A-BEAB-40C4-B255-4A928796EF5E}" type="presParOf" srcId="{5032D24B-9734-4710-9FE1-7E13217C34D5}" destId="{EE0C7398-0D3E-4BC2-80B8-1F5FC56E5120}" srcOrd="1" destOrd="0" presId="urn:microsoft.com/office/officeart/2005/8/layout/vList6"/>
    <dgm:cxn modelId="{97E8EEC3-3D20-409F-939F-288DB97685AD}" type="presParOf" srcId="{F20DC02D-2FD8-41A2-9812-0EA112E464BD}" destId="{27AA2577-CDA1-4CA6-8366-A2EAE7F057C1}" srcOrd="7" destOrd="0" presId="urn:microsoft.com/office/officeart/2005/8/layout/vList6"/>
    <dgm:cxn modelId="{2AC9C722-8278-4028-A667-CC5BE4A24880}" type="presParOf" srcId="{F20DC02D-2FD8-41A2-9812-0EA112E464BD}" destId="{B6F55FC3-0C07-42E4-8A9E-E0C17B4D9D1C}" srcOrd="8" destOrd="0" presId="urn:microsoft.com/office/officeart/2005/8/layout/vList6"/>
    <dgm:cxn modelId="{65221E9C-3CE3-445E-92E9-F23DB61FCC6C}" type="presParOf" srcId="{B6F55FC3-0C07-42E4-8A9E-E0C17B4D9D1C}" destId="{68793B83-4677-4E2E-9C84-228B971DD4BD}" srcOrd="0" destOrd="0" presId="urn:microsoft.com/office/officeart/2005/8/layout/vList6"/>
    <dgm:cxn modelId="{D619105F-8444-4C3E-B0D3-0B99C8568A7B}" type="presParOf" srcId="{B6F55FC3-0C07-42E4-8A9E-E0C17B4D9D1C}" destId="{01E476A6-BFE5-4637-B773-4E4A75867CA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20600-945A-4900-93A6-C67A2C34D672}">
      <dsp:nvSpPr>
        <dsp:cNvPr id="0" name=""/>
        <dsp:cNvSpPr/>
      </dsp:nvSpPr>
      <dsp:spPr>
        <a:xfrm>
          <a:off x="1828793" y="0"/>
          <a:ext cx="2737871" cy="39812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Montserrat" panose="00000500000000000000" pitchFamily="2" charset="0"/>
            </a:rPr>
            <a:t>Required attendance at anchored events</a:t>
          </a:r>
        </a:p>
        <a:p>
          <a:pPr marL="57150" lvl="1" indent="-57150" algn="l" defTabSz="400050">
            <a:lnSpc>
              <a:spcPct val="90000"/>
            </a:lnSpc>
            <a:spcBef>
              <a:spcPct val="0"/>
            </a:spcBef>
            <a:spcAft>
              <a:spcPct val="15000"/>
            </a:spcAft>
            <a:buChar char="•"/>
          </a:pPr>
          <a:r>
            <a:rPr lang="en-US" sz="900" kern="1200" dirty="0">
              <a:latin typeface="Montserrat" panose="00000500000000000000" pitchFamily="2" charset="0"/>
            </a:rPr>
            <a:t>Cannot attend events with extra cost</a:t>
          </a:r>
        </a:p>
      </dsp:txBody>
      <dsp:txXfrm>
        <a:off x="1828793" y="49765"/>
        <a:ext cx="2588575" cy="298593"/>
      </dsp:txXfrm>
    </dsp:sp>
    <dsp:sp modelId="{5A8D67B8-1CFB-4C6D-BE72-3B7818DED7C5}">
      <dsp:nvSpPr>
        <dsp:cNvPr id="0" name=""/>
        <dsp:cNvSpPr/>
      </dsp:nvSpPr>
      <dsp:spPr>
        <a:xfrm>
          <a:off x="0" y="49973"/>
          <a:ext cx="1825247" cy="29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ontserrat" panose="00000500000000000000" pitchFamily="2" charset="0"/>
            </a:rPr>
            <a:t>Financial Hardship</a:t>
          </a:r>
        </a:p>
      </dsp:txBody>
      <dsp:txXfrm>
        <a:off x="14643" y="64616"/>
        <a:ext cx="1795961" cy="270677"/>
      </dsp:txXfrm>
    </dsp:sp>
    <dsp:sp modelId="{EC562456-C437-49F8-9FB9-37D59B203894}">
      <dsp:nvSpPr>
        <dsp:cNvPr id="0" name=""/>
        <dsp:cNvSpPr/>
      </dsp:nvSpPr>
      <dsp:spPr>
        <a:xfrm>
          <a:off x="1828793" y="457200"/>
          <a:ext cx="2737871" cy="43362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Montserrat" panose="00000500000000000000" pitchFamily="2" charset="0"/>
            </a:rPr>
            <a:t>Expectations will be unique to the member’s situation – attend as much as possible. </a:t>
          </a:r>
        </a:p>
      </dsp:txBody>
      <dsp:txXfrm>
        <a:off x="1828793" y="511403"/>
        <a:ext cx="2575264" cy="325215"/>
      </dsp:txXfrm>
    </dsp:sp>
    <dsp:sp modelId="{FA048562-9EA4-4190-9890-E6F446A2BD89}">
      <dsp:nvSpPr>
        <dsp:cNvPr id="0" name=""/>
        <dsp:cNvSpPr/>
      </dsp:nvSpPr>
      <dsp:spPr>
        <a:xfrm>
          <a:off x="0" y="465995"/>
          <a:ext cx="1825247" cy="29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ontserrat" panose="00000500000000000000" pitchFamily="2" charset="0"/>
            </a:rPr>
            <a:t>Attendance</a:t>
          </a:r>
        </a:p>
      </dsp:txBody>
      <dsp:txXfrm>
        <a:off x="14643" y="480638"/>
        <a:ext cx="1795961" cy="270677"/>
      </dsp:txXfrm>
    </dsp:sp>
    <dsp:sp modelId="{A47C6091-E556-444F-B7F4-8CA0E0652CE4}">
      <dsp:nvSpPr>
        <dsp:cNvPr id="0" name=""/>
        <dsp:cNvSpPr/>
      </dsp:nvSpPr>
      <dsp:spPr>
        <a:xfrm>
          <a:off x="1828793" y="887476"/>
          <a:ext cx="2737871" cy="3586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r>
            <a:rPr lang="en-US" sz="1050" kern="1200" dirty="0">
              <a:latin typeface="Montserrat" panose="00000500000000000000" pitchFamily="2" charset="0"/>
            </a:rPr>
            <a:t>Should</a:t>
          </a:r>
          <a:r>
            <a:rPr lang="en-US" sz="1050" kern="1200" baseline="0" dirty="0">
              <a:latin typeface="Montserrat" panose="00000500000000000000" pitchFamily="2" charset="0"/>
            </a:rPr>
            <a:t> attend no events during this time</a:t>
          </a:r>
          <a:endParaRPr lang="en-US" sz="1050" kern="1200" dirty="0">
            <a:latin typeface="Montserrat" panose="00000500000000000000" pitchFamily="2" charset="0"/>
          </a:endParaRPr>
        </a:p>
      </dsp:txBody>
      <dsp:txXfrm>
        <a:off x="1828793" y="932307"/>
        <a:ext cx="2603377" cy="268988"/>
      </dsp:txXfrm>
    </dsp:sp>
    <dsp:sp modelId="{70A97EE6-EE03-4B30-BD07-19311DC16C8B}">
      <dsp:nvSpPr>
        <dsp:cNvPr id="0" name=""/>
        <dsp:cNvSpPr/>
      </dsp:nvSpPr>
      <dsp:spPr>
        <a:xfrm>
          <a:off x="0" y="892127"/>
          <a:ext cx="1825247" cy="29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ontserrat" panose="00000500000000000000" pitchFamily="2" charset="0"/>
            </a:rPr>
            <a:t>Non-Resident/Abroad</a:t>
          </a:r>
        </a:p>
      </dsp:txBody>
      <dsp:txXfrm>
        <a:off x="14643" y="906770"/>
        <a:ext cx="1795961" cy="270677"/>
      </dsp:txXfrm>
    </dsp:sp>
    <dsp:sp modelId="{EE0C7398-0D3E-4BC2-80B8-1F5FC56E5120}">
      <dsp:nvSpPr>
        <dsp:cNvPr id="0" name=""/>
        <dsp:cNvSpPr/>
      </dsp:nvSpPr>
      <dsp:spPr>
        <a:xfrm>
          <a:off x="1831451" y="1295402"/>
          <a:ext cx="2740547" cy="5162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Montserrat" panose="00000500000000000000" pitchFamily="2" charset="0"/>
            </a:rPr>
            <a:t>May attend anchored events. </a:t>
          </a:r>
        </a:p>
        <a:p>
          <a:pPr marL="57150" lvl="1" indent="-57150" algn="l" defTabSz="444500">
            <a:lnSpc>
              <a:spcPct val="90000"/>
            </a:lnSpc>
            <a:spcBef>
              <a:spcPct val="0"/>
            </a:spcBef>
            <a:spcAft>
              <a:spcPct val="15000"/>
            </a:spcAft>
            <a:buChar char="•"/>
          </a:pPr>
          <a:r>
            <a:rPr lang="en-US" sz="1000" kern="1200" dirty="0">
              <a:latin typeface="Montserrat" panose="00000500000000000000" pitchFamily="2" charset="0"/>
            </a:rPr>
            <a:t>Cannot attend events with extra cost</a:t>
          </a:r>
        </a:p>
      </dsp:txBody>
      <dsp:txXfrm>
        <a:off x="1831451" y="1359933"/>
        <a:ext cx="2546954" cy="387186"/>
      </dsp:txXfrm>
    </dsp:sp>
    <dsp:sp modelId="{A9D59002-5A18-419B-B3BE-F789B2F59781}">
      <dsp:nvSpPr>
        <dsp:cNvPr id="0" name=""/>
        <dsp:cNvSpPr/>
      </dsp:nvSpPr>
      <dsp:spPr>
        <a:xfrm>
          <a:off x="0" y="1359573"/>
          <a:ext cx="1827031" cy="29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ontserrat" panose="00000500000000000000" pitchFamily="2" charset="0"/>
            </a:rPr>
            <a:t>Academic/Professional</a:t>
          </a:r>
        </a:p>
      </dsp:txBody>
      <dsp:txXfrm>
        <a:off x="14643" y="1374216"/>
        <a:ext cx="1797745" cy="270677"/>
      </dsp:txXfrm>
    </dsp:sp>
    <dsp:sp modelId="{01E476A6-BFE5-4637-B773-4E4A75867CA8}">
      <dsp:nvSpPr>
        <dsp:cNvPr id="0" name=""/>
        <dsp:cNvSpPr/>
      </dsp:nvSpPr>
      <dsp:spPr>
        <a:xfrm>
          <a:off x="1831451" y="1790701"/>
          <a:ext cx="2740547" cy="38027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r>
            <a:rPr lang="en-US" sz="1050" kern="1200" dirty="0">
              <a:latin typeface="Montserrat" panose="00000500000000000000" pitchFamily="2" charset="0"/>
            </a:rPr>
            <a:t>Attendance requirements of member mirror any of the above</a:t>
          </a:r>
        </a:p>
      </dsp:txBody>
      <dsp:txXfrm>
        <a:off x="1831451" y="1838235"/>
        <a:ext cx="2597944" cy="285207"/>
      </dsp:txXfrm>
    </dsp:sp>
    <dsp:sp modelId="{68793B83-4677-4E2E-9C84-228B971DD4BD}">
      <dsp:nvSpPr>
        <dsp:cNvPr id="0" name=""/>
        <dsp:cNvSpPr/>
      </dsp:nvSpPr>
      <dsp:spPr>
        <a:xfrm>
          <a:off x="0" y="1837831"/>
          <a:ext cx="1827031" cy="29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ontserrat" panose="00000500000000000000" pitchFamily="2" charset="0"/>
            </a:rPr>
            <a:t>Special Circumstances</a:t>
          </a:r>
        </a:p>
      </dsp:txBody>
      <dsp:txXfrm>
        <a:off x="14643" y="1852474"/>
        <a:ext cx="1797745" cy="27067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8/29/2022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8/29/2022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3.amazonaws.com/dg-library/Honor-Board-Supportive-Programming.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(Session time: 2 hours)</a:t>
            </a:r>
          </a:p>
          <a:p>
            <a:pPr>
              <a:defRPr/>
            </a:pPr>
            <a:endParaRPr lang="en-US" altLang="en-US" b="1" dirty="0"/>
          </a:p>
          <a:p>
            <a:pPr>
              <a:defRPr/>
            </a:pPr>
            <a:r>
              <a:rPr lang="en-US" altLang="en-US" b="1" dirty="0"/>
              <a:t>Facilitation Key:</a:t>
            </a:r>
          </a:p>
          <a:p>
            <a:pPr>
              <a:defRPr/>
            </a:pPr>
            <a:r>
              <a:rPr lang="en-US" altLang="en-US" dirty="0"/>
              <a:t>Total Time: XX | Marks the amount of time the section/slide should take to complete.</a:t>
            </a:r>
          </a:p>
          <a:p>
            <a:pPr>
              <a:defRPr/>
            </a:pPr>
            <a:r>
              <a:rPr lang="en-US" altLang="en-US" dirty="0"/>
              <a:t> Fac Note | Highlights special instructions for you as the facilitator.</a:t>
            </a:r>
          </a:p>
          <a:p>
            <a:pPr>
              <a:defRPr/>
            </a:pPr>
            <a:r>
              <a:rPr lang="en-US" altLang="en-US" dirty="0"/>
              <a:t> </a:t>
            </a:r>
            <a:r>
              <a:rPr lang="en-US" altLang="en-US" i="1" dirty="0"/>
              <a:t>Italics | </a:t>
            </a:r>
            <a:r>
              <a:rPr lang="en-US" altLang="en-US" dirty="0"/>
              <a:t>Marks statements or questions that you should say out loud.</a:t>
            </a:r>
          </a:p>
          <a:p>
            <a:pPr>
              <a:defRPr/>
            </a:pPr>
            <a:r>
              <a:rPr lang="en-US" altLang="en-US" dirty="0"/>
              <a:t> Plain Text | Indicates instructions for you.</a:t>
            </a:r>
          </a:p>
          <a:p>
            <a:pPr>
              <a:defRPr/>
            </a:pPr>
            <a:endParaRPr lang="en-US" altLang="en-US" dirty="0"/>
          </a:p>
          <a:p>
            <a:pPr marL="0" lvl="0" indent="0">
              <a:buFont typeface="Arial" panose="020B0604020202020204" pitchFamily="34" charset="0"/>
              <a:buNone/>
            </a:pPr>
            <a:endParaRPr lang="en-US" sz="1200"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a:t>
            </a:fld>
            <a:endParaRPr lang="en-US" dirty="0"/>
          </a:p>
        </p:txBody>
      </p:sp>
    </p:spTree>
    <p:extLst>
      <p:ext uri="{BB962C8B-B14F-4D97-AF65-F5344CB8AC3E}">
        <p14:creationId xmlns:p14="http://schemas.microsoft.com/office/powerpoint/2010/main" val="105070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spcBef>
                <a:spcPct val="30000"/>
              </a:spcBef>
              <a:spcAft>
                <a:spcPct val="0"/>
              </a:spcAft>
              <a:defRPr/>
            </a:pPr>
            <a:r>
              <a:rPr lang="en-US" i="0" dirty="0"/>
              <a:t>(2 minutes)</a:t>
            </a:r>
          </a:p>
          <a:p>
            <a:pPr defTabSz="466618" eaLnBrk="0" fontAlgn="base" hangingPunct="0">
              <a:spcBef>
                <a:spcPct val="30000"/>
              </a:spcBef>
              <a:spcAft>
                <a:spcPct val="0"/>
              </a:spcAft>
              <a:defRPr/>
            </a:pPr>
            <a:endParaRPr lang="en-US" i="1" dirty="0"/>
          </a:p>
          <a:p>
            <a:pPr defTabSz="466618" eaLnBrk="0" fontAlgn="base" hangingPunct="0">
              <a:spcBef>
                <a:spcPct val="30000"/>
              </a:spcBef>
              <a:spcAft>
                <a:spcPct val="0"/>
              </a:spcAft>
              <a:defRPr/>
            </a:pPr>
            <a:r>
              <a:rPr lang="en-US" i="1" dirty="0"/>
              <a:t>These are the individuals that make up Honor Board.</a:t>
            </a:r>
          </a:p>
          <a:p>
            <a:pPr defTabSz="466618" eaLnBrk="0" fontAlgn="base" hangingPunct="0">
              <a:spcBef>
                <a:spcPct val="30000"/>
              </a:spcBef>
              <a:spcAft>
                <a:spcPct val="0"/>
              </a:spcAft>
              <a:defRPr/>
            </a:pPr>
            <a:endParaRPr lang="en-US" i="1" baseline="0" dirty="0"/>
          </a:p>
          <a:p>
            <a:pPr defTabSz="466618" eaLnBrk="0" fontAlgn="base" hangingPunct="0">
              <a:spcBef>
                <a:spcPct val="30000"/>
              </a:spcBef>
              <a:spcAft>
                <a:spcPct val="0"/>
              </a:spcAft>
              <a:defRPr/>
            </a:pPr>
            <a:r>
              <a:rPr lang="en-US" i="0" baseline="0" dirty="0"/>
              <a:t>Review the slide. </a:t>
            </a:r>
          </a:p>
          <a:p>
            <a:pPr defTabSz="466618" eaLnBrk="0" fontAlgn="base" hangingPunct="0">
              <a:spcBef>
                <a:spcPct val="30000"/>
              </a:spcBef>
              <a:spcAft>
                <a:spcPct val="0"/>
              </a:spcAft>
              <a:defRPr/>
            </a:pPr>
            <a:endParaRPr lang="en-US" i="0" dirty="0"/>
          </a:p>
          <a:p>
            <a:pPr defTabSz="466618" eaLnBrk="0" fontAlgn="base" hangingPunct="0">
              <a:spcBef>
                <a:spcPct val="30000"/>
              </a:spcBef>
              <a:spcAft>
                <a:spcPct val="0"/>
              </a:spcAft>
              <a:defRPr/>
            </a:pPr>
            <a:r>
              <a:rPr lang="en-US" i="0" dirty="0"/>
              <a:t>Fac Note: When an HBA has been appointed, the ATC may</a:t>
            </a:r>
            <a:r>
              <a:rPr lang="en-US" i="0" baseline="0" dirty="0"/>
              <a:t> not attend HB hearings </a:t>
            </a:r>
            <a:r>
              <a:rPr lang="en-US" b="1" i="1" u="sng" baseline="0" dirty="0"/>
              <a:t>nor is she privy to any Honor Board-related matters</a:t>
            </a:r>
            <a:r>
              <a:rPr lang="en-US" i="0" baseline="0" dirty="0"/>
              <a:t>.  No other advisers may attend hearings. CDCs should also not be attending formal hearings, nor should they review Honor Board documents. </a:t>
            </a:r>
          </a:p>
          <a:p>
            <a:pPr defTabSz="466618" eaLnBrk="0" fontAlgn="base" hangingPunct="0">
              <a:spcBef>
                <a:spcPct val="30000"/>
              </a:spcBef>
              <a:spcAft>
                <a:spcPct val="0"/>
              </a:spcAft>
              <a:defRPr/>
            </a:pPr>
            <a:endParaRPr lang="en-US" i="0" baseline="0" dirty="0"/>
          </a:p>
          <a:p>
            <a:pPr defTabSz="466618" eaLnBrk="0" fontAlgn="base" hangingPunct="0">
              <a:spcBef>
                <a:spcPct val="30000"/>
              </a:spcBef>
              <a:spcAft>
                <a:spcPct val="0"/>
              </a:spcAft>
              <a:defRPr/>
            </a:pPr>
            <a:r>
              <a:rPr lang="en-US" b="0" i="0" u="none" baseline="0" dirty="0"/>
              <a:t>Fac Note: A reminder that Honor Board is a collegiate board and the vp: social standards is the presiding officer. </a:t>
            </a:r>
            <a:endParaRPr lang="en-US" b="0" i="0" u="none"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10</a:t>
            </a:fld>
            <a:endParaRPr lang="en-US" dirty="0"/>
          </a:p>
        </p:txBody>
      </p:sp>
    </p:spTree>
    <p:extLst>
      <p:ext uri="{BB962C8B-B14F-4D97-AF65-F5344CB8AC3E}">
        <p14:creationId xmlns:p14="http://schemas.microsoft.com/office/powerpoint/2010/main" val="682577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Honor Board meets weekly.  The agenda for Honor Board meetings is on the screen. This agenda also mirrors the Weekly Meeting Minute template for Honor Board meetings. One Honor Board member should take minutes at each meeting.  The weekly Honor Board meeting minutes need to be sent to the RCS/CAC/NCC within 24 hours of the meeting.  </a:t>
            </a:r>
          </a:p>
          <a:p>
            <a:endParaRPr lang="en-US" i="1" dirty="0"/>
          </a:p>
          <a:p>
            <a:r>
              <a:rPr lang="en-US" i="1" dirty="0"/>
              <a:t>Take a minute to note if the Honor Board you advise is doing each of these and where they could use improvement. </a:t>
            </a:r>
          </a:p>
          <a:p>
            <a:endParaRPr lang="en-US" i="1" dirty="0"/>
          </a:p>
          <a:p>
            <a:r>
              <a:rPr lang="en-US" i="0" dirty="0"/>
              <a:t>Give advisers a minute to assess. </a:t>
            </a:r>
          </a:p>
          <a:p>
            <a:endParaRPr lang="en-US" dirty="0"/>
          </a:p>
          <a:p>
            <a:r>
              <a:rPr lang="en-US" i="1" dirty="0"/>
              <a:t>Let’s look at one of the most important tasks for Honor Board: confidentiality. </a:t>
            </a:r>
          </a:p>
        </p:txBody>
      </p:sp>
      <p:sp>
        <p:nvSpPr>
          <p:cNvPr id="4" name="Slide Number Placeholder 3"/>
          <p:cNvSpPr>
            <a:spLocks noGrp="1"/>
          </p:cNvSpPr>
          <p:nvPr>
            <p:ph type="sldNum" sz="quarter" idx="10"/>
          </p:nvPr>
        </p:nvSpPr>
        <p:spPr/>
        <p:txBody>
          <a:bodyPr/>
          <a:lstStyle/>
          <a:p>
            <a:fld id="{C0F42426-26F8-4C4A-A7C5-234FE603EAF8}" type="slidenum">
              <a:rPr lang="en-US" smtClean="0"/>
              <a:t>11</a:t>
            </a:fld>
            <a:endParaRPr lang="en-US" dirty="0"/>
          </a:p>
        </p:txBody>
      </p:sp>
    </p:spTree>
    <p:extLst>
      <p:ext uri="{BB962C8B-B14F-4D97-AF65-F5344CB8AC3E}">
        <p14:creationId xmlns:p14="http://schemas.microsoft.com/office/powerpoint/2010/main" val="131240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r>
              <a:rPr lang="en-US" dirty="0"/>
              <a:t>Read the first true/false questions. Ask for responses in the chat box. After each question, share the correct answer and rationale. Continue this process for each question.</a:t>
            </a:r>
          </a:p>
          <a:p>
            <a:endParaRPr lang="en-US" dirty="0"/>
          </a:p>
          <a:p>
            <a:r>
              <a:rPr lang="en-US" dirty="0"/>
              <a:t>Below are the correct answers and rationale:</a:t>
            </a:r>
          </a:p>
          <a:p>
            <a:r>
              <a:rPr lang="en-US" dirty="0"/>
              <a:t>True or False: Honor Board procedures are secret to those outside of DG. (FALSE – Honor Board </a:t>
            </a:r>
            <a:r>
              <a:rPr lang="en-US" i="1" dirty="0"/>
              <a:t>procedures </a:t>
            </a:r>
            <a:r>
              <a:rPr lang="en-US" dirty="0"/>
              <a:t>can be shared. Member’s names and their behaviors and sanctions cannot be shared.)</a:t>
            </a:r>
          </a:p>
          <a:p>
            <a:endParaRPr lang="en-US" dirty="0"/>
          </a:p>
          <a:p>
            <a:r>
              <a:rPr lang="en-US" dirty="0"/>
              <a:t>True or False: Honor Board’s discussion and private information from hearings are secret. (TRUE – Member’s names and their behaviors and sanctions cannot be shared.)</a:t>
            </a:r>
          </a:p>
          <a:p>
            <a:endParaRPr lang="en-US" dirty="0"/>
          </a:p>
          <a:p>
            <a:r>
              <a:rPr lang="en-US" dirty="0"/>
              <a:t>True or False: Private information can be shared with a member’s parents (FALSE – Delta Gamma does not disclose member’s behaviors and sanctions with parents, students, or even other Delta Gamma’s outside the Honor Board process.) </a:t>
            </a:r>
          </a:p>
          <a:p>
            <a:endParaRPr lang="en-US" dirty="0"/>
          </a:p>
          <a:p>
            <a:pPr defTabSz="466618" eaLnBrk="0" fontAlgn="base" hangingPunct="0">
              <a:spcBef>
                <a:spcPct val="30000"/>
              </a:spcBef>
              <a:spcAft>
                <a:spcPct val="0"/>
              </a:spcAft>
              <a:defRPr/>
            </a:pPr>
            <a:r>
              <a:rPr lang="en-US" i="1" dirty="0">
                <a:ea typeface="ＭＳ Ｐゴシック" pitchFamily="-65" charset="-128"/>
              </a:rPr>
              <a:t>If the chapter has a university hearing that involves real or potential Honor Board matters, the </a:t>
            </a:r>
            <a:r>
              <a:rPr lang="en-US" i="1" dirty="0"/>
              <a:t>chapter president should contact her Collegiate Development Specialist (CDS) at EO immediately. </a:t>
            </a:r>
          </a:p>
          <a:p>
            <a:pPr defTabSz="466618"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12</a:t>
            </a:fld>
            <a:endParaRPr lang="en-US" dirty="0"/>
          </a:p>
        </p:txBody>
      </p:sp>
    </p:spTree>
    <p:extLst>
      <p:ext uri="{BB962C8B-B14F-4D97-AF65-F5344CB8AC3E}">
        <p14:creationId xmlns:p14="http://schemas.microsoft.com/office/powerpoint/2010/main" val="50788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0" dirty="0"/>
              <a:t>(1 minute)</a:t>
            </a:r>
          </a:p>
          <a:p>
            <a:pPr defTabSz="933237">
              <a:defRPr/>
            </a:pPr>
            <a:endParaRPr lang="en-US" i="1" dirty="0"/>
          </a:p>
          <a:p>
            <a:pPr defTabSz="933237">
              <a:defRPr/>
            </a:pPr>
            <a:r>
              <a:rPr lang="en-US" i="1" dirty="0"/>
              <a:t>There are two procedures to hold members and new members accountable. Automatic procedure handles issues that are cut and dry; whereas, standard procedure handles issues that are gray or more complicated. </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13</a:t>
            </a:fld>
            <a:endParaRPr lang="en-US" dirty="0"/>
          </a:p>
        </p:txBody>
      </p:sp>
    </p:spTree>
    <p:extLst>
      <p:ext uri="{BB962C8B-B14F-4D97-AF65-F5344CB8AC3E}">
        <p14:creationId xmlns:p14="http://schemas.microsoft.com/office/powerpoint/2010/main" val="184282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When Automatic Procedure is</a:t>
            </a:r>
            <a:r>
              <a:rPr lang="en-US" i="1" baseline="0" dirty="0"/>
              <a:t> used, the appropriate officer writes an APN, which leads to Automatic Probation. The APN process takes true officer coordination, as the vp: social standards is not responsible for sending APNs for all reasons. It is recommended that Honor Board invites the vp: finance, vp: communications and director of scholarship to a meeting each month so that all can stay on the same page, although those officers should be including the vp: social standards on those APN notifications as they are sent. </a:t>
            </a:r>
          </a:p>
          <a:p>
            <a:endParaRPr lang="en-US" i="1" baseline="0" dirty="0"/>
          </a:p>
          <a:p>
            <a:r>
              <a:rPr lang="en-US" i="1" baseline="0" dirty="0"/>
              <a:t>When Standard Procedure is used, a SOR is written, which can lead to a Formal Hearing. Any member can submit an SOR on any other member. A SOR is a statement that draws attention to fact that a member  may not be upholding the Statement of Obligation that they made to Delta Gamma. </a:t>
            </a:r>
          </a:p>
          <a:p>
            <a:endParaRPr lang="en-US" i="1" baseline="0" dirty="0"/>
          </a:p>
          <a:p>
            <a:r>
              <a:rPr lang="en-US" i="1" baseline="0" dirty="0"/>
              <a:t>There is documentation that needs to happen consistently throughout the Honor Board process. We will look in just a few minutes at a chart that will tell us the timing of some documentation pieces. All documentation is described in the Honor Board handbook and templates can be found in the Delta Gamma Library. </a:t>
            </a:r>
          </a:p>
          <a:p>
            <a:endParaRPr lang="en-US" i="1" baseline="0"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14</a:t>
            </a:fld>
            <a:endParaRPr lang="en-US" dirty="0"/>
          </a:p>
        </p:txBody>
      </p:sp>
    </p:spTree>
    <p:extLst>
      <p:ext uri="{BB962C8B-B14F-4D97-AF65-F5344CB8AC3E}">
        <p14:creationId xmlns:p14="http://schemas.microsoft.com/office/powerpoint/2010/main" val="207627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(brief intro)</a:t>
            </a:r>
          </a:p>
          <a:p>
            <a:endParaRPr lang="en-US" i="1" dirty="0"/>
          </a:p>
          <a:p>
            <a:r>
              <a:rPr lang="en-US" i="1" dirty="0"/>
              <a:t>There are a couple of key components of the Honor Board process that we want to review briefly. We will then give you time to talk with each other about best practices within the Honor Board process. </a:t>
            </a:r>
          </a:p>
        </p:txBody>
      </p:sp>
      <p:sp>
        <p:nvSpPr>
          <p:cNvPr id="4" name="Slide Number Placeholder 3"/>
          <p:cNvSpPr>
            <a:spLocks noGrp="1"/>
          </p:cNvSpPr>
          <p:nvPr>
            <p:ph type="sldNum" sz="quarter" idx="10"/>
          </p:nvPr>
        </p:nvSpPr>
        <p:spPr/>
        <p:txBody>
          <a:bodyPr/>
          <a:lstStyle/>
          <a:p>
            <a:fld id="{C0F42426-26F8-4C4A-A7C5-234FE603EAF8}" type="slidenum">
              <a:rPr lang="en-US" smtClean="0"/>
              <a:t>15</a:t>
            </a:fld>
            <a:endParaRPr lang="en-US" dirty="0"/>
          </a:p>
        </p:txBody>
      </p:sp>
    </p:spTree>
    <p:extLst>
      <p:ext uri="{BB962C8B-B14F-4D97-AF65-F5344CB8AC3E}">
        <p14:creationId xmlns:p14="http://schemas.microsoft.com/office/powerpoint/2010/main" val="300002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i="0" dirty="0">
                <a:ea typeface="ＭＳ Ｐゴシック" pitchFamily="-65" charset="-128"/>
              </a:rPr>
              <a:t>(2 minutes)</a:t>
            </a:r>
          </a:p>
          <a:p>
            <a:pPr eaLnBrk="1" hangingPunct="1">
              <a:spcBef>
                <a:spcPct val="0"/>
              </a:spcBef>
            </a:pPr>
            <a:endParaRPr lang="en-US" i="1" dirty="0">
              <a:ea typeface="ＭＳ Ｐゴシック" pitchFamily="-65" charset="-128"/>
            </a:endParaRPr>
          </a:p>
          <a:p>
            <a:pPr eaLnBrk="1" hangingPunct="1">
              <a:spcBef>
                <a:spcPct val="0"/>
              </a:spcBef>
            </a:pPr>
            <a:r>
              <a:rPr lang="en-US" i="1" dirty="0">
                <a:ea typeface="ＭＳ Ｐゴシック" pitchFamily="-65" charset="-128"/>
              </a:rPr>
              <a:t>The allegation assessment part of the meeting is important. After the vp: social standards receives a SOR, she will then share it with the rest of Honor Board at the next meeting. 4 out of 5 members must be present. Honor Board will vote to determine if there is reasonable cause to believe that a policy violation has occurred. If the majority votes “yes” then a formal hearing is scheduled. </a:t>
            </a:r>
          </a:p>
          <a:p>
            <a:pPr eaLnBrk="1" hangingPunct="1">
              <a:spcBef>
                <a:spcPct val="0"/>
              </a:spcBef>
            </a:pPr>
            <a:endParaRPr lang="en-US" i="1" dirty="0">
              <a:ea typeface="ＭＳ Ｐゴシック" pitchFamily="-65" charset="-128"/>
            </a:endParaRPr>
          </a:p>
          <a:p>
            <a:pPr eaLnBrk="1" hangingPunct="1">
              <a:spcBef>
                <a:spcPct val="0"/>
              </a:spcBef>
            </a:pPr>
            <a:r>
              <a:rPr lang="en-US" i="1" dirty="0">
                <a:ea typeface="ＭＳ Ｐゴシック" pitchFamily="-65" charset="-128"/>
              </a:rPr>
              <a:t>As we said before, documentation is important. A formal hearing letter and a copy of the SOR should be sent to the member with the HBA copied. They need to have at least 3 days notice between the date of delivery and the date of the formal hearing. </a:t>
            </a:r>
          </a:p>
          <a:p>
            <a:pPr eaLnBrk="1" hangingPunct="1">
              <a:spcBef>
                <a:spcPct val="0"/>
              </a:spcBef>
            </a:pPr>
            <a:endParaRPr lang="en-US" i="1" dirty="0">
              <a:ea typeface="ＭＳ Ｐゴシック" pitchFamily="-65" charset="-128"/>
            </a:endParaRPr>
          </a:p>
          <a:p>
            <a:pPr eaLnBrk="1" hangingPunct="1">
              <a:spcBef>
                <a:spcPct val="0"/>
              </a:spcBef>
            </a:pPr>
            <a:r>
              <a:rPr lang="en-US" i="1" dirty="0">
                <a:ea typeface="ＭＳ Ｐゴシック" pitchFamily="-65" charset="-128"/>
              </a:rPr>
              <a:t>Note that this phase of the standard procedure process is no longer needed if a case is transitioning from automatic to standard procedure. If that is the case, Honor Board knows that a policy violation has occurred. </a:t>
            </a:r>
          </a:p>
          <a:p>
            <a:pPr eaLnBrk="1" hangingPunct="1">
              <a:spcBef>
                <a:spcPct val="0"/>
              </a:spcBef>
            </a:pPr>
            <a:endParaRPr lang="en-US" i="0" dirty="0">
              <a:ea typeface="ＭＳ Ｐゴシック" pitchFamily="-65" charset="-128"/>
            </a:endParaRPr>
          </a:p>
          <a:p>
            <a:r>
              <a:rPr lang="en-US" i="1" dirty="0"/>
              <a:t>This piece of conversation with Honor Board is very important, particularly with the allegations they may receive this term and beyond. </a:t>
            </a:r>
          </a:p>
        </p:txBody>
      </p:sp>
      <p:sp>
        <p:nvSpPr>
          <p:cNvPr id="4" name="Slide Number Placeholder 3"/>
          <p:cNvSpPr>
            <a:spLocks noGrp="1"/>
          </p:cNvSpPr>
          <p:nvPr>
            <p:ph type="sldNum" sz="quarter" idx="10"/>
          </p:nvPr>
        </p:nvSpPr>
        <p:spPr/>
        <p:txBody>
          <a:bodyPr/>
          <a:lstStyle/>
          <a:p>
            <a:fld id="{C0F42426-26F8-4C4A-A7C5-234FE603EAF8}" type="slidenum">
              <a:rPr lang="en-US" smtClean="0"/>
              <a:t>16</a:t>
            </a:fld>
            <a:endParaRPr lang="en-US" dirty="0"/>
          </a:p>
        </p:txBody>
      </p:sp>
    </p:spTree>
    <p:extLst>
      <p:ext uri="{BB962C8B-B14F-4D97-AF65-F5344CB8AC3E}">
        <p14:creationId xmlns:p14="http://schemas.microsoft.com/office/powerpoint/2010/main" val="108932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There is a document in the Library called the Formal Hearing Minute template. It lays out the agenda and order of business for how the formal meeting should be conducted. An Honor Board member other than the president or vp: social standards should be tasked with taking minutes. </a:t>
            </a:r>
          </a:p>
          <a:p>
            <a:endParaRPr lang="en-US" dirty="0"/>
          </a:p>
          <a:p>
            <a:r>
              <a:rPr lang="en-US" i="1" dirty="0"/>
              <a:t>We are going to narrow in on the 4</a:t>
            </a:r>
            <a:r>
              <a:rPr lang="en-US" i="1" baseline="30000" dirty="0"/>
              <a:t>th</a:t>
            </a:r>
            <a:r>
              <a:rPr lang="en-US" i="1" dirty="0"/>
              <a:t> step here – “robust discussion with the member/new member,” as we know our Honor Boards are having tough conversations. At a baseline level, this discussion should be just that. It should not be an interrogation, but a fine balance between compassion and objectivity. </a:t>
            </a:r>
            <a:r>
              <a:rPr lang="en-US" i="1" dirty="0">
                <a:solidFill>
                  <a:srgbClr val="002060"/>
                </a:solidFill>
              </a:rPr>
              <a:t>All of the details of the discussion should be recorded in the minutes, especially the member’s comments. </a:t>
            </a:r>
            <a:endParaRPr lang="en-US" i="1" dirty="0"/>
          </a:p>
          <a:p>
            <a:endParaRPr lang="en-US" dirty="0"/>
          </a:p>
          <a:p>
            <a:r>
              <a:rPr lang="en-US" i="1" dirty="0"/>
              <a:t>After discussion member/new member leaves the room or is sent to the virtual waiting room. </a:t>
            </a:r>
          </a:p>
          <a:p>
            <a:endParaRPr lang="en-US" dirty="0"/>
          </a:p>
          <a:p>
            <a:r>
              <a:rPr lang="en-US" i="1" dirty="0"/>
              <a:t>Honor Board then deliberates and if by majority vote Honor Board finds there has been a violation, Honor Board determines an appropriate sanction to recommend to the RCS/CAC/NCC. </a:t>
            </a:r>
            <a:r>
              <a:rPr lang="en-US" i="1" dirty="0">
                <a:solidFill>
                  <a:srgbClr val="002060"/>
                </a:solidFill>
              </a:rPr>
              <a:t>HB’s deliberations prior to their vote should be thoughtful, thorough and objective. All information being discussed by HB officers during the deliberations should have been discussed with the member herself during the hearing. Collegians should lead the discussion and vote; not relying on the adviser.</a:t>
            </a:r>
            <a:endParaRPr lang="en-US" i="1" dirty="0"/>
          </a:p>
          <a:p>
            <a:endParaRPr lang="en-US" dirty="0"/>
          </a:p>
          <a:p>
            <a:r>
              <a:rPr lang="en-US" i="1" dirty="0"/>
              <a:t>Member/new member comes back into the room and Honor Board should share their recommendation and read the closing statement in the minutes template document. </a:t>
            </a:r>
          </a:p>
          <a:p>
            <a:endParaRPr lang="en-US"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17</a:t>
            </a:fld>
            <a:endParaRPr lang="en-US" dirty="0"/>
          </a:p>
        </p:txBody>
      </p:sp>
    </p:spTree>
    <p:extLst>
      <p:ext uri="{BB962C8B-B14F-4D97-AF65-F5344CB8AC3E}">
        <p14:creationId xmlns:p14="http://schemas.microsoft.com/office/powerpoint/2010/main" val="62961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What is your role during the formal hearing discussion?</a:t>
            </a:r>
          </a:p>
          <a:p>
            <a:endParaRPr lang="en-US" i="1" dirty="0"/>
          </a:p>
          <a:p>
            <a:r>
              <a:rPr lang="en-US" i="0" dirty="0"/>
              <a:t>Facilitate a discussion on this topic, focusing on being a coach. Have advisers unmute themselves to share or type their responses in the chat box. </a:t>
            </a:r>
          </a:p>
          <a:p>
            <a:endParaRPr lang="en-US" i="0" dirty="0"/>
          </a:p>
          <a:p>
            <a:r>
              <a:rPr lang="en-US" i="0" dirty="0"/>
              <a:t>Possible answers:</a:t>
            </a:r>
          </a:p>
          <a:p>
            <a:pPr marL="466618" indent="-466618">
              <a:buFont typeface="Arial" panose="020B0604020202020204" pitchFamily="34" charset="0"/>
              <a:buChar char="•"/>
            </a:pPr>
            <a:r>
              <a:rPr lang="en-US" dirty="0"/>
              <a:t>Encourage a robust discussion that explores all angles</a:t>
            </a:r>
          </a:p>
          <a:p>
            <a:pPr marL="466618" indent="-466618">
              <a:buFont typeface="Arial" panose="020B0604020202020204" pitchFamily="34" charset="0"/>
              <a:buChar char="•"/>
            </a:pPr>
            <a:r>
              <a:rPr lang="en-US" dirty="0"/>
              <a:t>Pose questions to help Honor Board think through the entire situation or to help them remain within a caring mindset</a:t>
            </a:r>
          </a:p>
          <a:p>
            <a:pPr marL="466618" indent="-466618">
              <a:buFont typeface="Arial" panose="020B0604020202020204" pitchFamily="34" charset="0"/>
              <a:buChar char="•"/>
            </a:pPr>
            <a:r>
              <a:rPr lang="en-US" dirty="0"/>
              <a:t>Answer procedural questions, if they arise</a:t>
            </a:r>
          </a:p>
          <a:p>
            <a:pPr marL="466618" indent="-466618">
              <a:buFont typeface="Arial" panose="020B0604020202020204" pitchFamily="34" charset="0"/>
              <a:buChar char="•"/>
            </a:pPr>
            <a:r>
              <a:rPr lang="en-US" dirty="0"/>
              <a:t>Empower the vp: social standards to chair the meeting </a:t>
            </a:r>
          </a:p>
          <a:p>
            <a:pPr marL="466618" indent="-466618">
              <a:buFont typeface="Arial" panose="020B0604020202020204" pitchFamily="34" charset="0"/>
              <a:buChar char="•"/>
            </a:pPr>
            <a:r>
              <a:rPr lang="en-US" dirty="0"/>
              <a:t>Advise Honor Board on how to remain fair in their considerations and to think of the member holistically</a:t>
            </a:r>
          </a:p>
          <a:p>
            <a:pPr defTabSz="933237">
              <a:defRPr/>
            </a:pPr>
            <a:endParaRPr lang="en-US" i="1" dirty="0"/>
          </a:p>
          <a:p>
            <a:endParaRPr lang="en-US" i="1" dirty="0"/>
          </a:p>
        </p:txBody>
      </p:sp>
      <p:sp>
        <p:nvSpPr>
          <p:cNvPr id="4" name="Slide Number Placeholder 3"/>
          <p:cNvSpPr>
            <a:spLocks noGrp="1"/>
          </p:cNvSpPr>
          <p:nvPr>
            <p:ph type="sldNum" sz="quarter" idx="10"/>
          </p:nvPr>
        </p:nvSpPr>
        <p:spPr/>
        <p:txBody>
          <a:bodyPr/>
          <a:lstStyle/>
          <a:p>
            <a:fld id="{C0F42426-26F8-4C4A-A7C5-234FE603EAF8}" type="slidenum">
              <a:rPr lang="en-US" smtClean="0"/>
              <a:t>18</a:t>
            </a:fld>
            <a:endParaRPr lang="en-US" dirty="0"/>
          </a:p>
        </p:txBody>
      </p:sp>
    </p:spTree>
    <p:extLst>
      <p:ext uri="{BB962C8B-B14F-4D97-AF65-F5344CB8AC3E}">
        <p14:creationId xmlns:p14="http://schemas.microsoft.com/office/powerpoint/2010/main" val="251464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a typeface="ＭＳ Ｐゴシック" charset="-128"/>
                <a:cs typeface="ＭＳ Ｐゴシック" charset="-128"/>
              </a:rPr>
              <a:t>(1 minute)</a:t>
            </a:r>
          </a:p>
          <a:p>
            <a:endParaRPr lang="en-US" i="1" dirty="0">
              <a:ea typeface="ＭＳ Ｐゴシック" charset="-128"/>
              <a:cs typeface="ＭＳ Ｐゴシック" charset="-128"/>
            </a:endParaRPr>
          </a:p>
          <a:p>
            <a:r>
              <a:rPr lang="en-US" i="1" dirty="0">
                <a:ea typeface="ＭＳ Ｐゴシック" charset="-128"/>
                <a:cs typeface="ＭＳ Ｐゴシック" charset="-128"/>
              </a:rPr>
              <a:t>When Honor Board is determining a sanction for a member, the following are possibilities: </a:t>
            </a:r>
          </a:p>
          <a:p>
            <a:endParaRPr lang="en-US" i="1" dirty="0">
              <a:ea typeface="ＭＳ Ｐゴシック" charset="-128"/>
              <a:cs typeface="ＭＳ Ｐゴシック" charset="-128"/>
            </a:endParaRPr>
          </a:p>
          <a:p>
            <a:pPr marL="174982" indent="-174982">
              <a:buFont typeface="Arial" panose="020B0604020202020204" pitchFamily="34" charset="0"/>
              <a:buChar char="•"/>
            </a:pPr>
            <a:r>
              <a:rPr lang="en-US" i="1" dirty="0">
                <a:ea typeface="ＭＳ Ｐゴシック" charset="-128"/>
                <a:cs typeface="ＭＳ Ｐゴシック" charset="-128"/>
              </a:rPr>
              <a:t> No sanction</a:t>
            </a:r>
          </a:p>
          <a:p>
            <a:pPr marL="174982" indent="-174982">
              <a:buFont typeface="Arial" panose="020B0604020202020204" pitchFamily="34" charset="0"/>
              <a:buChar char="•"/>
            </a:pPr>
            <a:r>
              <a:rPr lang="en-US" i="1" dirty="0">
                <a:ea typeface="ＭＳ Ｐゴシック" charset="-128"/>
                <a:cs typeface="ＭＳ Ｐゴシック" charset="-128"/>
              </a:rPr>
              <a:t> Warning									</a:t>
            </a:r>
          </a:p>
          <a:p>
            <a:pPr marL="174982" indent="-174982" defTabSz="933237">
              <a:buFont typeface="Arial" panose="020B0604020202020204" pitchFamily="34" charset="0"/>
              <a:buChar char="•"/>
              <a:defRPr/>
            </a:pPr>
            <a:r>
              <a:rPr lang="en-US" i="1" dirty="0">
                <a:ea typeface="ＭＳ Ｐゴシック" charset="-128"/>
                <a:cs typeface="ＭＳ Ｐゴシック" charset="-128"/>
              </a:rPr>
              <a:t> Penalty with the following terms.  For a penalty Honor Board determines specific sanctions. Productive and effective terms focus on the root cause of the observed behavior. It is important that Honor Board considers WHY the behavior occurred – although it could seem that the member knew the policy and purposefully violated it anyway, could it be that she violated that policy because she is having trouble finding her place in the chapter? Could it be that something deeper and difficult is going on in her life? If we uncover those root causes, we can assign sanctions that specifically will help with these things – For example, we can ask her to help a JCMT officer with a program to help her feel more included in the chapter, or we could ask her to read an article that will help her understand why the behavior seen is contrary to Delta Gamma values. </a:t>
            </a:r>
          </a:p>
          <a:p>
            <a:pPr marL="0" indent="0" defTabSz="933237">
              <a:buFont typeface="Arial" panose="020B0604020202020204" pitchFamily="34" charset="0"/>
              <a:buNone/>
              <a:defRPr/>
            </a:pPr>
            <a:endParaRPr lang="en-US" i="1" dirty="0">
              <a:ea typeface="ＭＳ Ｐゴシック" charset="-128"/>
              <a:cs typeface="ＭＳ Ｐゴシック" charset="-128"/>
            </a:endParaRPr>
          </a:p>
          <a:p>
            <a:pPr marL="174982" indent="-174982" defTabSz="933237">
              <a:buFont typeface="Arial" panose="020B0604020202020204" pitchFamily="34" charset="0"/>
              <a:buChar char="•"/>
              <a:defRPr/>
            </a:pPr>
            <a:r>
              <a:rPr lang="en-US" i="1" dirty="0">
                <a:ea typeface="ＭＳ Ｐゴシック" charset="-128"/>
                <a:cs typeface="ＭＳ Ｐゴシック" charset="-128"/>
              </a:rPr>
              <a:t>Probation until </a:t>
            </a:r>
            <a:r>
              <a:rPr lang="en-US" i="1" u="sng" dirty="0">
                <a:ea typeface="ＭＳ Ｐゴシック" charset="-128"/>
                <a:cs typeface="ＭＳ Ｐゴシック" charset="-128"/>
              </a:rPr>
              <a:t>     </a:t>
            </a:r>
            <a:r>
              <a:rPr lang="en-US" i="1" dirty="0">
                <a:ea typeface="ＭＳ Ｐゴシック" charset="-128"/>
                <a:cs typeface="ＭＳ Ｐゴシック" charset="-128"/>
              </a:rPr>
              <a:t>. Depending on the nature of the case, this could be longer than what is received for APNs.			 </a:t>
            </a:r>
          </a:p>
          <a:p>
            <a:pPr marL="174982" indent="-174982">
              <a:buFont typeface="Arial" panose="020B0604020202020204" pitchFamily="34" charset="0"/>
              <a:buChar char="•"/>
            </a:pPr>
            <a:r>
              <a:rPr lang="en-US" i="1" dirty="0">
                <a:ea typeface="ＭＳ Ｐゴシック" charset="-128"/>
                <a:cs typeface="ＭＳ Ｐゴシック" charset="-128"/>
              </a:rPr>
              <a:t>Expulsion. This means you are recommending the member no longer be a member of Delta Gamma.  We will talk more specifically in a minute how this process works. </a:t>
            </a:r>
            <a:endParaRPr lang="en-US" i="1"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19</a:t>
            </a:fld>
            <a:endParaRPr lang="en-US" dirty="0"/>
          </a:p>
        </p:txBody>
      </p:sp>
    </p:spTree>
    <p:extLst>
      <p:ext uri="{BB962C8B-B14F-4D97-AF65-F5344CB8AC3E}">
        <p14:creationId xmlns:p14="http://schemas.microsoft.com/office/powerpoint/2010/main" val="62462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b="0" i="1" dirty="0"/>
          </a:p>
          <a:p>
            <a:r>
              <a:rPr lang="en-US" b="0" i="1" dirty="0"/>
              <a:t>Welcome to today’s ATA. I am excited to spend the day with you, helping you to understand your role as the Honor Board Adviser. </a:t>
            </a:r>
          </a:p>
          <a:p>
            <a:r>
              <a:rPr lang="en-US" i="1" dirty="0"/>
              <a:t>We are going to start with introductions before we dive-in to position responsibilities. Let’s have each person share their name, chapter of initiation and the chapter you advise, tell us why you choose to be an adviser and one thing that you hope to get out of today’s training. </a:t>
            </a:r>
          </a:p>
          <a:p>
            <a:endParaRPr lang="en-US" i="1" dirty="0"/>
          </a:p>
          <a:p>
            <a:r>
              <a:rPr lang="en-US" i="0" dirty="0"/>
              <a:t>Let each adviser introduce themselves. This can be done by asking each participant to unmute themselves or by asking each participant to type their introduction into the chat box. </a:t>
            </a:r>
            <a:r>
              <a:rPr lang="en-US" b="1" i="0" dirty="0"/>
              <a:t>If there are more than 15 participants, the chat box is recommended due to time constraint. </a:t>
            </a:r>
          </a:p>
        </p:txBody>
      </p:sp>
      <p:sp>
        <p:nvSpPr>
          <p:cNvPr id="4" name="Slide Number Placeholder 3"/>
          <p:cNvSpPr>
            <a:spLocks noGrp="1"/>
          </p:cNvSpPr>
          <p:nvPr>
            <p:ph type="sldNum" sz="quarter" idx="10"/>
          </p:nvPr>
        </p:nvSpPr>
        <p:spPr/>
        <p:txBody>
          <a:bodyPr/>
          <a:lstStyle/>
          <a:p>
            <a:fld id="{C0F42426-26F8-4C4A-A7C5-234FE603EAF8}" type="slidenum">
              <a:rPr lang="en-US" smtClean="0"/>
              <a:t>2</a:t>
            </a:fld>
            <a:endParaRPr lang="en-US" dirty="0"/>
          </a:p>
        </p:txBody>
      </p:sp>
    </p:spTree>
    <p:extLst>
      <p:ext uri="{BB962C8B-B14F-4D97-AF65-F5344CB8AC3E}">
        <p14:creationId xmlns:p14="http://schemas.microsoft.com/office/powerpoint/2010/main" val="2234675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a typeface="ＭＳ Ｐゴシック" charset="-128"/>
                <a:cs typeface="ＭＳ Ｐゴシック" charset="-128"/>
              </a:rPr>
              <a:t>(1 minute)</a:t>
            </a:r>
          </a:p>
          <a:p>
            <a:endParaRPr lang="en-US" i="1" dirty="0">
              <a:ea typeface="ＭＳ Ｐゴシック" charset="-128"/>
              <a:cs typeface="ＭＳ Ｐゴシック" charset="-128"/>
            </a:endParaRPr>
          </a:p>
          <a:p>
            <a:r>
              <a:rPr lang="en-US" i="1" dirty="0">
                <a:ea typeface="ＭＳ Ｐゴシック" charset="-128"/>
                <a:cs typeface="ＭＳ Ｐゴシック" charset="-128"/>
              </a:rPr>
              <a:t>When Honor Board is determining a sanction for a new member, the following are possibilities: </a:t>
            </a:r>
          </a:p>
          <a:p>
            <a:endParaRPr lang="en-US" i="1" dirty="0">
              <a:ea typeface="ＭＳ Ｐゴシック" charset="-128"/>
              <a:cs typeface="ＭＳ Ｐゴシック" charset="-128"/>
            </a:endParaRPr>
          </a:p>
          <a:p>
            <a:pPr marL="174982" indent="-174982">
              <a:buFont typeface="Arial" panose="020B0604020202020204" pitchFamily="34" charset="0"/>
              <a:buChar char="•"/>
            </a:pPr>
            <a:r>
              <a:rPr lang="en-US" i="1" dirty="0">
                <a:ea typeface="ＭＳ Ｐゴシック" charset="-128"/>
                <a:cs typeface="ＭＳ Ｐゴシック" charset="-128"/>
              </a:rPr>
              <a:t> No sanction</a:t>
            </a:r>
          </a:p>
          <a:p>
            <a:pPr marL="174982" indent="-174982">
              <a:buFont typeface="Arial" panose="020B0604020202020204" pitchFamily="34" charset="0"/>
              <a:buChar char="•"/>
            </a:pPr>
            <a:r>
              <a:rPr lang="en-US" i="1" dirty="0">
                <a:ea typeface="ＭＳ Ｐゴシック" charset="-128"/>
                <a:cs typeface="ＭＳ Ｐゴシック" charset="-128"/>
              </a:rPr>
              <a:t> Warning									</a:t>
            </a:r>
          </a:p>
          <a:p>
            <a:pPr marL="174982" indent="-174982">
              <a:buFont typeface="Arial" panose="020B0604020202020204" pitchFamily="34" charset="0"/>
              <a:buChar char="•"/>
            </a:pPr>
            <a:r>
              <a:rPr lang="en-US" i="1" dirty="0">
                <a:ea typeface="ＭＳ Ｐゴシック" charset="-128"/>
                <a:cs typeface="ＭＳ Ｐゴシック" charset="-128"/>
              </a:rPr>
              <a:t> Penalty with the following terms </a:t>
            </a:r>
            <a:r>
              <a:rPr lang="en-US" i="1" u="sng" dirty="0">
                <a:ea typeface="ＭＳ Ｐゴシック" charset="-128"/>
                <a:cs typeface="ＭＳ Ｐゴシック" charset="-128"/>
              </a:rPr>
              <a:t>     . </a:t>
            </a:r>
            <a:r>
              <a:rPr lang="en-US" i="1" dirty="0">
                <a:ea typeface="ＭＳ Ｐゴシック" charset="-128"/>
                <a:cs typeface="ＭＳ Ｐゴシック" charset="-128"/>
              </a:rPr>
              <a:t>For a penalty Honor Board determines specific sanctions. This is the same as the member penalty terms. </a:t>
            </a:r>
          </a:p>
          <a:p>
            <a:pPr marL="0" indent="0">
              <a:buFont typeface="Arial" panose="020B0604020202020204" pitchFamily="34" charset="0"/>
              <a:buNone/>
            </a:pPr>
            <a:endParaRPr lang="en-US" i="1" dirty="0">
              <a:ea typeface="ＭＳ Ｐゴシック" charset="-128"/>
              <a:cs typeface="ＭＳ Ｐゴシック" charset="-128"/>
            </a:endParaRPr>
          </a:p>
          <a:p>
            <a:pPr marL="174982" indent="-174982">
              <a:lnSpc>
                <a:spcPct val="120000"/>
              </a:lnSpc>
              <a:buFont typeface="Arial" panose="020B0604020202020204" pitchFamily="34" charset="0"/>
              <a:buChar char="•"/>
            </a:pPr>
            <a:r>
              <a:rPr lang="en-US" i="1" dirty="0">
                <a:ea typeface="ＭＳ Ｐゴシック" charset="-128"/>
                <a:cs typeface="ＭＳ Ｐゴシック" charset="-128"/>
              </a:rPr>
              <a:t>Delay of Initiation. This </a:t>
            </a:r>
            <a:r>
              <a:rPr lang="en-US" sz="1800" i="1" dirty="0">
                <a:ea typeface="ＭＳ Ｐゴシック" pitchFamily="-65" charset="-128"/>
              </a:rPr>
              <a:t>should be done prior to the Vote to Initiate. If RCS/CAC/NCC approves, the vp: member education must be notified and must convene a meeting between the new member, vp: member education, director of new members, and ATC to determine which portions of the New Member Pursuit will need to be repeated (at a minimum, the new member must retake the new member exam). Before the end of the delay period, Honor Board must file another SOR and bring the new member to a formal hearing to review progress. Honor Board must then recommend to the RCS/CAC/NCC one of the following: </a:t>
            </a:r>
          </a:p>
          <a:p>
            <a:pPr marL="723258" lvl="1" indent="-349964">
              <a:lnSpc>
                <a:spcPct val="120000"/>
              </a:lnSpc>
              <a:buFont typeface="+mj-lt"/>
              <a:buAutoNum type="arabicPeriod"/>
            </a:pPr>
            <a:r>
              <a:rPr lang="en-US" sz="1600" i="1" dirty="0">
                <a:ea typeface="ＭＳ Ｐゴシック" pitchFamily="-65" charset="-128"/>
              </a:rPr>
              <a:t>Member is ready to be initiated</a:t>
            </a:r>
          </a:p>
          <a:p>
            <a:pPr marL="723258" lvl="1" indent="-349964">
              <a:lnSpc>
                <a:spcPct val="120000"/>
              </a:lnSpc>
              <a:buFont typeface="+mj-lt"/>
              <a:buAutoNum type="arabicPeriod"/>
            </a:pPr>
            <a:r>
              <a:rPr lang="en-US" sz="1600" i="1" dirty="0">
                <a:ea typeface="ＭＳ Ｐゴシック" pitchFamily="-65" charset="-128"/>
              </a:rPr>
              <a:t>extension of delay</a:t>
            </a:r>
          </a:p>
          <a:p>
            <a:pPr marL="723258" lvl="1" indent="-349964">
              <a:lnSpc>
                <a:spcPct val="120000"/>
              </a:lnSpc>
              <a:buFont typeface="+mj-lt"/>
              <a:buAutoNum type="arabicPeriod"/>
            </a:pPr>
            <a:r>
              <a:rPr lang="en-US" sz="1600" i="1" dirty="0">
                <a:ea typeface="ＭＳ Ｐゴシック" pitchFamily="-65" charset="-128"/>
              </a:rPr>
              <a:t>expiration of calendar year</a:t>
            </a:r>
          </a:p>
          <a:p>
            <a:pPr marL="723258" lvl="1" indent="-349964">
              <a:lnSpc>
                <a:spcPct val="120000"/>
              </a:lnSpc>
              <a:buFont typeface="+mj-lt"/>
              <a:buAutoNum type="arabicPeriod"/>
            </a:pPr>
            <a:r>
              <a:rPr lang="en-US" sz="1600" i="1" dirty="0">
                <a:ea typeface="ＭＳ Ｐゴシック" pitchFamily="-65" charset="-128"/>
              </a:rPr>
              <a:t>Expulsion</a:t>
            </a:r>
          </a:p>
          <a:p>
            <a:pPr marL="373294" lvl="1" indent="0">
              <a:lnSpc>
                <a:spcPct val="120000"/>
              </a:lnSpc>
              <a:buFont typeface="+mj-lt"/>
              <a:buNone/>
            </a:pPr>
            <a:endParaRPr lang="en-US" sz="1600" i="1" dirty="0">
              <a:ea typeface="ＭＳ Ｐゴシック" pitchFamily="-65" charset="-128"/>
            </a:endParaRPr>
          </a:p>
          <a:p>
            <a:pPr marL="174982" indent="-174982">
              <a:buFont typeface="Arial" panose="020B0604020202020204" pitchFamily="34" charset="0"/>
              <a:buChar char="•"/>
            </a:pPr>
            <a:r>
              <a:rPr lang="en-US" i="1" dirty="0">
                <a:ea typeface="ＭＳ Ｐゴシック" charset="-128"/>
                <a:cs typeface="ＭＳ Ｐゴシック" charset="-128"/>
              </a:rPr>
              <a:t>Expiration of Calendar Year. </a:t>
            </a:r>
            <a:r>
              <a:rPr lang="en-US" i="1" dirty="0"/>
              <a:t>When a new member has already received a Delay of Initiation sanction and continues to fail to show aptitude for Fraternity life, Honor Board may recommend to the RCS/CAC/NCC that the new membership be allowed to expire. A new members bid to Delta Gamma is only valid for one year. If she is not initiated within one calendar year of the day her bid was issued, she is no longer a new member of Delta Gamma. This recommendation may only be made when the calendar year is close to expiration. If this is approved, Honor Board will notify the vp: member education of the decision. The new member should be informed that after one year of signing her MRABA (Membership Recruitment Acceptance Binding Agreement), she is eligible to accept offers of membership from any other NPC organization. </a:t>
            </a:r>
          </a:p>
          <a:p>
            <a:pPr marL="0" indent="0">
              <a:buFont typeface="Arial" panose="020B0604020202020204" pitchFamily="34" charset="0"/>
              <a:buNone/>
            </a:pPr>
            <a:endParaRPr lang="en-US" i="1" dirty="0"/>
          </a:p>
          <a:p>
            <a:pPr marL="174982" indent="-174982">
              <a:buFont typeface="Arial" panose="020B0604020202020204" pitchFamily="34" charset="0"/>
              <a:buChar char="•"/>
            </a:pPr>
            <a:r>
              <a:rPr lang="en-US" i="1" dirty="0">
                <a:ea typeface="ＭＳ Ｐゴシック" charset="-128"/>
                <a:cs typeface="ＭＳ Ｐゴシック" charset="-128"/>
              </a:rPr>
              <a:t> Expulsion. This means you are recommending the new member no longer be a new member of Delta Gamma.  We will talk more specifically in a minute how this process works in a minute.</a:t>
            </a:r>
            <a:endParaRPr lang="en-US" i="1" dirty="0"/>
          </a:p>
          <a:p>
            <a:endParaRPr lang="en-US" i="1" dirty="0"/>
          </a:p>
          <a:p>
            <a:endParaRPr lang="en-US" i="1" dirty="0"/>
          </a:p>
          <a:p>
            <a:r>
              <a:rPr lang="en-US" i="1" dirty="0"/>
              <a:t>Note: The vp: member education MUST attend all hearings with new members</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20</a:t>
            </a:fld>
            <a:endParaRPr lang="en-US" dirty="0"/>
          </a:p>
        </p:txBody>
      </p:sp>
    </p:spTree>
    <p:extLst>
      <p:ext uri="{BB962C8B-B14F-4D97-AF65-F5344CB8AC3E}">
        <p14:creationId xmlns:p14="http://schemas.microsoft.com/office/powerpoint/2010/main" val="3756238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spcBef>
                <a:spcPct val="30000"/>
              </a:spcBef>
              <a:spcAft>
                <a:spcPct val="0"/>
              </a:spcAft>
              <a:defRPr/>
            </a:pPr>
            <a:r>
              <a:rPr lang="en-US" i="0" dirty="0"/>
              <a:t>(2 minutes)</a:t>
            </a:r>
          </a:p>
          <a:p>
            <a:pPr defTabSz="466618" eaLnBrk="0" fontAlgn="base" hangingPunct="0">
              <a:spcBef>
                <a:spcPct val="30000"/>
              </a:spcBef>
              <a:spcAft>
                <a:spcPct val="0"/>
              </a:spcAft>
              <a:defRPr/>
            </a:pPr>
            <a:endParaRPr lang="en-US" i="1" dirty="0"/>
          </a:p>
          <a:p>
            <a:pPr defTabSz="466618" eaLnBrk="0" fontAlgn="base" hangingPunct="0">
              <a:spcBef>
                <a:spcPct val="30000"/>
              </a:spcBef>
              <a:spcAft>
                <a:spcPct val="0"/>
              </a:spcAft>
              <a:defRPr/>
            </a:pPr>
            <a:r>
              <a:rPr lang="en-US" i="1" dirty="0"/>
              <a:t>Okay, as quick review, let’s go over these questions. Type your thoughts into the chat box. </a:t>
            </a:r>
          </a:p>
          <a:p>
            <a:pPr defTabSz="466618" eaLnBrk="0" fontAlgn="base" hangingPunct="0">
              <a:spcBef>
                <a:spcPct val="30000"/>
              </a:spcBef>
              <a:spcAft>
                <a:spcPct val="0"/>
              </a:spcAft>
              <a:defRPr/>
            </a:pPr>
            <a:endParaRPr lang="en-US" dirty="0"/>
          </a:p>
          <a:p>
            <a:pPr defTabSz="466618" eaLnBrk="0" fontAlgn="base" hangingPunct="0">
              <a:spcBef>
                <a:spcPct val="30000"/>
              </a:spcBef>
              <a:spcAft>
                <a:spcPct val="0"/>
              </a:spcAft>
              <a:defRPr/>
            </a:pPr>
            <a:r>
              <a:rPr lang="en-US" dirty="0"/>
              <a:t>Ask the following questions. If the advisers cannot provide the correct answer, supplement with the correct response. </a:t>
            </a:r>
          </a:p>
          <a:p>
            <a:pPr defTabSz="466618" eaLnBrk="0" fontAlgn="base" hangingPunct="0">
              <a:spcBef>
                <a:spcPct val="30000"/>
              </a:spcBef>
              <a:spcAft>
                <a:spcPct val="0"/>
              </a:spcAft>
              <a:defRPr/>
            </a:pPr>
            <a:endParaRPr lang="en-US" dirty="0"/>
          </a:p>
          <a:p>
            <a:pPr defTabSz="466618" eaLnBrk="0" fontAlgn="base" hangingPunct="0">
              <a:spcBef>
                <a:spcPct val="30000"/>
              </a:spcBef>
              <a:spcAft>
                <a:spcPct val="0"/>
              </a:spcAft>
              <a:defRPr/>
            </a:pPr>
            <a:r>
              <a:rPr lang="en-US" i="1" dirty="0"/>
              <a:t>Q: Who has the authority to place a member on probation?</a:t>
            </a:r>
          </a:p>
          <a:p>
            <a:r>
              <a:rPr lang="en-US" dirty="0"/>
              <a:t>A: Only the RCS/CAC/NCC can place a member on probation. Honor Board only recommends a sanction. </a:t>
            </a:r>
          </a:p>
          <a:p>
            <a:endParaRPr lang="en-US" dirty="0"/>
          </a:p>
          <a:p>
            <a:r>
              <a:rPr lang="en-US" i="1" dirty="0"/>
              <a:t>Q: Can the RCS/CAC/NCC alter the sanction to be more or less severe than Honor Board recommended?</a:t>
            </a:r>
          </a:p>
          <a:p>
            <a:r>
              <a:rPr lang="en-US" dirty="0"/>
              <a:t>A: Yes. Honor Board only recommends a sanction to the RCS/CAC/NCC. </a:t>
            </a:r>
          </a:p>
          <a:p>
            <a:endParaRPr lang="en-US" dirty="0"/>
          </a:p>
          <a:p>
            <a:r>
              <a:rPr lang="en-US" i="1" dirty="0"/>
              <a:t>Q: How long does the member have to appeal her recommended sanction to the RCS/CAC/NCC?</a:t>
            </a:r>
          </a:p>
          <a:p>
            <a:r>
              <a:rPr lang="en-US" dirty="0"/>
              <a:t>A: 3 days</a:t>
            </a:r>
          </a:p>
          <a:p>
            <a:endParaRPr lang="en-US" dirty="0"/>
          </a:p>
          <a:p>
            <a:r>
              <a:rPr lang="en-US" i="1" dirty="0"/>
              <a:t>Q: How many days after a formal hearing does the vp: social standards have to send the compliance packet to the RCS/CAC/NCC?</a:t>
            </a:r>
          </a:p>
          <a:p>
            <a:r>
              <a:rPr lang="en-US" dirty="0"/>
              <a:t>A: 3 days</a:t>
            </a:r>
          </a:p>
          <a:p>
            <a:endParaRPr lang="en-US" dirty="0"/>
          </a:p>
          <a:p>
            <a:r>
              <a:rPr lang="en-US" i="1" dirty="0"/>
              <a:t>Q: What is the difference between Delay of Initiation and Expiration of Calendar Year sanction for a new member?</a:t>
            </a:r>
          </a:p>
          <a:p>
            <a:pPr defTabSz="466618" eaLnBrk="0" fontAlgn="base" hangingPunct="0">
              <a:spcBef>
                <a:spcPct val="30000"/>
              </a:spcBef>
              <a:spcAft>
                <a:spcPct val="0"/>
              </a:spcAft>
              <a:defRPr/>
            </a:pPr>
            <a:r>
              <a:rPr lang="en-US" i="0" dirty="0"/>
              <a:t>A: Delay of Initiation occurs when a new member needs to work more to complete their requirements, and expiration of calendar year should only be used for a new member who has already had a Delay of Initiation and when the calendar year is already close to expiration.</a:t>
            </a:r>
          </a:p>
          <a:p>
            <a:pPr defTabSz="466618" eaLnBrk="0" fontAlgn="base" hangingPunct="0">
              <a:spcBef>
                <a:spcPct val="30000"/>
              </a:spcBef>
              <a:spcAft>
                <a:spcPct val="0"/>
              </a:spcAft>
              <a:defRPr/>
            </a:pPr>
            <a:endParaRPr lang="en-US" i="0" dirty="0"/>
          </a:p>
          <a:p>
            <a:pPr defTabSz="466618" eaLnBrk="0" fontAlgn="base" hangingPunct="0">
              <a:spcBef>
                <a:spcPct val="30000"/>
              </a:spcBef>
              <a:spcAft>
                <a:spcPct val="0"/>
              </a:spcAft>
              <a:defRPr/>
            </a:pPr>
            <a:r>
              <a:rPr lang="en-US" i="1" dirty="0"/>
              <a:t>Q: Which officer must attend Honor Board hearings with a new member?</a:t>
            </a:r>
          </a:p>
          <a:p>
            <a:pPr defTabSz="466618" eaLnBrk="0" fontAlgn="base" hangingPunct="0">
              <a:spcBef>
                <a:spcPct val="30000"/>
              </a:spcBef>
              <a:spcAft>
                <a:spcPct val="0"/>
              </a:spcAft>
              <a:defRPr/>
            </a:pPr>
            <a:r>
              <a:rPr lang="en-US" i="0" dirty="0"/>
              <a:t>A: vp: member education</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21</a:t>
            </a:fld>
            <a:endParaRPr lang="en-US" dirty="0"/>
          </a:p>
        </p:txBody>
      </p:sp>
    </p:spTree>
    <p:extLst>
      <p:ext uri="{BB962C8B-B14F-4D97-AF65-F5344CB8AC3E}">
        <p14:creationId xmlns:p14="http://schemas.microsoft.com/office/powerpoint/2010/main" val="347058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 the slide. </a:t>
            </a:r>
          </a:p>
          <a:p>
            <a:endParaRPr lang="en-US" dirty="0"/>
          </a:p>
          <a:p>
            <a:r>
              <a:rPr lang="en-US" i="1" dirty="0"/>
              <a:t>All reporting and Honor Board paperwork is submitted electronically. As vp: social standards, you and your Honor Board should be familiar with using Anchorbase. If you haven’t already, please review the Guide to Honor Board in Anchorbase in the DG Library with Honor Board. </a:t>
            </a:r>
          </a:p>
          <a:p>
            <a:endParaRPr lang="en-US" dirty="0"/>
          </a:p>
          <a:p>
            <a:r>
              <a:rPr lang="en-US" dirty="0"/>
              <a:t>Review the slide. </a:t>
            </a:r>
          </a:p>
          <a:p>
            <a:endParaRPr lang="en-US" dirty="0"/>
          </a:p>
          <a:p>
            <a:r>
              <a:rPr lang="en-US" i="1" dirty="0"/>
              <a:t>There is weekly activity log in Anchorbase that is also viewable to the ATC. This activity log gives the ATC enough information so that she is in the loop, but protects the confidentiality of the process. As we chatted about before, the ATC is not privy to the details of each case or the conversation that happens in Honor Board meetings. </a:t>
            </a:r>
          </a:p>
        </p:txBody>
      </p:sp>
      <p:sp>
        <p:nvSpPr>
          <p:cNvPr id="4" name="Slide Number Placeholder 3"/>
          <p:cNvSpPr>
            <a:spLocks noGrp="1"/>
          </p:cNvSpPr>
          <p:nvPr>
            <p:ph type="sldNum" sz="quarter" idx="10"/>
          </p:nvPr>
        </p:nvSpPr>
        <p:spPr/>
        <p:txBody>
          <a:bodyPr/>
          <a:lstStyle/>
          <a:p>
            <a:fld id="{C0F42426-26F8-4C4A-A7C5-234FE603EAF8}" type="slidenum">
              <a:rPr lang="en-US" smtClean="0"/>
              <a:t>22</a:t>
            </a:fld>
            <a:endParaRPr lang="en-US" dirty="0"/>
          </a:p>
        </p:txBody>
      </p:sp>
    </p:spTree>
    <p:extLst>
      <p:ext uri="{BB962C8B-B14F-4D97-AF65-F5344CB8AC3E}">
        <p14:creationId xmlns:p14="http://schemas.microsoft.com/office/powerpoint/2010/main" val="417773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One possible sanction Honor Board can recommend is expulsion to the RCS/CAC/NCC.</a:t>
            </a:r>
          </a:p>
          <a:p>
            <a:endParaRPr lang="en-US" i="1" dirty="0"/>
          </a:p>
          <a:p>
            <a:pPr eaLnBrk="1" hangingPunct="1">
              <a:lnSpc>
                <a:spcPct val="110000"/>
              </a:lnSpc>
            </a:pPr>
            <a:r>
              <a:rPr lang="en-US" i="1" dirty="0">
                <a:ea typeface="ＭＳ Ｐゴシック" pitchFamily="-65" charset="-128"/>
              </a:rPr>
              <a:t>The RCS/CAC/NCC will notify the member and Honor Board if she will pursue expulsion. The RCS/CAC/NCC may choose to pursue expulsion even if the Honor Board has not made that recommendation. The RCS/CAC/NCC will send the compliance packet to the Director: Standards for approval. </a:t>
            </a:r>
          </a:p>
          <a:p>
            <a:pPr eaLnBrk="1" hangingPunct="1">
              <a:lnSpc>
                <a:spcPct val="110000"/>
              </a:lnSpc>
            </a:pPr>
            <a:endParaRPr lang="en-US" i="1" dirty="0">
              <a:ea typeface="ＭＳ Ｐゴシック" pitchFamily="-65" charset="-128"/>
            </a:endParaRPr>
          </a:p>
          <a:p>
            <a:pPr eaLnBrk="1" hangingPunct="1">
              <a:lnSpc>
                <a:spcPct val="110000"/>
              </a:lnSpc>
            </a:pPr>
            <a:r>
              <a:rPr lang="en-US" i="1" dirty="0">
                <a:ea typeface="ＭＳ Ｐゴシック" pitchFamily="-65" charset="-128"/>
              </a:rPr>
              <a:t>If the Director: Standards concurs with the expulsion, she will forward it to Council for review. </a:t>
            </a:r>
          </a:p>
          <a:p>
            <a:pPr eaLnBrk="1" hangingPunct="1">
              <a:lnSpc>
                <a:spcPct val="110000"/>
              </a:lnSpc>
            </a:pPr>
            <a:endParaRPr lang="en-US" i="1" dirty="0">
              <a:ea typeface="ＭＳ Ｐゴシック" pitchFamily="-65" charset="-128"/>
            </a:endParaRPr>
          </a:p>
          <a:p>
            <a:pPr eaLnBrk="1" hangingPunct="1">
              <a:lnSpc>
                <a:spcPct val="110000"/>
              </a:lnSpc>
            </a:pPr>
            <a:r>
              <a:rPr lang="en-US" i="1" dirty="0">
                <a:ea typeface="ＭＳ Ｐゴシック" pitchFamily="-65" charset="-128"/>
              </a:rPr>
              <a:t>Only Council has the power to expel a member or new member. </a:t>
            </a:r>
          </a:p>
          <a:p>
            <a:pPr eaLnBrk="1" hangingPunct="1">
              <a:lnSpc>
                <a:spcPct val="110000"/>
              </a:lnSpc>
            </a:pPr>
            <a:endParaRPr lang="en-US" i="1" dirty="0">
              <a:ea typeface="ＭＳ Ｐゴシック" pitchFamily="-65" charset="-128"/>
            </a:endParaRPr>
          </a:p>
          <a:p>
            <a:pPr eaLnBrk="1" hangingPunct="1">
              <a:lnSpc>
                <a:spcPct val="110000"/>
              </a:lnSpc>
            </a:pPr>
            <a:r>
              <a:rPr lang="en-US" i="1" dirty="0">
                <a:ea typeface="ＭＳ Ｐゴシック" pitchFamily="-65" charset="-128"/>
              </a:rPr>
              <a:t>If the member/new member wants to resign at any point in this process, she should be allowed to do so.</a:t>
            </a:r>
          </a:p>
          <a:p>
            <a:pPr marL="46662">
              <a:lnSpc>
                <a:spcPct val="110000"/>
              </a:lnSpc>
            </a:pPr>
            <a:endParaRPr lang="en-US" i="1" dirty="0">
              <a:ea typeface="ＭＳ Ｐゴシック" pitchFamily="-65" charset="-128"/>
            </a:endParaRPr>
          </a:p>
          <a:p>
            <a:pPr>
              <a:lnSpc>
                <a:spcPct val="110000"/>
              </a:lnSpc>
            </a:pPr>
            <a:r>
              <a:rPr lang="en-US" i="1" dirty="0">
                <a:ea typeface="ＭＳ Ｐゴシック" pitchFamily="-65" charset="-128"/>
              </a:rPr>
              <a:t>If Council does not expel the member/new member, Honor Board may recommend a lesser sanction to the RCS/CAC/NCC.</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23</a:t>
            </a:fld>
            <a:endParaRPr lang="en-US" dirty="0"/>
          </a:p>
        </p:txBody>
      </p:sp>
    </p:spTree>
    <p:extLst>
      <p:ext uri="{BB962C8B-B14F-4D97-AF65-F5344CB8AC3E}">
        <p14:creationId xmlns:p14="http://schemas.microsoft.com/office/powerpoint/2010/main" val="3397947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(10 minutes)</a:t>
            </a:r>
          </a:p>
          <a:p>
            <a:endParaRPr lang="en-US" i="1" dirty="0"/>
          </a:p>
          <a:p>
            <a:r>
              <a:rPr lang="en-US" i="1" dirty="0"/>
              <a:t>We are going to send everyone to break out spaces for 15 minutes to discuss both Automatic and Standard Procedure. Try to keep this conversation focused around following procedure, documentation, organization, member accountability, etc. During the rest of the day, we are going to talk more in depth about Honor Board conversations, member status changes and the difficult topics Honor Board is dealing with. To bring any questions back to mind, you can reference the Honor Board Handbook on the Library – pages 19-44 speak to the processes specifically. </a:t>
            </a:r>
          </a:p>
          <a:p>
            <a:endParaRPr lang="en-US" i="1" dirty="0"/>
          </a:p>
          <a:p>
            <a:r>
              <a:rPr lang="en-US" i="0" dirty="0"/>
              <a:t>(</a:t>
            </a:r>
            <a:r>
              <a:rPr lang="en-US" b="1" i="0" dirty="0"/>
              <a:t>Zoom feature: </a:t>
            </a:r>
            <a:r>
              <a:rPr lang="en-US" i="0" dirty="0"/>
              <a:t>send attendees to random breakout spaces for 7 minutes. Recommended breakout room size is 3-5 attendees)</a:t>
            </a:r>
          </a:p>
          <a:p>
            <a:endParaRPr lang="en-US" i="0" dirty="0"/>
          </a:p>
          <a:p>
            <a:r>
              <a:rPr lang="en-US" i="0" dirty="0"/>
              <a:t>When the breakout rooms close, see if there are any questions you can answer about procedure. Remember what is coming up – don’t spend too much time on the details now!</a:t>
            </a:r>
          </a:p>
        </p:txBody>
      </p:sp>
      <p:sp>
        <p:nvSpPr>
          <p:cNvPr id="4" name="Slide Number Placeholder 3"/>
          <p:cNvSpPr>
            <a:spLocks noGrp="1"/>
          </p:cNvSpPr>
          <p:nvPr>
            <p:ph type="sldNum" sz="quarter" idx="10"/>
          </p:nvPr>
        </p:nvSpPr>
        <p:spPr/>
        <p:txBody>
          <a:bodyPr/>
          <a:lstStyle/>
          <a:p>
            <a:fld id="{C0F42426-26F8-4C4A-A7C5-234FE603EAF8}" type="slidenum">
              <a:rPr lang="en-US" smtClean="0"/>
              <a:t>24</a:t>
            </a:fld>
            <a:endParaRPr lang="en-US" dirty="0"/>
          </a:p>
        </p:txBody>
      </p:sp>
    </p:spTree>
    <p:extLst>
      <p:ext uri="{BB962C8B-B14F-4D97-AF65-F5344CB8AC3E}">
        <p14:creationId xmlns:p14="http://schemas.microsoft.com/office/powerpoint/2010/main" val="74393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(brief intro)</a:t>
            </a:r>
          </a:p>
          <a:p>
            <a:endParaRPr lang="en-US" i="1" dirty="0"/>
          </a:p>
          <a:p>
            <a:r>
              <a:rPr lang="en-US" i="1" dirty="0"/>
              <a:t>Does anyone have any procedural questions before we dive-in to strategies for Honor Board conversations?</a:t>
            </a:r>
          </a:p>
        </p:txBody>
      </p:sp>
      <p:sp>
        <p:nvSpPr>
          <p:cNvPr id="4" name="Slide Number Placeholder 3"/>
          <p:cNvSpPr>
            <a:spLocks noGrp="1"/>
          </p:cNvSpPr>
          <p:nvPr>
            <p:ph type="sldNum" sz="quarter" idx="10"/>
          </p:nvPr>
        </p:nvSpPr>
        <p:spPr/>
        <p:txBody>
          <a:bodyPr/>
          <a:lstStyle/>
          <a:p>
            <a:fld id="{C0F42426-26F8-4C4A-A7C5-234FE603EAF8}" type="slidenum">
              <a:rPr lang="en-US" smtClean="0"/>
              <a:t>25</a:t>
            </a:fld>
            <a:endParaRPr lang="en-US" dirty="0"/>
          </a:p>
        </p:txBody>
      </p:sp>
    </p:spTree>
    <p:extLst>
      <p:ext uri="{BB962C8B-B14F-4D97-AF65-F5344CB8AC3E}">
        <p14:creationId xmlns:p14="http://schemas.microsoft.com/office/powerpoint/2010/main" val="147339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What you see here are the documents we are going to reference together today. With each resource and topic, we are going to talk together about how to navigate these conversations and how to coach Honor Board in having them or dealing with these tough topics. </a:t>
            </a:r>
          </a:p>
        </p:txBody>
      </p:sp>
      <p:sp>
        <p:nvSpPr>
          <p:cNvPr id="4" name="Slide Number Placeholder 3"/>
          <p:cNvSpPr>
            <a:spLocks noGrp="1"/>
          </p:cNvSpPr>
          <p:nvPr>
            <p:ph type="sldNum" sz="quarter" idx="10"/>
          </p:nvPr>
        </p:nvSpPr>
        <p:spPr/>
        <p:txBody>
          <a:bodyPr/>
          <a:lstStyle/>
          <a:p>
            <a:fld id="{C0F42426-26F8-4C4A-A7C5-234FE603EAF8}" type="slidenum">
              <a:rPr lang="en-US" smtClean="0"/>
              <a:t>26</a:t>
            </a:fld>
            <a:endParaRPr lang="en-US" dirty="0"/>
          </a:p>
        </p:txBody>
      </p:sp>
    </p:spTree>
    <p:extLst>
      <p:ext uri="{BB962C8B-B14F-4D97-AF65-F5344CB8AC3E}">
        <p14:creationId xmlns:p14="http://schemas.microsoft.com/office/powerpoint/2010/main" val="734777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spcBef>
                <a:spcPct val="30000"/>
              </a:spcBef>
              <a:spcAft>
                <a:spcPct val="0"/>
              </a:spcAft>
              <a:defRPr/>
            </a:pPr>
            <a:r>
              <a:rPr lang="en-US" i="0" dirty="0">
                <a:solidFill>
                  <a:srgbClr val="002060"/>
                </a:solidFill>
                <a:ea typeface="ＭＳ Ｐゴシック" charset="-128"/>
                <a:cs typeface="Avenir Next   "/>
              </a:rPr>
              <a:t>(10 minutes)</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1" dirty="0">
                <a:solidFill>
                  <a:srgbClr val="002060"/>
                </a:solidFill>
                <a:ea typeface="ＭＳ Ｐゴシック" charset="-128"/>
                <a:cs typeface="Avenir Next   "/>
              </a:rPr>
              <a:t>Honor Board is often responsible for initiating difficult conversations. These conversations may require Honor Board to hold an individual accountable for their actions. As the HBA, the officers you work with may turn to you for guidance on how to handle these conversations. </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1" dirty="0">
                <a:solidFill>
                  <a:srgbClr val="002060"/>
                </a:solidFill>
                <a:ea typeface="ＭＳ Ｐゴシック" charset="-128"/>
                <a:cs typeface="Avenir Next   "/>
              </a:rPr>
              <a:t>The Inclusion &amp; Accountability – Racism in Honor Board resource in the DG Library specifically addresses how to address racism or other bias in the chapter. This resource also includes helpful information and tips on how to navigate challenging conversations in general. </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0" dirty="0">
                <a:solidFill>
                  <a:srgbClr val="002060"/>
                </a:solidFill>
                <a:ea typeface="ＭＳ Ｐゴシック" charset="-128"/>
                <a:cs typeface="Avenir Next   "/>
              </a:rPr>
              <a:t>Drop link in the chat: https://www.deltagamma.org/library/ttdtdm/inclusion-accountability-addressing-racism-in-honor-board/</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1" dirty="0">
                <a:solidFill>
                  <a:srgbClr val="002060"/>
                </a:solidFill>
                <a:ea typeface="ＭＳ Ｐゴシック" charset="-128"/>
                <a:cs typeface="Avenir Next   "/>
              </a:rPr>
              <a:t>If you scroll through the resource, you’ll notice these three important themes, or action items. We can coach Honor Board to use only open-ended questions and to create a safe space. Ultimately, everything should be tied back to the values of Delta Gamma. </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1" dirty="0">
                <a:solidFill>
                  <a:srgbClr val="002060"/>
                </a:solidFill>
                <a:ea typeface="ＭＳ Ｐゴシック" charset="-128"/>
                <a:cs typeface="Avenir Next   "/>
              </a:rPr>
              <a:t>We want to spend some time discussing how to navigate difficult conversations in Honor Board in general. We are going to send you to breakout spaces to discuss experiences you’ve had in seeing tough conversations in Honor Board – and how you as an Honor Board adviser work to coach officers in using open ended questions and creating a safe space. You can review the Inclusion &amp; Accountability resource for other ideas on how to achieve this .</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0" dirty="0">
                <a:solidFill>
                  <a:srgbClr val="002060"/>
                </a:solidFill>
                <a:ea typeface="ＭＳ Ｐゴシック" charset="-128"/>
                <a:cs typeface="Avenir Next   "/>
              </a:rPr>
              <a:t>(ZOOM feature: send attendees into breakout spaces for 7 minutes. It is recommended there are not more than 5 advisers in each breakout space.). </a:t>
            </a:r>
          </a:p>
          <a:p>
            <a:pPr defTabSz="466618" eaLnBrk="0" fontAlgn="base" hangingPunct="0">
              <a:spcBef>
                <a:spcPct val="30000"/>
              </a:spcBef>
              <a:spcAft>
                <a:spcPct val="0"/>
              </a:spcAft>
              <a:defRPr/>
            </a:pPr>
            <a:endParaRPr lang="en-US" i="0"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0" dirty="0">
                <a:solidFill>
                  <a:srgbClr val="002060"/>
                </a:solidFill>
                <a:ea typeface="ＭＳ Ｐゴシック" charset="-128"/>
                <a:cs typeface="Avenir Next   "/>
              </a:rPr>
              <a:t>When breakout rooms close, ask group to share anything that stood out from the breakout rooms or any questions that came up. </a:t>
            </a:r>
          </a:p>
          <a:p>
            <a:pPr marL="0" indent="0" defTabSz="466618" eaLnBrk="0" fontAlgn="base" hangingPunct="0">
              <a:spcBef>
                <a:spcPct val="30000"/>
              </a:spcBef>
              <a:spcAft>
                <a:spcPct val="0"/>
              </a:spcAft>
              <a:buFontTx/>
              <a:buNone/>
              <a:defRPr/>
            </a:pPr>
            <a:endParaRPr lang="en-US" i="0" dirty="0">
              <a:solidFill>
                <a:srgbClr val="002060"/>
              </a:solidFill>
              <a:ea typeface="ＭＳ Ｐゴシック" charset="-128"/>
              <a:cs typeface="Avenir Next   "/>
            </a:endParaRPr>
          </a:p>
          <a:p>
            <a:pPr marL="0" indent="0" defTabSz="466618" eaLnBrk="0" fontAlgn="base" hangingPunct="0">
              <a:spcBef>
                <a:spcPct val="30000"/>
              </a:spcBef>
              <a:spcAft>
                <a:spcPct val="0"/>
              </a:spcAft>
              <a:buFontTx/>
              <a:buNone/>
              <a:defRPr/>
            </a:pPr>
            <a:r>
              <a:rPr lang="en-US" i="1" dirty="0">
                <a:solidFill>
                  <a:srgbClr val="002060"/>
                </a:solidFill>
                <a:ea typeface="ＭＳ Ｐゴシック" charset="-128"/>
                <a:cs typeface="Avenir Next   "/>
              </a:rPr>
              <a:t>Thank you for engaging in this conversation. Let’s move to another major responsibility for Honor Board – member status changes. </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27</a:t>
            </a:fld>
            <a:endParaRPr lang="en-US" dirty="0"/>
          </a:p>
        </p:txBody>
      </p:sp>
    </p:spTree>
    <p:extLst>
      <p:ext uri="{BB962C8B-B14F-4D97-AF65-F5344CB8AC3E}">
        <p14:creationId xmlns:p14="http://schemas.microsoft.com/office/powerpoint/2010/main" val="179805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spcBef>
                <a:spcPct val="30000"/>
              </a:spcBef>
              <a:spcAft>
                <a:spcPct val="0"/>
              </a:spcAft>
              <a:defRPr/>
            </a:pPr>
            <a:r>
              <a:rPr lang="en-US" i="0" dirty="0">
                <a:ea typeface="ＭＳ Ｐゴシック" charset="-128"/>
                <a:cs typeface="ＭＳ Ｐゴシック" charset="-128"/>
              </a:rPr>
              <a:t>(1 minute)</a:t>
            </a:r>
          </a:p>
          <a:p>
            <a:pPr defTabSz="466618" eaLnBrk="0" fontAlgn="base" hangingPunct="0">
              <a:spcBef>
                <a:spcPct val="30000"/>
              </a:spcBef>
              <a:spcAft>
                <a:spcPct val="0"/>
              </a:spcAft>
              <a:defRPr/>
            </a:pPr>
            <a:endParaRPr lang="en-US" i="1" dirty="0">
              <a:ea typeface="ＭＳ Ｐゴシック" charset="-128"/>
              <a:cs typeface="ＭＳ Ｐゴシック" charset="-128"/>
            </a:endParaRPr>
          </a:p>
          <a:p>
            <a:pPr defTabSz="466618" eaLnBrk="0" fontAlgn="base" hangingPunct="0">
              <a:spcBef>
                <a:spcPct val="30000"/>
              </a:spcBef>
              <a:spcAft>
                <a:spcPct val="0"/>
              </a:spcAft>
              <a:defRPr/>
            </a:pPr>
            <a:r>
              <a:rPr lang="en-US" i="1" dirty="0">
                <a:ea typeface="ＭＳ Ｐゴシック" charset="-128"/>
                <a:cs typeface="ＭＳ Ｐゴシック" charset="-128"/>
              </a:rPr>
              <a:t>These are the roster changes that the vp: social standards oversees. These are often sensitive statuses so it is imperative they review the forms quickly. Until a member’s status is changed, she is responsible for dues and fees to the chapter. </a:t>
            </a:r>
          </a:p>
          <a:p>
            <a:pPr defTabSz="466618" eaLnBrk="0" fontAlgn="base" hangingPunct="0">
              <a:spcBef>
                <a:spcPct val="30000"/>
              </a:spcBef>
              <a:spcAft>
                <a:spcPct val="0"/>
              </a:spcAft>
              <a:defRPr/>
            </a:pPr>
            <a:endParaRPr lang="en-US" i="1" dirty="0">
              <a:ea typeface="ＭＳ Ｐゴシック" charset="-128"/>
              <a:cs typeface="ＭＳ Ｐゴシック" charset="-128"/>
            </a:endParaRPr>
          </a:p>
          <a:p>
            <a:pPr defTabSz="466618" eaLnBrk="0" fontAlgn="base" hangingPunct="0">
              <a:spcBef>
                <a:spcPct val="30000"/>
              </a:spcBef>
              <a:spcAft>
                <a:spcPct val="0"/>
              </a:spcAft>
              <a:defRPr/>
            </a:pPr>
            <a:r>
              <a:rPr lang="en-US" i="1" dirty="0">
                <a:ea typeface="ＭＳ Ｐゴシック" charset="-128"/>
                <a:cs typeface="ＭＳ Ｐゴシック" charset="-128"/>
              </a:rPr>
              <a:t>When receiving resignation requests, review it carefully to ensure there isn’t another status better suited for the member. It is also important to review for trends so that the chapter can make any necessary adjustments to its operations if possible. </a:t>
            </a:r>
          </a:p>
          <a:p>
            <a:pPr defTabSz="466618" eaLnBrk="0" fontAlgn="base" hangingPunct="0">
              <a:spcBef>
                <a:spcPct val="30000"/>
              </a:spcBef>
              <a:spcAft>
                <a:spcPct val="0"/>
              </a:spcAft>
              <a:defRPr/>
            </a:pPr>
            <a:endParaRPr lang="en-US" i="1" dirty="0">
              <a:ea typeface="ＭＳ Ｐゴシック" charset="-128"/>
              <a:cs typeface="ＭＳ Ｐゴシック" charset="-128"/>
            </a:endParaRPr>
          </a:p>
          <a:p>
            <a:pPr defTabSz="466618" eaLnBrk="0" fontAlgn="base" hangingPunct="0">
              <a:spcBef>
                <a:spcPct val="30000"/>
              </a:spcBef>
              <a:spcAft>
                <a:spcPct val="0"/>
              </a:spcAft>
              <a:defRPr/>
            </a:pPr>
            <a:r>
              <a:rPr lang="en-US" i="1" dirty="0">
                <a:ea typeface="ＭＳ Ｐゴシック" charset="-128"/>
                <a:cs typeface="ＭＳ Ｐゴシック" charset="-128"/>
              </a:rPr>
              <a:t>Often, when roster changes are reviewed at EO, we notice that a woman has resigned for a reason that actually qualified her for a different member status, such as Excused Status or Early Alumnae Status.</a:t>
            </a:r>
          </a:p>
          <a:p>
            <a:pPr defTabSz="466618" eaLnBrk="0" fontAlgn="base" hangingPunct="0">
              <a:spcBef>
                <a:spcPct val="30000"/>
              </a:spcBef>
              <a:spcAft>
                <a:spcPct val="0"/>
              </a:spcAft>
              <a:defRPr/>
            </a:pPr>
            <a:endParaRPr lang="en-US" i="1"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C0F42426-26F8-4C4A-A7C5-234FE603EAF8}" type="slidenum">
              <a:rPr lang="en-US" smtClean="0"/>
              <a:t>28</a:t>
            </a:fld>
            <a:endParaRPr lang="en-US" dirty="0"/>
          </a:p>
        </p:txBody>
      </p:sp>
    </p:spTree>
    <p:extLst>
      <p:ext uri="{BB962C8B-B14F-4D97-AF65-F5344CB8AC3E}">
        <p14:creationId xmlns:p14="http://schemas.microsoft.com/office/powerpoint/2010/main" val="3126042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spcBef>
                <a:spcPct val="30000"/>
              </a:spcBef>
              <a:spcAft>
                <a:spcPct val="0"/>
              </a:spcAft>
              <a:defRPr/>
            </a:pPr>
            <a:r>
              <a:rPr lang="en-US" i="0" dirty="0">
                <a:solidFill>
                  <a:srgbClr val="002060"/>
                </a:solidFill>
                <a:ea typeface="ＭＳ Ｐゴシック" charset="-128"/>
                <a:cs typeface="Avenir Next   "/>
              </a:rPr>
              <a:t>(1 minute)</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1" dirty="0">
                <a:solidFill>
                  <a:srgbClr val="002060"/>
                </a:solidFill>
                <a:ea typeface="ＭＳ Ｐゴシック" charset="-128"/>
                <a:cs typeface="Avenir Next   "/>
              </a:rPr>
              <a:t>Although chapters may have navigated resignations and EAS before, all chapters are new to Excused Status, so we are going to explain it thoroughly. Remember that the intent of Excused Status is not to give all members the opportunity to step back from Delta Gamma whenever they choose. The intent is to allow DG collegians to maintain membership when previously, the only choice available to them may have been to resign. Overall, Excused Status is meant to be granted only for extreme circumstances and is a status meant to capture the diverse needs of our members. </a:t>
            </a:r>
          </a:p>
          <a:p>
            <a:pPr defTabSz="466618" eaLnBrk="0" fontAlgn="base" hangingPunct="0">
              <a:spcBef>
                <a:spcPct val="30000"/>
              </a:spcBef>
              <a:spcAft>
                <a:spcPct val="0"/>
              </a:spcAft>
              <a:defRPr/>
            </a:pPr>
            <a:endParaRPr lang="en-US" i="1" dirty="0">
              <a:solidFill>
                <a:srgbClr val="002060"/>
              </a:solidFill>
              <a:ea typeface="ＭＳ Ｐゴシック" charset="-128"/>
              <a:cs typeface="Avenir Next   "/>
            </a:endParaRPr>
          </a:p>
          <a:p>
            <a:pPr defTabSz="466618" eaLnBrk="0" fontAlgn="base" hangingPunct="0">
              <a:spcBef>
                <a:spcPct val="30000"/>
              </a:spcBef>
              <a:spcAft>
                <a:spcPct val="0"/>
              </a:spcAft>
              <a:defRPr/>
            </a:pPr>
            <a:r>
              <a:rPr lang="en-US" i="1" dirty="0">
                <a:solidFill>
                  <a:srgbClr val="002060"/>
                </a:solidFill>
                <a:ea typeface="ＭＳ Ｐゴシック" charset="-128"/>
                <a:cs typeface="Avenir Next   "/>
              </a:rPr>
              <a:t>A member can seek this status one year following her Initiation. </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29</a:t>
            </a:fld>
            <a:endParaRPr lang="en-US" dirty="0"/>
          </a:p>
        </p:txBody>
      </p:sp>
    </p:spTree>
    <p:extLst>
      <p:ext uri="{BB962C8B-B14F-4D97-AF65-F5344CB8AC3E}">
        <p14:creationId xmlns:p14="http://schemas.microsoft.com/office/powerpoint/2010/main" val="284232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(1 minute)</a:t>
            </a:r>
          </a:p>
          <a:p>
            <a:endParaRPr lang="en-US" b="0" i="1" dirty="0"/>
          </a:p>
          <a:p>
            <a:r>
              <a:rPr lang="en-US" b="0" i="0" dirty="0"/>
              <a:t>Review the agenda. </a:t>
            </a:r>
          </a:p>
          <a:p>
            <a:pPr eaLnBrk="1" hangingPunct="1">
              <a:spcBef>
                <a:spcPct val="0"/>
              </a:spcBef>
            </a:pPr>
            <a:endParaRPr lang="en-US" altLang="en-US" dirty="0"/>
          </a:p>
          <a:p>
            <a:pPr eaLnBrk="1" hangingPunct="1">
              <a:spcBef>
                <a:spcPct val="0"/>
              </a:spcBef>
            </a:pPr>
            <a:r>
              <a:rPr lang="en-US" altLang="en-US" i="1" dirty="0"/>
              <a:t>Here are the broad stroke topics of what we will cover together today. Each step of the way, we will talk through traditional DG policies and procedures and will take time to consider how these pieces of chapter operations have changed due to COVID-19 and a more virtual landscape. We hope you will leave today with a new network of peer advisers and ideas for how to guide the collegiate officers you work with during this time where everything feels new! </a:t>
            </a:r>
          </a:p>
          <a:p>
            <a:endParaRPr lang="en-US"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3</a:t>
            </a:fld>
            <a:endParaRPr lang="en-US" dirty="0"/>
          </a:p>
        </p:txBody>
      </p:sp>
    </p:spTree>
    <p:extLst>
      <p:ext uri="{BB962C8B-B14F-4D97-AF65-F5344CB8AC3E}">
        <p14:creationId xmlns:p14="http://schemas.microsoft.com/office/powerpoint/2010/main" val="2085383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2800" dirty="0"/>
              <a:t>(2 minutes)</a:t>
            </a:r>
          </a:p>
          <a:p>
            <a:pPr marL="0" marR="0" lvl="0" indent="0">
              <a:spcBef>
                <a:spcPts val="0"/>
              </a:spcBef>
              <a:spcAft>
                <a:spcPts val="0"/>
              </a:spcAft>
              <a:buFont typeface="Symbol" panose="05050102010706020507" pitchFamily="18" charset="2"/>
              <a:buNone/>
            </a:pPr>
            <a:endParaRPr lang="en-US" sz="2800" dirty="0"/>
          </a:p>
          <a:p>
            <a:pPr marL="0" marR="0" lvl="0" indent="0">
              <a:spcBef>
                <a:spcPts val="0"/>
              </a:spcBef>
              <a:spcAft>
                <a:spcPts val="0"/>
              </a:spcAft>
              <a:buFont typeface="Symbol" panose="05050102010706020507" pitchFamily="18" charset="2"/>
              <a:buNone/>
            </a:pPr>
            <a:r>
              <a:rPr lang="en-US" sz="2800" i="1" dirty="0"/>
              <a:t>Here is some information on the process to follow when reviewing an Excused Status request. </a:t>
            </a:r>
          </a:p>
          <a:p>
            <a:pPr marL="0" marR="0" lvl="0" indent="0">
              <a:spcBef>
                <a:spcPts val="0"/>
              </a:spcBef>
              <a:spcAft>
                <a:spcPts val="0"/>
              </a:spcAft>
              <a:buFont typeface="Symbol" panose="05050102010706020507" pitchFamily="18" charset="2"/>
              <a:buNone/>
            </a:pPr>
            <a:endParaRPr lang="en-US" sz="2800" dirty="0"/>
          </a:p>
          <a:p>
            <a:pPr marL="457200" marR="0" lvl="0" indent="-457200">
              <a:spcBef>
                <a:spcPts val="0"/>
              </a:spcBef>
              <a:spcAft>
                <a:spcPts val="0"/>
              </a:spcAft>
              <a:buFont typeface="Arial" panose="020B0604020202020204" pitchFamily="34" charset="0"/>
              <a:buChar char="•"/>
            </a:pPr>
            <a:r>
              <a:rPr lang="en-US" sz="2800" dirty="0"/>
              <a:t>1. Excused Status Application is completed by the member and given to the vp: social standards. Excused Status Applications may be obtained from the vp: social standards or found on the Library. There is an option for a member to denote that her application is highly sensitive, and therefore it would only be reviewed by the vp: social standards, president and HBA and CFA.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2. Unless the content is highly sensitive, Honor Board reviews the Excused Status Application at the next weekly Honor Board meeting and decides if the application warrants an in-person Honor Board meeting with the requesting member for further consideration. The Honor Board adviser’s attendance is strongly recommended, but not required. Note: Those seeking Excused Status for non-resident/abroad or academic/professional reasons do not require a meeting with Honor Board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3. The discussion and deliberation regarding the Excused Status Application must be memorialized in the Honor Board: Meeting Minutes. The Honor Board: Meeting Minutes are forwarded to the RCS/CAC/NCC.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4. If Honor Board determines that the situation does not warrant further discussion, the vp: social standards will notify the member that the application has been denied and no further action is taken (ignore the following steps). We will talk through how to understand qualification for Excused Status in a moment. </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5. If Honor Board finds that this member may qualify for Excused Status, an in-person (or virtual) meeting with the applicant must be scheduled.</a:t>
            </a:r>
          </a:p>
          <a:p>
            <a:pPr marL="0" marR="0" lvl="0" indent="0">
              <a:spcBef>
                <a:spcPts val="0"/>
              </a:spcBef>
              <a:spcAft>
                <a:spcPts val="0"/>
              </a:spcAft>
              <a:buFont typeface="Symbol" panose="05050102010706020507" pitchFamily="18" charset="2"/>
              <a:buNone/>
            </a:pPr>
            <a:endParaRPr lang="en-US" sz="2800" dirty="0"/>
          </a:p>
          <a:p>
            <a:pPr marL="342900" marR="0" lvl="0" indent="-342900">
              <a:spcBef>
                <a:spcPts val="0"/>
              </a:spcBef>
              <a:spcAft>
                <a:spcPts val="0"/>
              </a:spcAft>
              <a:buFont typeface="Symbol" panose="05050102010706020507" pitchFamily="18" charset="2"/>
              <a:buChar char=""/>
            </a:pPr>
            <a:r>
              <a:rPr lang="en-US" sz="2800" dirty="0"/>
              <a:t>6. Honor Board members must agree upon a date, time and location for the in-person meeting– this is generally the same as the regularly scheduled weekly Honor Board meeting. Honor Board should make all reasonable efforts to find a time that the Honor Board adviser can attend or participate by phone.</a:t>
            </a:r>
          </a:p>
          <a:p>
            <a:pPr marL="342900" marR="0" lvl="0" indent="-342900">
              <a:spcBef>
                <a:spcPts val="0"/>
              </a:spcBef>
              <a:spcAft>
                <a:spcPts val="0"/>
              </a:spcAft>
              <a:buFont typeface="Symbol" panose="05050102010706020507" pitchFamily="18" charset="2"/>
              <a:buChar char=""/>
            </a:pPr>
            <a:endParaRPr lang="en-US" sz="2800"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200" i="1" dirty="0"/>
              <a:t>Granting Excused Status will have financial implications for the chapter. For this reason, Honor Board should partner with the vp: finance to understand these implications. Each reason for Excused Status carries a different level of financial obligation for the member and the vp: finance and CFA should have a better understanding of how those dues structures would impact the overall chapter budget. </a:t>
            </a:r>
          </a:p>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30</a:t>
            </a:fld>
            <a:endParaRPr lang="en-US" dirty="0"/>
          </a:p>
        </p:txBody>
      </p:sp>
    </p:spTree>
    <p:extLst>
      <p:ext uri="{BB962C8B-B14F-4D97-AF65-F5344CB8AC3E}">
        <p14:creationId xmlns:p14="http://schemas.microsoft.com/office/powerpoint/2010/main" val="4185499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t>(5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What does it mean for a member’s involvement if Excused Status is approved? The implications of each category are considerate of the reasons for which the member applied. If a member applies and is granted Excused Status for financial hardship, we want to try to help control her costs for being a member, and therefore her attendance may also change. Here are the implications for each category: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Financial Hardship: Required attendance at all “anchored events”, however, cannot pay to attend events with additional costs, such as elaborate sisterhood events and date functions. Allowing members to attend a high-cost Founders’ Day (which may be “anchored”) or as dates to Delta Gamma social events is addressed in the Excused Status Financial Resource. </a:t>
            </a:r>
          </a:p>
          <a:p>
            <a:pPr marL="171450" indent="-171450">
              <a:buFont typeface="Arial" panose="020B0604020202020204" pitchFamily="34" charset="0"/>
              <a:buChar char="•"/>
            </a:pPr>
            <a:r>
              <a:rPr lang="en-US" dirty="0"/>
              <a:t>Attendance: Attendance expectations will be unique to the member’s situation and agreed to with Honor Board, as the goal is for the member to attend as much as she is able.</a:t>
            </a:r>
          </a:p>
          <a:p>
            <a:pPr marL="171450" indent="-171450">
              <a:buFont typeface="Arial" panose="020B0604020202020204" pitchFamily="34" charset="0"/>
              <a:buChar char="•"/>
            </a:pPr>
            <a:r>
              <a:rPr lang="en-US" dirty="0"/>
              <a:t>Non-Resident/Abroad: Excused from all anchored events and not allowed to attend any events during the effective term of this status. </a:t>
            </a:r>
          </a:p>
          <a:p>
            <a:pPr marL="171450" indent="-171450">
              <a:buFont typeface="Arial" panose="020B0604020202020204" pitchFamily="34" charset="0"/>
              <a:buChar char="•"/>
            </a:pPr>
            <a:r>
              <a:rPr lang="en-US" dirty="0"/>
              <a:t>Academic/Professional: May attend any “anchored events” she is able, however, cannot pay to attend events with additional costs, such as elaborate sisterhood events and date functions. Allowing members to attend a high-cost Founders’ Day (which may be “anchored”) or as dates to Delta Gamma social events is addressed in the Excused Status Financial Resource found at www.deltagamma.org/library.</a:t>
            </a:r>
          </a:p>
          <a:p>
            <a:pPr marL="171450" indent="-171450">
              <a:buFont typeface="Arial" panose="020B0604020202020204" pitchFamily="34" charset="0"/>
              <a:buChar char="•"/>
            </a:pPr>
            <a:r>
              <a:rPr lang="en-US" dirty="0"/>
              <a:t>Special Circumstances: Attendance requirements of the member shall mirror any of those mentioned above, based on the needs of the member’s special circumstances.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i="1" dirty="0"/>
              <a:t>Again, as you can see, the financial implications of Excused Status for the chapter are important. Keep in mind that the vp: finance should not be present for an in-person meeting to discuss Excused Status, but should be consulted to understand these implications. The vp: finance should not be asked to provide input on the merit of the application, just the implication for the chapter budget. </a:t>
            </a:r>
          </a:p>
          <a:p>
            <a:pPr marL="0" indent="0">
              <a:buFont typeface="Arial" panose="020B0604020202020204" pitchFamily="34" charset="0"/>
              <a:buNone/>
            </a:pPr>
            <a:endParaRPr lang="en-US" i="1" dirty="0"/>
          </a:p>
          <a:p>
            <a:pPr marL="0" indent="0">
              <a:buFont typeface="Arial" panose="020B0604020202020204" pitchFamily="34" charset="0"/>
              <a:buNone/>
            </a:pPr>
            <a:r>
              <a:rPr lang="en-US" i="1" dirty="0"/>
              <a:t>What questions do you have about the criteria or procedure for Excused Status? Send us any questions in the chat box. </a:t>
            </a:r>
          </a:p>
          <a:p>
            <a:endParaRPr lang="en-US" dirty="0"/>
          </a:p>
        </p:txBody>
      </p:sp>
      <p:sp>
        <p:nvSpPr>
          <p:cNvPr id="4" name="Slide Number Placeholder 3"/>
          <p:cNvSpPr>
            <a:spLocks noGrp="1"/>
          </p:cNvSpPr>
          <p:nvPr>
            <p:ph type="sldNum" sz="quarter" idx="5"/>
          </p:nvPr>
        </p:nvSpPr>
        <p:spPr/>
        <p:txBody>
          <a:bodyPr/>
          <a:lstStyle/>
          <a:p>
            <a:fld id="{C0F42426-26F8-4C4A-A7C5-234FE603EAF8}" type="slidenum">
              <a:rPr lang="en-US" smtClean="0"/>
              <a:t>31</a:t>
            </a:fld>
            <a:endParaRPr lang="en-US" dirty="0"/>
          </a:p>
        </p:txBody>
      </p:sp>
    </p:spTree>
    <p:extLst>
      <p:ext uri="{BB962C8B-B14F-4D97-AF65-F5344CB8AC3E}">
        <p14:creationId xmlns:p14="http://schemas.microsoft.com/office/powerpoint/2010/main" val="2383164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eaLnBrk="0" fontAlgn="base" hangingPunct="0">
              <a:spcBef>
                <a:spcPct val="30000"/>
              </a:spcBef>
              <a:spcAft>
                <a:spcPct val="0"/>
              </a:spcAft>
              <a:defRPr/>
            </a:pPr>
            <a:r>
              <a:rPr lang="en-US" i="0" dirty="0">
                <a:ea typeface="ＭＳ Ｐゴシック" charset="-128"/>
                <a:cs typeface="ＭＳ Ｐゴシック" charset="-128"/>
              </a:rPr>
              <a:t>(15 minutes)</a:t>
            </a:r>
          </a:p>
          <a:p>
            <a:pPr defTabSz="466618" eaLnBrk="0" fontAlgn="base" hangingPunct="0">
              <a:spcBef>
                <a:spcPct val="30000"/>
              </a:spcBef>
              <a:spcAft>
                <a:spcPct val="0"/>
              </a:spcAft>
              <a:defRPr/>
            </a:pPr>
            <a:endParaRPr lang="en-US" i="1" dirty="0">
              <a:ea typeface="ＭＳ Ｐゴシック" charset="-128"/>
              <a:cs typeface="ＭＳ Ｐゴシック" charset="-128"/>
            </a:endParaRPr>
          </a:p>
          <a:p>
            <a:pPr defTabSz="466618" eaLnBrk="0" fontAlgn="base" hangingPunct="0">
              <a:spcBef>
                <a:spcPct val="30000"/>
              </a:spcBef>
              <a:spcAft>
                <a:spcPct val="0"/>
              </a:spcAft>
              <a:defRPr/>
            </a:pPr>
            <a:r>
              <a:rPr lang="en-US" i="1" dirty="0">
                <a:ea typeface="ＭＳ Ｐゴシック" charset="-128"/>
                <a:cs typeface="ＭＳ Ｐゴシック" charset="-128"/>
              </a:rPr>
              <a:t>There are two documents we’d like you to find on the Library now. The first is “Member Statuses Guide for Chapter Members” and the second is titled “Honor Board Member Statuses Conversation Guide.” </a:t>
            </a:r>
          </a:p>
          <a:p>
            <a:pPr defTabSz="466618" eaLnBrk="0" fontAlgn="base" hangingPunct="0">
              <a:spcBef>
                <a:spcPct val="30000"/>
              </a:spcBef>
              <a:spcAft>
                <a:spcPct val="0"/>
              </a:spcAft>
              <a:defRPr/>
            </a:pPr>
            <a:endParaRPr lang="en-US" i="1" dirty="0">
              <a:ea typeface="ＭＳ Ｐゴシック" charset="-128"/>
              <a:cs typeface="ＭＳ Ｐゴシック" charset="-128"/>
            </a:endParaRPr>
          </a:p>
          <a:p>
            <a:r>
              <a:rPr lang="en-US" dirty="0"/>
              <a:t>Repeat the names of the documents until all advisers have located both documents. </a:t>
            </a:r>
          </a:p>
          <a:p>
            <a:endParaRPr lang="en-US" dirty="0"/>
          </a:p>
          <a:p>
            <a:r>
              <a:rPr lang="en-US" i="1" dirty="0"/>
              <a:t>We are going to go back into breakout rooms now. Each room will look over one topic from the Conversation Guide. We’d like you to review the resource, talk through it together and role play the conversations within your groups. Each group will have a specific topic. When we come back, we will ask each group to recap their topic so that everyone understands the conversations that go along with each member status. </a:t>
            </a:r>
          </a:p>
          <a:p>
            <a:endParaRPr lang="en-US" i="1" dirty="0"/>
          </a:p>
          <a:p>
            <a:r>
              <a:rPr lang="en-US" i="1" dirty="0"/>
              <a:t>You will see a breakout room pop up come up in just a few minutes. Take note of the number of the room to which you’ve been assigned:</a:t>
            </a:r>
          </a:p>
          <a:p>
            <a:endParaRPr lang="en-US" i="1" dirty="0"/>
          </a:p>
          <a:p>
            <a:r>
              <a:rPr lang="en-US" i="1" dirty="0"/>
              <a:t>Breakout room 1: will discuss conversations around Excused Status – page 4</a:t>
            </a:r>
          </a:p>
          <a:p>
            <a:r>
              <a:rPr lang="en-US" i="1" dirty="0"/>
              <a:t>Breakout room 2: will discuss conversations around Early Alumnae Status – page 6</a:t>
            </a:r>
          </a:p>
          <a:p>
            <a:r>
              <a:rPr lang="en-US" i="1" dirty="0"/>
              <a:t>Breakout room 3: will discuss conversations around resignation – page 8</a:t>
            </a:r>
          </a:p>
          <a:p>
            <a:endParaRPr lang="en-US" dirty="0"/>
          </a:p>
          <a:p>
            <a:r>
              <a:rPr lang="en-US" dirty="0"/>
              <a:t>(</a:t>
            </a:r>
            <a:r>
              <a:rPr lang="en-US" b="1" dirty="0"/>
              <a:t>ZOOM feature</a:t>
            </a:r>
            <a:r>
              <a:rPr lang="en-US" dirty="0"/>
              <a:t>: send advisers into 3 breakout rooms for 10 minutes) </a:t>
            </a:r>
          </a:p>
          <a:p>
            <a:endParaRPr lang="en-US" dirty="0"/>
          </a:p>
        </p:txBody>
      </p:sp>
      <p:sp>
        <p:nvSpPr>
          <p:cNvPr id="4" name="Slide Number Placeholder 3"/>
          <p:cNvSpPr>
            <a:spLocks noGrp="1"/>
          </p:cNvSpPr>
          <p:nvPr>
            <p:ph type="sldNum" sz="quarter" idx="5"/>
          </p:nvPr>
        </p:nvSpPr>
        <p:spPr/>
        <p:txBody>
          <a:bodyPr/>
          <a:lstStyle/>
          <a:p>
            <a:fld id="{C0F42426-26F8-4C4A-A7C5-234FE603EAF8}" type="slidenum">
              <a:rPr lang="en-US" smtClean="0"/>
              <a:t>32</a:t>
            </a:fld>
            <a:endParaRPr lang="en-US" dirty="0"/>
          </a:p>
        </p:txBody>
      </p:sp>
    </p:spTree>
    <p:extLst>
      <p:ext uri="{BB962C8B-B14F-4D97-AF65-F5344CB8AC3E}">
        <p14:creationId xmlns:p14="http://schemas.microsoft.com/office/powerpoint/2010/main" val="3944177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endParaRPr lang="en-US" dirty="0">
              <a:hlinkClick r:id="rId3"/>
            </a:endParaRPr>
          </a:p>
          <a:p>
            <a:endParaRPr lang="en-US" dirty="0">
              <a:hlinkClick r:id="rId3"/>
            </a:endParaRPr>
          </a:p>
          <a:p>
            <a:r>
              <a:rPr lang="en-US" dirty="0">
                <a:hlinkClick r:id="rId3"/>
              </a:rPr>
              <a:t>https://s3.amazonaws.com/dg-library/Honor-Board-Supportive-Programming.pdf</a:t>
            </a:r>
            <a:endParaRPr lang="en-US" dirty="0"/>
          </a:p>
          <a:p>
            <a:endParaRPr lang="en-US" dirty="0"/>
          </a:p>
          <a:p>
            <a:r>
              <a:rPr lang="en-US" i="1" dirty="0"/>
              <a:t>There is one more conversation resource we’d like to share with you today. The Honor Board Supportive Programming resource…go ahead and find this in the Library. This is a great document for Honor Board to reference and to realize that they have other options available to them other than formal hearings. We encourage them to consider one-on-one conversations and informal check-ins with members they’re concerned about. We also encourage them to be available to members who are interesting in visiting with them! They should make their meeting times known to chapter members. </a:t>
            </a:r>
          </a:p>
        </p:txBody>
      </p:sp>
      <p:sp>
        <p:nvSpPr>
          <p:cNvPr id="4" name="Slide Number Placeholder 3"/>
          <p:cNvSpPr>
            <a:spLocks noGrp="1"/>
          </p:cNvSpPr>
          <p:nvPr>
            <p:ph type="sldNum" sz="quarter" idx="5"/>
          </p:nvPr>
        </p:nvSpPr>
        <p:spPr/>
        <p:txBody>
          <a:bodyPr/>
          <a:lstStyle/>
          <a:p>
            <a:fld id="{C0F42426-26F8-4C4A-A7C5-234FE603EAF8}" type="slidenum">
              <a:rPr lang="en-US" smtClean="0"/>
              <a:t>33</a:t>
            </a:fld>
            <a:endParaRPr lang="en-US" dirty="0"/>
          </a:p>
        </p:txBody>
      </p:sp>
    </p:spTree>
    <p:extLst>
      <p:ext uri="{BB962C8B-B14F-4D97-AF65-F5344CB8AC3E}">
        <p14:creationId xmlns:p14="http://schemas.microsoft.com/office/powerpoint/2010/main" val="678329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10"/>
          </p:nvPr>
        </p:nvSpPr>
        <p:spPr/>
        <p:txBody>
          <a:bodyPr/>
          <a:lstStyle/>
          <a:p>
            <a:fld id="{C0F42426-26F8-4C4A-A7C5-234FE603EAF8}" type="slidenum">
              <a:rPr lang="en-US" smtClean="0"/>
              <a:t>34</a:t>
            </a:fld>
            <a:endParaRPr lang="en-US" dirty="0"/>
          </a:p>
        </p:txBody>
      </p:sp>
    </p:spTree>
    <p:extLst>
      <p:ext uri="{BB962C8B-B14F-4D97-AF65-F5344CB8AC3E}">
        <p14:creationId xmlns:p14="http://schemas.microsoft.com/office/powerpoint/2010/main" val="2218770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0" i="0" u="none" baseline="0" dirty="0"/>
              <a:t>(5 minutes)</a:t>
            </a:r>
          </a:p>
          <a:p>
            <a:pPr defTabSz="933237">
              <a:defRPr/>
            </a:pPr>
            <a:endParaRPr lang="en-US" b="0" i="1" u="none" baseline="0" dirty="0"/>
          </a:p>
          <a:p>
            <a:pPr defTabSz="933237">
              <a:defRPr/>
            </a:pPr>
            <a:r>
              <a:rPr lang="en-US" i="1" u="none" dirty="0"/>
              <a:t>Mental and emotional health is a sensitive topic that we hear our collegians talking about and encountering a lot. We have learned that our chapter members do not feel equipped to talk with each other about this topic. Delta Gamma believes this is an important and necessary conversation for us to have and for our members to be able to have with each other openly. At RTDs, chapter officers learned about Be Her Champion. We are going to watch a video about it in a moment and then we will talk about how Delta Gamma is addressing these concerns. </a:t>
            </a:r>
          </a:p>
          <a:p>
            <a:pPr defTabSz="933237">
              <a:defRPr/>
            </a:pPr>
            <a:endParaRPr lang="en-US" i="1" u="none" dirty="0"/>
          </a:p>
          <a:p>
            <a:pPr defTabSz="933237">
              <a:defRPr/>
            </a:pPr>
            <a:r>
              <a:rPr lang="en-US" i="1" u="none" dirty="0"/>
              <a:t>Before Honor Board can care for other members of the chapter, however, they need to care for themselves – and you for yourself! Honor Board is a truly unique leadership and learning experience and one in which situations may be new every week. Honor Board hears stories that their sisters share that can be challenging, and it is easy for them to be in a scenario where they feel they don’t know how to help. This can be very draining. </a:t>
            </a:r>
          </a:p>
          <a:p>
            <a:pPr defTabSz="933237">
              <a:defRPr/>
            </a:pPr>
            <a:endParaRPr lang="en-US" i="1" u="none" dirty="0"/>
          </a:p>
          <a:p>
            <a:pPr defTabSz="933237">
              <a:defRPr/>
            </a:pPr>
            <a:r>
              <a:rPr lang="en-US" i="1" u="none" dirty="0"/>
              <a:t>How can we encourage the members of Honor Board to care for themselves? Has anyone implemented anything that they’d like to share?</a:t>
            </a:r>
          </a:p>
          <a:p>
            <a:pPr defTabSz="933237">
              <a:defRPr/>
            </a:pPr>
            <a:endParaRPr lang="en-US" i="1" u="none" dirty="0"/>
          </a:p>
          <a:p>
            <a:pPr defTabSz="933237">
              <a:defRPr/>
            </a:pPr>
            <a:r>
              <a:rPr lang="en-US" i="0" u="none" dirty="0"/>
              <a:t>Ask advisers to share by unmuting themselves.</a:t>
            </a:r>
          </a:p>
          <a:p>
            <a:pPr defTabSz="933237">
              <a:defRPr/>
            </a:pPr>
            <a:endParaRPr lang="en-US" i="0" u="none" dirty="0"/>
          </a:p>
          <a:p>
            <a:pPr defTabSz="933237">
              <a:defRPr/>
            </a:pPr>
            <a:r>
              <a:rPr lang="en-US" i="0" u="none" dirty="0"/>
              <a:t>Share if not mentioned by advisers:</a:t>
            </a:r>
          </a:p>
          <a:p>
            <a:pPr marL="171450" indent="-171450" defTabSz="933237">
              <a:buFontTx/>
              <a:buChar char="-"/>
              <a:defRPr/>
            </a:pPr>
            <a:r>
              <a:rPr lang="en-US" i="0" u="none" dirty="0"/>
              <a:t>Be sure to begin every meeting with a general check-in. Spend the first few minutes just being together rather than jumping right in to business</a:t>
            </a:r>
          </a:p>
          <a:p>
            <a:pPr marL="171450" indent="-171450" defTabSz="933237">
              <a:buFontTx/>
              <a:buChar char="-"/>
              <a:defRPr/>
            </a:pPr>
            <a:r>
              <a:rPr lang="en-US" i="0" u="none" dirty="0"/>
              <a:t>As HBA, make it a goal to check in with each member of Honor Board individually every couple of weeks.</a:t>
            </a:r>
          </a:p>
          <a:p>
            <a:pPr marL="171450" indent="-171450" defTabSz="933237">
              <a:buFontTx/>
              <a:buChar char="-"/>
              <a:defRPr/>
            </a:pPr>
            <a:r>
              <a:rPr lang="en-US" i="0" u="none" dirty="0"/>
              <a:t>If you notice a member is quiet or clearly struggles during a particular meeting, follow up with her. </a:t>
            </a:r>
          </a:p>
          <a:p>
            <a:pPr marL="171450" indent="-171450" defTabSz="933237">
              <a:buFontTx/>
              <a:buChar char="-"/>
              <a:defRPr/>
            </a:pPr>
            <a:r>
              <a:rPr lang="en-US" i="0" u="none" dirty="0"/>
              <a:t>Reflect on self-care together. Ask Honor Board to read an article together or to bring a self-care Instagram post that resonated with them to share with the group. </a:t>
            </a:r>
          </a:p>
          <a:p>
            <a:pPr marL="171450" indent="-171450" defTabSz="933237">
              <a:buFontTx/>
              <a:buChar char="-"/>
              <a:defRPr/>
            </a:pPr>
            <a:r>
              <a:rPr lang="en-US" i="0" u="none" dirty="0"/>
              <a:t>Make self-care a ground rule for the group. Ask each member to share how she is caring for herself during each weekly meeting. </a:t>
            </a:r>
          </a:p>
          <a:p>
            <a:pPr defTabSz="933237">
              <a:defRPr/>
            </a:pPr>
            <a:endParaRPr lang="en-US" b="0" i="1" u="none"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35</a:t>
            </a:fld>
            <a:endParaRPr lang="en-US" dirty="0"/>
          </a:p>
        </p:txBody>
      </p:sp>
    </p:spTree>
    <p:extLst>
      <p:ext uri="{BB962C8B-B14F-4D97-AF65-F5344CB8AC3E}">
        <p14:creationId xmlns:p14="http://schemas.microsoft.com/office/powerpoint/2010/main" val="481923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i="0" dirty="0"/>
              <a:t>(1 minute)</a:t>
            </a:r>
          </a:p>
          <a:p>
            <a:pPr defTabSz="933237">
              <a:defRPr/>
            </a:pPr>
            <a:endParaRPr lang="en-US" i="1" dirty="0"/>
          </a:p>
          <a:p>
            <a:pPr defTabSz="933237">
              <a:defRPr/>
            </a:pPr>
            <a:r>
              <a:rPr lang="en-US" i="1" dirty="0"/>
              <a:t>These six steps which can also be found in the Library under Be Her Champion. They provide members with a way to have a conversation from a place of care with someone they are concerned about. </a:t>
            </a:r>
          </a:p>
          <a:p>
            <a:pPr defTabSz="933237">
              <a:defRPr/>
            </a:pPr>
            <a:endParaRPr lang="en-US" i="1" dirty="0"/>
          </a:p>
          <a:p>
            <a:pPr defTabSz="933237">
              <a:defRPr/>
            </a:pPr>
            <a:r>
              <a:rPr lang="en-US" i="1" dirty="0"/>
              <a:t>Honor Board could and should use this model and the attitude of “Be Her Champion” within the Honor Board process…and not just if they have a concern related to a sister’s mental health. </a:t>
            </a:r>
          </a:p>
          <a:p>
            <a:pPr defTabSz="933237">
              <a:defRPr/>
            </a:pPr>
            <a:endParaRPr lang="en-US" i="1" dirty="0"/>
          </a:p>
          <a:p>
            <a:pPr defTabSz="933237">
              <a:defRPr/>
            </a:pPr>
            <a:r>
              <a:rPr lang="en-US" i="0" dirty="0"/>
              <a:t>Review the slide.</a:t>
            </a:r>
          </a:p>
          <a:p>
            <a:pPr defTabSz="933237">
              <a:defRPr/>
            </a:pPr>
            <a:endParaRPr lang="en-US" i="1" dirty="0"/>
          </a:p>
          <a:p>
            <a:pPr defTabSz="933237">
              <a:defRPr/>
            </a:pPr>
            <a:endParaRPr lang="en-US" i="1"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36</a:t>
            </a:fld>
            <a:endParaRPr lang="en-US" dirty="0"/>
          </a:p>
        </p:txBody>
      </p:sp>
    </p:spTree>
    <p:extLst>
      <p:ext uri="{BB962C8B-B14F-4D97-AF65-F5344CB8AC3E}">
        <p14:creationId xmlns:p14="http://schemas.microsoft.com/office/powerpoint/2010/main" val="2676445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Every Delta Gamma, not just Honor Board members, </a:t>
            </a:r>
            <a:r>
              <a:rPr lang="en-US" i="1" baseline="0" dirty="0"/>
              <a:t>have a responsibility to care for one another. To pay attention…</a:t>
            </a:r>
          </a:p>
          <a:p>
            <a:endParaRPr lang="en-US" i="1" dirty="0"/>
          </a:p>
          <a:p>
            <a:r>
              <a:rPr lang="en-US" i="1" dirty="0"/>
              <a:t>To notice who is not</a:t>
            </a:r>
            <a:r>
              <a:rPr lang="en-US" i="1" baseline="0" dirty="0"/>
              <a:t> showing up for chapter and follow-up with her, letting you know you missed her.</a:t>
            </a:r>
          </a:p>
          <a:p>
            <a:r>
              <a:rPr lang="en-US" i="1" baseline="0" dirty="0"/>
              <a:t>To who is not where they are supposed to be.</a:t>
            </a:r>
          </a:p>
          <a:p>
            <a:r>
              <a:rPr lang="en-US" i="1" baseline="0" dirty="0"/>
              <a:t>To who didn’t pay their bill or complete their service hours.</a:t>
            </a:r>
          </a:p>
          <a:p>
            <a:endParaRPr lang="en-US" i="1" baseline="0" dirty="0"/>
          </a:p>
          <a:p>
            <a:r>
              <a:rPr lang="en-US" i="1" dirty="0"/>
              <a:t>We need to reach out to these women to let them know we care. To let them know we missed them. To not assume their absence or non-compliance is because of their lack of interest or effort but consider something else may be the cause. We as sisters need to reach out and</a:t>
            </a:r>
            <a:r>
              <a:rPr lang="en-US" i="1" baseline="0" dirty="0"/>
              <a:t> show we care.</a:t>
            </a:r>
          </a:p>
          <a:p>
            <a:endParaRPr lang="en-US" i="1" baseline="0" dirty="0"/>
          </a:p>
          <a:p>
            <a:r>
              <a:rPr lang="en-US" i="1" baseline="0" dirty="0"/>
              <a:t>The first key can be identifying who is the best sister to reach out or follow-up with a sister who is stepping away from her membership responsibilities. Consider asking a big or a little sister, her roommate, her mentor in the chapter, or as a chapter leader you need to have the crucial conversation. Can you imagine how nice it would be to get a “We missed you” text following a chapter you missed? Or, a phone call asking you to grab some coffee allowing you to explain what’s really going on rather than assumptions why you haven’t been at events? </a:t>
            </a:r>
          </a:p>
          <a:p>
            <a:endParaRPr lang="en-US" i="1" baseline="0" dirty="0"/>
          </a:p>
          <a:p>
            <a:r>
              <a:rPr lang="en-US" i="1" baseline="0" dirty="0"/>
              <a:t>We encourage Honor Board to take these alternative steps and to not wait on an APN or SOR before noticing changes in behavior for a member. Honor Board should feel empowered to have one-on-one conversations with members if that is more appropriate than a formal hearing. </a:t>
            </a:r>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37</a:t>
            </a:fld>
            <a:endParaRPr lang="en-US" dirty="0"/>
          </a:p>
        </p:txBody>
      </p:sp>
    </p:spTree>
    <p:extLst>
      <p:ext uri="{BB962C8B-B14F-4D97-AF65-F5344CB8AC3E}">
        <p14:creationId xmlns:p14="http://schemas.microsoft.com/office/powerpoint/2010/main" val="2434601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A few years ago, The Fraternity endorsed changes to how we support and respond to our members who are struggling with significant mental health issues or are survivors of sexual assault.</a:t>
            </a:r>
          </a:p>
          <a:p>
            <a:endParaRPr lang="en-US" dirty="0"/>
          </a:p>
          <a:p>
            <a:r>
              <a:rPr lang="en-US" i="1" dirty="0"/>
              <a:t>Go ahead and look up the first two of these resources on the Delta Gamma Library. Once everyone has these, we will talk through each of them. The third resource lives at the end of the Supporting Survivors Resource Guide. </a:t>
            </a:r>
          </a:p>
          <a:p>
            <a:endParaRPr lang="en-US" i="1" dirty="0"/>
          </a:p>
          <a:p>
            <a:r>
              <a:rPr lang="en-US" i="1" dirty="0"/>
              <a:t>If you search the title of the documents, you should be able to download them. </a:t>
            </a:r>
          </a:p>
          <a:p>
            <a:endParaRPr lang="en-US" i="1" dirty="0"/>
          </a:p>
          <a:p>
            <a:r>
              <a:rPr lang="en-US" i="0" dirty="0"/>
              <a:t>Allow advisers about a minute to locate these documents, then move on to the next slide which will explain them. </a:t>
            </a:r>
          </a:p>
        </p:txBody>
      </p:sp>
      <p:sp>
        <p:nvSpPr>
          <p:cNvPr id="4" name="Slide Number Placeholder 3"/>
          <p:cNvSpPr>
            <a:spLocks noGrp="1"/>
          </p:cNvSpPr>
          <p:nvPr>
            <p:ph type="sldNum" sz="quarter" idx="10"/>
          </p:nvPr>
        </p:nvSpPr>
        <p:spPr/>
        <p:txBody>
          <a:bodyPr/>
          <a:lstStyle/>
          <a:p>
            <a:fld id="{C0F42426-26F8-4C4A-A7C5-234FE603EAF8}" type="slidenum">
              <a:rPr lang="en-US" smtClean="0"/>
              <a:t>38</a:t>
            </a:fld>
            <a:endParaRPr lang="en-US" dirty="0"/>
          </a:p>
        </p:txBody>
      </p:sp>
    </p:spTree>
    <p:extLst>
      <p:ext uri="{BB962C8B-B14F-4D97-AF65-F5344CB8AC3E}">
        <p14:creationId xmlns:p14="http://schemas.microsoft.com/office/powerpoint/2010/main" val="261053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This is what the rubric looks like, with all 3 levels of risk displayed. </a:t>
            </a:r>
          </a:p>
          <a:p>
            <a:endParaRPr lang="en-US" i="1" dirty="0"/>
          </a:p>
          <a:p>
            <a:r>
              <a:rPr lang="en-US" i="1" dirty="0"/>
              <a:t>Before we go through the details of this, it is important to know that this is simply a guide. This is not an end-all-be-all resource or script. This is just to guide response to a member who we are concerned about and gives some context for understanding when we should be concerned. </a:t>
            </a:r>
            <a:endParaRPr lang="en-US" dirty="0"/>
          </a:p>
          <a:p>
            <a:endParaRPr lang="en-US" i="1" dirty="0"/>
          </a:p>
          <a:p>
            <a:pPr marL="233309" indent="-233309">
              <a:buAutoNum type="arabicPeriod"/>
            </a:pPr>
            <a:r>
              <a:rPr lang="en-US" i="1" dirty="0"/>
              <a:t>Ranges from mild risk to extreme risk. Mild risk would be small roommate conflict or uncharacteristic behavior. Extreme risk would be very uncharacteristic behavior such as making plausible threats against themselves or others. </a:t>
            </a:r>
          </a:p>
          <a:p>
            <a:pPr marL="233309" indent="-233309">
              <a:buAutoNum type="arabicPeriod"/>
            </a:pPr>
            <a:r>
              <a:rPr lang="en-US" i="1" dirty="0"/>
              <a:t>From there, the document gives examples of these behaviors and then action steps that can be taken to address them. </a:t>
            </a:r>
          </a:p>
          <a:p>
            <a:pPr marL="233309" indent="-233309">
              <a:buAutoNum type="arabicPeriod"/>
            </a:pPr>
            <a:endParaRPr lang="en-US" i="1" dirty="0"/>
          </a:p>
          <a:p>
            <a:r>
              <a:rPr lang="en-US" i="1" dirty="0"/>
              <a:t>Have any of you used this resource previously? How has it been helpful?</a:t>
            </a:r>
          </a:p>
          <a:p>
            <a:endParaRPr lang="en-US" i="1" dirty="0"/>
          </a:p>
          <a:p>
            <a:r>
              <a:rPr lang="en-US" i="0" dirty="0"/>
              <a:t>Ask advisers to share via unmuting or in the chat box (chat box will be more time-efficient). </a:t>
            </a:r>
          </a:p>
          <a:p>
            <a:endParaRPr lang="en-US" i="1" dirty="0"/>
          </a:p>
          <a:p>
            <a:endParaRPr lang="en-US" dirty="0"/>
          </a:p>
        </p:txBody>
      </p:sp>
      <p:sp>
        <p:nvSpPr>
          <p:cNvPr id="4" name="Slide Number Placeholder 3"/>
          <p:cNvSpPr>
            <a:spLocks noGrp="1"/>
          </p:cNvSpPr>
          <p:nvPr>
            <p:ph type="sldNum" sz="quarter" idx="10"/>
          </p:nvPr>
        </p:nvSpPr>
        <p:spPr/>
        <p:txBody>
          <a:bodyPr/>
          <a:lstStyle/>
          <a:p>
            <a:fld id="{431F4D11-3C81-48A9-A241-9F3AE6D1AE9C}" type="slidenum">
              <a:rPr lang="en-US" smtClean="0"/>
              <a:t>39</a:t>
            </a:fld>
            <a:endParaRPr lang="en-US" dirty="0"/>
          </a:p>
        </p:txBody>
      </p:sp>
    </p:spTree>
    <p:extLst>
      <p:ext uri="{BB962C8B-B14F-4D97-AF65-F5344CB8AC3E}">
        <p14:creationId xmlns:p14="http://schemas.microsoft.com/office/powerpoint/2010/main" val="142382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 </a:t>
            </a:r>
          </a:p>
          <a:p>
            <a:endParaRPr lang="en-US" i="1" dirty="0"/>
          </a:p>
          <a:p>
            <a:r>
              <a:rPr lang="en-US" i="1" dirty="0"/>
              <a:t>Here is a snapshot of the entire advisory team. The ATC is not the only adviser with a supervisory relationship to other advisers. </a:t>
            </a:r>
          </a:p>
          <a:p>
            <a:endParaRPr lang="en-US" i="1" dirty="0"/>
          </a:p>
          <a:p>
            <a:r>
              <a:rPr lang="en-US" i="1" dirty="0"/>
              <a:t>As we look at the advisory team structure, it’s important to note the collaborative relationship between ATC and HBA. It is the responsibility of the HBA to communicate trends to the ATC and advisory team so that those advisers can use that information to inform discussion with the officers they work with. </a:t>
            </a:r>
          </a:p>
        </p:txBody>
      </p:sp>
      <p:sp>
        <p:nvSpPr>
          <p:cNvPr id="4" name="Slide Number Placeholder 3"/>
          <p:cNvSpPr>
            <a:spLocks noGrp="1"/>
          </p:cNvSpPr>
          <p:nvPr>
            <p:ph type="sldNum" sz="quarter" idx="5"/>
          </p:nvPr>
        </p:nvSpPr>
        <p:spPr/>
        <p:txBody>
          <a:bodyPr/>
          <a:lstStyle/>
          <a:p>
            <a:fld id="{4C13F579-89C5-4C93-AFB9-887C6C4F2514}" type="slidenum">
              <a:rPr lang="en-US" smtClean="0"/>
              <a:t>4</a:t>
            </a:fld>
            <a:endParaRPr lang="en-US" dirty="0"/>
          </a:p>
        </p:txBody>
      </p:sp>
    </p:spTree>
    <p:extLst>
      <p:ext uri="{BB962C8B-B14F-4D97-AF65-F5344CB8AC3E}">
        <p14:creationId xmlns:p14="http://schemas.microsoft.com/office/powerpoint/2010/main" val="1378657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(5 minutes)</a:t>
            </a:r>
          </a:p>
          <a:p>
            <a:endParaRPr lang="en-US" i="1" dirty="0"/>
          </a:p>
          <a:p>
            <a:r>
              <a:rPr lang="en-US" i="1" dirty="0"/>
              <a:t>Another responsibility of Honor Board that often gets pushed aside or overlooked is the continual assessment of chapter morale. </a:t>
            </a:r>
          </a:p>
          <a:p>
            <a:endParaRPr lang="en-US" i="1" dirty="0"/>
          </a:p>
          <a:p>
            <a:r>
              <a:rPr lang="en-US" i="1" dirty="0"/>
              <a:t>What are ways that Honor Board can do this, particularly in this virtual and social distancing era?</a:t>
            </a:r>
          </a:p>
          <a:p>
            <a:endParaRPr lang="en-US" i="1" dirty="0"/>
          </a:p>
          <a:p>
            <a:r>
              <a:rPr lang="en-US" i="0" dirty="0"/>
              <a:t>Be sure to mention these, if not mentioned by advisers:</a:t>
            </a:r>
          </a:p>
          <a:p>
            <a:pPr marL="174982" indent="-174982">
              <a:buFont typeface="Arial" panose="020B0604020202020204" pitchFamily="34" charset="0"/>
              <a:buChar char="•"/>
            </a:pPr>
            <a:r>
              <a:rPr lang="en-US" i="0" dirty="0"/>
              <a:t>Pay attention to number and reason for SORs. If chapter morale is high, SORs will likely decrease. Chapter programming can also reflect trends Honor Board is seeing in an effort to address concerns widely</a:t>
            </a:r>
          </a:p>
          <a:p>
            <a:pPr marL="174982" indent="-174982">
              <a:buFont typeface="Arial" panose="020B0604020202020204" pitchFamily="34" charset="0"/>
              <a:buChar char="•"/>
            </a:pPr>
            <a:r>
              <a:rPr lang="en-US" i="0" dirty="0"/>
              <a:t>Make this a point of discussion during weekly Honor Board meetings – discuss any current issues facing the chapter. </a:t>
            </a:r>
          </a:p>
          <a:p>
            <a:pPr marL="174982" indent="-174982">
              <a:buFont typeface="Arial" panose="020B0604020202020204" pitchFamily="34" charset="0"/>
              <a:buChar char="•"/>
            </a:pPr>
            <a:r>
              <a:rPr lang="en-US" i="0" dirty="0"/>
              <a:t>Pay attention through participation at all chapter functions </a:t>
            </a:r>
          </a:p>
          <a:p>
            <a:pPr marL="174982" indent="-174982">
              <a:buFont typeface="Arial" panose="020B0604020202020204" pitchFamily="34" charset="0"/>
              <a:buChar char="•"/>
            </a:pPr>
            <a:r>
              <a:rPr lang="en-US" i="0" dirty="0"/>
              <a:t>During chapter meetings, assess the moral, spirit and mood of the chapter</a:t>
            </a:r>
          </a:p>
          <a:p>
            <a:pPr marL="174982" indent="-174982">
              <a:buFont typeface="Arial" panose="020B0604020202020204" pitchFamily="34" charset="0"/>
              <a:buChar char="•"/>
            </a:pPr>
            <a:r>
              <a:rPr lang="en-US" i="0" dirty="0"/>
              <a:t>Noticing which members are not showing up to meetings, even virtually</a:t>
            </a:r>
          </a:p>
          <a:p>
            <a:pPr marL="174982" indent="-174982">
              <a:buFont typeface="Arial" panose="020B0604020202020204" pitchFamily="34" charset="0"/>
              <a:buChar char="•"/>
            </a:pPr>
            <a:r>
              <a:rPr lang="en-US" i="0" dirty="0"/>
              <a:t>Do an anonymous poll at the beginning of Zoom meetings to gauge chapter morale (ex: On a scale of 1-5, how connected do you feel to Delta Gamma right now?)</a:t>
            </a:r>
          </a:p>
          <a:p>
            <a:pPr marL="174982" indent="-174982">
              <a:buFont typeface="Arial" panose="020B0604020202020204" pitchFamily="34" charset="0"/>
              <a:buChar char="•"/>
            </a:pPr>
            <a:endParaRPr lang="en-US" i="0" dirty="0"/>
          </a:p>
          <a:p>
            <a:r>
              <a:rPr lang="en-US" i="1" dirty="0"/>
              <a:t>Note that chapter morale cannot always be “fixed” through a new chapter program. Sometimes, culture change is needed and this is obviously a more involved dilemma. Honor Board should bring these concerns to CMT in order to create a plan for changing the chapter culture. </a:t>
            </a:r>
          </a:p>
          <a:p>
            <a:endParaRPr lang="en-US" i="1" dirty="0"/>
          </a:p>
        </p:txBody>
      </p:sp>
      <p:sp>
        <p:nvSpPr>
          <p:cNvPr id="4" name="Slide Number Placeholder 3"/>
          <p:cNvSpPr>
            <a:spLocks noGrp="1"/>
          </p:cNvSpPr>
          <p:nvPr>
            <p:ph type="sldNum" sz="quarter" idx="10"/>
          </p:nvPr>
        </p:nvSpPr>
        <p:spPr/>
        <p:txBody>
          <a:bodyPr/>
          <a:lstStyle/>
          <a:p>
            <a:fld id="{C0F42426-26F8-4C4A-A7C5-234FE603EAF8}" type="slidenum">
              <a:rPr lang="en-US" smtClean="0"/>
              <a:t>40</a:t>
            </a:fld>
            <a:endParaRPr lang="en-US" dirty="0"/>
          </a:p>
        </p:txBody>
      </p:sp>
    </p:spTree>
    <p:extLst>
      <p:ext uri="{BB962C8B-B14F-4D97-AF65-F5344CB8AC3E}">
        <p14:creationId xmlns:p14="http://schemas.microsoft.com/office/powerpoint/2010/main" val="1848751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Honor Board's spend a lot of time handling social media. This is an excerpt from our social media policy. The entire policy can be found in the Library. Take a few minutes a read this excerpt. </a:t>
            </a:r>
          </a:p>
          <a:p>
            <a:endParaRPr lang="en-US" i="1" dirty="0"/>
          </a:p>
          <a:p>
            <a:r>
              <a:rPr lang="en-US" i="1" dirty="0"/>
              <a:t>What we are seeing more and more are violations of the social media and Delta Gamma’s position statement on inclusivity. </a:t>
            </a:r>
            <a:endParaRPr lang="en-US" i="0" dirty="0"/>
          </a:p>
        </p:txBody>
      </p:sp>
      <p:sp>
        <p:nvSpPr>
          <p:cNvPr id="4" name="Slide Number Placeholder 3"/>
          <p:cNvSpPr>
            <a:spLocks noGrp="1"/>
          </p:cNvSpPr>
          <p:nvPr>
            <p:ph type="sldNum" sz="quarter" idx="10"/>
          </p:nvPr>
        </p:nvSpPr>
        <p:spPr/>
        <p:txBody>
          <a:bodyPr/>
          <a:lstStyle/>
          <a:p>
            <a:fld id="{C0F42426-26F8-4C4A-A7C5-234FE603EAF8}" type="slidenum">
              <a:rPr lang="en-US" smtClean="0"/>
              <a:t>41</a:t>
            </a:fld>
            <a:endParaRPr lang="en-US" dirty="0"/>
          </a:p>
        </p:txBody>
      </p:sp>
    </p:spTree>
    <p:extLst>
      <p:ext uri="{BB962C8B-B14F-4D97-AF65-F5344CB8AC3E}">
        <p14:creationId xmlns:p14="http://schemas.microsoft.com/office/powerpoint/2010/main" val="2439022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a:p>
            <a:endParaRPr lang="en-US" dirty="0"/>
          </a:p>
          <a:p>
            <a:r>
              <a:rPr lang="en-US" i="1" dirty="0"/>
              <a:t>We are going to set up some breakout rooms so that you all can share best practices around these questions. Take a snap shot of this screen and we will put the questions in the chat box for reference. </a:t>
            </a:r>
          </a:p>
          <a:p>
            <a:endParaRPr lang="en-US" dirty="0"/>
          </a:p>
          <a:p>
            <a:r>
              <a:rPr lang="en-US" dirty="0"/>
              <a:t>(Zoom feature: send advisers to breakout rooms for 7 minutes to discuss their thoughts on these questions)</a:t>
            </a:r>
          </a:p>
          <a:p>
            <a:endParaRPr lang="en-US" dirty="0"/>
          </a:p>
          <a:p>
            <a:r>
              <a:rPr lang="en-US" dirty="0"/>
              <a:t>Be sure to place the questions in the chat box. </a:t>
            </a:r>
          </a:p>
          <a:p>
            <a:endParaRPr lang="en-US" dirty="0"/>
          </a:p>
          <a:p>
            <a:r>
              <a:rPr lang="en-US" dirty="0"/>
              <a:t>When breakout rooms close, ask for any remaining questions – some additional best practices are on the next slide. </a:t>
            </a:r>
          </a:p>
        </p:txBody>
      </p:sp>
      <p:sp>
        <p:nvSpPr>
          <p:cNvPr id="4" name="Slide Number Placeholder 3"/>
          <p:cNvSpPr>
            <a:spLocks noGrp="1"/>
          </p:cNvSpPr>
          <p:nvPr>
            <p:ph type="sldNum" sz="quarter" idx="5"/>
          </p:nvPr>
        </p:nvSpPr>
        <p:spPr/>
        <p:txBody>
          <a:bodyPr/>
          <a:lstStyle/>
          <a:p>
            <a:fld id="{C0F42426-26F8-4C4A-A7C5-234FE603EAF8}" type="slidenum">
              <a:rPr lang="en-US" smtClean="0"/>
              <a:t>42</a:t>
            </a:fld>
            <a:endParaRPr lang="en-US" dirty="0"/>
          </a:p>
        </p:txBody>
      </p:sp>
    </p:spTree>
    <p:extLst>
      <p:ext uri="{BB962C8B-B14F-4D97-AF65-F5344CB8AC3E}">
        <p14:creationId xmlns:p14="http://schemas.microsoft.com/office/powerpoint/2010/main" val="2242639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 minute)</a:t>
            </a:r>
          </a:p>
          <a:p>
            <a:endParaRPr lang="en-US" i="1" dirty="0"/>
          </a:p>
          <a:p>
            <a:r>
              <a:rPr lang="en-US" i="1" dirty="0"/>
              <a:t>Finally, just a few more points for consideration regarding social media. Some chapters have started to create their own social media policies, and should not be doing this. If the chapter wishes to specify social media preferences for their chapter, those guidelines need to be included in the chapter BLSR. They should not create their own standalone social media policy, as the overarching policy to be used is the one from the Fraternity. </a:t>
            </a:r>
          </a:p>
          <a:p>
            <a:endParaRPr lang="en-US" i="1" dirty="0"/>
          </a:p>
          <a:p>
            <a:r>
              <a:rPr lang="en-US" i="1" dirty="0"/>
              <a:t>And a point for consideration – does every questionable social media post warrant an SOR? As a rule of thumb, if the post doesn’t represent a clear policy violation, or major character concern, honor board does not need to review the post, but it should be discussed with the member. Without a clear policy violation, questions have been raised about chapters not supporting a members individuality. </a:t>
            </a:r>
          </a:p>
          <a:p>
            <a:endParaRPr lang="en-US" i="1" dirty="0"/>
          </a:p>
          <a:p>
            <a:r>
              <a:rPr lang="en-US" i="1" dirty="0"/>
              <a:t>There is a document in the Library that may be helpful when reviewing Honor Board is reviewing social media concerns with the chapter – Social Media Policy FAQ. It answers questions like the ones here on the screen, and more!</a:t>
            </a:r>
          </a:p>
          <a:p>
            <a:endParaRPr lang="en-US" i="1" dirty="0"/>
          </a:p>
          <a:p>
            <a:r>
              <a:rPr lang="en-US" i="0" dirty="0"/>
              <a:t>Take any questions. </a:t>
            </a:r>
          </a:p>
        </p:txBody>
      </p:sp>
      <p:sp>
        <p:nvSpPr>
          <p:cNvPr id="4" name="Slide Number Placeholder 3"/>
          <p:cNvSpPr>
            <a:spLocks noGrp="1"/>
          </p:cNvSpPr>
          <p:nvPr>
            <p:ph type="sldNum" sz="quarter" idx="5"/>
          </p:nvPr>
        </p:nvSpPr>
        <p:spPr/>
        <p:txBody>
          <a:bodyPr/>
          <a:lstStyle/>
          <a:p>
            <a:fld id="{C0F42426-26F8-4C4A-A7C5-234FE603EAF8}" type="slidenum">
              <a:rPr lang="en-US" smtClean="0"/>
              <a:t>43</a:t>
            </a:fld>
            <a:endParaRPr lang="en-US" dirty="0"/>
          </a:p>
        </p:txBody>
      </p:sp>
    </p:spTree>
    <p:extLst>
      <p:ext uri="{BB962C8B-B14F-4D97-AF65-F5344CB8AC3E}">
        <p14:creationId xmlns:p14="http://schemas.microsoft.com/office/powerpoint/2010/main" val="1001841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minutes for Honor Board scenarios)</a:t>
            </a:r>
          </a:p>
          <a:p>
            <a:endParaRPr lang="en-US" dirty="0"/>
          </a:p>
          <a:p>
            <a:r>
              <a:rPr lang="en-US" i="1" dirty="0"/>
              <a:t>We have covered so much today! As we start to wrap-up the day, we want to give you more time to brainstorm together, as we always hear that is the most helpful component of ATA. We are going to share a link in the chat that will take you to a Google Doc. That document has a list of possible Honor Board scenarios. We are going to give you 20 minutes in breakout groups to talk through whichever scenarios feel most relevant to you, or whichever scenarios you want to be ready to tackle. </a:t>
            </a:r>
          </a:p>
          <a:p>
            <a:endParaRPr lang="en-US" i="1" dirty="0"/>
          </a:p>
          <a:p>
            <a:r>
              <a:rPr lang="en-US" i="1" dirty="0"/>
              <a:t>As you talk through these together, remember all of the resources that we covered today! And, when in doubt, visit the Honor Board Handbook! Play out the scenario together – what process should be followed, what is the policy violation, what resources can you use and what might the conversation with Honor Board sound like? </a:t>
            </a:r>
          </a:p>
          <a:p>
            <a:endParaRPr lang="en-US" i="1" dirty="0"/>
          </a:p>
          <a:p>
            <a:r>
              <a:rPr lang="en-US" i="0" dirty="0"/>
              <a:t>Share this link in the chat before opening the breakout rooms:</a:t>
            </a:r>
          </a:p>
          <a:p>
            <a:r>
              <a:rPr lang="en-US" i="0" dirty="0"/>
              <a:t>https://docs.google.com/document/d/1GgLeo5IvHPWU0ZuYz5LkFno54H1qhuUx4XwesIs938U/edit?usp=sharing </a:t>
            </a:r>
          </a:p>
          <a:p>
            <a:endParaRPr lang="en-US" i="1" dirty="0"/>
          </a:p>
          <a:p>
            <a:r>
              <a:rPr lang="en-US" i="0" dirty="0"/>
              <a:t>(ZOOM feature: send advisers into randomly assigned breakout rooms. There should be no more than 5 advisers to a breakout room.)</a:t>
            </a:r>
          </a:p>
          <a:p>
            <a:endParaRPr lang="en-US" i="0" dirty="0"/>
          </a:p>
          <a:p>
            <a:r>
              <a:rPr lang="en-US" i="0" dirty="0"/>
              <a:t>When you close breakout rooms, allow time for any questions that came up. </a:t>
            </a:r>
          </a:p>
        </p:txBody>
      </p:sp>
      <p:sp>
        <p:nvSpPr>
          <p:cNvPr id="4" name="Slide Number Placeholder 3"/>
          <p:cNvSpPr>
            <a:spLocks noGrp="1"/>
          </p:cNvSpPr>
          <p:nvPr>
            <p:ph type="sldNum" sz="quarter" idx="10"/>
          </p:nvPr>
        </p:nvSpPr>
        <p:spPr/>
        <p:txBody>
          <a:bodyPr/>
          <a:lstStyle/>
          <a:p>
            <a:fld id="{C0F42426-26F8-4C4A-A7C5-234FE603EAF8}" type="slidenum">
              <a:rPr lang="en-US" smtClean="0"/>
              <a:t>44</a:t>
            </a:fld>
            <a:endParaRPr lang="en-US" dirty="0"/>
          </a:p>
        </p:txBody>
      </p:sp>
    </p:spTree>
    <p:extLst>
      <p:ext uri="{BB962C8B-B14F-4D97-AF65-F5344CB8AC3E}">
        <p14:creationId xmlns:p14="http://schemas.microsoft.com/office/powerpoint/2010/main" val="3295783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 </a:t>
            </a:r>
          </a:p>
          <a:p>
            <a:endParaRPr lang="en-US" i="0" dirty="0"/>
          </a:p>
          <a:p>
            <a:r>
              <a:rPr lang="en-US" i="1" dirty="0"/>
              <a:t>Here is a list of some of the resources we covered today – as well as a few others that may be helpful! These are all documents within the DG Library. If you haven’t already, we recommend you familiarize yourself with how to find these resources so you can refer to them if questions arise from the chapter you work with. </a:t>
            </a:r>
          </a:p>
        </p:txBody>
      </p:sp>
      <p:sp>
        <p:nvSpPr>
          <p:cNvPr id="4" name="Slide Number Placeholder 3"/>
          <p:cNvSpPr>
            <a:spLocks noGrp="1"/>
          </p:cNvSpPr>
          <p:nvPr>
            <p:ph type="sldNum" sz="quarter" idx="10"/>
          </p:nvPr>
        </p:nvSpPr>
        <p:spPr/>
        <p:txBody>
          <a:bodyPr/>
          <a:lstStyle/>
          <a:p>
            <a:fld id="{C0F42426-26F8-4C4A-A7C5-234FE603EAF8}" type="slidenum">
              <a:rPr lang="en-US" smtClean="0"/>
              <a:t>45</a:t>
            </a:fld>
            <a:endParaRPr lang="en-US" dirty="0"/>
          </a:p>
        </p:txBody>
      </p:sp>
    </p:spTree>
    <p:extLst>
      <p:ext uri="{BB962C8B-B14F-4D97-AF65-F5344CB8AC3E}">
        <p14:creationId xmlns:p14="http://schemas.microsoft.com/office/powerpoint/2010/main" val="3999057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questions as time allows.</a:t>
            </a:r>
          </a:p>
          <a:p>
            <a:endParaRPr lang="en-US"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46</a:t>
            </a:fld>
            <a:endParaRPr lang="en-US" dirty="0"/>
          </a:p>
        </p:txBody>
      </p:sp>
    </p:spTree>
    <p:extLst>
      <p:ext uri="{BB962C8B-B14F-4D97-AF65-F5344CB8AC3E}">
        <p14:creationId xmlns:p14="http://schemas.microsoft.com/office/powerpoint/2010/main" val="123466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(2 minutes)</a:t>
            </a:r>
          </a:p>
          <a:p>
            <a:endParaRPr lang="en-US" i="1" dirty="0"/>
          </a:p>
          <a:p>
            <a:r>
              <a:rPr lang="en-US" i="1" dirty="0"/>
              <a:t>Here is the HBA line. You will supervise the social events adviser and special events adviser, if the chapter has those positions filled. This is a great opportunity for succession planning and mentoring advisers who may seek another advisory position in the future!</a:t>
            </a:r>
          </a:p>
          <a:p>
            <a:endParaRPr lang="en-US" i="1" dirty="0"/>
          </a:p>
          <a:p>
            <a:r>
              <a:rPr lang="en-US" i="1" dirty="0"/>
              <a:t>By a show of hands, how many of you have one or more of these positions filled on your advisory team? </a:t>
            </a:r>
          </a:p>
          <a:p>
            <a:endParaRPr lang="en-US" i="1" dirty="0"/>
          </a:p>
          <a:p>
            <a:r>
              <a:rPr lang="en-US" i="0" dirty="0"/>
              <a:t>Watch for a show of hands and then move to the next discussion.</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transition in the advising structure for Delta Gamma is exciting and an example of how we can learn through our involvement for a lifetime. Let’s take just a couple of minutes here to share with each other some tips and tricks for successful supervising in this volunteer experience. If you do not currently have an adviser in one of the supervised roles, we hope that you will soon in the future, as there are lots of Delta Gammas that want to get involved! </a:t>
            </a:r>
          </a:p>
          <a:p>
            <a:endParaRPr lang="en-US" i="0" dirty="0"/>
          </a:p>
          <a:p>
            <a:endParaRPr lang="en-US" i="0" dirty="0"/>
          </a:p>
          <a:p>
            <a:r>
              <a:rPr lang="en-US" i="0" dirty="0"/>
              <a:t>Note: The objective of this conversation is the ensure attendees understand their volunteer supervisory responsibilities, and also to encourage that all advisory positions be filled! The ATC is the person responsible for appointing women to each of these roles. </a:t>
            </a:r>
          </a:p>
          <a:p>
            <a:endParaRPr lang="en-US" i="1" dirty="0"/>
          </a:p>
          <a:p>
            <a:endParaRPr lang="en-US" dirty="0"/>
          </a:p>
        </p:txBody>
      </p:sp>
      <p:sp>
        <p:nvSpPr>
          <p:cNvPr id="4" name="Slide Number Placeholder 3"/>
          <p:cNvSpPr>
            <a:spLocks noGrp="1"/>
          </p:cNvSpPr>
          <p:nvPr>
            <p:ph type="sldNum" sz="quarter" idx="5"/>
          </p:nvPr>
        </p:nvSpPr>
        <p:spPr/>
        <p:txBody>
          <a:bodyPr/>
          <a:lstStyle/>
          <a:p>
            <a:fld id="{4C13F579-89C5-4C93-AFB9-887C6C4F2514}" type="slidenum">
              <a:rPr lang="en-US" smtClean="0"/>
              <a:t>5</a:t>
            </a:fld>
            <a:endParaRPr lang="en-US" dirty="0"/>
          </a:p>
        </p:txBody>
      </p:sp>
    </p:spTree>
    <p:extLst>
      <p:ext uri="{BB962C8B-B14F-4D97-AF65-F5344CB8AC3E}">
        <p14:creationId xmlns:p14="http://schemas.microsoft.com/office/powerpoint/2010/main" val="808083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1000"/>
              </a:spcBef>
              <a:spcAft>
                <a:spcPts val="0"/>
              </a:spcAft>
              <a:buFont typeface="Arial" panose="020B0604020202020204" pitchFamily="34" charset="0"/>
              <a:buNone/>
            </a:pPr>
            <a:r>
              <a:rPr lang="en-US" sz="1200" b="0" i="0" u="none" strike="noStrike" dirty="0">
                <a:solidFill>
                  <a:srgbClr val="00205B"/>
                </a:solidFill>
                <a:effectLst/>
                <a:latin typeface="Montserrat" panose="00000500000000000000" pitchFamily="2" charset="0"/>
              </a:rPr>
              <a:t>(3 minutes) </a:t>
            </a:r>
          </a:p>
          <a:p>
            <a:pPr rtl="0" fontAlgn="base">
              <a:spcBef>
                <a:spcPts val="1000"/>
              </a:spcBef>
              <a:spcAft>
                <a:spcPts val="0"/>
              </a:spcAft>
              <a:buFont typeface="Arial" panose="020B0604020202020204" pitchFamily="34" charset="0"/>
              <a:buNone/>
            </a:pPr>
            <a:endParaRPr lang="en-US" sz="1200" b="0" i="0" u="none" strike="noStrike" dirty="0">
              <a:solidFill>
                <a:srgbClr val="00205B"/>
              </a:solidFill>
              <a:effectLst/>
              <a:latin typeface="Montserrat" panose="00000500000000000000" pitchFamily="2" charset="0"/>
            </a:endParaRPr>
          </a:p>
          <a:p>
            <a:pPr rtl="0" fontAlgn="base">
              <a:spcBef>
                <a:spcPts val="1000"/>
              </a:spcBef>
              <a:spcAft>
                <a:spcPts val="0"/>
              </a:spcAft>
              <a:buFont typeface="Arial" panose="020B0604020202020204" pitchFamily="34" charset="0"/>
              <a:buNone/>
            </a:pPr>
            <a:r>
              <a:rPr lang="en-US" sz="1200" b="0" i="1" u="none" strike="noStrike" dirty="0">
                <a:solidFill>
                  <a:srgbClr val="00205B"/>
                </a:solidFill>
                <a:effectLst/>
                <a:latin typeface="Montserrat" panose="00000500000000000000" pitchFamily="2" charset="0"/>
              </a:rPr>
              <a:t>New updates have been made to the retention committee. </a:t>
            </a:r>
          </a:p>
          <a:p>
            <a:pPr rtl="0" fontAlgn="base">
              <a:spcBef>
                <a:spcPts val="1000"/>
              </a:spcBef>
              <a:spcAft>
                <a:spcPts val="0"/>
              </a:spcAft>
              <a:buFont typeface="Arial" panose="020B0604020202020204" pitchFamily="34" charset="0"/>
              <a:buNone/>
            </a:pPr>
            <a:endParaRPr lang="en-US" sz="1200" b="0" i="1" u="none" strike="noStrike" dirty="0">
              <a:solidFill>
                <a:srgbClr val="00205B"/>
              </a:solidFill>
              <a:effectLst/>
              <a:latin typeface="Montserrat" panose="00000500000000000000" pitchFamily="2" charset="0"/>
            </a:endParaRPr>
          </a:p>
          <a:p>
            <a:pPr rtl="0" fontAlgn="base">
              <a:spcBef>
                <a:spcPts val="1000"/>
              </a:spcBef>
              <a:spcAft>
                <a:spcPts val="0"/>
              </a:spcAft>
              <a:buFont typeface="Arial" panose="020B0604020202020204" pitchFamily="34" charset="0"/>
              <a:buNone/>
            </a:pPr>
            <a:r>
              <a:rPr lang="en-US" sz="1200" b="0" i="1" u="none" strike="noStrike" dirty="0">
                <a:solidFill>
                  <a:srgbClr val="00205B"/>
                </a:solidFill>
                <a:effectLst/>
                <a:latin typeface="Montserrat" panose="00000500000000000000" pitchFamily="2" charset="0"/>
              </a:rPr>
              <a:t>The retention committee is: </a:t>
            </a:r>
          </a:p>
          <a:p>
            <a:pPr rtl="0" fontAlgn="base">
              <a:spcBef>
                <a:spcPts val="1000"/>
              </a:spcBef>
              <a:spcAft>
                <a:spcPts val="0"/>
              </a:spcAft>
              <a:buFont typeface="Arial" panose="020B0604020202020204" pitchFamily="34" charset="0"/>
              <a:buChar char="•"/>
            </a:pPr>
            <a:r>
              <a:rPr lang="en-US" sz="1200" b="0" i="1" u="none" strike="noStrike" dirty="0">
                <a:solidFill>
                  <a:srgbClr val="00205B"/>
                </a:solidFill>
                <a:effectLst/>
                <a:latin typeface="Montserrat" panose="00000500000000000000" pitchFamily="2" charset="0"/>
              </a:rPr>
              <a:t>Primary administrative group focusing on the factors that keep women engaged in chapter membership. </a:t>
            </a:r>
            <a:endParaRPr lang="en-US" sz="1200" b="0" i="1"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1" u="none" strike="noStrike" dirty="0">
                <a:solidFill>
                  <a:srgbClr val="00205B"/>
                </a:solidFill>
                <a:effectLst/>
                <a:latin typeface="Montserrat" panose="00000500000000000000" pitchFamily="2" charset="0"/>
              </a:rPr>
              <a:t>Works together to understand the current chapter climate and lead the chapter to a successful realization of its retention goals. </a:t>
            </a:r>
            <a:endParaRPr lang="en-US" sz="1200" b="0" i="1"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1" u="none" strike="noStrike" dirty="0">
                <a:solidFill>
                  <a:srgbClr val="00205B"/>
                </a:solidFill>
                <a:effectLst/>
                <a:latin typeface="Montserrat" panose="00000500000000000000" pitchFamily="2" charset="0"/>
              </a:rPr>
              <a:t>The committee has broad responsibilities for understanding the membership experience, discerning trends around membership resignations, and determining actions that need to be taken to ensure members feel seen and valued by the chapter and its officers.</a:t>
            </a:r>
            <a:endParaRPr lang="en-US" sz="1200" b="0" i="1"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1" u="none" strike="noStrike" dirty="0">
                <a:solidFill>
                  <a:srgbClr val="00205B"/>
                </a:solidFill>
                <a:effectLst/>
                <a:latin typeface="Montserrat" panose="00000500000000000000" pitchFamily="2" charset="0"/>
              </a:rPr>
              <a:t>A new handbook will be provided specifically for the Retention Committee with retention goal setting guidance, resources, meeting agendas, and sample retention plans. Training will also be available for both Committee members and advisors following SET.</a:t>
            </a:r>
          </a:p>
          <a:p>
            <a:pPr rtl="0" fontAlgn="base">
              <a:spcBef>
                <a:spcPts val="0"/>
              </a:spcBef>
              <a:spcAft>
                <a:spcPts val="0"/>
              </a:spcAft>
              <a:buFont typeface="Arial" panose="020B0604020202020204" pitchFamily="34" charset="0"/>
              <a:buChar char="•"/>
            </a:pPr>
            <a:endParaRPr lang="en-US" sz="1200" b="0" i="1" u="none" strike="noStrike" dirty="0">
              <a:solidFill>
                <a:srgbClr val="00205B"/>
              </a:solidFill>
              <a:effectLst/>
              <a:latin typeface="Montserrat" panose="00000500000000000000" pitchFamily="2" charset="0"/>
            </a:endParaRPr>
          </a:p>
          <a:p>
            <a:pPr rtl="0" fontAlgn="base">
              <a:spcBef>
                <a:spcPts val="0"/>
              </a:spcBef>
              <a:spcAft>
                <a:spcPts val="0"/>
              </a:spcAft>
              <a:buFont typeface="Arial" panose="020B0604020202020204" pitchFamily="34" charset="0"/>
              <a:buNone/>
            </a:pPr>
            <a:r>
              <a:rPr lang="en-US" sz="1200" b="0" i="0" u="none" strike="noStrike" dirty="0">
                <a:solidFill>
                  <a:srgbClr val="00205B"/>
                </a:solidFill>
                <a:effectLst/>
                <a:latin typeface="Montserrat" panose="00000500000000000000" pitchFamily="2" charset="0"/>
              </a:rPr>
              <a:t>Review other items on the slide. </a:t>
            </a:r>
            <a:endParaRPr lang="en-US" sz="1200" b="0" i="0" u="none" strike="noStrike"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6</a:t>
            </a:fld>
            <a:endParaRPr lang="en-US" dirty="0"/>
          </a:p>
        </p:txBody>
      </p:sp>
    </p:spTree>
    <p:extLst>
      <p:ext uri="{BB962C8B-B14F-4D97-AF65-F5344CB8AC3E}">
        <p14:creationId xmlns:p14="http://schemas.microsoft.com/office/powerpoint/2010/main" val="111503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0" dirty="0"/>
              <a:t>(Brief intro)</a:t>
            </a:r>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7</a:t>
            </a:fld>
            <a:endParaRPr lang="en-US" dirty="0"/>
          </a:p>
        </p:txBody>
      </p:sp>
    </p:spTree>
    <p:extLst>
      <p:ext uri="{BB962C8B-B14F-4D97-AF65-F5344CB8AC3E}">
        <p14:creationId xmlns:p14="http://schemas.microsoft.com/office/powerpoint/2010/main" val="26441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r>
              <a:rPr lang="en-US" dirty="0"/>
              <a:t>Ask one person to read to read the excerpt from the Fraternity Standards for Collegiate Chapters . </a:t>
            </a:r>
          </a:p>
          <a:p>
            <a:endParaRPr lang="en-US" i="1" dirty="0"/>
          </a:p>
          <a:p>
            <a:r>
              <a:rPr lang="en-US" i="1" dirty="0"/>
              <a:t>The Fraternity Standards for Collegiate Chapters outlines expectations for all collegiate chapters. Fraternity Standard 3 refers specifically to Honor Board operations. This standard goes on to outline specific expectations of a functioning Honor Board. </a:t>
            </a:r>
          </a:p>
          <a:p>
            <a:endParaRPr lang="en-US" i="1" dirty="0"/>
          </a:p>
          <a:p>
            <a:r>
              <a:rPr lang="en-US" i="1" dirty="0"/>
              <a:t>Are you familiar with this resource? If not, it could be helpful to review Fraternity Standard 3 with the Honor Board you work with to assess if there are areas your Honor Board could improve. </a:t>
            </a:r>
          </a:p>
          <a:p>
            <a:endParaRPr lang="en-US" i="1" dirty="0"/>
          </a:p>
          <a:p>
            <a:r>
              <a:rPr lang="en-US" i="0" dirty="0"/>
              <a:t>Share link to resource in the chat: https://www.deltagamma.org/library/handbookguidemanual/delta-gamma-fraternity-standards-for-collegiate-chapters-full-version/ </a:t>
            </a:r>
          </a:p>
          <a:p>
            <a:endParaRPr lang="en-US" dirty="0"/>
          </a:p>
          <a:p>
            <a:endParaRPr lang="en-US" dirty="0"/>
          </a:p>
        </p:txBody>
      </p:sp>
      <p:sp>
        <p:nvSpPr>
          <p:cNvPr id="4" name="Slide Number Placeholder 3"/>
          <p:cNvSpPr>
            <a:spLocks noGrp="1"/>
          </p:cNvSpPr>
          <p:nvPr>
            <p:ph type="sldNum" sz="quarter" idx="10"/>
          </p:nvPr>
        </p:nvSpPr>
        <p:spPr/>
        <p:txBody>
          <a:bodyPr/>
          <a:lstStyle/>
          <a:p>
            <a:fld id="{C0F42426-26F8-4C4A-A7C5-234FE603EAF8}" type="slidenum">
              <a:rPr lang="en-US" smtClean="0"/>
              <a:t>8</a:t>
            </a:fld>
            <a:endParaRPr lang="en-US" dirty="0"/>
          </a:p>
        </p:txBody>
      </p:sp>
    </p:spTree>
    <p:extLst>
      <p:ext uri="{BB962C8B-B14F-4D97-AF65-F5344CB8AC3E}">
        <p14:creationId xmlns:p14="http://schemas.microsoft.com/office/powerpoint/2010/main" val="414332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(Brief intro)</a:t>
            </a:r>
          </a:p>
          <a:p>
            <a:endParaRPr lang="en-US" i="1" dirty="0"/>
          </a:p>
          <a:p>
            <a:r>
              <a:rPr lang="en-US" i="1" dirty="0"/>
              <a:t>Let’s go over a few of the basics surrounding the operation of Honor Board</a:t>
            </a:r>
          </a:p>
        </p:txBody>
      </p:sp>
      <p:sp>
        <p:nvSpPr>
          <p:cNvPr id="4" name="Slide Number Placeholder 3"/>
          <p:cNvSpPr>
            <a:spLocks noGrp="1"/>
          </p:cNvSpPr>
          <p:nvPr>
            <p:ph type="sldNum" sz="quarter" idx="5"/>
          </p:nvPr>
        </p:nvSpPr>
        <p:spPr/>
        <p:txBody>
          <a:bodyPr/>
          <a:lstStyle/>
          <a:p>
            <a:fld id="{C0F42426-26F8-4C4A-A7C5-234FE603EAF8}" type="slidenum">
              <a:rPr lang="en-US" smtClean="0"/>
              <a:t>9</a:t>
            </a:fld>
            <a:endParaRPr lang="en-US" dirty="0"/>
          </a:p>
        </p:txBody>
      </p:sp>
    </p:spTree>
    <p:extLst>
      <p:ext uri="{BB962C8B-B14F-4D97-AF65-F5344CB8AC3E}">
        <p14:creationId xmlns:p14="http://schemas.microsoft.com/office/powerpoint/2010/main" val="3494059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25EF-E0B3-4FFA-8E9B-143F3A549998}"/>
              </a:ext>
            </a:extLst>
          </p:cNvPr>
          <p:cNvSpPr>
            <a:spLocks noGrp="1"/>
          </p:cNvSpPr>
          <p:nvPr>
            <p:ph type="ctrTitle" hasCustomPrompt="1"/>
          </p:nvPr>
        </p:nvSpPr>
        <p:spPr>
          <a:xfrm>
            <a:off x="609600" y="1554480"/>
            <a:ext cx="3657600" cy="336500"/>
          </a:xfrm>
        </p:spPr>
        <p:txBody>
          <a:bodyPr anchor="b"/>
          <a:lstStyle>
            <a:lvl1pPr algn="ctr">
              <a:defRPr sz="2400"/>
            </a:lvl1pPr>
          </a:lstStyle>
          <a:p>
            <a:r>
              <a:rPr lang="en-US" sz="2400" b="1" dirty="0">
                <a:solidFill>
                  <a:srgbClr val="00205C"/>
                </a:solidFill>
                <a:latin typeface="Avenir Next" panose="020B0503020202020204" pitchFamily="34" charset="0"/>
                <a:cs typeface="Arial" panose="020B0604020202020204" pitchFamily="34" charset="0"/>
              </a:rPr>
              <a:t>TITLE</a:t>
            </a:r>
            <a:endParaRPr lang="en-US" dirty="0"/>
          </a:p>
        </p:txBody>
      </p:sp>
      <p:sp>
        <p:nvSpPr>
          <p:cNvPr id="3" name="Subtitle 2">
            <a:extLst>
              <a:ext uri="{FF2B5EF4-FFF2-40B4-BE49-F238E27FC236}">
                <a16:creationId xmlns:a16="http://schemas.microsoft.com/office/drawing/2014/main" id="{F7AB41D3-D490-494A-93DD-D8ABFEAD6989}"/>
              </a:ext>
            </a:extLst>
          </p:cNvPr>
          <p:cNvSpPr>
            <a:spLocks noGrp="1"/>
          </p:cNvSpPr>
          <p:nvPr>
            <p:ph type="subTitle" idx="1" hasCustomPrompt="1"/>
          </p:nvPr>
        </p:nvSpPr>
        <p:spPr>
          <a:xfrm>
            <a:off x="609600" y="1923898"/>
            <a:ext cx="3657600" cy="171907"/>
          </a:xfrm>
        </p:spPr>
        <p:txBody>
          <a:bodyPr/>
          <a:lstStyle>
            <a:lvl1pPr marL="0" indent="0" algn="ctr">
              <a:buNone/>
              <a:defRPr sz="960"/>
            </a:lvl1pPr>
            <a:lvl2pPr marL="182880" indent="0" algn="ctr">
              <a:buNone/>
              <a:defRPr sz="800"/>
            </a:lvl2pPr>
            <a:lvl3pPr marL="365760" indent="0" algn="ctr">
              <a:buNone/>
              <a:defRPr sz="720"/>
            </a:lvl3pPr>
            <a:lvl4pPr marL="548640" indent="0" algn="ctr">
              <a:buNone/>
              <a:defRPr sz="640"/>
            </a:lvl4pPr>
            <a:lvl5pPr marL="731520" indent="0" algn="ctr">
              <a:buNone/>
              <a:defRPr sz="640"/>
            </a:lvl5pPr>
            <a:lvl6pPr marL="914400" indent="0" algn="ctr">
              <a:buNone/>
              <a:defRPr sz="640"/>
            </a:lvl6pPr>
            <a:lvl7pPr marL="1097280" indent="0" algn="ctr">
              <a:buNone/>
              <a:defRPr sz="640"/>
            </a:lvl7pPr>
            <a:lvl8pPr marL="1280160" indent="0" algn="ctr">
              <a:buNone/>
              <a:defRPr sz="640"/>
            </a:lvl8pPr>
            <a:lvl9pPr marL="1463040" indent="0" algn="ctr">
              <a:buNone/>
              <a:defRPr sz="640"/>
            </a:lvl9pPr>
          </a:lstStyle>
          <a:p>
            <a:r>
              <a:rPr lang="en-US" dirty="0">
                <a:solidFill>
                  <a:srgbClr val="C10230"/>
                </a:solidFill>
                <a:latin typeface="Avenir Next" panose="020B0503020202020204" pitchFamily="34" charset="0"/>
              </a:rPr>
              <a:t>Subtitle</a:t>
            </a:r>
          </a:p>
        </p:txBody>
      </p:sp>
      <p:sp>
        <p:nvSpPr>
          <p:cNvPr id="4" name="Date Placeholder 3">
            <a:extLst>
              <a:ext uri="{FF2B5EF4-FFF2-40B4-BE49-F238E27FC236}">
                <a16:creationId xmlns:a16="http://schemas.microsoft.com/office/drawing/2014/main" id="{F829A2EB-1C2C-436A-BCF4-5EDC9BEE2B23}"/>
              </a:ext>
            </a:extLst>
          </p:cNvPr>
          <p:cNvSpPr>
            <a:spLocks noGrp="1"/>
          </p:cNvSpPr>
          <p:nvPr>
            <p:ph type="dt" sz="half" idx="10"/>
          </p:nvPr>
        </p:nvSpPr>
        <p:spPr/>
        <p:txBody>
          <a:bodyPr/>
          <a:lstStyle/>
          <a:p>
            <a:fld id="{1C371E0B-A648-4F5A-A15A-EFD71CAB5BCE}" type="datetimeFigureOut">
              <a:rPr lang="en-US" smtClean="0"/>
              <a:t>8/29/2022</a:t>
            </a:fld>
            <a:endParaRPr lang="en-US" dirty="0"/>
          </a:p>
        </p:txBody>
      </p:sp>
      <p:sp>
        <p:nvSpPr>
          <p:cNvPr id="5" name="Footer Placeholder 4">
            <a:extLst>
              <a:ext uri="{FF2B5EF4-FFF2-40B4-BE49-F238E27FC236}">
                <a16:creationId xmlns:a16="http://schemas.microsoft.com/office/drawing/2014/main" id="{4EAC9D41-A4D9-4B6F-9A6A-F0DDD34327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77C92E-4B87-452D-804B-956E0D699C3D}"/>
              </a:ext>
            </a:extLst>
          </p:cNvPr>
          <p:cNvSpPr>
            <a:spLocks noGrp="1"/>
          </p:cNvSpPr>
          <p:nvPr>
            <p:ph type="sldNum" sz="quarter" idx="12"/>
          </p:nvPr>
        </p:nvSpPr>
        <p:spPr/>
        <p:txBody>
          <a:bodyPr/>
          <a:lstStyle/>
          <a:p>
            <a:fld id="{5A8F8614-9286-4986-A017-594A5FFBED4F}" type="slidenum">
              <a:rPr lang="en-US" smtClean="0"/>
              <a:t>‹#›</a:t>
            </a:fld>
            <a:endParaRPr lang="en-US" dirty="0"/>
          </a:p>
        </p:txBody>
      </p:sp>
    </p:spTree>
    <p:extLst>
      <p:ext uri="{BB962C8B-B14F-4D97-AF65-F5344CB8AC3E}">
        <p14:creationId xmlns:p14="http://schemas.microsoft.com/office/powerpoint/2010/main" val="9125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11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85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EABD-B4FE-41AB-9DC2-3DAA3D42EEF3}"/>
              </a:ext>
            </a:extLst>
          </p:cNvPr>
          <p:cNvSpPr>
            <a:spLocks noGrp="1"/>
          </p:cNvSpPr>
          <p:nvPr>
            <p:ph type="title"/>
          </p:nvPr>
        </p:nvSpPr>
        <p:spPr/>
        <p:txBody>
          <a:bodyPr/>
          <a:lstStyle>
            <a:lvl1pPr algn="ctr">
              <a:defRPr/>
            </a:lvl1pPr>
          </a:lstStyle>
          <a:p>
            <a:endParaRPr lang="en-US" dirty="0"/>
          </a:p>
        </p:txBody>
      </p:sp>
      <p:sp>
        <p:nvSpPr>
          <p:cNvPr id="3" name="Content Placeholder 2">
            <a:extLst>
              <a:ext uri="{FF2B5EF4-FFF2-40B4-BE49-F238E27FC236}">
                <a16:creationId xmlns:a16="http://schemas.microsoft.com/office/drawing/2014/main" id="{6D09A386-3995-40E2-8249-AAFD14AAD337}"/>
              </a:ext>
            </a:extLst>
          </p:cNvPr>
          <p:cNvSpPr>
            <a:spLocks noGrp="1"/>
          </p:cNvSpPr>
          <p:nvPr>
            <p:ph idx="1"/>
          </p:nvPr>
        </p:nvSpPr>
        <p:spPr>
          <a:xfrm>
            <a:off x="335280" y="730250"/>
            <a:ext cx="4206240" cy="1740535"/>
          </a:xfrm>
        </p:spPr>
        <p:txBody>
          <a:bodyPr/>
          <a:lstStyle>
            <a:lvl1pPr>
              <a:defRPr sz="960" b="0">
                <a:solidFill>
                  <a:srgbClr val="C00000"/>
                </a:solidFill>
                <a:latin typeface="Avenir Next" panose="020B0503020202020204" pitchFamily="34" charset="0"/>
              </a:defRPr>
            </a:lvl1pPr>
            <a:lvl2pPr>
              <a:defRPr sz="960">
                <a:solidFill>
                  <a:srgbClr val="00205C"/>
                </a:solidFill>
                <a:latin typeface="Avenir Next" panose="020B0503020202020204" pitchFamily="34" charset="0"/>
              </a:defRPr>
            </a:lvl2pPr>
            <a:lvl3pPr>
              <a:defRPr sz="960">
                <a:solidFill>
                  <a:srgbClr val="00205C"/>
                </a:solidFill>
                <a:latin typeface="Avenir Next" panose="020B0503020202020204" pitchFamily="34" charset="0"/>
              </a:defRPr>
            </a:lvl3pPr>
            <a:lvl4pPr>
              <a:defRPr sz="960">
                <a:solidFill>
                  <a:srgbClr val="00205C"/>
                </a:solidFill>
                <a:latin typeface="Avenir Next" panose="020B0503020202020204" pitchFamily="34" charset="0"/>
              </a:defRPr>
            </a:lvl4pPr>
            <a:lvl5pPr>
              <a:defRPr sz="960">
                <a:solidFill>
                  <a:srgbClr val="00205C"/>
                </a:solidFill>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86C008-D28D-4012-9DC6-DD2A6CAC04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888130C-D17A-43E1-A058-D2446B97CE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DB113B-5B01-4AE9-B565-42012A934AEC}"/>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452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CC0D3E-3A6F-1994-ED1E-8CDA7B00C679}"/>
              </a:ext>
            </a:extLst>
          </p:cNvPr>
          <p:cNvSpPr>
            <a:spLocks noGrp="1"/>
          </p:cNvSpPr>
          <p:nvPr>
            <p:ph type="body" sz="quarter" idx="10"/>
          </p:nvPr>
        </p:nvSpPr>
        <p:spPr>
          <a:xfrm>
            <a:off x="228600" y="838200"/>
            <a:ext cx="2819400" cy="381000"/>
          </a:xfrm>
        </p:spPr>
        <p:txBody>
          <a:bodyPr/>
          <a:lstStyle/>
          <a:p>
            <a:r>
              <a:rPr lang="en-US" dirty="0"/>
              <a:t>HONOR BOARD ADVISER (HBA)</a:t>
            </a:r>
          </a:p>
        </p:txBody>
      </p:sp>
    </p:spTree>
    <p:extLst>
      <p:ext uri="{BB962C8B-B14F-4D97-AF65-F5344CB8AC3E}">
        <p14:creationId xmlns:p14="http://schemas.microsoft.com/office/powerpoint/2010/main" val="120314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F752CF-611F-40EF-0639-88B4030C0563}"/>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800" dirty="0">
                <a:solidFill>
                  <a:srgbClr val="000000"/>
                </a:solidFill>
                <a:latin typeface="Montserrat" panose="00000500000000000000" pitchFamily="2" charset="0"/>
              </a:rPr>
              <a:t>Honor Board consists of the following </a:t>
            </a:r>
            <a:r>
              <a:rPr lang="en-US" sz="800" b="1" dirty="0">
                <a:solidFill>
                  <a:srgbClr val="000000"/>
                </a:solidFill>
                <a:latin typeface="Montserrat" panose="00000500000000000000" pitchFamily="2" charset="0"/>
              </a:rPr>
              <a:t>five elected members</a:t>
            </a:r>
            <a:r>
              <a:rPr lang="en-US" sz="800" dirty="0">
                <a:solidFill>
                  <a:srgbClr val="000000"/>
                </a:solidFill>
                <a:latin typeface="Montserrat" panose="00000500000000000000" pitchFamily="2" charset="0"/>
              </a:rPr>
              <a:t>:</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vice-president: social standards (chair)</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chapter president</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junior member</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sophomore member</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member-at-large</a:t>
            </a:r>
          </a:p>
          <a:p>
            <a:pPr marL="137160" indent="-137160" algn="l">
              <a:buFont typeface="Arial" panose="020B0604020202020204" pitchFamily="34" charset="0"/>
              <a:buChar char="•"/>
            </a:pPr>
            <a:r>
              <a:rPr lang="en-US" sz="800" b="1" dirty="0">
                <a:solidFill>
                  <a:srgbClr val="000000"/>
                </a:solidFill>
                <a:latin typeface="Montserrat" panose="00000500000000000000" pitchFamily="2" charset="0"/>
              </a:rPr>
              <a:t>Honor Board Adviser (HBA)</a:t>
            </a:r>
            <a:r>
              <a:rPr lang="en-US" sz="800" dirty="0">
                <a:solidFill>
                  <a:srgbClr val="000000"/>
                </a:solidFill>
                <a:latin typeface="Montserrat" panose="00000500000000000000" pitchFamily="2" charset="0"/>
              </a:rPr>
              <a:t> </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The HBA sits on Honor Board as a non-voting member, with exception of a tie during a formal hearing.</a:t>
            </a:r>
          </a:p>
          <a:p>
            <a:pPr marL="320040" lvl="1" indent="-137160" algn="l">
              <a:buFont typeface="Arial" panose="020B0604020202020204" pitchFamily="34" charset="0"/>
              <a:buChar char="•"/>
            </a:pPr>
            <a:r>
              <a:rPr lang="en-US" sz="800" dirty="0">
                <a:solidFill>
                  <a:srgbClr val="000000"/>
                </a:solidFill>
                <a:latin typeface="Montserrat" panose="00000500000000000000" pitchFamily="2" charset="0"/>
              </a:rPr>
              <a:t>If a chapter does not have an HBA, their ATC will serve as the Honor Board Adviser.</a:t>
            </a:r>
          </a:p>
          <a:p>
            <a:endParaRPr lang="en-US" dirty="0"/>
          </a:p>
        </p:txBody>
      </p:sp>
      <p:sp>
        <p:nvSpPr>
          <p:cNvPr id="7" name="Content Placeholder 6">
            <a:extLst>
              <a:ext uri="{FF2B5EF4-FFF2-40B4-BE49-F238E27FC236}">
                <a16:creationId xmlns:a16="http://schemas.microsoft.com/office/drawing/2014/main" id="{F37813F9-7EBF-90F9-9B5E-AA7E76443396}"/>
              </a:ext>
            </a:extLst>
          </p:cNvPr>
          <p:cNvSpPr>
            <a:spLocks noGrp="1"/>
          </p:cNvSpPr>
          <p:nvPr>
            <p:ph sz="quarter" idx="10"/>
          </p:nvPr>
        </p:nvSpPr>
        <p:spPr/>
        <p:txBody>
          <a:bodyPr/>
          <a:lstStyle/>
          <a:p>
            <a:r>
              <a:rPr lang="en-US" dirty="0"/>
              <a:t>Honor Board – the Who</a:t>
            </a:r>
          </a:p>
        </p:txBody>
      </p:sp>
    </p:spTree>
    <p:extLst>
      <p:ext uri="{BB962C8B-B14F-4D97-AF65-F5344CB8AC3E}">
        <p14:creationId xmlns:p14="http://schemas.microsoft.com/office/powerpoint/2010/main" val="62550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542C59-AA29-725D-58D1-31E887C0049B}"/>
              </a:ext>
            </a:extLst>
          </p:cNvPr>
          <p:cNvSpPr>
            <a:spLocks noGrp="1"/>
          </p:cNvSpPr>
          <p:nvPr>
            <p:ph type="body" sz="quarter" idx="12"/>
          </p:nvPr>
        </p:nvSpPr>
        <p:spPr>
          <a:xfrm>
            <a:off x="304800" y="685800"/>
            <a:ext cx="4114800" cy="1371600"/>
          </a:xfrm>
        </p:spPr>
        <p:txBody>
          <a:bodyPr/>
          <a:lstStyle/>
          <a:p>
            <a:pPr marL="182880" indent="-182880" algn="l">
              <a:buFont typeface="+mj-lt"/>
              <a:buAutoNum type="arabicPeriod"/>
            </a:pPr>
            <a:r>
              <a:rPr lang="en-US" sz="790" b="1" dirty="0">
                <a:solidFill>
                  <a:srgbClr val="000000"/>
                </a:solidFill>
                <a:latin typeface="Montserrat" panose="00000500000000000000" pitchFamily="2" charset="0"/>
              </a:rPr>
              <a:t>General discussion:</a:t>
            </a:r>
            <a:r>
              <a:rPr lang="en-US" sz="790" dirty="0">
                <a:solidFill>
                  <a:srgbClr val="000000"/>
                </a:solidFill>
                <a:latin typeface="Montserrat" panose="00000500000000000000" pitchFamily="2" charset="0"/>
              </a:rPr>
              <a:t> examine current chapter morale and areas of concern</a:t>
            </a:r>
          </a:p>
          <a:p>
            <a:pPr marL="182880" indent="-182880" algn="l">
              <a:buFont typeface="+mj-lt"/>
              <a:buAutoNum type="arabicPeriod"/>
            </a:pPr>
            <a:r>
              <a:rPr lang="en-US" sz="790" b="1" dirty="0">
                <a:solidFill>
                  <a:srgbClr val="000000"/>
                </a:solidFill>
                <a:latin typeface="Montserrat" panose="00000500000000000000" pitchFamily="2" charset="0"/>
              </a:rPr>
              <a:t>Trends to flag with CMT: </a:t>
            </a:r>
            <a:r>
              <a:rPr lang="en-US" sz="790" dirty="0">
                <a:solidFill>
                  <a:srgbClr val="000000"/>
                </a:solidFill>
                <a:latin typeface="Montserrat" panose="00000500000000000000" pitchFamily="2" charset="0"/>
              </a:rPr>
              <a:t>evaluate common trends – both positive and negative – that exist within the chapter</a:t>
            </a:r>
          </a:p>
          <a:p>
            <a:pPr marL="182880" indent="-182880" algn="l">
              <a:buFont typeface="+mj-lt"/>
              <a:buAutoNum type="arabicPeriod"/>
            </a:pPr>
            <a:r>
              <a:rPr lang="en-US" sz="790" b="1" dirty="0">
                <a:solidFill>
                  <a:srgbClr val="000000"/>
                </a:solidFill>
                <a:latin typeface="Montserrat" panose="00000500000000000000" pitchFamily="2" charset="0"/>
              </a:rPr>
              <a:t>Positive programming:</a:t>
            </a:r>
            <a:r>
              <a:rPr lang="en-US" sz="790" dirty="0">
                <a:solidFill>
                  <a:srgbClr val="000000"/>
                </a:solidFill>
                <a:latin typeface="Montserrat" panose="00000500000000000000" pitchFamily="2" charset="0"/>
              </a:rPr>
              <a:t> discuss HB programming that will help to mitigate negative trends and boost chapter morale (e.g., recognition) </a:t>
            </a:r>
          </a:p>
          <a:p>
            <a:pPr marL="182880" indent="-182880" algn="l">
              <a:buFont typeface="+mj-lt"/>
              <a:buAutoNum type="arabicPeriod"/>
            </a:pPr>
            <a:r>
              <a:rPr lang="en-US" sz="790" b="1" dirty="0">
                <a:solidFill>
                  <a:srgbClr val="000000"/>
                </a:solidFill>
                <a:latin typeface="Montserrat" panose="00000500000000000000" pitchFamily="2" charset="0"/>
              </a:rPr>
              <a:t>Awards:</a:t>
            </a:r>
            <a:r>
              <a:rPr lang="en-US" sz="790" dirty="0">
                <a:solidFill>
                  <a:srgbClr val="000000"/>
                </a:solidFill>
                <a:latin typeface="Montserrat" panose="00000500000000000000" pitchFamily="2" charset="0"/>
              </a:rPr>
              <a:t> discuss weekly chapter awards and review upcoming Fraternity and Panhellenic award deadlines</a:t>
            </a:r>
          </a:p>
          <a:p>
            <a:pPr marL="182880" indent="-182880" algn="l">
              <a:buFont typeface="+mj-lt"/>
              <a:buAutoNum type="arabicPeriod"/>
            </a:pPr>
            <a:r>
              <a:rPr lang="en-US" sz="790" b="1" dirty="0">
                <a:solidFill>
                  <a:srgbClr val="000000"/>
                </a:solidFill>
                <a:latin typeface="Montserrat" panose="00000500000000000000" pitchFamily="2" charset="0"/>
              </a:rPr>
              <a:t>Activity Log: </a:t>
            </a:r>
            <a:r>
              <a:rPr lang="en-US" sz="790" dirty="0">
                <a:solidFill>
                  <a:srgbClr val="000000"/>
                </a:solidFill>
                <a:latin typeface="Montserrat" panose="00000500000000000000" pitchFamily="2" charset="0"/>
              </a:rPr>
              <a:t>review the sanction log and determine if there are members who need to be placed on probation or removed from probation. Includes Excused Status. </a:t>
            </a:r>
          </a:p>
          <a:p>
            <a:pPr marL="182880" indent="-182880" algn="l">
              <a:buFont typeface="+mj-lt"/>
              <a:buAutoNum type="arabicPeriod"/>
            </a:pPr>
            <a:r>
              <a:rPr lang="en-US" sz="790" b="1" dirty="0">
                <a:solidFill>
                  <a:srgbClr val="000000"/>
                </a:solidFill>
                <a:latin typeface="Montserrat" panose="00000500000000000000" pitchFamily="2" charset="0"/>
              </a:rPr>
              <a:t>Allegation Assessments: </a:t>
            </a:r>
            <a:r>
              <a:rPr lang="en-US" sz="790" dirty="0">
                <a:solidFill>
                  <a:srgbClr val="000000"/>
                </a:solidFill>
                <a:latin typeface="Montserrat" panose="00000500000000000000" pitchFamily="2" charset="0"/>
              </a:rPr>
              <a:t>review and vote on SORs that have been filed </a:t>
            </a:r>
          </a:p>
          <a:p>
            <a:endParaRPr lang="en-US" dirty="0"/>
          </a:p>
        </p:txBody>
      </p:sp>
      <p:sp>
        <p:nvSpPr>
          <p:cNvPr id="7" name="Content Placeholder 6">
            <a:extLst>
              <a:ext uri="{FF2B5EF4-FFF2-40B4-BE49-F238E27FC236}">
                <a16:creationId xmlns:a16="http://schemas.microsoft.com/office/drawing/2014/main" id="{37890B13-3D34-2153-4F75-6215D24AE4DF}"/>
              </a:ext>
            </a:extLst>
          </p:cNvPr>
          <p:cNvSpPr>
            <a:spLocks noGrp="1"/>
          </p:cNvSpPr>
          <p:nvPr>
            <p:ph sz="quarter" idx="10"/>
          </p:nvPr>
        </p:nvSpPr>
        <p:spPr/>
        <p:txBody>
          <a:bodyPr/>
          <a:lstStyle/>
          <a:p>
            <a:r>
              <a:rPr lang="en-US" dirty="0"/>
              <a:t>Honor Board – The What </a:t>
            </a:r>
          </a:p>
        </p:txBody>
      </p:sp>
    </p:spTree>
    <p:extLst>
      <p:ext uri="{BB962C8B-B14F-4D97-AF65-F5344CB8AC3E}">
        <p14:creationId xmlns:p14="http://schemas.microsoft.com/office/powerpoint/2010/main" val="283607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4010AB-3B0A-07D0-BFD8-AC8A0373AA61}"/>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1100" dirty="0">
                <a:solidFill>
                  <a:srgbClr val="000000"/>
                </a:solidFill>
                <a:latin typeface="Montserrat" panose="00000500000000000000" pitchFamily="2" charset="0"/>
                <a:cs typeface="Mongolian Baiti" panose="03000500000000000000" pitchFamily="66" charset="0"/>
              </a:rPr>
              <a:t>True or False: Honor Board procedures are secret to those outside of DG. </a:t>
            </a:r>
          </a:p>
          <a:p>
            <a:pPr marL="137160" indent="-137160" algn="l">
              <a:buFont typeface="Arial" panose="020B0604020202020204" pitchFamily="34" charset="0"/>
              <a:buChar char="•"/>
            </a:pPr>
            <a:endParaRPr lang="en-US" sz="1100" dirty="0">
              <a:solidFill>
                <a:srgbClr val="000000"/>
              </a:solidFill>
              <a:latin typeface="Montserrat" panose="00000500000000000000" pitchFamily="2" charset="0"/>
              <a:cs typeface="Mongolian Baiti" panose="03000500000000000000" pitchFamily="66" charset="0"/>
            </a:endParaRP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cs typeface="Mongolian Baiti" panose="03000500000000000000" pitchFamily="66" charset="0"/>
              </a:rPr>
              <a:t>True or False: Honor Board’s discussion and private information from hearings are secret. </a:t>
            </a:r>
          </a:p>
          <a:p>
            <a:pPr marL="137160" indent="-137160" algn="l">
              <a:buFont typeface="Arial" panose="020B0604020202020204" pitchFamily="34" charset="0"/>
              <a:buChar char="•"/>
            </a:pPr>
            <a:endParaRPr lang="en-US" sz="1100" dirty="0">
              <a:solidFill>
                <a:srgbClr val="000000"/>
              </a:solidFill>
              <a:latin typeface="Montserrat" panose="00000500000000000000" pitchFamily="2" charset="0"/>
              <a:cs typeface="Mongolian Baiti" panose="03000500000000000000" pitchFamily="66" charset="0"/>
            </a:endParaRPr>
          </a:p>
          <a:p>
            <a:pPr marL="137160" indent="-137160" algn="l">
              <a:buFont typeface="Arial" panose="020B0604020202020204" pitchFamily="34" charset="0"/>
              <a:buChar char="•"/>
            </a:pPr>
            <a:r>
              <a:rPr lang="en-US" sz="1100" dirty="0">
                <a:solidFill>
                  <a:srgbClr val="000000"/>
                </a:solidFill>
                <a:latin typeface="Montserrat" panose="00000500000000000000" pitchFamily="2" charset="0"/>
                <a:cs typeface="Mongolian Baiti" panose="03000500000000000000" pitchFamily="66" charset="0"/>
              </a:rPr>
              <a:t>True or False: Private information can be shared with a member’s parents. </a:t>
            </a:r>
          </a:p>
          <a:p>
            <a:endParaRPr lang="en-US" dirty="0"/>
          </a:p>
        </p:txBody>
      </p:sp>
      <p:sp>
        <p:nvSpPr>
          <p:cNvPr id="7" name="Content Placeholder 6">
            <a:extLst>
              <a:ext uri="{FF2B5EF4-FFF2-40B4-BE49-F238E27FC236}">
                <a16:creationId xmlns:a16="http://schemas.microsoft.com/office/drawing/2014/main" id="{AE10C65B-E6B3-B3CD-EC31-032AC02DA8E6}"/>
              </a:ext>
            </a:extLst>
          </p:cNvPr>
          <p:cNvSpPr>
            <a:spLocks noGrp="1"/>
          </p:cNvSpPr>
          <p:nvPr>
            <p:ph sz="quarter" idx="10"/>
          </p:nvPr>
        </p:nvSpPr>
        <p:spPr/>
        <p:txBody>
          <a:bodyPr/>
          <a:lstStyle/>
          <a:p>
            <a:r>
              <a:rPr lang="en-US" dirty="0"/>
              <a:t>Confidentiality</a:t>
            </a:r>
          </a:p>
        </p:txBody>
      </p:sp>
    </p:spTree>
    <p:extLst>
      <p:ext uri="{BB962C8B-B14F-4D97-AF65-F5344CB8AC3E}">
        <p14:creationId xmlns:p14="http://schemas.microsoft.com/office/powerpoint/2010/main" val="160885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47DBDF-6357-4B3F-AE62-8B43CEB98A55}"/>
              </a:ext>
            </a:extLst>
          </p:cNvPr>
          <p:cNvSpPr/>
          <p:nvPr/>
        </p:nvSpPr>
        <p:spPr>
          <a:xfrm>
            <a:off x="666334" y="1524000"/>
            <a:ext cx="3706384" cy="782202"/>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960" i="1" dirty="0">
                <a:solidFill>
                  <a:srgbClr val="000000"/>
                </a:solidFill>
              </a:rPr>
              <a:t>Automatic procedure handles issues that are cut and dry.  </a:t>
            </a:r>
          </a:p>
          <a:p>
            <a:r>
              <a:rPr lang="en-US" sz="960" i="1" dirty="0">
                <a:solidFill>
                  <a:srgbClr val="000000"/>
                </a:solidFill>
              </a:rPr>
              <a:t>Standard procedure handles the “gray” or more complicated areas.</a:t>
            </a:r>
          </a:p>
          <a:p>
            <a:endParaRPr lang="en-US" sz="643" dirty="0"/>
          </a:p>
        </p:txBody>
      </p:sp>
      <p:pic>
        <p:nvPicPr>
          <p:cNvPr id="11" name="Content Placeholder 2" descr="StandardAutomatic.png">
            <a:extLst>
              <a:ext uri="{FF2B5EF4-FFF2-40B4-BE49-F238E27FC236}">
                <a16:creationId xmlns:a16="http://schemas.microsoft.com/office/drawing/2014/main" id="{1A3AFFB1-5E36-4776-B145-57FA1411F60F}"/>
              </a:ext>
            </a:extLst>
          </p:cNvPr>
          <p:cNvPicPr>
            <a:picLocks noChangeAspect="1"/>
          </p:cNvPicPr>
          <p:nvPr/>
        </p:nvPicPr>
        <p:blipFill>
          <a:blip r:embed="rId3" cstate="print">
            <a:extLst>
              <a:ext uri="{28A0092B-C50C-407E-A947-70E740481C1C}">
                <a14:useLocalDpi xmlns:a14="http://schemas.microsoft.com/office/drawing/2010/main" val="0"/>
              </a:ext>
            </a:extLst>
          </a:blip>
          <a:srcRect t="1698" b="1698"/>
          <a:stretch>
            <a:fillRect/>
          </a:stretch>
        </p:blipFill>
        <p:spPr>
          <a:xfrm>
            <a:off x="666334" y="228600"/>
            <a:ext cx="3363157" cy="1762963"/>
          </a:xfrm>
          <a:prstGeom prst="rect">
            <a:avLst/>
          </a:prstGeom>
        </p:spPr>
      </p:pic>
      <p:sp>
        <p:nvSpPr>
          <p:cNvPr id="4" name="Content Placeholder 3">
            <a:extLst>
              <a:ext uri="{FF2B5EF4-FFF2-40B4-BE49-F238E27FC236}">
                <a16:creationId xmlns:a16="http://schemas.microsoft.com/office/drawing/2014/main" id="{794067D4-FEFB-4AEF-0793-39122792C20B}"/>
              </a:ext>
            </a:extLst>
          </p:cNvPr>
          <p:cNvSpPr>
            <a:spLocks noGrp="1"/>
          </p:cNvSpPr>
          <p:nvPr>
            <p:ph sz="quarter" idx="10"/>
          </p:nvPr>
        </p:nvSpPr>
        <p:spPr/>
        <p:txBody>
          <a:bodyPr/>
          <a:lstStyle/>
          <a:p>
            <a:r>
              <a:rPr lang="en-US" dirty="0"/>
              <a:t>Honor Board Process</a:t>
            </a:r>
          </a:p>
        </p:txBody>
      </p:sp>
    </p:spTree>
    <p:extLst>
      <p:ext uri="{BB962C8B-B14F-4D97-AF65-F5344CB8AC3E}">
        <p14:creationId xmlns:p14="http://schemas.microsoft.com/office/powerpoint/2010/main" val="58028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2" descr="StandardAutomatic.png">
            <a:extLst>
              <a:ext uri="{FF2B5EF4-FFF2-40B4-BE49-F238E27FC236}">
                <a16:creationId xmlns:a16="http://schemas.microsoft.com/office/drawing/2014/main" id="{1A3AFFB1-5E36-4776-B145-57FA1411F60F}"/>
              </a:ext>
            </a:extLst>
          </p:cNvPr>
          <p:cNvPicPr>
            <a:picLocks noChangeAspect="1"/>
          </p:cNvPicPr>
          <p:nvPr/>
        </p:nvPicPr>
        <p:blipFill>
          <a:blip r:embed="rId3" cstate="print">
            <a:extLst>
              <a:ext uri="{28A0092B-C50C-407E-A947-70E740481C1C}">
                <a14:useLocalDpi xmlns:a14="http://schemas.microsoft.com/office/drawing/2010/main" val="0"/>
              </a:ext>
            </a:extLst>
          </a:blip>
          <a:srcRect t="1698" b="1698"/>
          <a:stretch>
            <a:fillRect/>
          </a:stretch>
        </p:blipFill>
        <p:spPr>
          <a:xfrm>
            <a:off x="690047" y="-162412"/>
            <a:ext cx="3272353" cy="1715364"/>
          </a:xfrm>
          <a:prstGeom prst="rect">
            <a:avLst/>
          </a:prstGeom>
        </p:spPr>
      </p:pic>
      <p:pic>
        <p:nvPicPr>
          <p:cNvPr id="7" name="Picture 6" descr="APN.png">
            <a:extLst>
              <a:ext uri="{FF2B5EF4-FFF2-40B4-BE49-F238E27FC236}">
                <a16:creationId xmlns:a16="http://schemas.microsoft.com/office/drawing/2014/main" id="{67DA9BD4-432B-45BC-8D03-0AFEC63E2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4669" y="989202"/>
            <a:ext cx="851002" cy="1370381"/>
          </a:xfrm>
          <a:prstGeom prst="rect">
            <a:avLst/>
          </a:prstGeom>
        </p:spPr>
      </p:pic>
      <p:pic>
        <p:nvPicPr>
          <p:cNvPr id="9" name="Picture 8" descr="SOR.png">
            <a:extLst>
              <a:ext uri="{FF2B5EF4-FFF2-40B4-BE49-F238E27FC236}">
                <a16:creationId xmlns:a16="http://schemas.microsoft.com/office/drawing/2014/main" id="{372E6238-C080-4CCA-96B3-84D0D529E9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5005" y="991640"/>
            <a:ext cx="851002" cy="1367942"/>
          </a:xfrm>
          <a:prstGeom prst="rect">
            <a:avLst/>
          </a:prstGeom>
        </p:spPr>
      </p:pic>
    </p:spTree>
    <p:extLst>
      <p:ext uri="{BB962C8B-B14F-4D97-AF65-F5344CB8AC3E}">
        <p14:creationId xmlns:p14="http://schemas.microsoft.com/office/powerpoint/2010/main" val="315598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844F34-182F-9BAF-09A2-DB5B248B7A87}"/>
              </a:ext>
            </a:extLst>
          </p:cNvPr>
          <p:cNvSpPr>
            <a:spLocks noGrp="1"/>
          </p:cNvSpPr>
          <p:nvPr>
            <p:ph type="body" sz="quarter" idx="10"/>
          </p:nvPr>
        </p:nvSpPr>
        <p:spPr/>
        <p:txBody>
          <a:bodyPr/>
          <a:lstStyle/>
          <a:p>
            <a:r>
              <a:rPr lang="en-US" dirty="0"/>
              <a:t>KEY COMPONENTS</a:t>
            </a:r>
          </a:p>
        </p:txBody>
      </p:sp>
    </p:spTree>
    <p:extLst>
      <p:ext uri="{BB962C8B-B14F-4D97-AF65-F5344CB8AC3E}">
        <p14:creationId xmlns:p14="http://schemas.microsoft.com/office/powerpoint/2010/main" val="189501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D772D13-64F8-CD22-1F88-95DD9FF01CAA}"/>
              </a:ext>
            </a:extLst>
          </p:cNvPr>
          <p:cNvSpPr>
            <a:spLocks noGrp="1"/>
          </p:cNvSpPr>
          <p:nvPr>
            <p:ph type="body" sz="quarter" idx="12"/>
          </p:nvPr>
        </p:nvSpPr>
        <p:spPr>
          <a:xfrm>
            <a:off x="381000" y="745933"/>
            <a:ext cx="4114800" cy="1371600"/>
          </a:xfrm>
        </p:spPr>
        <p:txBody>
          <a:bodyPr/>
          <a:lstStyle/>
          <a:p>
            <a:pPr marL="158400" indent="-154080" algn="l">
              <a:buFont typeface="+mj-lt"/>
              <a:buAutoNum type="arabicPeriod"/>
            </a:pPr>
            <a:r>
              <a:rPr lang="en-US" sz="1050" dirty="0">
                <a:solidFill>
                  <a:srgbClr val="000000"/>
                </a:solidFill>
                <a:latin typeface="Montserrat" panose="00000500000000000000" pitchFamily="2" charset="0"/>
                <a:ea typeface="ＭＳ Ｐゴシック" pitchFamily="-65" charset="-128"/>
                <a:cs typeface="Calibri"/>
              </a:rPr>
              <a:t>The vp: social standards shares the SOR with Honor Board at the next Honor Board meeting. </a:t>
            </a:r>
          </a:p>
          <a:p>
            <a:pPr marL="158400" indent="-154080" algn="l">
              <a:buFont typeface="+mj-lt"/>
              <a:buAutoNum type="arabicPeriod"/>
            </a:pPr>
            <a:r>
              <a:rPr lang="en-US" sz="1050" dirty="0">
                <a:solidFill>
                  <a:srgbClr val="000000"/>
                </a:solidFill>
                <a:latin typeface="Montserrat" panose="00000500000000000000" pitchFamily="2" charset="0"/>
                <a:ea typeface="ＭＳ Ｐゴシック" pitchFamily="-65" charset="-128"/>
                <a:cs typeface="Calibri"/>
              </a:rPr>
              <a:t>If by majority vote, Honor Board determines there is reasonable cause to believe a violation has occurred, a formal hearing is scheduled. </a:t>
            </a:r>
          </a:p>
          <a:p>
            <a:pPr marL="158400" indent="-154080" algn="l">
              <a:buFont typeface="+mj-lt"/>
              <a:buAutoNum type="arabicPeriod"/>
            </a:pPr>
            <a:r>
              <a:rPr lang="en-US" sz="1050" dirty="0">
                <a:solidFill>
                  <a:srgbClr val="000000"/>
                </a:solidFill>
                <a:latin typeface="Montserrat" panose="00000500000000000000" pitchFamily="2" charset="0"/>
                <a:ea typeface="ＭＳ Ｐゴシック" pitchFamily="-65" charset="-128"/>
                <a:cs typeface="Calibri"/>
              </a:rPr>
              <a:t>A formal hearing letter and copy of the SOR is sent to the member with the Honor Board Adviser copied</a:t>
            </a:r>
            <a:endParaRPr lang="en-US" sz="1050" dirty="0">
              <a:solidFill>
                <a:srgbClr val="000000"/>
              </a:solidFill>
            </a:endParaRPr>
          </a:p>
        </p:txBody>
      </p:sp>
      <p:sp>
        <p:nvSpPr>
          <p:cNvPr id="6" name="Rectangle 5">
            <a:extLst>
              <a:ext uri="{FF2B5EF4-FFF2-40B4-BE49-F238E27FC236}">
                <a16:creationId xmlns:a16="http://schemas.microsoft.com/office/drawing/2014/main" id="{15475D9E-3DB9-4CEE-8310-7D3633AE8F43}"/>
              </a:ext>
            </a:extLst>
          </p:cNvPr>
          <p:cNvSpPr/>
          <p:nvPr/>
        </p:nvSpPr>
        <p:spPr>
          <a:xfrm>
            <a:off x="440370" y="1923634"/>
            <a:ext cx="2834640" cy="486287"/>
          </a:xfrm>
          <a:prstGeom prst="rect">
            <a:avLst/>
          </a:prstGeom>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 defTabSz="182880" fontAlgn="base">
              <a:spcBef>
                <a:spcPct val="0"/>
              </a:spcBef>
              <a:spcAft>
                <a:spcPct val="0"/>
              </a:spcAft>
            </a:pPr>
            <a:r>
              <a:rPr lang="en-US" sz="640" b="1" dirty="0">
                <a:solidFill>
                  <a:srgbClr val="000000"/>
                </a:solidFill>
                <a:ea typeface="Avenir Next" charset="0"/>
                <a:cs typeface="Avenir Next" charset="0"/>
              </a:rPr>
              <a:t>*Policy</a:t>
            </a:r>
            <a:r>
              <a:rPr lang="en-US" sz="640" dirty="0">
                <a:solidFill>
                  <a:srgbClr val="000000"/>
                </a:solidFill>
                <a:ea typeface="Avenir Next" charset="0"/>
                <a:cs typeface="Avenir Next" charset="0"/>
              </a:rPr>
              <a:t>: the allegation assessment step in standard procedure is no longer required for cases that transition </a:t>
            </a:r>
            <a:r>
              <a:rPr lang="en-US" sz="640" u="sng" dirty="0">
                <a:solidFill>
                  <a:srgbClr val="000000"/>
                </a:solidFill>
                <a:ea typeface="Avenir Next" charset="0"/>
                <a:cs typeface="Avenir Next" charset="0"/>
              </a:rPr>
              <a:t>from automatic to standard procedure</a:t>
            </a:r>
            <a:r>
              <a:rPr lang="en-US" sz="640" dirty="0">
                <a:solidFill>
                  <a:srgbClr val="000000"/>
                </a:solidFill>
                <a:ea typeface="Avenir Next" charset="0"/>
                <a:cs typeface="Avenir Next" charset="0"/>
              </a:rPr>
              <a:t>. The Honor Board may simply proceed to the formal hearing stage. </a:t>
            </a:r>
          </a:p>
        </p:txBody>
      </p:sp>
      <p:sp>
        <p:nvSpPr>
          <p:cNvPr id="8" name="Content Placeholder 7">
            <a:extLst>
              <a:ext uri="{FF2B5EF4-FFF2-40B4-BE49-F238E27FC236}">
                <a16:creationId xmlns:a16="http://schemas.microsoft.com/office/drawing/2014/main" id="{7D646418-2625-9CBE-A7BA-11B2C52FC19B}"/>
              </a:ext>
            </a:extLst>
          </p:cNvPr>
          <p:cNvSpPr>
            <a:spLocks noGrp="1"/>
          </p:cNvSpPr>
          <p:nvPr>
            <p:ph sz="quarter" idx="10"/>
          </p:nvPr>
        </p:nvSpPr>
        <p:spPr/>
        <p:txBody>
          <a:bodyPr/>
          <a:lstStyle/>
          <a:p>
            <a:r>
              <a:rPr lang="en-US" dirty="0"/>
              <a:t>Allegation Assessment </a:t>
            </a:r>
          </a:p>
        </p:txBody>
      </p:sp>
    </p:spTree>
    <p:extLst>
      <p:ext uri="{BB962C8B-B14F-4D97-AF65-F5344CB8AC3E}">
        <p14:creationId xmlns:p14="http://schemas.microsoft.com/office/powerpoint/2010/main" val="1506607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C236539-3DD8-3B92-CE29-5BF3040F1B84}"/>
              </a:ext>
            </a:extLst>
          </p:cNvPr>
          <p:cNvSpPr>
            <a:spLocks noGrp="1"/>
          </p:cNvSpPr>
          <p:nvPr>
            <p:ph type="body" sz="quarter" idx="12"/>
          </p:nvPr>
        </p:nvSpPr>
        <p:spPr>
          <a:xfrm>
            <a:off x="304800" y="685800"/>
            <a:ext cx="4114800" cy="1371600"/>
          </a:xfrm>
        </p:spPr>
        <p:txBody>
          <a:bodyPr/>
          <a:lstStyle/>
          <a:p>
            <a:pPr marL="182880" indent="-182880" algn="l">
              <a:buFont typeface="+mj-lt"/>
              <a:buAutoNum type="arabicPeriod"/>
            </a:pPr>
            <a:r>
              <a:rPr lang="en-US" sz="750" dirty="0">
                <a:solidFill>
                  <a:srgbClr val="000000"/>
                </a:solidFill>
                <a:latin typeface="Montserrat" panose="00000500000000000000" pitchFamily="2" charset="0"/>
              </a:rPr>
              <a:t>Read opening statement.</a:t>
            </a:r>
          </a:p>
          <a:p>
            <a:pPr marL="182880" indent="-182880" algn="l">
              <a:buFont typeface="+mj-lt"/>
              <a:buAutoNum type="arabicPeriod"/>
            </a:pPr>
            <a:r>
              <a:rPr lang="en-US" sz="750" dirty="0">
                <a:solidFill>
                  <a:srgbClr val="000000"/>
                </a:solidFill>
                <a:latin typeface="Montserrat" panose="00000500000000000000" pitchFamily="2" charset="0"/>
              </a:rPr>
              <a:t>Read violations as noted on the SOR.</a:t>
            </a:r>
          </a:p>
          <a:p>
            <a:pPr marL="182880" indent="-182880" algn="l">
              <a:buFont typeface="+mj-lt"/>
              <a:buAutoNum type="arabicPeriod"/>
            </a:pPr>
            <a:r>
              <a:rPr lang="en-US" sz="750" dirty="0">
                <a:solidFill>
                  <a:srgbClr val="000000"/>
                </a:solidFill>
                <a:latin typeface="Montserrat" panose="00000500000000000000" pitchFamily="2" charset="0"/>
              </a:rPr>
              <a:t>Member/new member presents her evidence or a written statement, if applicable. </a:t>
            </a:r>
          </a:p>
          <a:p>
            <a:pPr marL="182880" indent="-182880" algn="l">
              <a:buFont typeface="+mj-lt"/>
              <a:buAutoNum type="arabicPeriod"/>
            </a:pPr>
            <a:r>
              <a:rPr lang="en-US" sz="750" dirty="0">
                <a:solidFill>
                  <a:srgbClr val="000000"/>
                </a:solidFill>
                <a:latin typeface="Montserrat" panose="00000500000000000000" pitchFamily="2" charset="0"/>
              </a:rPr>
              <a:t>Robust discussion with the member/new member, along with questions from Honor Board.  </a:t>
            </a:r>
          </a:p>
          <a:p>
            <a:pPr marL="182880" indent="-182880" algn="l">
              <a:buFont typeface="+mj-lt"/>
              <a:buAutoNum type="arabicPeriod"/>
            </a:pPr>
            <a:r>
              <a:rPr lang="en-US" sz="750" dirty="0">
                <a:solidFill>
                  <a:srgbClr val="000000"/>
                </a:solidFill>
                <a:latin typeface="Montserrat" panose="00000500000000000000" pitchFamily="2" charset="0"/>
              </a:rPr>
              <a:t>Member/new member leaves room and Honor Board deliberates on information presented. </a:t>
            </a:r>
          </a:p>
          <a:p>
            <a:pPr marL="182880" indent="-182880" algn="l">
              <a:buFont typeface="+mj-lt"/>
              <a:buAutoNum type="arabicPeriod"/>
            </a:pPr>
            <a:r>
              <a:rPr lang="en-US" sz="750" dirty="0">
                <a:solidFill>
                  <a:srgbClr val="000000"/>
                </a:solidFill>
                <a:latin typeface="Montserrat" panose="00000500000000000000" pitchFamily="2" charset="0"/>
              </a:rPr>
              <a:t>Honor Board votes if there is a violation. </a:t>
            </a:r>
          </a:p>
          <a:p>
            <a:pPr marL="182880" indent="-182880" algn="l">
              <a:buFont typeface="+mj-lt"/>
              <a:buAutoNum type="arabicPeriod"/>
            </a:pPr>
            <a:r>
              <a:rPr lang="en-US" sz="750" dirty="0">
                <a:solidFill>
                  <a:srgbClr val="000000"/>
                </a:solidFill>
                <a:latin typeface="Montserrat" panose="00000500000000000000" pitchFamily="2" charset="0"/>
              </a:rPr>
              <a:t>If majority believes there has been a violation, Honor Board determines appropriate sanction to recommend to RCS/CAC/NCC.</a:t>
            </a:r>
          </a:p>
          <a:p>
            <a:pPr marL="182880" indent="-182880" algn="l">
              <a:buFont typeface="+mj-lt"/>
              <a:buAutoNum type="arabicPeriod"/>
            </a:pPr>
            <a:r>
              <a:rPr lang="en-US" sz="750" dirty="0">
                <a:solidFill>
                  <a:srgbClr val="000000"/>
                </a:solidFill>
                <a:latin typeface="Montserrat" panose="00000500000000000000" pitchFamily="2" charset="0"/>
              </a:rPr>
              <a:t>Member/new member brought back into hearing room.</a:t>
            </a:r>
          </a:p>
          <a:p>
            <a:pPr marL="182880" indent="-182880" algn="l">
              <a:buFont typeface="+mj-lt"/>
              <a:buAutoNum type="arabicPeriod"/>
            </a:pPr>
            <a:r>
              <a:rPr lang="en-US" sz="750" dirty="0">
                <a:solidFill>
                  <a:srgbClr val="000000"/>
                </a:solidFill>
                <a:latin typeface="Montserrat" panose="00000500000000000000" pitchFamily="2" charset="0"/>
              </a:rPr>
              <a:t>Member/new member notified of Honor Board’s recommendation</a:t>
            </a:r>
          </a:p>
          <a:p>
            <a:pPr marL="182880" indent="-182880" algn="l">
              <a:buFont typeface="+mj-lt"/>
              <a:buAutoNum type="arabicPeriod"/>
            </a:pPr>
            <a:r>
              <a:rPr lang="en-US" sz="750" dirty="0">
                <a:solidFill>
                  <a:srgbClr val="000000"/>
                </a:solidFill>
                <a:latin typeface="Montserrat" panose="00000500000000000000" pitchFamily="2" charset="0"/>
              </a:rPr>
              <a:t>Closing statement read.</a:t>
            </a:r>
            <a:endParaRPr lang="en-US" sz="750" dirty="0">
              <a:solidFill>
                <a:srgbClr val="000000"/>
              </a:solidFill>
            </a:endParaRPr>
          </a:p>
          <a:p>
            <a:endParaRPr lang="en-US" dirty="0"/>
          </a:p>
        </p:txBody>
      </p:sp>
      <p:sp>
        <p:nvSpPr>
          <p:cNvPr id="7" name="Content Placeholder 6">
            <a:extLst>
              <a:ext uri="{FF2B5EF4-FFF2-40B4-BE49-F238E27FC236}">
                <a16:creationId xmlns:a16="http://schemas.microsoft.com/office/drawing/2014/main" id="{5CC7E624-D5A2-172C-CB0B-CE1309DE8018}"/>
              </a:ext>
            </a:extLst>
          </p:cNvPr>
          <p:cNvSpPr>
            <a:spLocks noGrp="1"/>
          </p:cNvSpPr>
          <p:nvPr>
            <p:ph sz="quarter" idx="10"/>
          </p:nvPr>
        </p:nvSpPr>
        <p:spPr/>
        <p:txBody>
          <a:bodyPr/>
          <a:lstStyle/>
          <a:p>
            <a:r>
              <a:rPr lang="en-US" dirty="0"/>
              <a:t>Formal Hearing Components</a:t>
            </a:r>
          </a:p>
        </p:txBody>
      </p:sp>
    </p:spTree>
    <p:extLst>
      <p:ext uri="{BB962C8B-B14F-4D97-AF65-F5344CB8AC3E}">
        <p14:creationId xmlns:p14="http://schemas.microsoft.com/office/powerpoint/2010/main" val="138252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51C28F-1AC0-4318-B8E9-31BB2DDAF859}"/>
              </a:ext>
            </a:extLst>
          </p:cNvPr>
          <p:cNvSpPr>
            <a:spLocks noGrp="1"/>
          </p:cNvSpPr>
          <p:nvPr>
            <p:ph type="body" sz="quarter" idx="10"/>
          </p:nvPr>
        </p:nvSpPr>
        <p:spPr>
          <a:xfrm>
            <a:off x="1206500" y="1066800"/>
            <a:ext cx="2463800" cy="609600"/>
          </a:xfrm>
        </p:spPr>
        <p:txBody>
          <a:bodyPr>
            <a:normAutofit fontScale="92500" lnSpcReduction="20000"/>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0" indent="0" algn="ctr">
              <a:buNone/>
            </a:pPr>
            <a:r>
              <a:rPr lang="en-US" sz="1400" b="0" i="1" dirty="0">
                <a:solidFill>
                  <a:schemeClr val="tx1"/>
                </a:solidFill>
                <a:latin typeface="Montserrat" panose="00000500000000000000" pitchFamily="2" charset="0"/>
              </a:rPr>
              <a:t>What is your role as HBA during a Formal Hearing discussion?</a:t>
            </a:r>
          </a:p>
        </p:txBody>
      </p:sp>
    </p:spTree>
    <p:extLst>
      <p:ext uri="{BB962C8B-B14F-4D97-AF65-F5344CB8AC3E}">
        <p14:creationId xmlns:p14="http://schemas.microsoft.com/office/powerpoint/2010/main" val="146702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3BC11E-503A-8A44-137B-21807DFFC530}"/>
              </a:ext>
            </a:extLst>
          </p:cNvPr>
          <p:cNvSpPr>
            <a:spLocks noGrp="1"/>
          </p:cNvSpPr>
          <p:nvPr>
            <p:ph type="body" sz="quarter" idx="12"/>
          </p:nvPr>
        </p:nvSpPr>
        <p:spPr/>
        <p:txBody>
          <a:bodyPr/>
          <a:lstStyle/>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No Sanction</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Warning</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Penalty with the following terms __________</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Probation until _____________</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Expulsion </a:t>
            </a:r>
          </a:p>
          <a:p>
            <a:endParaRPr lang="en-US" dirty="0"/>
          </a:p>
        </p:txBody>
      </p:sp>
      <p:sp>
        <p:nvSpPr>
          <p:cNvPr id="7" name="Content Placeholder 6">
            <a:extLst>
              <a:ext uri="{FF2B5EF4-FFF2-40B4-BE49-F238E27FC236}">
                <a16:creationId xmlns:a16="http://schemas.microsoft.com/office/drawing/2014/main" id="{BE9A50EF-7710-8BF9-187A-335934D1426B}"/>
              </a:ext>
            </a:extLst>
          </p:cNvPr>
          <p:cNvSpPr>
            <a:spLocks noGrp="1"/>
          </p:cNvSpPr>
          <p:nvPr>
            <p:ph sz="quarter" idx="10"/>
          </p:nvPr>
        </p:nvSpPr>
        <p:spPr/>
        <p:txBody>
          <a:bodyPr/>
          <a:lstStyle/>
          <a:p>
            <a:r>
              <a:rPr lang="en-US" dirty="0"/>
              <a:t>Sanctions for Members</a:t>
            </a:r>
          </a:p>
        </p:txBody>
      </p:sp>
    </p:spTree>
    <p:extLst>
      <p:ext uri="{BB962C8B-B14F-4D97-AF65-F5344CB8AC3E}">
        <p14:creationId xmlns:p14="http://schemas.microsoft.com/office/powerpoint/2010/main" val="30988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A13F75C-611F-CA00-A845-9615C59756AC}"/>
              </a:ext>
            </a:extLst>
          </p:cNvPr>
          <p:cNvSpPr>
            <a:spLocks noGrp="1"/>
          </p:cNvSpPr>
          <p:nvPr>
            <p:ph type="body" sz="quarter" idx="12"/>
          </p:nvPr>
        </p:nvSpPr>
        <p:spPr/>
        <p:txBody>
          <a:bodyPr/>
          <a:lstStyle/>
          <a:p>
            <a:pPr algn="l"/>
            <a:r>
              <a:rPr lang="en-US" sz="1200" dirty="0">
                <a:solidFill>
                  <a:srgbClr val="000000"/>
                </a:solidFill>
                <a:latin typeface="Montserrat" panose="00000500000000000000" pitchFamily="2" charset="0"/>
              </a:rPr>
              <a:t>Introductions</a:t>
            </a:r>
          </a:p>
          <a:p>
            <a:pPr marL="320040" lvl="1" indent="-137160" algn="l">
              <a:buFont typeface="Arial" panose="020B0604020202020204" pitchFamily="34" charset="0"/>
              <a:buChar char="•"/>
            </a:pPr>
            <a:r>
              <a:rPr lang="en-US" sz="1200" dirty="0">
                <a:solidFill>
                  <a:srgbClr val="000000"/>
                </a:solidFill>
                <a:latin typeface="Montserrat" panose="00000500000000000000" pitchFamily="2" charset="0"/>
              </a:rPr>
              <a:t>Share…</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Name</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Chapter of Initiation</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Chapter you advise</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Your why</a:t>
            </a:r>
          </a:p>
          <a:p>
            <a:pPr marL="502920" lvl="2" indent="-137160" algn="l">
              <a:buFont typeface="Arial" panose="020B0604020202020204" pitchFamily="34" charset="0"/>
              <a:buChar char="•"/>
            </a:pPr>
            <a:r>
              <a:rPr lang="en-US" sz="1200" dirty="0">
                <a:solidFill>
                  <a:srgbClr val="000000"/>
                </a:solidFill>
                <a:latin typeface="Montserrat" panose="00000500000000000000" pitchFamily="2" charset="0"/>
              </a:rPr>
              <a:t>What do you hope to get out of today?</a:t>
            </a:r>
            <a:endParaRPr lang="en-US" sz="1200" dirty="0">
              <a:solidFill>
                <a:srgbClr val="000000"/>
              </a:solidFill>
            </a:endParaRPr>
          </a:p>
        </p:txBody>
      </p:sp>
      <p:sp>
        <p:nvSpPr>
          <p:cNvPr id="7" name="Content Placeholder 6">
            <a:extLst>
              <a:ext uri="{FF2B5EF4-FFF2-40B4-BE49-F238E27FC236}">
                <a16:creationId xmlns:a16="http://schemas.microsoft.com/office/drawing/2014/main" id="{72CA44FC-4D18-9E90-DA33-D8E5B6F05A79}"/>
              </a:ext>
            </a:extLst>
          </p:cNvPr>
          <p:cNvSpPr>
            <a:spLocks noGrp="1"/>
          </p:cNvSpPr>
          <p:nvPr>
            <p:ph sz="quarter" idx="10"/>
          </p:nvPr>
        </p:nvSpPr>
        <p:spPr/>
        <p:txBody>
          <a:bodyPr/>
          <a:lstStyle/>
          <a:p>
            <a:r>
              <a:rPr lang="en-US" dirty="0"/>
              <a:t>Honor Board Adviser </a:t>
            </a:r>
          </a:p>
        </p:txBody>
      </p:sp>
    </p:spTree>
    <p:extLst>
      <p:ext uri="{BB962C8B-B14F-4D97-AF65-F5344CB8AC3E}">
        <p14:creationId xmlns:p14="http://schemas.microsoft.com/office/powerpoint/2010/main" val="2301246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7217E-35CD-2335-FDA4-44914783F546}"/>
              </a:ext>
            </a:extLst>
          </p:cNvPr>
          <p:cNvSpPr>
            <a:spLocks noGrp="1"/>
          </p:cNvSpPr>
          <p:nvPr>
            <p:ph type="body" sz="quarter" idx="12"/>
          </p:nvPr>
        </p:nvSpPr>
        <p:spPr>
          <a:xfrm>
            <a:off x="381000" y="685800"/>
            <a:ext cx="4114800" cy="1371600"/>
          </a:xfrm>
        </p:spPr>
        <p:txBody>
          <a:bodyPr/>
          <a:lstStyle/>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No Sanction </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Warning</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Penalty with the following terms ______</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Delay of Initiation</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Expiration of Calendar Year</a:t>
            </a:r>
          </a:p>
          <a:p>
            <a:pPr marL="182880" indent="-182880" algn="l">
              <a:buFont typeface="Arial" panose="020B0604020202020204" pitchFamily="34" charset="0"/>
              <a:buChar char="•"/>
            </a:pPr>
            <a:r>
              <a:rPr lang="en-US" sz="1100" dirty="0">
                <a:solidFill>
                  <a:srgbClr val="000000"/>
                </a:solidFill>
                <a:latin typeface="Montserrat" panose="00000500000000000000" pitchFamily="2" charset="0"/>
              </a:rPr>
              <a:t>Expulsion</a:t>
            </a:r>
          </a:p>
          <a:p>
            <a:pPr marL="182880" indent="-182880" algn="l">
              <a:buFont typeface="Arial" panose="020B0604020202020204" pitchFamily="34" charset="0"/>
              <a:buChar char="•"/>
            </a:pPr>
            <a:endParaRPr lang="en-US" sz="1100" dirty="0">
              <a:solidFill>
                <a:srgbClr val="000000"/>
              </a:solidFill>
              <a:latin typeface="Montserrat" panose="00000500000000000000" pitchFamily="2" charset="0"/>
            </a:endParaRPr>
          </a:p>
          <a:p>
            <a:pPr algn="l"/>
            <a:r>
              <a:rPr lang="en-US" sz="1100" dirty="0">
                <a:solidFill>
                  <a:srgbClr val="000000"/>
                </a:solidFill>
                <a:latin typeface="Montserrat" panose="00000500000000000000" pitchFamily="2" charset="0"/>
              </a:rPr>
              <a:t>Note: The vp: member education attends all hearings with new members</a:t>
            </a:r>
          </a:p>
          <a:p>
            <a:endParaRPr lang="en-US" dirty="0"/>
          </a:p>
        </p:txBody>
      </p:sp>
      <p:sp>
        <p:nvSpPr>
          <p:cNvPr id="7" name="Content Placeholder 6">
            <a:extLst>
              <a:ext uri="{FF2B5EF4-FFF2-40B4-BE49-F238E27FC236}">
                <a16:creationId xmlns:a16="http://schemas.microsoft.com/office/drawing/2014/main" id="{03A6FA77-BC39-5080-12A3-F2D6098EFF67}"/>
              </a:ext>
            </a:extLst>
          </p:cNvPr>
          <p:cNvSpPr>
            <a:spLocks noGrp="1"/>
          </p:cNvSpPr>
          <p:nvPr>
            <p:ph sz="quarter" idx="10"/>
          </p:nvPr>
        </p:nvSpPr>
        <p:spPr/>
        <p:txBody>
          <a:bodyPr/>
          <a:lstStyle/>
          <a:p>
            <a:r>
              <a:rPr lang="en-US" dirty="0"/>
              <a:t>Sanctions for New Members</a:t>
            </a:r>
          </a:p>
        </p:txBody>
      </p:sp>
    </p:spTree>
    <p:extLst>
      <p:ext uri="{BB962C8B-B14F-4D97-AF65-F5344CB8AC3E}">
        <p14:creationId xmlns:p14="http://schemas.microsoft.com/office/powerpoint/2010/main" val="1360784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F6642D3-B887-4189-9966-46798E02FB9C}"/>
              </a:ext>
            </a:extLst>
          </p:cNvPr>
          <p:cNvSpPr>
            <a:spLocks noGrp="1"/>
          </p:cNvSpPr>
          <p:nvPr>
            <p:ph type="body" sz="quarter" idx="12"/>
          </p:nvPr>
        </p:nvSpPr>
        <p:spPr/>
        <p:txBody>
          <a:bodyPr/>
          <a:lstStyle/>
          <a:p>
            <a:pPr marL="137160" indent="-137160" algn="l">
              <a:buFont typeface="Arial" panose="020B0604020202020204" pitchFamily="34" charset="0"/>
              <a:buChar char="•"/>
            </a:pPr>
            <a:r>
              <a:rPr lang="en-US" sz="850" dirty="0">
                <a:solidFill>
                  <a:srgbClr val="000000"/>
                </a:solidFill>
                <a:latin typeface="Montserrat" panose="00000500000000000000" pitchFamily="2" charset="0"/>
              </a:rPr>
              <a:t>Who has the authority to place a member on probation?</a:t>
            </a:r>
          </a:p>
          <a:p>
            <a:pPr marL="137160" indent="-137160" algn="l">
              <a:buFont typeface="Arial" panose="020B0604020202020204" pitchFamily="34" charset="0"/>
              <a:buChar char="•"/>
            </a:pPr>
            <a:r>
              <a:rPr lang="en-US" sz="850" dirty="0">
                <a:solidFill>
                  <a:srgbClr val="000000"/>
                </a:solidFill>
                <a:latin typeface="Montserrat" panose="00000500000000000000" pitchFamily="2" charset="0"/>
              </a:rPr>
              <a:t>Can the RCS/CAC/NCC alter the sanction to be more or less severe than Honor Board recommended?</a:t>
            </a:r>
          </a:p>
          <a:p>
            <a:pPr marL="137160" indent="-137160" algn="l">
              <a:buFont typeface="Arial" panose="020B0604020202020204" pitchFamily="34" charset="0"/>
              <a:buChar char="•"/>
            </a:pPr>
            <a:r>
              <a:rPr lang="en-US" sz="850" dirty="0">
                <a:solidFill>
                  <a:srgbClr val="000000"/>
                </a:solidFill>
                <a:latin typeface="Montserrat" panose="00000500000000000000" pitchFamily="2" charset="0"/>
              </a:rPr>
              <a:t>How long does the member have to appeal her recommended sanction to the RCS/CAC/NCC?</a:t>
            </a:r>
          </a:p>
          <a:p>
            <a:pPr marL="137160" indent="-137160" algn="l">
              <a:buFont typeface="Arial" panose="020B0604020202020204" pitchFamily="34" charset="0"/>
              <a:buChar char="•"/>
            </a:pPr>
            <a:r>
              <a:rPr lang="en-US" sz="850" dirty="0">
                <a:solidFill>
                  <a:srgbClr val="000000"/>
                </a:solidFill>
                <a:latin typeface="Montserrat" panose="00000500000000000000" pitchFamily="2" charset="0"/>
              </a:rPr>
              <a:t>How many days after a formal hearing does the vp: social standards have to send the compliance packet to the RCS/CAC/NCC?</a:t>
            </a:r>
          </a:p>
          <a:p>
            <a:pPr marL="137160" indent="-137160" algn="l">
              <a:buFont typeface="Arial" panose="020B0604020202020204" pitchFamily="34" charset="0"/>
              <a:buChar char="•"/>
            </a:pPr>
            <a:r>
              <a:rPr lang="en-US" sz="850" dirty="0">
                <a:solidFill>
                  <a:srgbClr val="000000"/>
                </a:solidFill>
                <a:latin typeface="Montserrat" panose="00000500000000000000" pitchFamily="2" charset="0"/>
              </a:rPr>
              <a:t>What is the difference between Delay of Initiation and Expiration of Calendar Year?</a:t>
            </a:r>
          </a:p>
          <a:p>
            <a:pPr marL="137160" indent="-137160" algn="l">
              <a:buFont typeface="Arial" panose="020B0604020202020204" pitchFamily="34" charset="0"/>
              <a:buChar char="•"/>
            </a:pPr>
            <a:r>
              <a:rPr lang="en-US" sz="850" dirty="0">
                <a:solidFill>
                  <a:srgbClr val="000000"/>
                </a:solidFill>
                <a:latin typeface="Montserrat" panose="00000500000000000000" pitchFamily="2" charset="0"/>
              </a:rPr>
              <a:t>Which officer must attend Honor Board hearings with a new member?</a:t>
            </a:r>
          </a:p>
          <a:p>
            <a:endParaRPr lang="en-US" dirty="0"/>
          </a:p>
        </p:txBody>
      </p:sp>
      <p:sp>
        <p:nvSpPr>
          <p:cNvPr id="7" name="Content Placeholder 6">
            <a:extLst>
              <a:ext uri="{FF2B5EF4-FFF2-40B4-BE49-F238E27FC236}">
                <a16:creationId xmlns:a16="http://schemas.microsoft.com/office/drawing/2014/main" id="{8F0C31C4-4311-3877-6A1B-2863536A2AB3}"/>
              </a:ext>
            </a:extLst>
          </p:cNvPr>
          <p:cNvSpPr>
            <a:spLocks noGrp="1"/>
          </p:cNvSpPr>
          <p:nvPr>
            <p:ph sz="quarter" idx="10"/>
          </p:nvPr>
        </p:nvSpPr>
        <p:spPr/>
        <p:txBody>
          <a:bodyPr/>
          <a:lstStyle/>
          <a:p>
            <a:r>
              <a:rPr lang="en-US" dirty="0"/>
              <a:t>Standard Procedure Pop Quiz </a:t>
            </a:r>
          </a:p>
        </p:txBody>
      </p:sp>
    </p:spTree>
    <p:extLst>
      <p:ext uri="{BB962C8B-B14F-4D97-AF65-F5344CB8AC3E}">
        <p14:creationId xmlns:p14="http://schemas.microsoft.com/office/powerpoint/2010/main" val="218839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31CCC80-4AC0-4739-278D-97370FE1CC35}"/>
              </a:ext>
            </a:extLst>
          </p:cNvPr>
          <p:cNvSpPr txBox="1">
            <a:spLocks/>
          </p:cNvSpPr>
          <p:nvPr/>
        </p:nvSpPr>
        <p:spPr>
          <a:xfrm>
            <a:off x="372932" y="667571"/>
            <a:ext cx="4130937" cy="1129255"/>
          </a:xfrm>
          <a:prstGeom prst="rect">
            <a:avLst/>
          </a:prstGeo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defTabSz="365760"/>
            <a:r>
              <a:rPr lang="en-US" sz="1050" b="1" kern="0" dirty="0">
                <a:solidFill>
                  <a:sysClr val="windowText" lastClr="000000"/>
                </a:solidFill>
                <a:latin typeface="Montserrat" panose="00000500000000000000" pitchFamily="2" charset="0"/>
              </a:rPr>
              <a:t>Anchorbase</a:t>
            </a:r>
          </a:p>
          <a:p>
            <a:pPr marL="68580" indent="-68580" defTabSz="365760">
              <a:buFont typeface="Arial" panose="020B0604020202020204" pitchFamily="34" charset="0"/>
              <a:buChar char="•"/>
            </a:pPr>
            <a:r>
              <a:rPr lang="en-US" sz="1050" kern="0" dirty="0">
                <a:solidFill>
                  <a:sysClr val="windowText" lastClr="000000"/>
                </a:solidFill>
                <a:latin typeface="Montserrat" panose="00000500000000000000" pitchFamily="2" charset="0"/>
              </a:rPr>
              <a:t>Tasks to submit meeting and formal hearing minutes </a:t>
            </a:r>
          </a:p>
          <a:p>
            <a:pPr marL="68580" indent="-68580" defTabSz="365760">
              <a:buFont typeface="Arial" panose="020B0604020202020204" pitchFamily="34" charset="0"/>
              <a:buChar char="•"/>
            </a:pPr>
            <a:r>
              <a:rPr lang="en-US" sz="1050" kern="0" dirty="0">
                <a:solidFill>
                  <a:sysClr val="windowText" lastClr="000000"/>
                </a:solidFill>
                <a:latin typeface="Montserrat" panose="00000500000000000000" pitchFamily="2" charset="0"/>
              </a:rPr>
              <a:t>Confirm allegation assessment </a:t>
            </a:r>
          </a:p>
          <a:p>
            <a:pPr marL="68580" indent="-68580" defTabSz="365760">
              <a:buFont typeface="Arial" panose="020B0604020202020204" pitchFamily="34" charset="0"/>
              <a:buChar char="•"/>
            </a:pPr>
            <a:r>
              <a:rPr lang="en-US" sz="1050" kern="0" dirty="0">
                <a:solidFill>
                  <a:sysClr val="windowText" lastClr="000000"/>
                </a:solidFill>
                <a:latin typeface="Montserrat" panose="00000500000000000000" pitchFamily="2" charset="0"/>
              </a:rPr>
              <a:t>View compliance packet report and weekly activity log report </a:t>
            </a:r>
          </a:p>
          <a:p>
            <a:pPr marL="68580" indent="-68580" defTabSz="365760">
              <a:buFont typeface="Arial" panose="020B0604020202020204" pitchFamily="34" charset="0"/>
              <a:buChar char="•"/>
            </a:pPr>
            <a:r>
              <a:rPr lang="en-US" sz="1050" kern="0" dirty="0">
                <a:solidFill>
                  <a:sysClr val="windowText" lastClr="000000"/>
                </a:solidFill>
                <a:latin typeface="Montserrat" panose="00000500000000000000" pitchFamily="2" charset="0"/>
              </a:rPr>
              <a:t>All communication regarding hearings</a:t>
            </a:r>
          </a:p>
          <a:p>
            <a:pPr defTabSz="365760"/>
            <a:r>
              <a:rPr lang="en-US" sz="1050" b="1" kern="0" dirty="0">
                <a:solidFill>
                  <a:sysClr val="windowText" lastClr="000000"/>
                </a:solidFill>
                <a:latin typeface="Montserrat" panose="00000500000000000000" pitchFamily="2" charset="0"/>
              </a:rPr>
              <a:t>Delta Gamma Member Site - members.deltagamma.org</a:t>
            </a:r>
          </a:p>
          <a:p>
            <a:pPr marL="68580" indent="-68580" defTabSz="365760">
              <a:buFont typeface="Arial" panose="020B0604020202020204" pitchFamily="34" charset="0"/>
              <a:buChar char="•"/>
            </a:pPr>
            <a:r>
              <a:rPr lang="en-US" sz="1050" kern="0" dirty="0">
                <a:solidFill>
                  <a:sysClr val="windowText" lastClr="000000"/>
                </a:solidFill>
                <a:latin typeface="Montserrat" panose="00000500000000000000" pitchFamily="2" charset="0"/>
              </a:rPr>
              <a:t>Used by all members to submit SORs and action appeals </a:t>
            </a:r>
          </a:p>
        </p:txBody>
      </p:sp>
      <p:sp>
        <p:nvSpPr>
          <p:cNvPr id="3" name="Content Placeholder 2">
            <a:extLst>
              <a:ext uri="{FF2B5EF4-FFF2-40B4-BE49-F238E27FC236}">
                <a16:creationId xmlns:a16="http://schemas.microsoft.com/office/drawing/2014/main" id="{B135E01B-D6EC-6FE3-CE19-D984F383EA92}"/>
              </a:ext>
            </a:extLst>
          </p:cNvPr>
          <p:cNvSpPr>
            <a:spLocks noGrp="1"/>
          </p:cNvSpPr>
          <p:nvPr>
            <p:ph sz="quarter" idx="10"/>
          </p:nvPr>
        </p:nvSpPr>
        <p:spPr>
          <a:xfrm>
            <a:off x="361308" y="304800"/>
            <a:ext cx="4114800" cy="304800"/>
          </a:xfrm>
        </p:spPr>
        <p:txBody>
          <a:bodyPr/>
          <a:lstStyle/>
          <a:p>
            <a:r>
              <a:rPr lang="en-US" dirty="0"/>
              <a:t>Reporting </a:t>
            </a:r>
          </a:p>
        </p:txBody>
      </p:sp>
    </p:spTree>
    <p:extLst>
      <p:ext uri="{BB962C8B-B14F-4D97-AF65-F5344CB8AC3E}">
        <p14:creationId xmlns:p14="http://schemas.microsoft.com/office/powerpoint/2010/main" val="212159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36E6C5-2E93-48E7-A1F3-77246CF8D335}"/>
              </a:ext>
            </a:extLst>
          </p:cNvPr>
          <p:cNvPicPr>
            <a:picLocks noChangeAspect="1"/>
          </p:cNvPicPr>
          <p:nvPr/>
        </p:nvPicPr>
        <p:blipFill>
          <a:blip r:embed="rId3"/>
          <a:stretch>
            <a:fillRect/>
          </a:stretch>
        </p:blipFill>
        <p:spPr>
          <a:xfrm>
            <a:off x="685800" y="685800"/>
            <a:ext cx="3167770" cy="1667731"/>
          </a:xfrm>
          <a:prstGeom prst="rect">
            <a:avLst/>
          </a:prstGeom>
        </p:spPr>
      </p:pic>
      <p:sp>
        <p:nvSpPr>
          <p:cNvPr id="5" name="Content Placeholder 4">
            <a:extLst>
              <a:ext uri="{FF2B5EF4-FFF2-40B4-BE49-F238E27FC236}">
                <a16:creationId xmlns:a16="http://schemas.microsoft.com/office/drawing/2014/main" id="{37DA9CDA-A580-0665-0B13-A13673433ED2}"/>
              </a:ext>
            </a:extLst>
          </p:cNvPr>
          <p:cNvSpPr>
            <a:spLocks noGrp="1"/>
          </p:cNvSpPr>
          <p:nvPr>
            <p:ph sz="quarter" idx="10"/>
          </p:nvPr>
        </p:nvSpPr>
        <p:spPr/>
        <p:txBody>
          <a:bodyPr/>
          <a:lstStyle/>
          <a:p>
            <a:r>
              <a:rPr lang="en-US" dirty="0"/>
              <a:t>Expulsions </a:t>
            </a:r>
          </a:p>
        </p:txBody>
      </p:sp>
    </p:spTree>
    <p:extLst>
      <p:ext uri="{BB962C8B-B14F-4D97-AF65-F5344CB8AC3E}">
        <p14:creationId xmlns:p14="http://schemas.microsoft.com/office/powerpoint/2010/main" val="2376926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CBAAE-FC7A-005B-2153-D9C8910EB652}"/>
              </a:ext>
            </a:extLst>
          </p:cNvPr>
          <p:cNvSpPr>
            <a:spLocks noGrp="1"/>
          </p:cNvSpPr>
          <p:nvPr>
            <p:ph type="body" sz="quarter" idx="10"/>
          </p:nvPr>
        </p:nvSpPr>
        <p:spPr>
          <a:xfrm>
            <a:off x="304800" y="838200"/>
            <a:ext cx="2743200" cy="381000"/>
          </a:xfrm>
        </p:spPr>
        <p:txBody>
          <a:bodyPr/>
          <a:lstStyle/>
          <a:p>
            <a:r>
              <a:rPr lang="en-US" dirty="0"/>
              <a:t>SHARING BEST PRACTICES</a:t>
            </a:r>
          </a:p>
        </p:txBody>
      </p:sp>
    </p:spTree>
    <p:extLst>
      <p:ext uri="{BB962C8B-B14F-4D97-AF65-F5344CB8AC3E}">
        <p14:creationId xmlns:p14="http://schemas.microsoft.com/office/powerpoint/2010/main" val="1863125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941CF7-8C93-8AF0-484B-BCB1D5CE7E96}"/>
              </a:ext>
            </a:extLst>
          </p:cNvPr>
          <p:cNvSpPr>
            <a:spLocks noGrp="1"/>
          </p:cNvSpPr>
          <p:nvPr>
            <p:ph type="body" sz="quarter" idx="10"/>
          </p:nvPr>
        </p:nvSpPr>
        <p:spPr>
          <a:xfrm>
            <a:off x="304800" y="990600"/>
            <a:ext cx="2743200" cy="381000"/>
          </a:xfrm>
        </p:spPr>
        <p:txBody>
          <a:bodyPr/>
          <a:lstStyle/>
          <a:p>
            <a:r>
              <a:rPr lang="en-US" dirty="0"/>
              <a:t>CONVERSATIONS</a:t>
            </a:r>
          </a:p>
        </p:txBody>
      </p:sp>
    </p:spTree>
    <p:extLst>
      <p:ext uri="{BB962C8B-B14F-4D97-AF65-F5344CB8AC3E}">
        <p14:creationId xmlns:p14="http://schemas.microsoft.com/office/powerpoint/2010/main" val="19732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F1A29C-5009-4570-A927-7D10C83486CF}"/>
              </a:ext>
            </a:extLst>
          </p:cNvPr>
          <p:cNvSpPr txBox="1"/>
          <p:nvPr/>
        </p:nvSpPr>
        <p:spPr>
          <a:xfrm>
            <a:off x="304800" y="762000"/>
            <a:ext cx="4108462" cy="1200329"/>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200" dirty="0">
                <a:solidFill>
                  <a:srgbClr val="000000"/>
                </a:solidFill>
                <a:latin typeface="Montserrat" panose="00000500000000000000" pitchFamily="2" charset="0"/>
              </a:rPr>
              <a:t>Updated Positional Statement on Inclusivity</a:t>
            </a:r>
          </a:p>
          <a:p>
            <a:pPr marL="182880" indent="-182880">
              <a:buFont typeface="Arial" panose="020B0604020202020204" pitchFamily="34" charset="0"/>
              <a:buChar char="•"/>
            </a:pPr>
            <a:r>
              <a:rPr lang="en-US" sz="1200" dirty="0">
                <a:solidFill>
                  <a:srgbClr val="000000"/>
                </a:solidFill>
                <a:latin typeface="Montserrat" panose="00000500000000000000" pitchFamily="2" charset="0"/>
              </a:rPr>
              <a:t>Member Status Changes</a:t>
            </a:r>
          </a:p>
          <a:p>
            <a:pPr marL="591086" lvl="1" indent="-182880">
              <a:buFont typeface="Arial" panose="020B0604020202020204" pitchFamily="34" charset="0"/>
              <a:buChar char="•"/>
            </a:pPr>
            <a:r>
              <a:rPr lang="en-US" sz="1200" dirty="0">
                <a:solidFill>
                  <a:srgbClr val="000000"/>
                </a:solidFill>
                <a:latin typeface="Montserrat" panose="00000500000000000000" pitchFamily="2" charset="0"/>
              </a:rPr>
              <a:t>Excused Status</a:t>
            </a:r>
          </a:p>
          <a:p>
            <a:pPr marL="182880" indent="-182880">
              <a:buFont typeface="Arial" panose="020B0604020202020204" pitchFamily="34" charset="0"/>
              <a:buChar char="•"/>
            </a:pPr>
            <a:r>
              <a:rPr lang="en-US" sz="1200" dirty="0">
                <a:solidFill>
                  <a:srgbClr val="000000"/>
                </a:solidFill>
                <a:latin typeface="Montserrat" panose="00000500000000000000" pitchFamily="2" charset="0"/>
              </a:rPr>
              <a:t>Addressing Racism in Honor Board</a:t>
            </a:r>
          </a:p>
          <a:p>
            <a:pPr marL="182880" indent="-182880">
              <a:buFont typeface="Arial" panose="020B0604020202020204" pitchFamily="34" charset="0"/>
              <a:buChar char="•"/>
            </a:pPr>
            <a:r>
              <a:rPr lang="en-US" sz="1200" dirty="0">
                <a:solidFill>
                  <a:srgbClr val="000000"/>
                </a:solidFill>
                <a:latin typeface="Montserrat" panose="00000500000000000000" pitchFamily="2" charset="0"/>
              </a:rPr>
              <a:t>Conversation Guide</a:t>
            </a:r>
          </a:p>
          <a:p>
            <a:pPr marL="182880" indent="-182880">
              <a:buFont typeface="Arial" panose="020B0604020202020204" pitchFamily="34" charset="0"/>
              <a:buChar char="•"/>
            </a:pPr>
            <a:r>
              <a:rPr lang="en-US" sz="1200" dirty="0">
                <a:solidFill>
                  <a:srgbClr val="000000"/>
                </a:solidFill>
                <a:latin typeface="Montserrat" panose="00000500000000000000" pitchFamily="2" charset="0"/>
              </a:rPr>
              <a:t>Honor Board Supportive Programming </a:t>
            </a:r>
          </a:p>
        </p:txBody>
      </p:sp>
      <p:sp>
        <p:nvSpPr>
          <p:cNvPr id="2" name="Content Placeholder 1">
            <a:extLst>
              <a:ext uri="{FF2B5EF4-FFF2-40B4-BE49-F238E27FC236}">
                <a16:creationId xmlns:a16="http://schemas.microsoft.com/office/drawing/2014/main" id="{A8A6D618-B58E-4B91-8222-9A63D59B6C97}"/>
              </a:ext>
            </a:extLst>
          </p:cNvPr>
          <p:cNvSpPr>
            <a:spLocks noGrp="1"/>
          </p:cNvSpPr>
          <p:nvPr>
            <p:ph sz="quarter" idx="10"/>
          </p:nvPr>
        </p:nvSpPr>
        <p:spPr/>
        <p:txBody>
          <a:bodyPr/>
          <a:lstStyle/>
          <a:p>
            <a:r>
              <a:rPr lang="en-US" dirty="0"/>
              <a:t>Resources</a:t>
            </a:r>
          </a:p>
        </p:txBody>
      </p:sp>
    </p:spTree>
    <p:extLst>
      <p:ext uri="{BB962C8B-B14F-4D97-AF65-F5344CB8AC3E}">
        <p14:creationId xmlns:p14="http://schemas.microsoft.com/office/powerpoint/2010/main" val="122110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AD40EF-7200-48BB-9D71-0FF4CD0BDE2D}"/>
              </a:ext>
            </a:extLst>
          </p:cNvPr>
          <p:cNvSpPr txBox="1"/>
          <p:nvPr/>
        </p:nvSpPr>
        <p:spPr>
          <a:xfrm>
            <a:off x="643890" y="685800"/>
            <a:ext cx="3589020" cy="36933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800" dirty="0">
                <a:solidFill>
                  <a:srgbClr val="000000"/>
                </a:solidFill>
                <a:latin typeface="Montserrat" panose="00000500000000000000" pitchFamily="2" charset="0"/>
              </a:rPr>
              <a:t>Inclusion &amp; Accountability</a:t>
            </a:r>
          </a:p>
        </p:txBody>
      </p:sp>
      <p:sp>
        <p:nvSpPr>
          <p:cNvPr id="5" name="TextBox 4">
            <a:extLst>
              <a:ext uri="{FF2B5EF4-FFF2-40B4-BE49-F238E27FC236}">
                <a16:creationId xmlns:a16="http://schemas.microsoft.com/office/drawing/2014/main" id="{B28E22D8-193F-4CE1-A641-27863A68EACB}"/>
              </a:ext>
            </a:extLst>
          </p:cNvPr>
          <p:cNvSpPr txBox="1"/>
          <p:nvPr/>
        </p:nvSpPr>
        <p:spPr>
          <a:xfrm>
            <a:off x="533400" y="1070847"/>
            <a:ext cx="1585546" cy="1169551"/>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000" dirty="0">
                <a:solidFill>
                  <a:srgbClr val="000000"/>
                </a:solidFill>
                <a:latin typeface="Montserrat" panose="00000500000000000000" pitchFamily="2" charset="0"/>
              </a:rPr>
              <a:t>Keys:</a:t>
            </a:r>
          </a:p>
          <a:p>
            <a:pPr marL="228600" indent="-228600">
              <a:buFont typeface="Arial" panose="020B0604020202020204" pitchFamily="34" charset="0"/>
              <a:buChar char="•"/>
            </a:pPr>
            <a:r>
              <a:rPr lang="en-US" sz="1000" dirty="0">
                <a:solidFill>
                  <a:srgbClr val="000000"/>
                </a:solidFill>
                <a:latin typeface="Montserrat" panose="00000500000000000000" pitchFamily="2" charset="0"/>
              </a:rPr>
              <a:t>Use open-ended questions. </a:t>
            </a:r>
          </a:p>
          <a:p>
            <a:pPr marL="228600" indent="-228600">
              <a:buFont typeface="Arial" panose="020B0604020202020204" pitchFamily="34" charset="0"/>
              <a:buChar char="•"/>
            </a:pPr>
            <a:r>
              <a:rPr lang="en-US" sz="1000" dirty="0">
                <a:solidFill>
                  <a:srgbClr val="000000"/>
                </a:solidFill>
                <a:latin typeface="Montserrat" panose="00000500000000000000" pitchFamily="2" charset="0"/>
              </a:rPr>
              <a:t>Create a safe space</a:t>
            </a:r>
          </a:p>
          <a:p>
            <a:pPr marL="228600" indent="-228600">
              <a:buFont typeface="Arial" panose="020B0604020202020204" pitchFamily="34" charset="0"/>
              <a:buChar char="•"/>
            </a:pPr>
            <a:r>
              <a:rPr lang="en-US" sz="1000" dirty="0">
                <a:solidFill>
                  <a:srgbClr val="000000"/>
                </a:solidFill>
                <a:latin typeface="Montserrat" panose="00000500000000000000" pitchFamily="2" charset="0"/>
              </a:rPr>
              <a:t>Connect back to DG values</a:t>
            </a:r>
          </a:p>
        </p:txBody>
      </p:sp>
      <p:sp>
        <p:nvSpPr>
          <p:cNvPr id="7" name="TextBox 6">
            <a:extLst>
              <a:ext uri="{FF2B5EF4-FFF2-40B4-BE49-F238E27FC236}">
                <a16:creationId xmlns:a16="http://schemas.microsoft.com/office/drawing/2014/main" id="{B33BA783-782C-43F9-BE7D-1448187A6CB2}"/>
              </a:ext>
            </a:extLst>
          </p:cNvPr>
          <p:cNvSpPr txBox="1"/>
          <p:nvPr/>
        </p:nvSpPr>
        <p:spPr>
          <a:xfrm>
            <a:off x="2438400" y="1131331"/>
            <a:ext cx="1585546" cy="1015663"/>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1000" dirty="0">
                <a:solidFill>
                  <a:srgbClr val="000000"/>
                </a:solidFill>
                <a:latin typeface="Montserrat" panose="00000500000000000000" pitchFamily="2" charset="0"/>
              </a:rPr>
              <a:t>Breakout rooms:</a:t>
            </a:r>
          </a:p>
          <a:p>
            <a:pPr marL="228600" indent="-228600">
              <a:buFont typeface="Arial" panose="020B0604020202020204" pitchFamily="34" charset="0"/>
              <a:buChar char="•"/>
            </a:pPr>
            <a:r>
              <a:rPr lang="en-US" sz="1000" dirty="0">
                <a:solidFill>
                  <a:srgbClr val="000000"/>
                </a:solidFill>
                <a:latin typeface="Montserrat" panose="00000500000000000000" pitchFamily="2" charset="0"/>
              </a:rPr>
              <a:t>Read through</a:t>
            </a:r>
          </a:p>
          <a:p>
            <a:pPr marL="228600" indent="-228600">
              <a:buFont typeface="Arial" panose="020B0604020202020204" pitchFamily="34" charset="0"/>
              <a:buChar char="•"/>
            </a:pPr>
            <a:r>
              <a:rPr lang="en-US" sz="1000" dirty="0">
                <a:solidFill>
                  <a:srgbClr val="000000"/>
                </a:solidFill>
                <a:latin typeface="Montserrat" panose="00000500000000000000" pitchFamily="2" charset="0"/>
              </a:rPr>
              <a:t>Share experiences</a:t>
            </a:r>
          </a:p>
          <a:p>
            <a:pPr marL="228600" indent="-228600">
              <a:buFont typeface="Arial" panose="020B0604020202020204" pitchFamily="34" charset="0"/>
              <a:buChar char="•"/>
            </a:pPr>
            <a:r>
              <a:rPr lang="en-US" sz="1000" dirty="0">
                <a:solidFill>
                  <a:srgbClr val="000000"/>
                </a:solidFill>
                <a:latin typeface="Montserrat" panose="00000500000000000000" pitchFamily="2" charset="0"/>
              </a:rPr>
              <a:t>Role play past or anticipated conversations</a:t>
            </a:r>
          </a:p>
        </p:txBody>
      </p:sp>
      <p:sp>
        <p:nvSpPr>
          <p:cNvPr id="6" name="Content Placeholder 5">
            <a:extLst>
              <a:ext uri="{FF2B5EF4-FFF2-40B4-BE49-F238E27FC236}">
                <a16:creationId xmlns:a16="http://schemas.microsoft.com/office/drawing/2014/main" id="{C622A428-B8F5-FCEB-A11E-D2708F62158A}"/>
              </a:ext>
            </a:extLst>
          </p:cNvPr>
          <p:cNvSpPr>
            <a:spLocks noGrp="1"/>
          </p:cNvSpPr>
          <p:nvPr>
            <p:ph sz="quarter" idx="10"/>
          </p:nvPr>
        </p:nvSpPr>
        <p:spPr/>
        <p:txBody>
          <a:bodyPr/>
          <a:lstStyle/>
          <a:p>
            <a:r>
              <a:rPr lang="en-US" dirty="0"/>
              <a:t>Inclusion &amp; Accountability </a:t>
            </a:r>
          </a:p>
        </p:txBody>
      </p:sp>
    </p:spTree>
    <p:extLst>
      <p:ext uri="{BB962C8B-B14F-4D97-AF65-F5344CB8AC3E}">
        <p14:creationId xmlns:p14="http://schemas.microsoft.com/office/powerpoint/2010/main" val="1540912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9B72BE-BE88-4CB1-81C6-0D58650A88D9}"/>
              </a:ext>
            </a:extLst>
          </p:cNvPr>
          <p:cNvSpPr txBox="1"/>
          <p:nvPr/>
        </p:nvSpPr>
        <p:spPr>
          <a:xfrm>
            <a:off x="423134" y="841653"/>
            <a:ext cx="4118386" cy="1384995"/>
          </a:xfrm>
          <a:prstGeom prst="rect">
            <a:avLst/>
          </a:prstGeom>
          <a:noFill/>
        </p:spPr>
        <p:txBody>
          <a:bodyPr wrap="square">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228600" indent="-228600" algn="l">
              <a:buFont typeface="Arial" panose="020B0604020202020204" pitchFamily="34" charset="0"/>
              <a:buChar char="•"/>
            </a:pPr>
            <a:r>
              <a:rPr lang="en-US" sz="1200" dirty="0">
                <a:solidFill>
                  <a:srgbClr val="000000"/>
                </a:solidFill>
                <a:latin typeface="Montserrat" panose="00000500000000000000" pitchFamily="2" charset="0"/>
              </a:rPr>
              <a:t>What roster changes fall under vp: social standards/Honor Board?</a:t>
            </a:r>
          </a:p>
          <a:p>
            <a:pPr marL="411480" lvl="1" indent="-228600" algn="l">
              <a:buFont typeface="Arial" panose="020B0604020202020204" pitchFamily="34" charset="0"/>
              <a:buChar char="•"/>
            </a:pPr>
            <a:r>
              <a:rPr lang="en-US" sz="1200" dirty="0">
                <a:solidFill>
                  <a:srgbClr val="000000"/>
                </a:solidFill>
                <a:latin typeface="Montserrat" panose="00000500000000000000" pitchFamily="2" charset="0"/>
              </a:rPr>
              <a:t>Resignations (initiated member or new member)</a:t>
            </a:r>
          </a:p>
          <a:p>
            <a:pPr marL="411480" lvl="1" indent="-228600" algn="l">
              <a:buFont typeface="Arial" panose="020B0604020202020204" pitchFamily="34" charset="0"/>
              <a:buChar char="•"/>
            </a:pPr>
            <a:r>
              <a:rPr lang="en-US" sz="1200" dirty="0">
                <a:solidFill>
                  <a:srgbClr val="000000"/>
                </a:solidFill>
                <a:latin typeface="Montserrat" panose="00000500000000000000" pitchFamily="2" charset="0"/>
              </a:rPr>
              <a:t>Excused Status</a:t>
            </a:r>
          </a:p>
          <a:p>
            <a:pPr marL="411480" lvl="1" indent="-228600" algn="l">
              <a:buFont typeface="Arial" panose="020B0604020202020204" pitchFamily="34" charset="0"/>
              <a:buChar char="•"/>
            </a:pPr>
            <a:r>
              <a:rPr lang="en-US" sz="1200" dirty="0">
                <a:solidFill>
                  <a:srgbClr val="000000"/>
                </a:solidFill>
                <a:latin typeface="Montserrat" panose="00000500000000000000" pitchFamily="2" charset="0"/>
              </a:rPr>
              <a:t>Early Alumnae Status (EAS)</a:t>
            </a:r>
          </a:p>
          <a:p>
            <a:pPr marL="411480" lvl="1" indent="-228600" algn="l">
              <a:buFont typeface="Arial" panose="020B0604020202020204" pitchFamily="34" charset="0"/>
              <a:buChar char="•"/>
            </a:pPr>
            <a:r>
              <a:rPr lang="en-US" sz="1200" dirty="0">
                <a:solidFill>
                  <a:srgbClr val="000000"/>
                </a:solidFill>
                <a:latin typeface="Montserrat" panose="00000500000000000000" pitchFamily="2" charset="0"/>
              </a:rPr>
              <a:t>Expulsions </a:t>
            </a:r>
          </a:p>
        </p:txBody>
      </p:sp>
      <p:sp>
        <p:nvSpPr>
          <p:cNvPr id="4" name="Content Placeholder 3">
            <a:extLst>
              <a:ext uri="{FF2B5EF4-FFF2-40B4-BE49-F238E27FC236}">
                <a16:creationId xmlns:a16="http://schemas.microsoft.com/office/drawing/2014/main" id="{CA465F0E-523D-AEF1-36D7-7E8B3DF740DC}"/>
              </a:ext>
            </a:extLst>
          </p:cNvPr>
          <p:cNvSpPr>
            <a:spLocks noGrp="1"/>
          </p:cNvSpPr>
          <p:nvPr>
            <p:ph sz="quarter" idx="10"/>
          </p:nvPr>
        </p:nvSpPr>
        <p:spPr/>
        <p:txBody>
          <a:bodyPr/>
          <a:lstStyle/>
          <a:p>
            <a:r>
              <a:rPr lang="en-US" dirty="0"/>
              <a:t>Member Status Changes</a:t>
            </a:r>
          </a:p>
        </p:txBody>
      </p:sp>
    </p:spTree>
    <p:extLst>
      <p:ext uri="{BB962C8B-B14F-4D97-AF65-F5344CB8AC3E}">
        <p14:creationId xmlns:p14="http://schemas.microsoft.com/office/powerpoint/2010/main" val="248902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75A4CF-1E15-445E-87AD-45AE6C41C966}"/>
              </a:ext>
            </a:extLst>
          </p:cNvPr>
          <p:cNvSpPr txBox="1"/>
          <p:nvPr/>
        </p:nvSpPr>
        <p:spPr>
          <a:xfrm>
            <a:off x="533400" y="937260"/>
            <a:ext cx="3771900" cy="1373133"/>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760" dirty="0">
                <a:solidFill>
                  <a:schemeClr val="bg1"/>
                </a:solidFill>
                <a:latin typeface="Montserrat" panose="00000500000000000000" pitchFamily="2" charset="0"/>
              </a:rPr>
              <a:t>“</a:t>
            </a:r>
            <a:r>
              <a:rPr lang="en-US" sz="1400" dirty="0">
                <a:solidFill>
                  <a:srgbClr val="000000"/>
                </a:solidFill>
                <a:latin typeface="Montserrat" panose="00000500000000000000" pitchFamily="2" charset="0"/>
              </a:rPr>
              <a:t>The intent is to allow DG collegians to maintain membership while pursuing additional academic and professional opportunities or when experiencing a temporary hardship.”</a:t>
            </a:r>
          </a:p>
          <a:p>
            <a:endParaRPr lang="en-US" sz="643" dirty="0">
              <a:latin typeface="Montserrat" panose="00000500000000000000" pitchFamily="2" charset="0"/>
            </a:endParaRPr>
          </a:p>
        </p:txBody>
      </p:sp>
      <p:sp>
        <p:nvSpPr>
          <p:cNvPr id="5" name="Content Placeholder 4">
            <a:extLst>
              <a:ext uri="{FF2B5EF4-FFF2-40B4-BE49-F238E27FC236}">
                <a16:creationId xmlns:a16="http://schemas.microsoft.com/office/drawing/2014/main" id="{CE672D54-C839-12BA-579A-A1E0992536AA}"/>
              </a:ext>
            </a:extLst>
          </p:cNvPr>
          <p:cNvSpPr>
            <a:spLocks noGrp="1"/>
          </p:cNvSpPr>
          <p:nvPr>
            <p:ph sz="quarter" idx="10"/>
          </p:nvPr>
        </p:nvSpPr>
        <p:spPr/>
        <p:txBody>
          <a:bodyPr/>
          <a:lstStyle/>
          <a:p>
            <a:r>
              <a:rPr lang="en-US" dirty="0"/>
              <a:t>Excused Status Philosophy </a:t>
            </a:r>
          </a:p>
        </p:txBody>
      </p:sp>
    </p:spTree>
    <p:extLst>
      <p:ext uri="{BB962C8B-B14F-4D97-AF65-F5344CB8AC3E}">
        <p14:creationId xmlns:p14="http://schemas.microsoft.com/office/powerpoint/2010/main" val="324179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572EC6-B3CA-DFCC-33F8-4B1E1FE0207B}"/>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HBA adviser role </a:t>
            </a:r>
          </a:p>
          <a:p>
            <a:pPr marL="171450" indent="-171450">
              <a:buFont typeface="Arial" panose="020B0604020202020204" pitchFamily="34" charset="0"/>
              <a:buChar char="•"/>
            </a:pPr>
            <a:r>
              <a:rPr lang="en-US" dirty="0"/>
              <a:t>Honor Board basics</a:t>
            </a:r>
          </a:p>
          <a:p>
            <a:pPr marL="171450" indent="-171450">
              <a:buFont typeface="Arial" panose="020B0604020202020204" pitchFamily="34" charset="0"/>
              <a:buChar char="•"/>
            </a:pPr>
            <a:r>
              <a:rPr lang="en-US" dirty="0"/>
              <a:t>Conversation tips </a:t>
            </a:r>
          </a:p>
          <a:p>
            <a:pPr marL="171450" indent="-171450">
              <a:buFont typeface="Arial" panose="020B0604020202020204" pitchFamily="34" charset="0"/>
              <a:buChar char="•"/>
            </a:pPr>
            <a:r>
              <a:rPr lang="en-US" dirty="0"/>
              <a:t>Member well-being</a:t>
            </a:r>
          </a:p>
          <a:p>
            <a:pPr marL="171450" indent="-171450">
              <a:buFont typeface="Arial" panose="020B0604020202020204" pitchFamily="34" charset="0"/>
              <a:buChar char="•"/>
            </a:pPr>
            <a:r>
              <a:rPr lang="en-US" dirty="0"/>
              <a:t>Chapter morale </a:t>
            </a:r>
          </a:p>
          <a:p>
            <a:pPr marL="171450" indent="-171450">
              <a:buFont typeface="Arial" panose="020B0604020202020204" pitchFamily="34" charset="0"/>
              <a:buChar char="•"/>
            </a:pPr>
            <a:r>
              <a:rPr lang="en-US" dirty="0"/>
              <a:t>Scenario practice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6" name="Content Placeholder 5">
            <a:extLst>
              <a:ext uri="{FF2B5EF4-FFF2-40B4-BE49-F238E27FC236}">
                <a16:creationId xmlns:a16="http://schemas.microsoft.com/office/drawing/2014/main" id="{B84A71B6-0A77-0421-EA39-924E3BEF5FE1}"/>
              </a:ext>
            </a:extLst>
          </p:cNvPr>
          <p:cNvSpPr>
            <a:spLocks noGrp="1"/>
          </p:cNvSpPr>
          <p:nvPr>
            <p:ph sz="quarter" idx="10"/>
          </p:nvPr>
        </p:nvSpPr>
        <p:spPr/>
        <p:txBody>
          <a:bodyPr/>
          <a:lstStyle/>
          <a:p>
            <a:r>
              <a:rPr lang="en-US" dirty="0"/>
              <a:t>Agenda</a:t>
            </a:r>
          </a:p>
        </p:txBody>
      </p:sp>
    </p:spTree>
    <p:extLst>
      <p:ext uri="{BB962C8B-B14F-4D97-AF65-F5344CB8AC3E}">
        <p14:creationId xmlns:p14="http://schemas.microsoft.com/office/powerpoint/2010/main" val="3923920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58791D-4BE3-440F-9C4B-677DC14D1829}"/>
              </a:ext>
            </a:extLst>
          </p:cNvPr>
          <p:cNvSpPr txBox="1"/>
          <p:nvPr/>
        </p:nvSpPr>
        <p:spPr>
          <a:xfrm>
            <a:off x="423134" y="899160"/>
            <a:ext cx="3935506" cy="1053045"/>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82880" indent="-182880">
              <a:buFont typeface="Arial" panose="020B0604020202020204" pitchFamily="34" charset="0"/>
              <a:buChar char="•"/>
            </a:pPr>
            <a:r>
              <a:rPr lang="en-US" sz="1400" dirty="0">
                <a:solidFill>
                  <a:srgbClr val="000000"/>
                </a:solidFill>
                <a:latin typeface="Montserrat" panose="00000500000000000000" pitchFamily="2" charset="0"/>
              </a:rPr>
              <a:t>Application</a:t>
            </a:r>
          </a:p>
          <a:p>
            <a:pPr marL="182880" indent="-182880">
              <a:buFont typeface="Arial" panose="020B0604020202020204" pitchFamily="34" charset="0"/>
              <a:buChar char="•"/>
            </a:pPr>
            <a:r>
              <a:rPr lang="en-US" sz="1400" dirty="0">
                <a:solidFill>
                  <a:srgbClr val="000000"/>
                </a:solidFill>
                <a:latin typeface="Montserrat" panose="00000500000000000000" pitchFamily="2" charset="0"/>
              </a:rPr>
              <a:t>Honor Board Review</a:t>
            </a:r>
          </a:p>
          <a:p>
            <a:pPr marL="182880" indent="-182880">
              <a:buFont typeface="Arial" panose="020B0604020202020204" pitchFamily="34" charset="0"/>
              <a:buChar char="•"/>
            </a:pPr>
            <a:r>
              <a:rPr lang="en-US" sz="1400" dirty="0">
                <a:solidFill>
                  <a:srgbClr val="000000"/>
                </a:solidFill>
                <a:latin typeface="Montserrat" panose="00000500000000000000" pitchFamily="2" charset="0"/>
              </a:rPr>
              <a:t>Outcome shared with the member</a:t>
            </a:r>
          </a:p>
          <a:p>
            <a:pPr marL="182880" indent="-182880">
              <a:buFont typeface="Arial" panose="020B0604020202020204" pitchFamily="34" charset="0"/>
              <a:buChar char="•"/>
            </a:pPr>
            <a:r>
              <a:rPr lang="en-US" sz="1400" dirty="0">
                <a:solidFill>
                  <a:srgbClr val="000000"/>
                </a:solidFill>
                <a:latin typeface="Montserrat" panose="00000500000000000000" pitchFamily="2" charset="0"/>
              </a:rPr>
              <a:t>In-person meeting</a:t>
            </a:r>
          </a:p>
          <a:p>
            <a:endParaRPr lang="en-US" sz="643" dirty="0"/>
          </a:p>
        </p:txBody>
      </p:sp>
      <p:sp>
        <p:nvSpPr>
          <p:cNvPr id="4" name="Content Placeholder 3">
            <a:extLst>
              <a:ext uri="{FF2B5EF4-FFF2-40B4-BE49-F238E27FC236}">
                <a16:creationId xmlns:a16="http://schemas.microsoft.com/office/drawing/2014/main" id="{C95B59C6-7CEC-D810-C4CE-9EB28CFC1ADC}"/>
              </a:ext>
            </a:extLst>
          </p:cNvPr>
          <p:cNvSpPr>
            <a:spLocks noGrp="1"/>
          </p:cNvSpPr>
          <p:nvPr>
            <p:ph sz="quarter" idx="10"/>
          </p:nvPr>
        </p:nvSpPr>
        <p:spPr/>
        <p:txBody>
          <a:bodyPr/>
          <a:lstStyle/>
          <a:p>
            <a:r>
              <a:rPr lang="en-US" dirty="0"/>
              <a:t>Excused Status Process</a:t>
            </a:r>
          </a:p>
        </p:txBody>
      </p:sp>
    </p:spTree>
    <p:extLst>
      <p:ext uri="{BB962C8B-B14F-4D97-AF65-F5344CB8AC3E}">
        <p14:creationId xmlns:p14="http://schemas.microsoft.com/office/powerpoint/2010/main" val="986670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1A6B08D0-173C-468B-8DC8-541B552593DD}"/>
              </a:ext>
            </a:extLst>
          </p:cNvPr>
          <p:cNvGraphicFramePr>
            <a:graphicFrameLocks/>
          </p:cNvGraphicFramePr>
          <p:nvPr>
            <p:extLst>
              <p:ext uri="{D42A27DB-BD31-4B8C-83A1-F6EECF244321}">
                <p14:modId xmlns:p14="http://schemas.microsoft.com/office/powerpoint/2010/main" val="1882684541"/>
              </p:ext>
            </p:extLst>
          </p:nvPr>
        </p:nvGraphicFramePr>
        <p:xfrm>
          <a:off x="228600" y="266700"/>
          <a:ext cx="4571999"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55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1537C1-C27F-789A-1361-71F6E8FD54C6}"/>
              </a:ext>
            </a:extLst>
          </p:cNvPr>
          <p:cNvSpPr>
            <a:spLocks noGrp="1"/>
          </p:cNvSpPr>
          <p:nvPr>
            <p:ph type="body" sz="quarter" idx="10"/>
          </p:nvPr>
        </p:nvSpPr>
        <p:spPr>
          <a:xfrm>
            <a:off x="304800" y="762000"/>
            <a:ext cx="2819400" cy="381000"/>
          </a:xfrm>
        </p:spPr>
        <p:txBody>
          <a:bodyPr/>
          <a:lstStyle/>
          <a:p>
            <a:r>
              <a:rPr lang="en-US" dirty="0"/>
              <a:t>MEMBER STATUS CONVERSATIONS</a:t>
            </a:r>
          </a:p>
        </p:txBody>
      </p:sp>
    </p:spTree>
    <p:extLst>
      <p:ext uri="{BB962C8B-B14F-4D97-AF65-F5344CB8AC3E}">
        <p14:creationId xmlns:p14="http://schemas.microsoft.com/office/powerpoint/2010/main" val="204104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05DAA-414A-4ED6-83FF-516B806A7833}"/>
              </a:ext>
            </a:extLst>
          </p:cNvPr>
          <p:cNvSpPr txBox="1"/>
          <p:nvPr/>
        </p:nvSpPr>
        <p:spPr>
          <a:xfrm>
            <a:off x="152400" y="971490"/>
            <a:ext cx="4148866" cy="400110"/>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ctr"/>
            <a:r>
              <a:rPr lang="en-US" sz="1000" b="1" dirty="0">
                <a:solidFill>
                  <a:srgbClr val="000000"/>
                </a:solidFill>
                <a:latin typeface="Montserrat" panose="00000500000000000000" pitchFamily="2" charset="0"/>
              </a:rPr>
              <a:t>Honor Board </a:t>
            </a:r>
          </a:p>
          <a:p>
            <a:pPr algn="ctr"/>
            <a:r>
              <a:rPr lang="en-US" sz="1000" b="1" dirty="0">
                <a:solidFill>
                  <a:srgbClr val="000000"/>
                </a:solidFill>
                <a:latin typeface="Montserrat" panose="00000500000000000000" pitchFamily="2" charset="0"/>
              </a:rPr>
              <a:t>Supportive Programming</a:t>
            </a:r>
          </a:p>
        </p:txBody>
      </p:sp>
      <p:sp>
        <p:nvSpPr>
          <p:cNvPr id="4" name="Content Placeholder 3">
            <a:extLst>
              <a:ext uri="{FF2B5EF4-FFF2-40B4-BE49-F238E27FC236}">
                <a16:creationId xmlns:a16="http://schemas.microsoft.com/office/drawing/2014/main" id="{5A22D8C2-C26B-C3E7-841B-C865CC79ACC4}"/>
              </a:ext>
            </a:extLst>
          </p:cNvPr>
          <p:cNvSpPr>
            <a:spLocks noGrp="1"/>
          </p:cNvSpPr>
          <p:nvPr>
            <p:ph sz="quarter" idx="10"/>
          </p:nvPr>
        </p:nvSpPr>
        <p:spPr/>
        <p:txBody>
          <a:bodyPr/>
          <a:lstStyle/>
          <a:p>
            <a:r>
              <a:rPr lang="en-US" dirty="0"/>
              <a:t>Alternative Outreach</a:t>
            </a:r>
          </a:p>
        </p:txBody>
      </p:sp>
    </p:spTree>
    <p:extLst>
      <p:ext uri="{BB962C8B-B14F-4D97-AF65-F5344CB8AC3E}">
        <p14:creationId xmlns:p14="http://schemas.microsoft.com/office/powerpoint/2010/main" val="2352844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19EF26-D143-6310-44F8-FF7A6A52CF81}"/>
              </a:ext>
            </a:extLst>
          </p:cNvPr>
          <p:cNvSpPr>
            <a:spLocks noGrp="1"/>
          </p:cNvSpPr>
          <p:nvPr>
            <p:ph type="body" sz="quarter" idx="10"/>
          </p:nvPr>
        </p:nvSpPr>
        <p:spPr>
          <a:xfrm>
            <a:off x="304800" y="762000"/>
            <a:ext cx="2336800" cy="381000"/>
          </a:xfrm>
        </p:spPr>
        <p:txBody>
          <a:bodyPr/>
          <a:lstStyle/>
          <a:p>
            <a:r>
              <a:rPr lang="en-US" dirty="0"/>
              <a:t>MEMBER WELL-BEING</a:t>
            </a:r>
          </a:p>
        </p:txBody>
      </p:sp>
    </p:spTree>
    <p:extLst>
      <p:ext uri="{BB962C8B-B14F-4D97-AF65-F5344CB8AC3E}">
        <p14:creationId xmlns:p14="http://schemas.microsoft.com/office/powerpoint/2010/main" val="994266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06F549-F018-470F-972B-9F32BA681B49}"/>
              </a:ext>
            </a:extLst>
          </p:cNvPr>
          <p:cNvPicPr>
            <a:picLocks noChangeAspect="1"/>
          </p:cNvPicPr>
          <p:nvPr/>
        </p:nvPicPr>
        <p:blipFill>
          <a:blip r:embed="rId3"/>
          <a:stretch>
            <a:fillRect/>
          </a:stretch>
        </p:blipFill>
        <p:spPr>
          <a:xfrm>
            <a:off x="1257927" y="814026"/>
            <a:ext cx="2234722" cy="1396701"/>
          </a:xfrm>
          <a:prstGeom prst="rect">
            <a:avLst/>
          </a:prstGeom>
        </p:spPr>
      </p:pic>
      <p:sp>
        <p:nvSpPr>
          <p:cNvPr id="5" name="TextBox 4">
            <a:extLst>
              <a:ext uri="{FF2B5EF4-FFF2-40B4-BE49-F238E27FC236}">
                <a16:creationId xmlns:a16="http://schemas.microsoft.com/office/drawing/2014/main" id="{DA745FBC-6390-4A47-9F74-E96337128501}"/>
              </a:ext>
            </a:extLst>
          </p:cNvPr>
          <p:cNvSpPr txBox="1"/>
          <p:nvPr/>
        </p:nvSpPr>
        <p:spPr>
          <a:xfrm>
            <a:off x="1671021" y="2234050"/>
            <a:ext cx="2782645" cy="215444"/>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00" dirty="0">
                <a:latin typeface="Montserrat" panose="00000500000000000000" pitchFamily="2" charset="0"/>
              </a:rPr>
              <a:t>Image from mindful.org</a:t>
            </a:r>
          </a:p>
        </p:txBody>
      </p:sp>
      <p:sp>
        <p:nvSpPr>
          <p:cNvPr id="7" name="Text Placeholder 6">
            <a:extLst>
              <a:ext uri="{FF2B5EF4-FFF2-40B4-BE49-F238E27FC236}">
                <a16:creationId xmlns:a16="http://schemas.microsoft.com/office/drawing/2014/main" id="{8D0E92BE-0EA0-60CA-C3FF-1B50535A8BF7}"/>
              </a:ext>
            </a:extLst>
          </p:cNvPr>
          <p:cNvSpPr>
            <a:spLocks noGrp="1"/>
          </p:cNvSpPr>
          <p:nvPr>
            <p:ph type="body" sz="quarter" idx="12"/>
          </p:nvPr>
        </p:nvSpPr>
        <p:spPr/>
        <p:txBody>
          <a:bodyPr/>
          <a:lstStyle/>
          <a:p>
            <a:endParaRPr lang="en-US" dirty="0"/>
          </a:p>
        </p:txBody>
      </p:sp>
      <p:sp>
        <p:nvSpPr>
          <p:cNvPr id="6" name="Content Placeholder 5">
            <a:extLst>
              <a:ext uri="{FF2B5EF4-FFF2-40B4-BE49-F238E27FC236}">
                <a16:creationId xmlns:a16="http://schemas.microsoft.com/office/drawing/2014/main" id="{81C5812E-187B-1A23-F6A2-F0A173CB3969}"/>
              </a:ext>
            </a:extLst>
          </p:cNvPr>
          <p:cNvSpPr>
            <a:spLocks noGrp="1"/>
          </p:cNvSpPr>
          <p:nvPr>
            <p:ph sz="quarter" idx="10"/>
          </p:nvPr>
        </p:nvSpPr>
        <p:spPr/>
        <p:txBody>
          <a:bodyPr/>
          <a:lstStyle/>
          <a:p>
            <a:r>
              <a:rPr lang="en-US" dirty="0"/>
              <a:t>Encouraging Self-Care in Honor Board</a:t>
            </a:r>
          </a:p>
        </p:txBody>
      </p:sp>
    </p:spTree>
    <p:extLst>
      <p:ext uri="{BB962C8B-B14F-4D97-AF65-F5344CB8AC3E}">
        <p14:creationId xmlns:p14="http://schemas.microsoft.com/office/powerpoint/2010/main" val="149730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EA0E5F-E740-49ED-BE5E-A0693C011CAA}"/>
              </a:ext>
            </a:extLst>
          </p:cNvPr>
          <p:cNvPicPr>
            <a:picLocks noChangeAspect="1"/>
          </p:cNvPicPr>
          <p:nvPr/>
        </p:nvPicPr>
        <p:blipFill>
          <a:blip r:embed="rId3"/>
          <a:stretch>
            <a:fillRect/>
          </a:stretch>
        </p:blipFill>
        <p:spPr>
          <a:xfrm>
            <a:off x="152400" y="72326"/>
            <a:ext cx="1013542" cy="2598548"/>
          </a:xfrm>
          <a:prstGeom prst="rect">
            <a:avLst/>
          </a:prstGeom>
        </p:spPr>
      </p:pic>
      <p:sp>
        <p:nvSpPr>
          <p:cNvPr id="4" name="TextBox 3">
            <a:extLst>
              <a:ext uri="{FF2B5EF4-FFF2-40B4-BE49-F238E27FC236}">
                <a16:creationId xmlns:a16="http://schemas.microsoft.com/office/drawing/2014/main" id="{1128A026-5AC1-4220-B0CF-C52DAACB8166}"/>
              </a:ext>
            </a:extLst>
          </p:cNvPr>
          <p:cNvSpPr txBox="1"/>
          <p:nvPr/>
        </p:nvSpPr>
        <p:spPr>
          <a:xfrm>
            <a:off x="1447800" y="690010"/>
            <a:ext cx="2499360" cy="1581972"/>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880" b="1" dirty="0">
                <a:solidFill>
                  <a:srgbClr val="002060"/>
                </a:solidFill>
                <a:latin typeface="Montserrat" panose="00000500000000000000" pitchFamily="2" charset="0"/>
              </a:rPr>
              <a:t>Response Procedures:</a:t>
            </a:r>
          </a:p>
          <a:p>
            <a:pPr marL="137160" indent="-137160">
              <a:buAutoNum type="arabicPeriod"/>
            </a:pPr>
            <a:r>
              <a:rPr lang="en-US" sz="880" dirty="0">
                <a:solidFill>
                  <a:srgbClr val="002060"/>
                </a:solidFill>
                <a:latin typeface="Montserrat" panose="00000500000000000000" pitchFamily="2" charset="0"/>
              </a:rPr>
              <a:t>I care about you</a:t>
            </a:r>
          </a:p>
          <a:p>
            <a:pPr marL="137160" indent="-137160">
              <a:buAutoNum type="arabicPeriod"/>
            </a:pPr>
            <a:r>
              <a:rPr lang="en-US" sz="880" dirty="0">
                <a:solidFill>
                  <a:srgbClr val="002060"/>
                </a:solidFill>
                <a:latin typeface="Montserrat" panose="00000500000000000000" pitchFamily="2" charset="0"/>
              </a:rPr>
              <a:t>This is what I see…</a:t>
            </a:r>
          </a:p>
          <a:p>
            <a:pPr marL="137160" indent="-137160">
              <a:buAutoNum type="arabicPeriod"/>
            </a:pPr>
            <a:r>
              <a:rPr lang="en-US" sz="880" dirty="0">
                <a:solidFill>
                  <a:srgbClr val="002060"/>
                </a:solidFill>
                <a:latin typeface="Montserrat" panose="00000500000000000000" pitchFamily="2" charset="0"/>
              </a:rPr>
              <a:t>This is how what you’re doing makes me feel…</a:t>
            </a:r>
          </a:p>
          <a:p>
            <a:pPr marL="137160" indent="-137160">
              <a:buAutoNum type="arabicPeriod"/>
            </a:pPr>
            <a:r>
              <a:rPr lang="en-US" sz="880" dirty="0">
                <a:solidFill>
                  <a:srgbClr val="002060"/>
                </a:solidFill>
                <a:latin typeface="Montserrat" panose="00000500000000000000" pitchFamily="2" charset="0"/>
              </a:rPr>
              <a:t>Do you understand where I am coming from?</a:t>
            </a:r>
          </a:p>
          <a:p>
            <a:pPr marL="137160" indent="-137160">
              <a:buAutoNum type="arabicPeriod"/>
            </a:pPr>
            <a:r>
              <a:rPr lang="en-US" sz="880" dirty="0">
                <a:solidFill>
                  <a:srgbClr val="002060"/>
                </a:solidFill>
                <a:latin typeface="Montserrat" panose="00000500000000000000" pitchFamily="2" charset="0"/>
              </a:rPr>
              <a:t>What can we do about this? Can we discuss some ideas?</a:t>
            </a:r>
          </a:p>
          <a:p>
            <a:pPr marL="137160" indent="-137160">
              <a:buAutoNum type="arabicPeriod"/>
            </a:pPr>
            <a:r>
              <a:rPr lang="en-US" sz="880" dirty="0">
                <a:solidFill>
                  <a:srgbClr val="002060"/>
                </a:solidFill>
                <a:latin typeface="Montserrat" panose="00000500000000000000" pitchFamily="2" charset="0"/>
              </a:rPr>
              <a:t>I will support you if you are willing to try.</a:t>
            </a:r>
          </a:p>
        </p:txBody>
      </p:sp>
      <p:sp>
        <p:nvSpPr>
          <p:cNvPr id="9" name="Content Placeholder 8">
            <a:extLst>
              <a:ext uri="{FF2B5EF4-FFF2-40B4-BE49-F238E27FC236}">
                <a16:creationId xmlns:a16="http://schemas.microsoft.com/office/drawing/2014/main" id="{475ACD7F-A479-867F-1BE5-138DD808D89F}"/>
              </a:ext>
            </a:extLst>
          </p:cNvPr>
          <p:cNvSpPr>
            <a:spLocks noGrp="1"/>
          </p:cNvSpPr>
          <p:nvPr>
            <p:ph sz="quarter" idx="10"/>
          </p:nvPr>
        </p:nvSpPr>
        <p:spPr/>
        <p:txBody>
          <a:bodyPr/>
          <a:lstStyle/>
          <a:p>
            <a:r>
              <a:rPr lang="en-US" dirty="0"/>
              <a:t>	Be Her Champion</a:t>
            </a:r>
          </a:p>
        </p:txBody>
      </p:sp>
    </p:spTree>
    <p:extLst>
      <p:ext uri="{BB962C8B-B14F-4D97-AF65-F5344CB8AC3E}">
        <p14:creationId xmlns:p14="http://schemas.microsoft.com/office/powerpoint/2010/main" val="2538720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05A7B1-3A75-0801-5C12-20AD3A11BE16}"/>
              </a:ext>
            </a:extLst>
          </p:cNvPr>
          <p:cNvSpPr>
            <a:spLocks noGrp="1"/>
          </p:cNvSpPr>
          <p:nvPr>
            <p:ph type="body" sz="quarter" idx="12"/>
          </p:nvPr>
        </p:nvSpPr>
        <p:spPr/>
        <p:txBody>
          <a:bodyPr/>
          <a:lstStyle/>
          <a:p>
            <a:pPr marL="0" indent="0" algn="l">
              <a:buNone/>
            </a:pPr>
            <a:r>
              <a:rPr lang="en-US" sz="1100" dirty="0">
                <a:solidFill>
                  <a:srgbClr val="000000"/>
                </a:solidFill>
                <a:latin typeface="Montserrat" panose="00000500000000000000" pitchFamily="2" charset="0"/>
              </a:rPr>
              <a:t>Who is the best person to talk with a member you are concerned about?</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Big/Little Sister</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Roommate</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Mentor </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Chapter leaders</a:t>
            </a:r>
          </a:p>
          <a:p>
            <a:pPr marL="228600" indent="-228600" algn="l">
              <a:buFont typeface="Arial" panose="020B0604020202020204" pitchFamily="34" charset="0"/>
              <a:buChar char="•"/>
            </a:pPr>
            <a:r>
              <a:rPr lang="en-US" sz="1100" dirty="0">
                <a:solidFill>
                  <a:srgbClr val="000000"/>
                </a:solidFill>
                <a:latin typeface="Montserrat" panose="00000500000000000000" pitchFamily="2" charset="0"/>
              </a:rPr>
              <a:t>Advisers</a:t>
            </a:r>
          </a:p>
          <a:p>
            <a:pPr algn="l"/>
            <a:endParaRPr lang="en-US" sz="1200" i="1" dirty="0"/>
          </a:p>
          <a:p>
            <a:endParaRPr lang="en-US" dirty="0"/>
          </a:p>
        </p:txBody>
      </p:sp>
      <p:sp>
        <p:nvSpPr>
          <p:cNvPr id="7" name="Content Placeholder 6">
            <a:extLst>
              <a:ext uri="{FF2B5EF4-FFF2-40B4-BE49-F238E27FC236}">
                <a16:creationId xmlns:a16="http://schemas.microsoft.com/office/drawing/2014/main" id="{9F790576-9955-8225-0EC5-0C53AA599663}"/>
              </a:ext>
            </a:extLst>
          </p:cNvPr>
          <p:cNvSpPr>
            <a:spLocks noGrp="1"/>
          </p:cNvSpPr>
          <p:nvPr>
            <p:ph sz="quarter" idx="10"/>
          </p:nvPr>
        </p:nvSpPr>
        <p:spPr/>
        <p:txBody>
          <a:bodyPr/>
          <a:lstStyle/>
          <a:p>
            <a:r>
              <a:rPr lang="en-US" dirty="0"/>
              <a:t>Member Follow-Up</a:t>
            </a:r>
          </a:p>
        </p:txBody>
      </p:sp>
    </p:spTree>
    <p:extLst>
      <p:ext uri="{BB962C8B-B14F-4D97-AF65-F5344CB8AC3E}">
        <p14:creationId xmlns:p14="http://schemas.microsoft.com/office/powerpoint/2010/main" val="1489710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51C28F-1AC0-4318-B8E9-31BB2DDAF859}"/>
              </a:ext>
            </a:extLst>
          </p:cNvPr>
          <p:cNvSpPr>
            <a:spLocks noGrp="1"/>
          </p:cNvSpPr>
          <p:nvPr>
            <p:ph sz="quarter" idx="10"/>
          </p:nvPr>
        </p:nvSpPr>
        <p:spPr/>
        <p:txBody>
          <a:bodyPr>
            <a:normAutofit fontScale="92500" lnSpcReduction="10000"/>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algn="l"/>
            <a:r>
              <a:rPr lang="en-US" sz="1600" dirty="0">
                <a:solidFill>
                  <a:schemeClr val="bg2"/>
                </a:solidFill>
                <a:latin typeface="+mj-lt"/>
              </a:rPr>
              <a:t>Member Care Resources</a:t>
            </a:r>
          </a:p>
        </p:txBody>
      </p:sp>
      <p:sp>
        <p:nvSpPr>
          <p:cNvPr id="4" name="TextBox 3">
            <a:extLst>
              <a:ext uri="{FF2B5EF4-FFF2-40B4-BE49-F238E27FC236}">
                <a16:creationId xmlns:a16="http://schemas.microsoft.com/office/drawing/2014/main" id="{FBE37B50-4360-4CDD-9AEC-4D45E8E8EEB2}"/>
              </a:ext>
            </a:extLst>
          </p:cNvPr>
          <p:cNvSpPr txBox="1"/>
          <p:nvPr/>
        </p:nvSpPr>
        <p:spPr>
          <a:xfrm>
            <a:off x="461683" y="983802"/>
            <a:ext cx="3953435" cy="830997"/>
          </a:xfrm>
          <a:prstGeom prst="rect">
            <a:avLst/>
          </a:prstGeom>
          <a:noFill/>
        </p:spPr>
        <p:txBody>
          <a:bodyPr wrap="square" rtlCol="0">
            <a:spAutoFit/>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pPr marL="137160" indent="-137160">
              <a:buAutoNum type="arabicPeriod"/>
            </a:pPr>
            <a:r>
              <a:rPr lang="en-US" sz="1200" dirty="0">
                <a:solidFill>
                  <a:srgbClr val="000000"/>
                </a:solidFill>
                <a:latin typeface="Montserrat" panose="00000500000000000000" pitchFamily="2" charset="0"/>
              </a:rPr>
              <a:t>Behavioral Threat Assessment Rubric</a:t>
            </a:r>
          </a:p>
          <a:p>
            <a:pPr marL="137160" indent="-137160">
              <a:buAutoNum type="arabicPeriod"/>
            </a:pPr>
            <a:r>
              <a:rPr lang="en-US" sz="1200" dirty="0">
                <a:solidFill>
                  <a:srgbClr val="000000"/>
                </a:solidFill>
                <a:latin typeface="Montserrat" panose="00000500000000000000" pitchFamily="2" charset="0"/>
              </a:rPr>
              <a:t>Supporting Survivors Resource Guide</a:t>
            </a:r>
          </a:p>
          <a:p>
            <a:pPr marL="137160" indent="-137160">
              <a:buAutoNum type="arabicPeriod"/>
            </a:pPr>
            <a:r>
              <a:rPr lang="en-US" sz="1200" dirty="0">
                <a:solidFill>
                  <a:srgbClr val="000000"/>
                </a:solidFill>
                <a:latin typeface="Montserrat" panose="00000500000000000000" pitchFamily="2" charset="0"/>
              </a:rPr>
              <a:t>Accommodations and Resources for Survivors of Sexual Violence </a:t>
            </a:r>
          </a:p>
        </p:txBody>
      </p:sp>
    </p:spTree>
    <p:extLst>
      <p:ext uri="{BB962C8B-B14F-4D97-AF65-F5344CB8AC3E}">
        <p14:creationId xmlns:p14="http://schemas.microsoft.com/office/powerpoint/2010/main" val="424463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F3554D5-9E84-28D7-34EC-37DE2A1D2833}"/>
              </a:ext>
            </a:extLst>
          </p:cNvPr>
          <p:cNvSpPr>
            <a:spLocks noGrp="1"/>
          </p:cNvSpPr>
          <p:nvPr>
            <p:ph type="body" sz="quarter" idx="12"/>
          </p:nvPr>
        </p:nvSpPr>
        <p:spPr/>
        <p:txBody>
          <a:bodyPr/>
          <a:lstStyle/>
          <a:p>
            <a:r>
              <a:rPr lang="en-US" sz="960" dirty="0">
                <a:solidFill>
                  <a:srgbClr val="000000"/>
                </a:solidFill>
                <a:latin typeface="Montserrat" panose="00000500000000000000" pitchFamily="2" charset="0"/>
              </a:rPr>
              <a:t>There are 3 columns</a:t>
            </a:r>
          </a:p>
          <a:p>
            <a:pPr lvl="1"/>
            <a:r>
              <a:rPr lang="en-US" sz="800" dirty="0">
                <a:solidFill>
                  <a:srgbClr val="000000"/>
                </a:solidFill>
                <a:latin typeface="Montserrat" panose="00000500000000000000" pitchFamily="2" charset="0"/>
              </a:rPr>
              <a:t>Classifying Risk</a:t>
            </a:r>
          </a:p>
          <a:p>
            <a:pPr lvl="1"/>
            <a:r>
              <a:rPr lang="en-US" sz="800" dirty="0">
                <a:solidFill>
                  <a:srgbClr val="000000"/>
                </a:solidFill>
                <a:latin typeface="Montserrat" panose="00000500000000000000" pitchFamily="2" charset="0"/>
              </a:rPr>
              <a:t>Examples</a:t>
            </a:r>
          </a:p>
          <a:p>
            <a:pPr lvl="1"/>
            <a:r>
              <a:rPr lang="en-US" sz="800" dirty="0">
                <a:solidFill>
                  <a:srgbClr val="000000"/>
                </a:solidFill>
                <a:latin typeface="Montserrat" panose="00000500000000000000" pitchFamily="2" charset="0"/>
              </a:rPr>
              <a:t>Action Steps</a:t>
            </a:r>
          </a:p>
          <a:p>
            <a:r>
              <a:rPr lang="en-US" sz="960" dirty="0">
                <a:solidFill>
                  <a:srgbClr val="000000"/>
                </a:solidFill>
                <a:latin typeface="Montserrat" panose="00000500000000000000" pitchFamily="2" charset="0"/>
              </a:rPr>
              <a:t>Levels of Risk</a:t>
            </a:r>
          </a:p>
          <a:p>
            <a:pPr lvl="1"/>
            <a:r>
              <a:rPr lang="en-US" sz="800" dirty="0">
                <a:solidFill>
                  <a:srgbClr val="000000"/>
                </a:solidFill>
                <a:latin typeface="Montserrat" panose="00000500000000000000" pitchFamily="2" charset="0"/>
              </a:rPr>
              <a:t>Mild </a:t>
            </a:r>
            <a:r>
              <a:rPr lang="en-US" sz="800" dirty="0">
                <a:solidFill>
                  <a:srgbClr val="000000"/>
                </a:solidFill>
                <a:highlight>
                  <a:srgbClr val="FFFF00"/>
                </a:highlight>
                <a:latin typeface="Montserrat" panose="00000500000000000000" pitchFamily="2" charset="0"/>
              </a:rPr>
              <a:t> </a:t>
            </a:r>
            <a:r>
              <a:rPr lang="en-US" sz="800" dirty="0">
                <a:solidFill>
                  <a:srgbClr val="000000"/>
                </a:solidFill>
                <a:latin typeface="Montserrat" panose="00000500000000000000" pitchFamily="2" charset="0"/>
              </a:rPr>
              <a:t>  </a:t>
            </a:r>
          </a:p>
          <a:p>
            <a:pPr lvl="1"/>
            <a:r>
              <a:rPr lang="en-US" sz="800" dirty="0">
                <a:solidFill>
                  <a:srgbClr val="000000"/>
                </a:solidFill>
                <a:latin typeface="Montserrat" panose="00000500000000000000" pitchFamily="2" charset="0"/>
              </a:rPr>
              <a:t>Moderate</a:t>
            </a:r>
          </a:p>
          <a:p>
            <a:pPr lvl="1"/>
            <a:r>
              <a:rPr lang="en-US" sz="800" dirty="0">
                <a:solidFill>
                  <a:srgbClr val="000000"/>
                </a:solidFill>
                <a:latin typeface="Montserrat" panose="00000500000000000000" pitchFamily="2" charset="0"/>
              </a:rPr>
              <a:t>Elevated</a:t>
            </a:r>
          </a:p>
          <a:p>
            <a:pPr lvl="1"/>
            <a:r>
              <a:rPr lang="en-US" sz="800" dirty="0">
                <a:solidFill>
                  <a:srgbClr val="000000"/>
                </a:solidFill>
                <a:latin typeface="Montserrat" panose="00000500000000000000" pitchFamily="2" charset="0"/>
              </a:rPr>
              <a:t>Severe </a:t>
            </a:r>
          </a:p>
          <a:p>
            <a:pPr lvl="1"/>
            <a:r>
              <a:rPr lang="en-US" sz="800" dirty="0">
                <a:solidFill>
                  <a:srgbClr val="000000"/>
                </a:solidFill>
                <a:latin typeface="Montserrat" panose="00000500000000000000" pitchFamily="2" charset="0"/>
              </a:rPr>
              <a:t>Extreme</a:t>
            </a:r>
          </a:p>
          <a:p>
            <a:endParaRPr lang="en-US" dirty="0"/>
          </a:p>
        </p:txBody>
      </p:sp>
      <p:pic>
        <p:nvPicPr>
          <p:cNvPr id="4" name="Picture 3">
            <a:extLst>
              <a:ext uri="{FF2B5EF4-FFF2-40B4-BE49-F238E27FC236}">
                <a16:creationId xmlns:a16="http://schemas.microsoft.com/office/drawing/2014/main" id="{B41E7463-40A9-496E-86FE-8886C8CA99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54" t="4999" r="9351" b="10374"/>
          <a:stretch/>
        </p:blipFill>
        <p:spPr>
          <a:xfrm>
            <a:off x="2673780" y="55061"/>
            <a:ext cx="1918454" cy="2633078"/>
          </a:xfrm>
          <a:prstGeom prst="rect">
            <a:avLst/>
          </a:prstGeom>
        </p:spPr>
      </p:pic>
      <p:sp>
        <p:nvSpPr>
          <p:cNvPr id="8" name="Content Placeholder 7">
            <a:extLst>
              <a:ext uri="{FF2B5EF4-FFF2-40B4-BE49-F238E27FC236}">
                <a16:creationId xmlns:a16="http://schemas.microsoft.com/office/drawing/2014/main" id="{4DF3F375-F901-285A-5774-FC7CC590F8A2}"/>
              </a:ext>
            </a:extLst>
          </p:cNvPr>
          <p:cNvSpPr>
            <a:spLocks noGrp="1"/>
          </p:cNvSpPr>
          <p:nvPr>
            <p:ph sz="quarter" idx="10"/>
          </p:nvPr>
        </p:nvSpPr>
        <p:spPr/>
        <p:txBody>
          <a:bodyPr/>
          <a:lstStyle/>
          <a:p>
            <a:r>
              <a:rPr lang="en-US" dirty="0"/>
              <a:t>Risk Rubric</a:t>
            </a:r>
          </a:p>
        </p:txBody>
      </p:sp>
    </p:spTree>
    <p:extLst>
      <p:ext uri="{BB962C8B-B14F-4D97-AF65-F5344CB8AC3E}">
        <p14:creationId xmlns:p14="http://schemas.microsoft.com/office/powerpoint/2010/main" val="337018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7">
            <a:extLst>
              <a:ext uri="{FF2B5EF4-FFF2-40B4-BE49-F238E27FC236}">
                <a16:creationId xmlns:a16="http://schemas.microsoft.com/office/drawing/2014/main" id="{9BE27548-A142-4D17-B284-6ED39112D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 y="609600"/>
            <a:ext cx="4387215" cy="15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367DD05-92B6-3795-7C03-0576BE8F01ED}"/>
              </a:ext>
            </a:extLst>
          </p:cNvPr>
          <p:cNvSpPr>
            <a:spLocks noGrp="1"/>
          </p:cNvSpPr>
          <p:nvPr>
            <p:ph type="body" sz="quarter" idx="12"/>
          </p:nvPr>
        </p:nvSpPr>
        <p:spPr/>
        <p:txBody>
          <a:bodyPr/>
          <a:lstStyle/>
          <a:p>
            <a:endParaRPr lang="en-US" dirty="0"/>
          </a:p>
        </p:txBody>
      </p:sp>
      <p:sp>
        <p:nvSpPr>
          <p:cNvPr id="3" name="Content Placeholder 2">
            <a:extLst>
              <a:ext uri="{FF2B5EF4-FFF2-40B4-BE49-F238E27FC236}">
                <a16:creationId xmlns:a16="http://schemas.microsoft.com/office/drawing/2014/main" id="{01C409A4-608A-41F7-83F7-875BBC3E4A08}"/>
              </a:ext>
            </a:extLst>
          </p:cNvPr>
          <p:cNvSpPr>
            <a:spLocks noGrp="1"/>
          </p:cNvSpPr>
          <p:nvPr>
            <p:ph sz="quarter" idx="10"/>
          </p:nvPr>
        </p:nvSpPr>
        <p:spPr/>
        <p:txBody>
          <a:bodyPr/>
          <a:lstStyle/>
          <a:p>
            <a:r>
              <a:rPr lang="en-US" dirty="0"/>
              <a:t>Advisory Team Structure</a:t>
            </a:r>
          </a:p>
        </p:txBody>
      </p:sp>
    </p:spTree>
    <p:extLst>
      <p:ext uri="{BB962C8B-B14F-4D97-AF65-F5344CB8AC3E}">
        <p14:creationId xmlns:p14="http://schemas.microsoft.com/office/powerpoint/2010/main" val="2461821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170728-9239-348F-603B-1BF71792F9F9}"/>
              </a:ext>
            </a:extLst>
          </p:cNvPr>
          <p:cNvSpPr>
            <a:spLocks noGrp="1"/>
          </p:cNvSpPr>
          <p:nvPr>
            <p:ph type="body" sz="quarter" idx="10"/>
          </p:nvPr>
        </p:nvSpPr>
        <p:spPr>
          <a:xfrm>
            <a:off x="304800" y="609600"/>
            <a:ext cx="2819400" cy="381000"/>
          </a:xfrm>
        </p:spPr>
        <p:txBody>
          <a:bodyPr/>
          <a:lstStyle/>
          <a:p>
            <a:r>
              <a:rPr lang="en-US" dirty="0"/>
              <a:t>ASSESSING CHAPTER MORALE</a:t>
            </a:r>
          </a:p>
        </p:txBody>
      </p:sp>
    </p:spTree>
    <p:extLst>
      <p:ext uri="{BB962C8B-B14F-4D97-AF65-F5344CB8AC3E}">
        <p14:creationId xmlns:p14="http://schemas.microsoft.com/office/powerpoint/2010/main" val="1978122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AEA93C6-4E61-5061-972B-6F9B8C1C4375}"/>
              </a:ext>
            </a:extLst>
          </p:cNvPr>
          <p:cNvSpPr>
            <a:spLocks noGrp="1"/>
          </p:cNvSpPr>
          <p:nvPr>
            <p:ph type="body" sz="quarter" idx="12"/>
          </p:nvPr>
        </p:nvSpPr>
        <p:spPr/>
        <p:txBody>
          <a:bodyPr/>
          <a:lstStyle/>
          <a:p>
            <a:pPr marL="0" indent="0">
              <a:lnSpc>
                <a:spcPct val="120000"/>
              </a:lnSpc>
              <a:buNone/>
            </a:pPr>
            <a:r>
              <a:rPr lang="en-US" sz="900" dirty="0">
                <a:solidFill>
                  <a:srgbClr val="000000"/>
                </a:solidFill>
                <a:latin typeface="Montserrat" panose="00000500000000000000" pitchFamily="2" charset="0"/>
              </a:rPr>
              <a:t>Inappropriate content includes, but is not limited to: vulgar language…photographs or videos depicting illegal behavior that is or may be subject to prosecution in local, state, and federal courts; nudity; distasteful graphics; sexually explicit photographs and wording, including sexual innuendo…cyberbullying; statements that violate the Statement of Obligation, the Oath of Friendship, and Oath of Secrecy or discuss chapter meetings, rituals ceremonies…and content in violation of the Delta Gamma Philosophy and Membership Responsibilities…</a:t>
            </a:r>
          </a:p>
          <a:p>
            <a:pPr algn="l"/>
            <a:endParaRPr lang="en-US" sz="900" i="1" dirty="0">
              <a:solidFill>
                <a:srgbClr val="000000"/>
              </a:solidFill>
            </a:endParaRPr>
          </a:p>
          <a:p>
            <a:endParaRPr lang="en-US" dirty="0"/>
          </a:p>
        </p:txBody>
      </p:sp>
      <p:sp>
        <p:nvSpPr>
          <p:cNvPr id="7" name="Content Placeholder 6">
            <a:extLst>
              <a:ext uri="{FF2B5EF4-FFF2-40B4-BE49-F238E27FC236}">
                <a16:creationId xmlns:a16="http://schemas.microsoft.com/office/drawing/2014/main" id="{C85A37D9-D624-9991-AC96-DAB4AE7745C7}"/>
              </a:ext>
            </a:extLst>
          </p:cNvPr>
          <p:cNvSpPr>
            <a:spLocks noGrp="1"/>
          </p:cNvSpPr>
          <p:nvPr>
            <p:ph sz="quarter" idx="10"/>
          </p:nvPr>
        </p:nvSpPr>
        <p:spPr/>
        <p:txBody>
          <a:bodyPr/>
          <a:lstStyle/>
          <a:p>
            <a:r>
              <a:rPr lang="en-US" dirty="0"/>
              <a:t>Social Media Policy </a:t>
            </a:r>
          </a:p>
        </p:txBody>
      </p:sp>
    </p:spTree>
    <p:extLst>
      <p:ext uri="{BB962C8B-B14F-4D97-AF65-F5344CB8AC3E}">
        <p14:creationId xmlns:p14="http://schemas.microsoft.com/office/powerpoint/2010/main" val="2607154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23C47E-41C3-9EA8-CB4D-8E6956110764}"/>
              </a:ext>
            </a:extLst>
          </p:cNvPr>
          <p:cNvSpPr>
            <a:spLocks noGrp="1"/>
          </p:cNvSpPr>
          <p:nvPr>
            <p:ph type="body" sz="quarter" idx="12"/>
          </p:nvPr>
        </p:nvSpPr>
        <p:spPr>
          <a:xfrm>
            <a:off x="304800" y="685800"/>
            <a:ext cx="4114800" cy="1371600"/>
          </a:xfrm>
        </p:spPr>
        <p:txBody>
          <a:bodyPr/>
          <a:lstStyle/>
          <a:p>
            <a:pPr marL="182880" indent="-182880">
              <a:buFont typeface="Arial" panose="020B0604020202020204" pitchFamily="34" charset="0"/>
              <a:buChar char="•"/>
            </a:pPr>
            <a:r>
              <a:rPr lang="en-US" sz="1000" dirty="0">
                <a:solidFill>
                  <a:srgbClr val="000000"/>
                </a:solidFill>
                <a:latin typeface="Montserrat" panose="00000500000000000000" pitchFamily="2" charset="0"/>
              </a:rPr>
              <a:t>What are ways that chapters are monitoring social media? </a:t>
            </a:r>
          </a:p>
          <a:p>
            <a:pPr marL="182880" indent="-182880">
              <a:buFont typeface="Arial" panose="020B0604020202020204" pitchFamily="34" charset="0"/>
              <a:buChar char="•"/>
            </a:pPr>
            <a:r>
              <a:rPr lang="en-US" sz="1000" dirty="0">
                <a:solidFill>
                  <a:srgbClr val="000000"/>
                </a:solidFill>
                <a:latin typeface="Montserrat" panose="00000500000000000000" pitchFamily="2" charset="0"/>
              </a:rPr>
              <a:t>How are chapters helping members to understand the impact of their social media choices?</a:t>
            </a:r>
          </a:p>
          <a:p>
            <a:pPr marL="182880" indent="-182880">
              <a:buFont typeface="Arial" panose="020B0604020202020204" pitchFamily="34" charset="0"/>
              <a:buChar char="•"/>
            </a:pPr>
            <a:r>
              <a:rPr lang="en-US" sz="1000" dirty="0">
                <a:solidFill>
                  <a:srgbClr val="000000"/>
                </a:solidFill>
                <a:latin typeface="Montserrat" panose="00000500000000000000" pitchFamily="2" charset="0"/>
              </a:rPr>
              <a:t>Are there any social media policies out there that are really working? </a:t>
            </a:r>
          </a:p>
          <a:p>
            <a:pPr marL="182880" indent="-182880">
              <a:buFont typeface="Arial" panose="020B0604020202020204" pitchFamily="34" charset="0"/>
              <a:buChar char="•"/>
            </a:pPr>
            <a:r>
              <a:rPr lang="en-US" sz="1000" dirty="0">
                <a:solidFill>
                  <a:srgbClr val="000000"/>
                </a:solidFill>
                <a:latin typeface="Montserrat" panose="00000500000000000000" pitchFamily="2" charset="0"/>
              </a:rPr>
              <a:t>How can we, as advisers, keep up-to-date on all of the social media policies and practices?</a:t>
            </a:r>
          </a:p>
          <a:p>
            <a:pPr marL="182880" indent="-182880">
              <a:buFont typeface="Arial" panose="020B0604020202020204" pitchFamily="34" charset="0"/>
              <a:buChar char="•"/>
            </a:pPr>
            <a:r>
              <a:rPr lang="en-US" sz="1000" dirty="0">
                <a:solidFill>
                  <a:srgbClr val="000000"/>
                </a:solidFill>
                <a:latin typeface="Montserrat" panose="00000500000000000000" pitchFamily="2" charset="0"/>
              </a:rPr>
              <a:t>Does every “questionable” photo require a SOR?</a:t>
            </a:r>
          </a:p>
          <a:p>
            <a:pPr marL="182880" indent="-182880">
              <a:buFont typeface="Arial" panose="020B0604020202020204" pitchFamily="34" charset="0"/>
              <a:buChar char="•"/>
            </a:pPr>
            <a:r>
              <a:rPr lang="en-US" sz="1000" dirty="0">
                <a:solidFill>
                  <a:srgbClr val="000000"/>
                </a:solidFill>
                <a:latin typeface="Montserrat" panose="00000500000000000000" pitchFamily="2" charset="0"/>
              </a:rPr>
              <a:t>How are you helping members to understand that the behavior, and not just the post, is problematic</a:t>
            </a:r>
            <a:endParaRPr lang="en-US" sz="1000" dirty="0">
              <a:solidFill>
                <a:srgbClr val="000000"/>
              </a:solidFill>
            </a:endParaRPr>
          </a:p>
        </p:txBody>
      </p:sp>
      <p:sp>
        <p:nvSpPr>
          <p:cNvPr id="7" name="Content Placeholder 6">
            <a:extLst>
              <a:ext uri="{FF2B5EF4-FFF2-40B4-BE49-F238E27FC236}">
                <a16:creationId xmlns:a16="http://schemas.microsoft.com/office/drawing/2014/main" id="{2922C639-A538-9ED0-B47F-2F2536348D08}"/>
              </a:ext>
            </a:extLst>
          </p:cNvPr>
          <p:cNvSpPr>
            <a:spLocks noGrp="1"/>
          </p:cNvSpPr>
          <p:nvPr>
            <p:ph sz="quarter" idx="10"/>
          </p:nvPr>
        </p:nvSpPr>
        <p:spPr/>
        <p:txBody>
          <a:bodyPr/>
          <a:lstStyle/>
          <a:p>
            <a:r>
              <a:rPr lang="en-US" dirty="0"/>
              <a:t>Social Media Best Practices </a:t>
            </a:r>
          </a:p>
        </p:txBody>
      </p:sp>
    </p:spTree>
    <p:extLst>
      <p:ext uri="{BB962C8B-B14F-4D97-AF65-F5344CB8AC3E}">
        <p14:creationId xmlns:p14="http://schemas.microsoft.com/office/powerpoint/2010/main" val="1206975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F666E7-74E3-9341-27AC-36F7C6E1480C}"/>
              </a:ext>
            </a:extLst>
          </p:cNvPr>
          <p:cNvSpPr>
            <a:spLocks noGrp="1"/>
          </p:cNvSpPr>
          <p:nvPr>
            <p:ph type="body" sz="quarter" idx="12"/>
          </p:nvPr>
        </p:nvSpPr>
        <p:spPr>
          <a:xfrm>
            <a:off x="342254" y="685800"/>
            <a:ext cx="4114800" cy="1371600"/>
          </a:xfrm>
        </p:spPr>
        <p:txBody>
          <a:bodyPr/>
          <a:lstStyle/>
          <a:p>
            <a:pPr marL="114300" indent="-114300">
              <a:buFont typeface="Arial" panose="020B0604020202020204" pitchFamily="34" charset="0"/>
              <a:buChar char="•"/>
            </a:pPr>
            <a:r>
              <a:rPr lang="en-US" sz="800" dirty="0">
                <a:solidFill>
                  <a:srgbClr val="000000"/>
                </a:solidFill>
                <a:latin typeface="Montserrat" panose="00000500000000000000" pitchFamily="2" charset="0"/>
              </a:rPr>
              <a:t>If chapters want to “create their own” social media policy, the language needs to be in their chapter-specific standing rules and must be suggested during the official BLSR process.</a:t>
            </a:r>
          </a:p>
          <a:p>
            <a:pPr marL="114300" indent="-114300">
              <a:buFont typeface="Arial" panose="020B0604020202020204" pitchFamily="34" charset="0"/>
              <a:buChar char="•"/>
            </a:pPr>
            <a:r>
              <a:rPr lang="en-US" sz="800" dirty="0">
                <a:solidFill>
                  <a:srgbClr val="000000"/>
                </a:solidFill>
                <a:latin typeface="Montserrat" panose="00000500000000000000" pitchFamily="2" charset="0"/>
              </a:rPr>
              <a:t>When to write an SOR – not every questionable post warrants an SOR! If it doesn’t represent a clear policy/legal violation, or a major character concern: encourage members to have a conversation with each other and use it as a learning moment.</a:t>
            </a:r>
          </a:p>
          <a:p>
            <a:pPr marL="114300" indent="-114300">
              <a:buFont typeface="Arial" panose="020B0604020202020204" pitchFamily="34" charset="0"/>
              <a:buChar char="•"/>
            </a:pPr>
            <a:r>
              <a:rPr lang="en-US" sz="800" b="1" dirty="0">
                <a:solidFill>
                  <a:srgbClr val="000000"/>
                </a:solidFill>
                <a:latin typeface="Montserrat" panose="00000500000000000000" pitchFamily="2" charset="0"/>
              </a:rPr>
              <a:t>Social Media Policy FAQ </a:t>
            </a:r>
            <a:r>
              <a:rPr lang="en-US" sz="800" dirty="0">
                <a:solidFill>
                  <a:srgbClr val="000000"/>
                </a:solidFill>
                <a:latin typeface="Montserrat" panose="00000500000000000000" pitchFamily="2" charset="0"/>
              </a:rPr>
              <a:t>in the Library</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What about my First Amendment rights? I am legally allowed to say whatever I want. It’s my right.</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What if my profile is set to private? Is it still an issue if no one can see what I post? </a:t>
            </a:r>
          </a:p>
          <a:p>
            <a:pPr marL="320040" lvl="1" indent="-137160">
              <a:buFont typeface="Arial" panose="020B0604020202020204" pitchFamily="34" charset="0"/>
              <a:buChar char="•"/>
            </a:pPr>
            <a:r>
              <a:rPr lang="en-US" sz="800" dirty="0">
                <a:solidFill>
                  <a:srgbClr val="000000"/>
                </a:solidFill>
                <a:latin typeface="Montserrat" panose="00000500000000000000" pitchFamily="2" charset="0"/>
              </a:rPr>
              <a:t>What if I take Delta Gamma off my social media bios? </a:t>
            </a:r>
          </a:p>
          <a:p>
            <a:pPr lvl="1"/>
            <a:endParaRPr lang="en-US" sz="800" dirty="0">
              <a:solidFill>
                <a:srgbClr val="000000"/>
              </a:solidFill>
              <a:latin typeface="Avenir Next Ultra Light" panose="020B0203020202020204" pitchFamily="34" charset="0"/>
            </a:endParaRPr>
          </a:p>
          <a:p>
            <a:pPr marL="0" indent="0">
              <a:buNone/>
            </a:pPr>
            <a:endParaRPr lang="en-US" sz="800" dirty="0">
              <a:solidFill>
                <a:srgbClr val="000000"/>
              </a:solidFill>
              <a:latin typeface="Avenir Next Demi Bold" panose="020B0703020202020204" pitchFamily="34" charset="0"/>
            </a:endParaRPr>
          </a:p>
          <a:p>
            <a:endParaRPr lang="en-US" dirty="0"/>
          </a:p>
        </p:txBody>
      </p:sp>
      <p:sp>
        <p:nvSpPr>
          <p:cNvPr id="7" name="Content Placeholder 6">
            <a:extLst>
              <a:ext uri="{FF2B5EF4-FFF2-40B4-BE49-F238E27FC236}">
                <a16:creationId xmlns:a16="http://schemas.microsoft.com/office/drawing/2014/main" id="{CFFD4C28-07FE-0DDD-CDCE-7E442E0B5D8B}"/>
              </a:ext>
            </a:extLst>
          </p:cNvPr>
          <p:cNvSpPr>
            <a:spLocks noGrp="1"/>
          </p:cNvSpPr>
          <p:nvPr>
            <p:ph sz="quarter" idx="10"/>
          </p:nvPr>
        </p:nvSpPr>
        <p:spPr>
          <a:xfrm>
            <a:off x="343546" y="304800"/>
            <a:ext cx="4114800" cy="304800"/>
          </a:xfrm>
        </p:spPr>
        <p:txBody>
          <a:bodyPr/>
          <a:lstStyle/>
          <a:p>
            <a:r>
              <a:rPr lang="en-US" dirty="0"/>
              <a:t>Social Media Best Practices </a:t>
            </a:r>
          </a:p>
        </p:txBody>
      </p:sp>
    </p:spTree>
    <p:extLst>
      <p:ext uri="{BB962C8B-B14F-4D97-AF65-F5344CB8AC3E}">
        <p14:creationId xmlns:p14="http://schemas.microsoft.com/office/powerpoint/2010/main" val="3803883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DF4CE-54D9-F768-3946-06E0E5259FF7}"/>
              </a:ext>
            </a:extLst>
          </p:cNvPr>
          <p:cNvSpPr>
            <a:spLocks noGrp="1"/>
          </p:cNvSpPr>
          <p:nvPr>
            <p:ph type="body" sz="quarter" idx="10"/>
          </p:nvPr>
        </p:nvSpPr>
        <p:spPr>
          <a:xfrm>
            <a:off x="304800" y="838200"/>
            <a:ext cx="2336800" cy="381000"/>
          </a:xfrm>
        </p:spPr>
        <p:txBody>
          <a:bodyPr/>
          <a:lstStyle/>
          <a:p>
            <a:r>
              <a:rPr lang="en-US" dirty="0"/>
              <a:t>SCENARIO PRACTICE</a:t>
            </a:r>
          </a:p>
        </p:txBody>
      </p:sp>
    </p:spTree>
    <p:extLst>
      <p:ext uri="{BB962C8B-B14F-4D97-AF65-F5344CB8AC3E}">
        <p14:creationId xmlns:p14="http://schemas.microsoft.com/office/powerpoint/2010/main" val="1641183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FA063E-852C-E989-4723-63F08E920E57}"/>
              </a:ext>
            </a:extLst>
          </p:cNvPr>
          <p:cNvSpPr>
            <a:spLocks noGrp="1"/>
          </p:cNvSpPr>
          <p:nvPr>
            <p:ph type="body" sz="quarter" idx="12"/>
          </p:nvPr>
        </p:nvSpPr>
        <p:spPr/>
        <p:txBody>
          <a:bodyPr/>
          <a:lstStyle/>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Fraternity Standards for Collegiate Chapters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Navigation Honor Board Online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Honor Board Formal Hearing Minutes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Member Status Guide for Chapter Members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Honor Board Conversation Guide</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Honor Board Supportive Programming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Inclusion and Accountability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Social Media Policy FAQ </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Behavioral Threat Assessment Rubric</a:t>
            </a:r>
          </a:p>
          <a:p>
            <a:pPr marL="228600" indent="-228600" algn="l">
              <a:buFont typeface="Arial" panose="020B0604020202020204" pitchFamily="34" charset="0"/>
              <a:buChar char="•"/>
            </a:pPr>
            <a:r>
              <a:rPr lang="en-US" sz="1000" dirty="0">
                <a:solidFill>
                  <a:srgbClr val="000000"/>
                </a:solidFill>
                <a:latin typeface="Montserrat" panose="00000500000000000000" pitchFamily="2" charset="0"/>
              </a:rPr>
              <a:t>Supporting Survivors Resource Guide</a:t>
            </a:r>
          </a:p>
          <a:p>
            <a:endParaRPr lang="en-US" dirty="0"/>
          </a:p>
        </p:txBody>
      </p:sp>
      <p:sp>
        <p:nvSpPr>
          <p:cNvPr id="6" name="Content Placeholder 5">
            <a:extLst>
              <a:ext uri="{FF2B5EF4-FFF2-40B4-BE49-F238E27FC236}">
                <a16:creationId xmlns:a16="http://schemas.microsoft.com/office/drawing/2014/main" id="{68C1F6C3-D363-87AF-F740-27AA9E4FDFA3}"/>
              </a:ext>
            </a:extLst>
          </p:cNvPr>
          <p:cNvSpPr>
            <a:spLocks noGrp="1"/>
          </p:cNvSpPr>
          <p:nvPr>
            <p:ph sz="quarter" idx="10"/>
          </p:nvPr>
        </p:nvSpPr>
        <p:spPr/>
        <p:txBody>
          <a:bodyPr/>
          <a:lstStyle/>
          <a:p>
            <a:r>
              <a:rPr lang="en-US" dirty="0"/>
              <a:t>Helpful Resources </a:t>
            </a:r>
          </a:p>
        </p:txBody>
      </p:sp>
    </p:spTree>
    <p:extLst>
      <p:ext uri="{BB962C8B-B14F-4D97-AF65-F5344CB8AC3E}">
        <p14:creationId xmlns:p14="http://schemas.microsoft.com/office/powerpoint/2010/main" val="29813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84D88-201C-BB38-0ED3-6528358A488F}"/>
              </a:ext>
            </a:extLst>
          </p:cNvPr>
          <p:cNvSpPr>
            <a:spLocks noGrp="1"/>
          </p:cNvSpPr>
          <p:nvPr>
            <p:ph type="body" sz="quarter" idx="10"/>
          </p:nvPr>
        </p:nvSpPr>
        <p:spPr>
          <a:xfrm>
            <a:off x="304800" y="990600"/>
            <a:ext cx="2336800" cy="381000"/>
          </a:xfrm>
        </p:spPr>
        <p:txBody>
          <a:bodyPr/>
          <a:lstStyle/>
          <a:p>
            <a:r>
              <a:rPr lang="en-US" dirty="0"/>
              <a:t>QUESTIONS?</a:t>
            </a:r>
          </a:p>
        </p:txBody>
      </p:sp>
    </p:spTree>
    <p:extLst>
      <p:ext uri="{BB962C8B-B14F-4D97-AF65-F5344CB8AC3E}">
        <p14:creationId xmlns:p14="http://schemas.microsoft.com/office/powerpoint/2010/main" val="64471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5E78A-22E2-4D8D-9240-CE0D0627588A}"/>
              </a:ext>
            </a:extLst>
          </p:cNvPr>
          <p:cNvPicPr>
            <a:picLocks noChangeAspect="1"/>
          </p:cNvPicPr>
          <p:nvPr/>
        </p:nvPicPr>
        <p:blipFill>
          <a:blip r:embed="rId3"/>
          <a:stretch>
            <a:fillRect/>
          </a:stretch>
        </p:blipFill>
        <p:spPr>
          <a:xfrm>
            <a:off x="1961198" y="667609"/>
            <a:ext cx="954405" cy="1407983"/>
          </a:xfrm>
          <a:prstGeom prst="rect">
            <a:avLst/>
          </a:prstGeom>
        </p:spPr>
      </p:pic>
      <p:sp>
        <p:nvSpPr>
          <p:cNvPr id="5" name="Text Placeholder 4">
            <a:extLst>
              <a:ext uri="{FF2B5EF4-FFF2-40B4-BE49-F238E27FC236}">
                <a16:creationId xmlns:a16="http://schemas.microsoft.com/office/drawing/2014/main" id="{CF8086FA-F191-2DFF-1E20-88EE33E0D3A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81589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59E69A-1F88-F7E1-2FBA-0F103E415BE6}"/>
              </a:ext>
            </a:extLst>
          </p:cNvPr>
          <p:cNvSpPr>
            <a:spLocks noGrp="1"/>
          </p:cNvSpPr>
          <p:nvPr>
            <p:ph type="body" sz="quarter" idx="12"/>
          </p:nvPr>
        </p:nvSpPr>
        <p:spPr/>
        <p:txBody>
          <a:bodyPr/>
          <a:lstStyle/>
          <a:p>
            <a:pPr marL="171450" indent="-171450" rtl="0" fontAlgn="base">
              <a:spcBef>
                <a:spcPts val="100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Retention Committee is moving from the membership team to Honor Board starting with this cycle of SET. </a:t>
            </a:r>
            <a:endParaRPr lang="en-US" sz="900" b="0" i="0" u="none" strike="noStrike" dirty="0">
              <a:solidFill>
                <a:srgbClr val="000000"/>
              </a:solidFill>
              <a:effectLst/>
              <a:latin typeface="Arial" panose="020B0604020202020204" pitchFamily="34" charset="0"/>
            </a:endParaRPr>
          </a:p>
          <a:p>
            <a:pPr marL="171450" indent="-1714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Committee members:</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Honor Board Member-at-Large (Chair)</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DG Dialogues (or vp programming)</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scholarship</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new members (or vp member education)</a:t>
            </a:r>
            <a:endParaRPr lang="en-US" sz="900" b="0" i="0" u="none" strike="noStrike" dirty="0">
              <a:solidFill>
                <a:srgbClr val="000000"/>
              </a:solidFill>
              <a:effectLst/>
              <a:latin typeface="Arial" panose="020B0604020202020204" pitchFamily="34" charset="0"/>
            </a:endParaRPr>
          </a:p>
          <a:p>
            <a:pPr marL="742950" lvl="1" indent="-285750" rtl="0" fontAlgn="base">
              <a:spcBef>
                <a:spcPts val="0"/>
              </a:spcBef>
              <a:spcAft>
                <a:spcPts val="100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director of continuous recruitment and retention (or vp)</a:t>
            </a:r>
          </a:p>
          <a:p>
            <a:pPr marL="171450" indent="-171450" rtl="0" fontAlgn="base">
              <a:spcAft>
                <a:spcPts val="1000"/>
              </a:spcAft>
              <a:buFont typeface="Arial" panose="020B0604020202020204" pitchFamily="34" charset="0"/>
              <a:buChar char="•"/>
            </a:pPr>
            <a:r>
              <a:rPr lang="en-US" sz="900" b="0" i="0" u="none" strike="noStrike" dirty="0">
                <a:solidFill>
                  <a:srgbClr val="000000"/>
                </a:solidFill>
                <a:effectLst/>
                <a:latin typeface="Montserrat" panose="00000500000000000000" pitchFamily="2" charset="0"/>
              </a:rPr>
              <a:t>The Committee will be advised by HBA (or ATC)</a:t>
            </a:r>
          </a:p>
          <a:p>
            <a:endParaRPr lang="en-US" dirty="0"/>
          </a:p>
        </p:txBody>
      </p:sp>
      <p:sp>
        <p:nvSpPr>
          <p:cNvPr id="3" name="Content Placeholder 2">
            <a:extLst>
              <a:ext uri="{FF2B5EF4-FFF2-40B4-BE49-F238E27FC236}">
                <a16:creationId xmlns:a16="http://schemas.microsoft.com/office/drawing/2014/main" id="{CA79A21B-06D5-0498-0E52-B388E7B50A91}"/>
              </a:ext>
            </a:extLst>
          </p:cNvPr>
          <p:cNvSpPr>
            <a:spLocks noGrp="1"/>
          </p:cNvSpPr>
          <p:nvPr>
            <p:ph sz="quarter" idx="10"/>
          </p:nvPr>
        </p:nvSpPr>
        <p:spPr/>
        <p:txBody>
          <a:bodyPr/>
          <a:lstStyle/>
          <a:p>
            <a:r>
              <a:rPr lang="en-US" dirty="0"/>
              <a:t>New: Retention Committee Updates</a:t>
            </a:r>
          </a:p>
        </p:txBody>
      </p:sp>
    </p:spTree>
    <p:extLst>
      <p:ext uri="{BB962C8B-B14F-4D97-AF65-F5344CB8AC3E}">
        <p14:creationId xmlns:p14="http://schemas.microsoft.com/office/powerpoint/2010/main" val="283001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5C0818-BA91-ABB4-E974-AA5E85533A43}"/>
              </a:ext>
            </a:extLst>
          </p:cNvPr>
          <p:cNvSpPr>
            <a:spLocks noGrp="1"/>
          </p:cNvSpPr>
          <p:nvPr>
            <p:ph type="body" sz="quarter" idx="10"/>
          </p:nvPr>
        </p:nvSpPr>
        <p:spPr>
          <a:xfrm>
            <a:off x="304800" y="990600"/>
            <a:ext cx="2336800" cy="381000"/>
          </a:xfrm>
        </p:spPr>
        <p:txBody>
          <a:bodyPr/>
          <a:lstStyle/>
          <a:p>
            <a:r>
              <a:rPr lang="en-US" dirty="0"/>
              <a:t>FOUNDATIONS</a:t>
            </a:r>
          </a:p>
        </p:txBody>
      </p:sp>
    </p:spTree>
    <p:extLst>
      <p:ext uri="{BB962C8B-B14F-4D97-AF65-F5344CB8AC3E}">
        <p14:creationId xmlns:p14="http://schemas.microsoft.com/office/powerpoint/2010/main" val="400395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614CE1-EFE7-8920-D462-9F32150D6B52}"/>
              </a:ext>
            </a:extLst>
          </p:cNvPr>
          <p:cNvSpPr>
            <a:spLocks noGrp="1"/>
          </p:cNvSpPr>
          <p:nvPr>
            <p:ph type="body" sz="quarter" idx="12"/>
          </p:nvPr>
        </p:nvSpPr>
        <p:spPr/>
        <p:txBody>
          <a:bodyPr/>
          <a:lstStyle/>
          <a:p>
            <a:r>
              <a:rPr lang="en-US" b="1" dirty="0"/>
              <a:t>Fraternity Standard 3 </a:t>
            </a:r>
            <a:br>
              <a:rPr lang="en-US" i="1" dirty="0"/>
            </a:br>
            <a:r>
              <a:rPr lang="en-US" i="1" dirty="0"/>
              <a:t>Fostering chapter morale, enforcing policies and procedures and upholding Delta Gamma values through a functioning Honor Board. </a:t>
            </a:r>
          </a:p>
        </p:txBody>
      </p:sp>
      <p:sp>
        <p:nvSpPr>
          <p:cNvPr id="7" name="Content Placeholder 6">
            <a:extLst>
              <a:ext uri="{FF2B5EF4-FFF2-40B4-BE49-F238E27FC236}">
                <a16:creationId xmlns:a16="http://schemas.microsoft.com/office/drawing/2014/main" id="{35E92986-2495-751C-766E-E16F7D7C751C}"/>
              </a:ext>
            </a:extLst>
          </p:cNvPr>
          <p:cNvSpPr>
            <a:spLocks noGrp="1"/>
          </p:cNvSpPr>
          <p:nvPr>
            <p:ph sz="quarter" idx="10"/>
          </p:nvPr>
        </p:nvSpPr>
        <p:spPr/>
        <p:txBody>
          <a:bodyPr/>
          <a:lstStyle/>
          <a:p>
            <a:r>
              <a:rPr lang="en-US" sz="1200" dirty="0"/>
              <a:t>Honor Board Purpose &amp; Fraternity Standard 3 </a:t>
            </a:r>
          </a:p>
        </p:txBody>
      </p:sp>
    </p:spTree>
    <p:extLst>
      <p:ext uri="{BB962C8B-B14F-4D97-AF65-F5344CB8AC3E}">
        <p14:creationId xmlns:p14="http://schemas.microsoft.com/office/powerpoint/2010/main" val="330561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CEFFF-5EF0-496B-88C0-57C38C7FC18C}"/>
              </a:ext>
            </a:extLst>
          </p:cNvPr>
          <p:cNvSpPr>
            <a:spLocks noGrp="1"/>
          </p:cNvSpPr>
          <p:nvPr>
            <p:ph type="body" sz="quarter" idx="10"/>
          </p:nvPr>
        </p:nvSpPr>
        <p:spPr>
          <a:xfrm>
            <a:off x="304800" y="762000"/>
            <a:ext cx="2743200" cy="381000"/>
          </a:xfrm>
        </p:spPr>
        <p:txBody>
          <a:bodyPr/>
          <a:lstStyle>
            <a:defPPr>
              <a:defRPr lang="en-US"/>
            </a:defPPr>
            <a:lvl1pPr marL="0" algn="l" defTabSz="816413" rtl="0" eaLnBrk="1" latinLnBrk="0" hangingPunct="1">
              <a:defRPr sz="1607" kern="1200">
                <a:solidFill>
                  <a:schemeClr val="tx1"/>
                </a:solidFill>
                <a:latin typeface="+mn-lt"/>
                <a:ea typeface="+mn-ea"/>
                <a:cs typeface="+mn-cs"/>
              </a:defRPr>
            </a:lvl1pPr>
            <a:lvl2pPr marL="408206" algn="l" defTabSz="816413" rtl="0" eaLnBrk="1" latinLnBrk="0" hangingPunct="1">
              <a:defRPr sz="1607" kern="1200">
                <a:solidFill>
                  <a:schemeClr val="tx1"/>
                </a:solidFill>
                <a:latin typeface="+mn-lt"/>
                <a:ea typeface="+mn-ea"/>
                <a:cs typeface="+mn-cs"/>
              </a:defRPr>
            </a:lvl2pPr>
            <a:lvl3pPr marL="816413" algn="l" defTabSz="816413" rtl="0" eaLnBrk="1" latinLnBrk="0" hangingPunct="1">
              <a:defRPr sz="1607" kern="1200">
                <a:solidFill>
                  <a:schemeClr val="tx1"/>
                </a:solidFill>
                <a:latin typeface="+mn-lt"/>
                <a:ea typeface="+mn-ea"/>
                <a:cs typeface="+mn-cs"/>
              </a:defRPr>
            </a:lvl3pPr>
            <a:lvl4pPr marL="1224619" algn="l" defTabSz="816413" rtl="0" eaLnBrk="1" latinLnBrk="0" hangingPunct="1">
              <a:defRPr sz="1607" kern="1200">
                <a:solidFill>
                  <a:schemeClr val="tx1"/>
                </a:solidFill>
                <a:latin typeface="+mn-lt"/>
                <a:ea typeface="+mn-ea"/>
                <a:cs typeface="+mn-cs"/>
              </a:defRPr>
            </a:lvl4pPr>
            <a:lvl5pPr marL="1632826" algn="l" defTabSz="816413" rtl="0" eaLnBrk="1" latinLnBrk="0" hangingPunct="1">
              <a:defRPr sz="1607" kern="1200">
                <a:solidFill>
                  <a:schemeClr val="tx1"/>
                </a:solidFill>
                <a:latin typeface="+mn-lt"/>
                <a:ea typeface="+mn-ea"/>
                <a:cs typeface="+mn-cs"/>
              </a:defRPr>
            </a:lvl5pPr>
            <a:lvl6pPr marL="2041032" algn="l" defTabSz="816413" rtl="0" eaLnBrk="1" latinLnBrk="0" hangingPunct="1">
              <a:defRPr sz="1607" kern="1200">
                <a:solidFill>
                  <a:schemeClr val="tx1"/>
                </a:solidFill>
                <a:latin typeface="+mn-lt"/>
                <a:ea typeface="+mn-ea"/>
                <a:cs typeface="+mn-cs"/>
              </a:defRPr>
            </a:lvl6pPr>
            <a:lvl7pPr marL="2449239" algn="l" defTabSz="816413" rtl="0" eaLnBrk="1" latinLnBrk="0" hangingPunct="1">
              <a:defRPr sz="1607" kern="1200">
                <a:solidFill>
                  <a:schemeClr val="tx1"/>
                </a:solidFill>
                <a:latin typeface="+mn-lt"/>
                <a:ea typeface="+mn-ea"/>
                <a:cs typeface="+mn-cs"/>
              </a:defRPr>
            </a:lvl7pPr>
            <a:lvl8pPr marL="2857445" algn="l" defTabSz="816413" rtl="0" eaLnBrk="1" latinLnBrk="0" hangingPunct="1">
              <a:defRPr sz="1607" kern="1200">
                <a:solidFill>
                  <a:schemeClr val="tx1"/>
                </a:solidFill>
                <a:latin typeface="+mn-lt"/>
                <a:ea typeface="+mn-ea"/>
                <a:cs typeface="+mn-cs"/>
              </a:defRPr>
            </a:lvl8pPr>
            <a:lvl9pPr marL="3265652" algn="l" defTabSz="816413" rtl="0" eaLnBrk="1" latinLnBrk="0" hangingPunct="1">
              <a:defRPr sz="1607" kern="1200">
                <a:solidFill>
                  <a:schemeClr val="tx1"/>
                </a:solidFill>
                <a:latin typeface="+mn-lt"/>
                <a:ea typeface="+mn-ea"/>
                <a:cs typeface="+mn-cs"/>
              </a:defRPr>
            </a:lvl9pPr>
          </a:lstStyle>
          <a:p>
            <a:r>
              <a:rPr lang="en-US" sz="2400" dirty="0">
                <a:solidFill>
                  <a:srgbClr val="0D2C6C"/>
                </a:solidFill>
                <a:latin typeface="+mj-lt"/>
              </a:rPr>
              <a:t>HONOR BOARD BASICS</a:t>
            </a:r>
          </a:p>
        </p:txBody>
      </p:sp>
    </p:spTree>
    <p:extLst>
      <p:ext uri="{BB962C8B-B14F-4D97-AF65-F5344CB8AC3E}">
        <p14:creationId xmlns:p14="http://schemas.microsoft.com/office/powerpoint/2010/main" val="3173783132"/>
      </p:ext>
    </p:extLst>
  </p:cSld>
  <p:clrMapOvr>
    <a:masterClrMapping/>
  </p:clrMapOvr>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5" ma:contentTypeDescription="Create a new document." ma:contentTypeScope="" ma:versionID="f18d446164ddd6f9c844790637570d1d">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206629ed7248d79371185e83bf5dd7b7"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305497-021C-4AB2-91DD-D8AFA1BFB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3B67A7-F5B8-48A6-BCA9-9C0A65E77B9E}">
  <ds:schemaRefs>
    <ds:schemaRef ds:uri="http://schemas.microsoft.com/office/2006/documentManagement/types"/>
    <ds:schemaRef ds:uri="http://purl.org/dc/elements/1.1/"/>
    <ds:schemaRef ds:uri="http://www.w3.org/XML/1998/namespace"/>
    <ds:schemaRef ds:uri="38d0f7a5-8910-4363-98fd-ee4d4f13758b"/>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ee9bb1d1-cab2-43e6-b3f0-cdb4d6c3ef08"/>
  </ds:schemaRefs>
</ds:datastoreItem>
</file>

<file path=customXml/itemProps3.xml><?xml version="1.0" encoding="utf-8"?>
<ds:datastoreItem xmlns:ds="http://schemas.openxmlformats.org/officeDocument/2006/customXml" ds:itemID="{C8A4BD9D-4920-43F7-85AA-1E3124229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1475</TotalTime>
  <Words>8885</Words>
  <Application>Microsoft Office PowerPoint</Application>
  <PresentationFormat>Custom</PresentationFormat>
  <Paragraphs>679</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Avenir Next</vt:lpstr>
      <vt:lpstr>Avenir Next Demi Bold</vt:lpstr>
      <vt:lpstr>Avenir Next Ultra Light</vt:lpstr>
      <vt:lpstr>Calibri</vt:lpstr>
      <vt:lpstr>Montserrat</vt:lpstr>
      <vt:lpstr>Symbol</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13</cp:revision>
  <dcterms:created xsi:type="dcterms:W3CDTF">2021-10-18T19:40:09Z</dcterms:created>
  <dcterms:modified xsi:type="dcterms:W3CDTF">2022-08-29T21:52:32Z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0x010100E23F8ECF3795A34286EC99F74346F8C2</vt:lpwstr>
  </property>
</Properties>
</file>