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handoutMasterIdLst>
    <p:handoutMasterId r:id="rId45"/>
  </p:handoutMasterIdLst>
  <p:sldIdLst>
    <p:sldId id="258" r:id="rId5"/>
    <p:sldId id="290" r:id="rId6"/>
    <p:sldId id="259" r:id="rId7"/>
    <p:sldId id="291"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92" r:id="rId21"/>
    <p:sldId id="272" r:id="rId22"/>
    <p:sldId id="273" r:id="rId23"/>
    <p:sldId id="275" r:id="rId24"/>
    <p:sldId id="276" r:id="rId25"/>
    <p:sldId id="293" r:id="rId26"/>
    <p:sldId id="277" r:id="rId27"/>
    <p:sldId id="278" r:id="rId28"/>
    <p:sldId id="279" r:id="rId29"/>
    <p:sldId id="280" r:id="rId30"/>
    <p:sldId id="289" r:id="rId31"/>
    <p:sldId id="281" r:id="rId32"/>
    <p:sldId id="294" r:id="rId33"/>
    <p:sldId id="274" r:id="rId34"/>
    <p:sldId id="282" r:id="rId35"/>
    <p:sldId id="286" r:id="rId36"/>
    <p:sldId id="288" r:id="rId37"/>
    <p:sldId id="283" r:id="rId38"/>
    <p:sldId id="284" r:id="rId39"/>
    <p:sldId id="295" r:id="rId40"/>
    <p:sldId id="287" r:id="rId41"/>
    <p:sldId id="297" r:id="rId42"/>
    <p:sldId id="296" r:id="rId43"/>
  </p:sldIdLst>
  <p:sldSz cx="4876800" cy="2743200"/>
  <p:notesSz cx="2743200" cy="3657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C948A"/>
    <a:srgbClr val="0D2C6C"/>
    <a:srgbClr val="B78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59548" autoAdjust="0"/>
  </p:normalViewPr>
  <p:slideViewPr>
    <p:cSldViewPr>
      <p:cViewPr varScale="1">
        <p:scale>
          <a:sx n="123" d="100"/>
          <a:sy n="123" d="100"/>
        </p:scale>
        <p:origin x="2059" y="82"/>
      </p:cViewPr>
      <p:guideLst>
        <p:guide orient="horz" pos="288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60" d="100"/>
          <a:sy n="160" d="100"/>
        </p:scale>
        <p:origin x="3178"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19A26D-C455-4966-BEF9-1DDC67CA0CC5}"/>
              </a:ext>
            </a:extLst>
          </p:cNvPr>
          <p:cNvSpPr>
            <a:spLocks noGrp="1"/>
          </p:cNvSpPr>
          <p:nvPr>
            <p:ph type="hdr" sz="quarter"/>
          </p:nvPr>
        </p:nvSpPr>
        <p:spPr>
          <a:xfrm>
            <a:off x="0" y="1"/>
            <a:ext cx="1188244" cy="18415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0264656-C61D-46B6-B888-B9FDAB5A32FA}"/>
              </a:ext>
            </a:extLst>
          </p:cNvPr>
          <p:cNvSpPr>
            <a:spLocks noGrp="1"/>
          </p:cNvSpPr>
          <p:nvPr>
            <p:ph type="dt" sz="quarter" idx="1"/>
          </p:nvPr>
        </p:nvSpPr>
        <p:spPr>
          <a:xfrm>
            <a:off x="1553766" y="1"/>
            <a:ext cx="1188244" cy="184151"/>
          </a:xfrm>
          <a:prstGeom prst="rect">
            <a:avLst/>
          </a:prstGeom>
        </p:spPr>
        <p:txBody>
          <a:bodyPr vert="horz" lIns="91440" tIns="45720" rIns="91440" bIns="45720" rtlCol="0"/>
          <a:lstStyle>
            <a:lvl1pPr algn="r">
              <a:defRPr sz="1200"/>
            </a:lvl1pPr>
          </a:lstStyle>
          <a:p>
            <a:fld id="{253A1AC7-257B-40AF-9C72-818D2817B486}" type="datetimeFigureOut">
              <a:rPr lang="en-US" smtClean="0"/>
              <a:t>8/29/2022</a:t>
            </a:fld>
            <a:endParaRPr lang="en-US" dirty="0"/>
          </a:p>
        </p:txBody>
      </p:sp>
      <p:sp>
        <p:nvSpPr>
          <p:cNvPr id="4" name="Footer Placeholder 3">
            <a:extLst>
              <a:ext uri="{FF2B5EF4-FFF2-40B4-BE49-F238E27FC236}">
                <a16:creationId xmlns:a16="http://schemas.microsoft.com/office/drawing/2014/main" id="{5B49CDEA-EAF1-4853-BF96-BC21B2BBA370}"/>
              </a:ext>
            </a:extLst>
          </p:cNvPr>
          <p:cNvSpPr>
            <a:spLocks noGrp="1"/>
          </p:cNvSpPr>
          <p:nvPr>
            <p:ph type="ftr" sz="quarter" idx="2"/>
          </p:nvPr>
        </p:nvSpPr>
        <p:spPr>
          <a:xfrm>
            <a:off x="0" y="3473451"/>
            <a:ext cx="1188244" cy="184149"/>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031FFBF-663D-4B32-AA5D-87E76A0E93E0}"/>
              </a:ext>
            </a:extLst>
          </p:cNvPr>
          <p:cNvSpPr>
            <a:spLocks noGrp="1"/>
          </p:cNvSpPr>
          <p:nvPr>
            <p:ph type="sldNum" sz="quarter" idx="3"/>
          </p:nvPr>
        </p:nvSpPr>
        <p:spPr>
          <a:xfrm>
            <a:off x="1553766" y="3473451"/>
            <a:ext cx="1188244" cy="184149"/>
          </a:xfrm>
          <a:prstGeom prst="rect">
            <a:avLst/>
          </a:prstGeom>
        </p:spPr>
        <p:txBody>
          <a:bodyPr vert="horz" lIns="91440" tIns="45720" rIns="91440" bIns="45720" rtlCol="0" anchor="b"/>
          <a:lstStyle>
            <a:lvl1pPr algn="r">
              <a:defRPr sz="1200"/>
            </a:lvl1pPr>
          </a:lstStyle>
          <a:p>
            <a:fld id="{0F1AED7C-84ED-4A89-BBF4-A3218A91D520}" type="slidenum">
              <a:rPr lang="en-US" smtClean="0"/>
              <a:t>‹#›</a:t>
            </a:fld>
            <a:endParaRPr lang="en-US" dirty="0"/>
          </a:p>
        </p:txBody>
      </p:sp>
    </p:spTree>
    <p:extLst>
      <p:ext uri="{BB962C8B-B14F-4D97-AF65-F5344CB8AC3E}">
        <p14:creationId xmlns:p14="http://schemas.microsoft.com/office/powerpoint/2010/main" val="64879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1546" y="152400"/>
            <a:ext cx="2300107" cy="12954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304800" y="1524000"/>
            <a:ext cx="2152651" cy="1930400"/>
          </a:xfrm>
          <a:prstGeom prst="rect">
            <a:avLst/>
          </a:prstGeom>
        </p:spPr>
        <p:txBody>
          <a:bodyPr vert="horz" lIns="91440" tIns="45720" rIns="91440" bIns="45720" rtlCol="0"/>
          <a:lstStyle/>
          <a:p>
            <a:pPr lvl="0"/>
            <a:r>
              <a:rPr lang="en-US" dirty="0"/>
              <a:t>Click to edit Master text styles</a:t>
            </a:r>
          </a:p>
        </p:txBody>
      </p:sp>
      <p:sp>
        <p:nvSpPr>
          <p:cNvPr id="7" name="Slide Number Placeholder 6"/>
          <p:cNvSpPr>
            <a:spLocks noGrp="1"/>
          </p:cNvSpPr>
          <p:nvPr>
            <p:ph type="sldNum" sz="quarter" idx="5"/>
          </p:nvPr>
        </p:nvSpPr>
        <p:spPr>
          <a:xfrm>
            <a:off x="1553766" y="3473451"/>
            <a:ext cx="1188244" cy="184149"/>
          </a:xfrm>
          <a:prstGeom prst="rect">
            <a:avLst/>
          </a:prstGeom>
        </p:spPr>
        <p:txBody>
          <a:bodyPr vert="horz" lIns="91440" tIns="45720" rIns="91440" bIns="45720" rtlCol="0" anchor="b"/>
          <a:lstStyle>
            <a:lvl1pPr algn="r">
              <a:defRPr sz="1200"/>
            </a:lvl1pPr>
          </a:lstStyle>
          <a:p>
            <a:fld id="{E56D7494-F31E-4597-B942-BF8D4C2650B1}" type="slidenum">
              <a:rPr lang="en-US" smtClean="0"/>
              <a:t>‹#›</a:t>
            </a:fld>
            <a:endParaRPr lang="en-US" dirty="0"/>
          </a:p>
        </p:txBody>
      </p:sp>
    </p:spTree>
    <p:extLst>
      <p:ext uri="{BB962C8B-B14F-4D97-AF65-F5344CB8AC3E}">
        <p14:creationId xmlns:p14="http://schemas.microsoft.com/office/powerpoint/2010/main" val="116372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900" kern="1200">
        <a:solidFill>
          <a:schemeClr val="tx1"/>
        </a:solidFill>
        <a:latin typeface="Montserrat" panose="00000500000000000000" pitchFamily="2" charset="0"/>
        <a:ea typeface="+mn-ea"/>
        <a:cs typeface="+mn-cs"/>
      </a:defRPr>
    </a:lvl2pPr>
    <a:lvl3pPr marL="914400" algn="l" defTabSz="914400" rtl="0" eaLnBrk="1" latinLnBrk="0" hangingPunct="1">
      <a:defRPr sz="900" kern="1200">
        <a:solidFill>
          <a:schemeClr val="tx1"/>
        </a:solidFill>
        <a:latin typeface="Montserrat" panose="00000500000000000000" pitchFamily="2" charset="0"/>
        <a:ea typeface="+mn-ea"/>
        <a:cs typeface="+mn-cs"/>
      </a:defRPr>
    </a:lvl3pPr>
    <a:lvl4pPr marL="1371600" algn="l" defTabSz="914400" rtl="0" eaLnBrk="1" latinLnBrk="0" hangingPunct="1">
      <a:defRPr sz="900" kern="1200">
        <a:solidFill>
          <a:schemeClr val="tx1"/>
        </a:solidFill>
        <a:latin typeface="Montserrat" panose="00000500000000000000" pitchFamily="2" charset="0"/>
        <a:ea typeface="+mn-ea"/>
        <a:cs typeface="+mn-cs"/>
      </a:defRPr>
    </a:lvl4pPr>
    <a:lvl5pPr marL="1828800" algn="l" defTabSz="914400" rtl="0" eaLnBrk="1" latinLnBrk="0" hangingPunct="1">
      <a:defRPr sz="9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mdtNwYyFRW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1:notes"/>
          <p:cNvSpPr txBox="1">
            <a:spLocks noGrp="1"/>
          </p:cNvSpPr>
          <p:nvPr>
            <p:ph type="body" idx="1"/>
          </p:nvPr>
        </p:nvSpPr>
        <p:spPr>
          <a:xfrm>
            <a:off x="273843" y="1447800"/>
            <a:ext cx="2195513" cy="1439333"/>
          </a:xfrm>
          <a:prstGeom prst="rect">
            <a:avLst/>
          </a:prstGeom>
        </p:spPr>
        <p:txBody>
          <a:bodyPr spcFirstLastPara="1" wrap="square" lIns="91425" tIns="45700" rIns="91425" bIns="45700" anchor="t" anchorCtr="0">
            <a:noAutofit/>
          </a:bodyPr>
          <a:lstStyle/>
          <a:p>
            <a:pPr>
              <a:defRPr/>
            </a:pPr>
            <a:r>
              <a:rPr lang="en-US" altLang="en-US" b="1" dirty="0"/>
              <a:t>(Session time: 2 Hours)</a:t>
            </a:r>
          </a:p>
          <a:p>
            <a:pPr>
              <a:defRPr/>
            </a:pPr>
            <a:endParaRPr lang="en-US" altLang="en-US" b="1" dirty="0"/>
          </a:p>
          <a:p>
            <a:pPr>
              <a:defRPr/>
            </a:pPr>
            <a:r>
              <a:rPr lang="en-US" altLang="en-US" b="1" dirty="0"/>
              <a:t>Facilitation Key:</a:t>
            </a:r>
          </a:p>
          <a:p>
            <a:pPr>
              <a:defRPr/>
            </a:pPr>
            <a:r>
              <a:rPr lang="en-US" altLang="en-US" dirty="0"/>
              <a:t>Total Time: XX | Marks the amount of time the section/slide should take to complete.</a:t>
            </a:r>
          </a:p>
          <a:p>
            <a:pPr>
              <a:defRPr/>
            </a:pPr>
            <a:r>
              <a:rPr lang="en-US" altLang="en-US" dirty="0"/>
              <a:t> Fac Note | Highlights special instructions for you as the facilitator.</a:t>
            </a:r>
          </a:p>
          <a:p>
            <a:pPr>
              <a:defRPr/>
            </a:pPr>
            <a:r>
              <a:rPr lang="en-US" altLang="en-US" dirty="0"/>
              <a:t> </a:t>
            </a:r>
            <a:r>
              <a:rPr lang="en-US" altLang="en-US" i="1" dirty="0"/>
              <a:t>Italics | </a:t>
            </a:r>
            <a:r>
              <a:rPr lang="en-US" altLang="en-US" dirty="0"/>
              <a:t>Marks statements or questions that you should say out loud.</a:t>
            </a:r>
          </a:p>
          <a:p>
            <a:pPr>
              <a:defRPr/>
            </a:pPr>
            <a:r>
              <a:rPr lang="en-US" altLang="en-US" dirty="0"/>
              <a:t> Plain Text | Indicates instructions for you.</a:t>
            </a:r>
          </a:p>
          <a:p>
            <a:pPr marL="0" lvl="0" indent="0" algn="l" rtl="0">
              <a:spcBef>
                <a:spcPts val="0"/>
              </a:spcBef>
              <a:spcAft>
                <a:spcPts val="0"/>
              </a:spcAft>
              <a:buNone/>
            </a:pPr>
            <a:endParaRPr dirty="0"/>
          </a:p>
        </p:txBody>
      </p:sp>
      <p:sp>
        <p:nvSpPr>
          <p:cNvPr id="16" name="Google Shape;16;p1:notes"/>
          <p:cNvSpPr>
            <a:spLocks noGrp="1" noRot="1" noChangeAspect="1"/>
          </p:cNvSpPr>
          <p:nvPr>
            <p:ph type="sldImg" idx="2"/>
          </p:nvPr>
        </p:nvSpPr>
        <p:spPr>
          <a:xfrm>
            <a:off x="269875" y="1524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405c6a9dfa_0_51: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405c6a9dfa_0_51: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As we saw in the Fraternity standard, tasks for the collegiate vp: finance is broken up into two categories. The first are tasks associated with service and awareness.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slide. </a:t>
            </a:r>
          </a:p>
          <a:p>
            <a:pPr marL="0" lvl="0" indent="0" algn="l" rtl="0">
              <a:spcBef>
                <a:spcPts val="0"/>
              </a:spcBef>
              <a:spcAft>
                <a:spcPts val="0"/>
              </a:spcAft>
              <a:buNone/>
            </a:pPr>
            <a:endParaRPr lang="en-US" dirty="0"/>
          </a:p>
        </p:txBody>
      </p:sp>
      <p:sp>
        <p:nvSpPr>
          <p:cNvPr id="52" name="Google Shape;52;g1405c6a9dfa_0_51: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05c6a9dfa_0_58: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405c6a9dfa_0_58: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The next aspect of the vp: Foundation’s responsibilities are tasks associated with fundraising. Here’s an overview of what these fundraising tasks entail – we will continue to discuss more about how advisers support these tasks.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slide. </a:t>
            </a:r>
            <a:endParaRPr dirty="0"/>
          </a:p>
        </p:txBody>
      </p:sp>
      <p:sp>
        <p:nvSpPr>
          <p:cNvPr id="144" name="Google Shape;144;g1405c6a9dfa_0_58: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a:t>
            </a:r>
          </a:p>
          <a:p>
            <a:endParaRPr lang="en-US" dirty="0"/>
          </a:p>
          <a:p>
            <a:r>
              <a:rPr lang="en-US" i="1" dirty="0"/>
              <a:t>Now that we have reviewed responsibilities of the collegiate officer you work with, let’s talk more about your role on the Foundation team as the adviser. </a:t>
            </a:r>
          </a:p>
        </p:txBody>
      </p:sp>
      <p:sp>
        <p:nvSpPr>
          <p:cNvPr id="4" name="Slide Number Placeholder 3"/>
          <p:cNvSpPr>
            <a:spLocks noGrp="1"/>
          </p:cNvSpPr>
          <p:nvPr>
            <p:ph type="sldNum" sz="quarter" idx="5"/>
          </p:nvPr>
        </p:nvSpPr>
        <p:spPr/>
        <p:txBody>
          <a:bodyPr/>
          <a:lstStyle/>
          <a:p>
            <a:fld id="{E56D7494-F31E-4597-B942-BF8D4C2650B1}" type="slidenum">
              <a:rPr lang="en-US" smtClean="0"/>
              <a:t>12</a:t>
            </a:fld>
            <a:endParaRPr lang="en-US" dirty="0"/>
          </a:p>
        </p:txBody>
      </p:sp>
    </p:spTree>
    <p:extLst>
      <p:ext uri="{BB962C8B-B14F-4D97-AF65-F5344CB8AC3E}">
        <p14:creationId xmlns:p14="http://schemas.microsoft.com/office/powerpoint/2010/main" val="120042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52400"/>
            <a:ext cx="2190750" cy="1233488"/>
          </a:xfrm>
        </p:spPr>
      </p:sp>
      <p:sp>
        <p:nvSpPr>
          <p:cNvPr id="3" name="Notes Placeholder 2"/>
          <p:cNvSpPr>
            <a:spLocks noGrp="1"/>
          </p:cNvSpPr>
          <p:nvPr>
            <p:ph type="body" idx="1"/>
          </p:nvPr>
        </p:nvSpPr>
        <p:spPr>
          <a:xfrm>
            <a:off x="323849" y="1447800"/>
            <a:ext cx="2152651" cy="2387600"/>
          </a:xfrm>
        </p:spPr>
        <p:txBody>
          <a:bodyPr/>
          <a:lstStyle/>
          <a:p>
            <a:r>
              <a:rPr lang="en-US" dirty="0"/>
              <a:t>(10 minutes) </a:t>
            </a:r>
          </a:p>
          <a:p>
            <a:endParaRPr lang="en-US" dirty="0"/>
          </a:p>
          <a:p>
            <a:r>
              <a:rPr lang="en-US" i="1" dirty="0"/>
              <a:t>To begin our discussion on the role of the Foundation adviser, we are going to jump into some breakout rooms for you all to do your own brainstorming! </a:t>
            </a:r>
          </a:p>
          <a:p>
            <a:endParaRPr lang="en-US" i="1" dirty="0"/>
          </a:p>
          <a:p>
            <a:r>
              <a:rPr lang="en-US" i="1" dirty="0"/>
              <a:t>In your experience, what do you perceive you role as Foundation adviser to be? What are your responsibilities? What aspects do you believe are the most important? Discuss these questions in your breakout rooms for about 5 minutes. When we come back, we will ask groups to share out on what they discussed. </a:t>
            </a:r>
          </a:p>
          <a:p>
            <a:endParaRPr lang="en-US" i="1" dirty="0"/>
          </a:p>
          <a:p>
            <a:r>
              <a:rPr lang="en-US" i="0" dirty="0"/>
              <a:t>Fac Note: Send attendees to breakout rooms for 5 minutes. Use random breakout rooms with 3-5 attendees per room. </a:t>
            </a:r>
          </a:p>
          <a:p>
            <a:endParaRPr lang="en-US" dirty="0"/>
          </a:p>
          <a:p>
            <a:r>
              <a:rPr lang="en-US" dirty="0"/>
              <a:t>Close breakout rooms and ask for a representative from each group to report out on what they discussed. Highlight the similarities that are shared through groups or any differences.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69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457200"/>
            <a:ext cx="2190750" cy="1233488"/>
          </a:xfrm>
        </p:spPr>
      </p:sp>
      <p:sp>
        <p:nvSpPr>
          <p:cNvPr id="3" name="Notes Placeholder 2"/>
          <p:cNvSpPr>
            <a:spLocks noGrp="1"/>
          </p:cNvSpPr>
          <p:nvPr>
            <p:ph type="body" idx="1"/>
          </p:nvPr>
        </p:nvSpPr>
        <p:spPr/>
        <p:txBody>
          <a:bodyPr/>
          <a:lstStyle/>
          <a:p>
            <a:r>
              <a:rPr lang="en-US" dirty="0"/>
              <a:t>(2 minutes) </a:t>
            </a:r>
          </a:p>
          <a:p>
            <a:endParaRPr lang="en-US" dirty="0"/>
          </a:p>
          <a:p>
            <a:r>
              <a:rPr lang="en-US" i="1" dirty="0"/>
              <a:t>Thank you for sharing in that brainstorming session. Many of the items we came up with together are also reflected in our official position summary. This is a screenshot of the Foundation Adviser responsibilities from the Adviser Position Descriptions Handbook that can be found in the DG Library. </a:t>
            </a:r>
          </a:p>
          <a:p>
            <a:endParaRPr lang="en-US" i="1" dirty="0"/>
          </a:p>
          <a:p>
            <a:r>
              <a:rPr lang="en-US" i="1" dirty="0"/>
              <a:t>This outlines the Foundation Adviser’s responsibilities to the chapter, key relationships and other important interactions they will have.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78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52400"/>
            <a:ext cx="2190750" cy="1233488"/>
          </a:xfrm>
        </p:spPr>
      </p:sp>
      <p:sp>
        <p:nvSpPr>
          <p:cNvPr id="3" name="Notes Placeholder 2"/>
          <p:cNvSpPr>
            <a:spLocks noGrp="1"/>
          </p:cNvSpPr>
          <p:nvPr>
            <p:ph type="body" idx="1"/>
          </p:nvPr>
        </p:nvSpPr>
        <p:spPr>
          <a:xfrm>
            <a:off x="285750" y="1395413"/>
            <a:ext cx="2152651" cy="2387600"/>
          </a:xfrm>
        </p:spPr>
        <p:txBody>
          <a:bodyPr/>
          <a:lstStyle/>
          <a:p>
            <a:r>
              <a:rPr lang="en-US" dirty="0"/>
              <a:t>(2 minutes) </a:t>
            </a:r>
          </a:p>
          <a:p>
            <a:endParaRPr lang="en-US" dirty="0"/>
          </a:p>
          <a:p>
            <a:r>
              <a:rPr lang="en-US" i="1" dirty="0"/>
              <a:t>Today we will discuss and dig deeper into different areas of your role and job description as a Foundation adviser. Other helpful resources are the Collegiate Chapter Officers Manual (CCOM) and the Fraternity Standards for Collegiate Chapters documents. These resources outline items that the vp: Foundation you support should work on during their term as an officer. Some of the bullets listed in the position description on the prior slide and here can seem vague – we are going to discuss deeper during our time together today. </a:t>
            </a:r>
          </a:p>
          <a:p>
            <a:endParaRPr lang="en-US" dirty="0"/>
          </a:p>
          <a:p>
            <a:r>
              <a:rPr lang="en-US" dirty="0"/>
              <a:t>Share links in chat: </a:t>
            </a:r>
          </a:p>
          <a:p>
            <a:r>
              <a:rPr lang="en-US" dirty="0"/>
              <a:t>CCOM: https://www.deltagamma.org/library/handbookguidemanual/collegiate-chapter-officers-manual-ccom/ </a:t>
            </a:r>
          </a:p>
          <a:p>
            <a:r>
              <a:rPr lang="en-US" dirty="0"/>
              <a:t>Standards doc: https://www.deltagamma.org/library/handbookguidemanual/delta-gamma-fraternity-standards-for-collegiate-chapters-full-version/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5738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84150"/>
            <a:ext cx="2190750" cy="1233488"/>
          </a:xfrm>
        </p:spPr>
      </p:sp>
      <p:sp>
        <p:nvSpPr>
          <p:cNvPr id="3" name="Notes Placeholder 2"/>
          <p:cNvSpPr>
            <a:spLocks noGrp="1"/>
          </p:cNvSpPr>
          <p:nvPr>
            <p:ph type="body" idx="1"/>
          </p:nvPr>
        </p:nvSpPr>
        <p:spPr>
          <a:xfrm>
            <a:off x="285750" y="1524000"/>
            <a:ext cx="2152651" cy="2387600"/>
          </a:xfrm>
        </p:spPr>
        <p:txBody>
          <a:bodyPr/>
          <a:lstStyle/>
          <a:p>
            <a:r>
              <a:rPr lang="en-US" dirty="0"/>
              <a:t>(2 minutes) </a:t>
            </a:r>
          </a:p>
          <a:p>
            <a:endParaRPr lang="en-US" dirty="0"/>
          </a:p>
          <a:p>
            <a:r>
              <a:rPr lang="en-US" i="1" dirty="0"/>
              <a:t>Outside of the procedural tasks that Foundation advisers support as outlined in our position descriptions, here are some other areas advisers should be ready to support. </a:t>
            </a:r>
          </a:p>
          <a:p>
            <a:endParaRPr lang="en-US" dirty="0"/>
          </a:p>
          <a:p>
            <a:r>
              <a:rPr lang="en-US" dirty="0"/>
              <a:t>Review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735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a:t>
            </a:r>
          </a:p>
          <a:p>
            <a:endParaRPr lang="en-US" dirty="0"/>
          </a:p>
          <a:p>
            <a:r>
              <a:rPr lang="en-US" i="1" dirty="0"/>
              <a:t>Let’s talk more about collegiate fundraising opportunities and things to be aware of so that you can best support the chapter you work with as an adviser. </a:t>
            </a:r>
          </a:p>
        </p:txBody>
      </p:sp>
      <p:sp>
        <p:nvSpPr>
          <p:cNvPr id="4" name="Slide Number Placeholder 3"/>
          <p:cNvSpPr>
            <a:spLocks noGrp="1"/>
          </p:cNvSpPr>
          <p:nvPr>
            <p:ph type="sldNum" sz="quarter" idx="5"/>
          </p:nvPr>
        </p:nvSpPr>
        <p:spPr/>
        <p:txBody>
          <a:bodyPr/>
          <a:lstStyle/>
          <a:p>
            <a:fld id="{E56D7494-F31E-4597-B942-BF8D4C2650B1}" type="slidenum">
              <a:rPr lang="en-US" smtClean="0"/>
              <a:t>17</a:t>
            </a:fld>
            <a:endParaRPr lang="en-US" dirty="0"/>
          </a:p>
        </p:txBody>
      </p:sp>
    </p:spTree>
    <p:extLst>
      <p:ext uri="{BB962C8B-B14F-4D97-AF65-F5344CB8AC3E}">
        <p14:creationId xmlns:p14="http://schemas.microsoft.com/office/powerpoint/2010/main" val="2593803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3:notes"/>
          <p:cNvSpPr txBox="1">
            <a:spLocks noGrp="1"/>
          </p:cNvSpPr>
          <p:nvPr>
            <p:ph type="body" idx="1"/>
          </p:nvPr>
        </p:nvSpPr>
        <p:spPr>
          <a:xfrm>
            <a:off x="273843" y="1600200"/>
            <a:ext cx="2195513" cy="143933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Let’s begin by discussing signature fundraising events. The signature event is the primary event and is listed on the chapter's Anchorbase calendar accordingly. The signature event is what generates other Anchorbase tasks.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examples of signature fundraising events on the slide. Ask participant to share in chat or unmute themselves to share other examples of signature events they’ve seen or participated in. </a:t>
            </a:r>
            <a:endParaRPr i="0" dirty="0"/>
          </a:p>
        </p:txBody>
      </p:sp>
      <p:sp>
        <p:nvSpPr>
          <p:cNvPr id="150" name="Google Shape;150;p23:notes"/>
          <p:cNvSpPr>
            <a:spLocks noGrp="1" noRot="1" noChangeAspect="1"/>
          </p:cNvSpPr>
          <p:nvPr>
            <p:ph type="sldImg" idx="2"/>
          </p:nvPr>
        </p:nvSpPr>
        <p:spPr>
          <a:xfrm>
            <a:off x="284163" y="2286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793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4:notes"/>
          <p:cNvSpPr txBox="1">
            <a:spLocks noGrp="1"/>
          </p:cNvSpPr>
          <p:nvPr>
            <p:ph type="body" idx="1"/>
          </p:nvPr>
        </p:nvSpPr>
        <p:spPr>
          <a:xfrm>
            <a:off x="274638" y="1600200"/>
            <a:ext cx="2195513" cy="143933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Events other than the chapter’s signature fundraising event are what we called “lead in events”. Lead-in events may occur prior to the main signature event – for example, if a chapter hosts a percentage night leading in for the main Anchor Splash event. Last year, the Foundation received over $40,000 from restaurant percentage nights – these work!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examples of other fundraising events on the slide. Ask for participants to share other successful or creative fundraising events they’ve seen before in the chat. </a:t>
            </a:r>
          </a:p>
          <a:p>
            <a:pPr marL="0" lvl="0" indent="0" algn="l" rtl="0">
              <a:spcBef>
                <a:spcPts val="0"/>
              </a:spcBef>
              <a:spcAft>
                <a:spcPts val="0"/>
              </a:spcAft>
              <a:buNone/>
            </a:pPr>
            <a:endParaRPr lang="en-US" dirty="0"/>
          </a:p>
        </p:txBody>
      </p:sp>
      <p:sp>
        <p:nvSpPr>
          <p:cNvPr id="158" name="Google Shape;158;p24:notes"/>
          <p:cNvSpPr>
            <a:spLocks noGrp="1" noRot="1" noChangeAspect="1"/>
          </p:cNvSpPr>
          <p:nvPr>
            <p:ph type="sldImg" idx="2"/>
          </p:nvPr>
        </p:nvSpPr>
        <p:spPr>
          <a:xfrm>
            <a:off x="274638" y="2286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347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26988"/>
            <a:ext cx="1614488" cy="909637"/>
          </a:xfrm>
        </p:spPr>
      </p:sp>
      <p:sp>
        <p:nvSpPr>
          <p:cNvPr id="3" name="Notes Placeholder 2"/>
          <p:cNvSpPr>
            <a:spLocks noGrp="1"/>
          </p:cNvSpPr>
          <p:nvPr>
            <p:ph type="body" idx="1"/>
          </p:nvPr>
        </p:nvSpPr>
        <p:spPr>
          <a:xfrm>
            <a:off x="75406" y="985838"/>
            <a:ext cx="2590800" cy="2387600"/>
          </a:xfrm>
        </p:spPr>
        <p:txBody>
          <a:bodyPr/>
          <a:lstStyle/>
          <a:p>
            <a:r>
              <a:rPr lang="en-US" i="0" dirty="0"/>
              <a:t>(5 minutes)</a:t>
            </a:r>
          </a:p>
          <a:p>
            <a:r>
              <a:rPr lang="en-US" i="1" dirty="0"/>
              <a:t>Welcome to the Foundation track at Adviser Training Academy! Thank you again for being here – it is my hope that we cover information today that gives you the confidence you need to coach the vp: Foundation toward success for the chapter. </a:t>
            </a:r>
          </a:p>
          <a:p>
            <a:endParaRPr lang="en-US" i="1" dirty="0"/>
          </a:p>
          <a:p>
            <a:r>
              <a:rPr lang="en-US" i="0" dirty="0"/>
              <a:t>Introduce yourself and your ole in Delta Gamma. </a:t>
            </a:r>
          </a:p>
          <a:p>
            <a:endParaRPr lang="en-US" i="0" dirty="0"/>
          </a:p>
          <a:p>
            <a:r>
              <a:rPr lang="en-US" i="1" dirty="0"/>
              <a:t>We are going to start with introductions before we dive-in to position responsibilities. Let’s have each person share their name, chapter of initiation and the chapter you advise, tell us why you choose to be an adviser and one thing that you are looking forward to this year. </a:t>
            </a:r>
          </a:p>
          <a:p>
            <a:endParaRPr lang="en-US" i="1" dirty="0"/>
          </a:p>
          <a:p>
            <a:r>
              <a:rPr lang="en-US" i="0" dirty="0"/>
              <a:t>Let each adviser introduce themselves. This can be done by asking each participant to unmute themselves or by asking each participant to type their introduction into the chat box. </a:t>
            </a:r>
            <a:r>
              <a:rPr lang="en-US" b="1" i="0" dirty="0"/>
              <a:t>If there are more than 15 participants, the chat box is recommended.</a:t>
            </a:r>
            <a:endParaRPr lang="en-US" i="0" dirty="0"/>
          </a:p>
        </p:txBody>
      </p:sp>
      <p:sp>
        <p:nvSpPr>
          <p:cNvPr id="4" name="Slide Number Placeholder 3"/>
          <p:cNvSpPr>
            <a:spLocks noGrp="1"/>
          </p:cNvSpPr>
          <p:nvPr>
            <p:ph type="sldNum" sz="quarter" idx="5"/>
          </p:nvPr>
        </p:nvSpPr>
        <p:spPr/>
        <p:txBody>
          <a:bodyPr/>
          <a:lstStyle/>
          <a:p>
            <a:fld id="{E56D7494-F31E-4597-B942-BF8D4C2650B1}" type="slidenum">
              <a:rPr lang="en-US" smtClean="0"/>
              <a:t>2</a:t>
            </a:fld>
            <a:endParaRPr lang="en-US" dirty="0"/>
          </a:p>
        </p:txBody>
      </p:sp>
    </p:spTree>
    <p:extLst>
      <p:ext uri="{BB962C8B-B14F-4D97-AF65-F5344CB8AC3E}">
        <p14:creationId xmlns:p14="http://schemas.microsoft.com/office/powerpoint/2010/main" val="4033579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152400"/>
            <a:ext cx="2190750" cy="1233488"/>
          </a:xfrm>
        </p:spPr>
      </p:sp>
      <p:sp>
        <p:nvSpPr>
          <p:cNvPr id="3" name="Notes Placeholder 2"/>
          <p:cNvSpPr>
            <a:spLocks noGrp="1"/>
          </p:cNvSpPr>
          <p:nvPr>
            <p:ph type="body" idx="1"/>
          </p:nvPr>
        </p:nvSpPr>
        <p:spPr>
          <a:xfrm>
            <a:off x="276225" y="1524000"/>
            <a:ext cx="2152651" cy="2387600"/>
          </a:xfrm>
        </p:spPr>
        <p:txBody>
          <a:bodyPr/>
          <a:lstStyle/>
          <a:p>
            <a:r>
              <a:rPr lang="en-US" dirty="0"/>
              <a:t>(5 minutes) </a:t>
            </a:r>
          </a:p>
          <a:p>
            <a:endParaRPr lang="en-US" dirty="0"/>
          </a:p>
          <a:p>
            <a:r>
              <a:rPr lang="en-US" i="1" dirty="0"/>
              <a:t>As we mentioned, there are Anchorbase tasks and forms associated with fundraising events. When a signature fundraising event is put on the chapter calendar, these Anchorbase tasks will automatically populate for the vp: Foundation to complete. The first two listed here should be completed before the event occurs. As adviser, discuss the pre-planning fundraising event form and the event guidelines form with the officer you work with early on in the planning process. </a:t>
            </a:r>
          </a:p>
          <a:p>
            <a:endParaRPr lang="en-US" i="1" dirty="0"/>
          </a:p>
          <a:p>
            <a:r>
              <a:rPr lang="en-US" i="1" dirty="0"/>
              <a:t>The last form listed here is to be completed after the fundraising events occur and is a collaboration with the finance team. This form summarizes the amount of money the event raised, the expense the event incurred, and the amount of funds to be sent to the Delta Gamma Foundation accordingly. </a:t>
            </a:r>
          </a:p>
          <a:p>
            <a:endParaRPr lang="en-US" dirty="0"/>
          </a:p>
          <a:p>
            <a:r>
              <a:rPr lang="en-US" dirty="0"/>
              <a:t>Allow time for questions on these forms. Can also pull up on Anchorbase and demonstrate where to find these forms.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44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3" y="152400"/>
            <a:ext cx="2190750" cy="1233488"/>
          </a:xfrm>
        </p:spPr>
      </p:sp>
      <p:sp>
        <p:nvSpPr>
          <p:cNvPr id="3" name="Notes Placeholder 2"/>
          <p:cNvSpPr>
            <a:spLocks noGrp="1"/>
          </p:cNvSpPr>
          <p:nvPr>
            <p:ph type="body" idx="1"/>
          </p:nvPr>
        </p:nvSpPr>
        <p:spPr>
          <a:xfrm>
            <a:off x="290512" y="1447800"/>
            <a:ext cx="2152651" cy="2387600"/>
          </a:xfrm>
        </p:spPr>
        <p:txBody>
          <a:bodyPr/>
          <a:lstStyle/>
          <a:p>
            <a:r>
              <a:rPr lang="en-US" dirty="0"/>
              <a:t>(5 minutes) </a:t>
            </a:r>
          </a:p>
          <a:p>
            <a:endParaRPr lang="en-US" dirty="0"/>
          </a:p>
          <a:p>
            <a:r>
              <a:rPr lang="en-US" i="1" dirty="0"/>
              <a:t>We know there’s a lot to keep in mind when it comes to fundraising events for advisers. Here are the top 5 tips for you to takeaway: </a:t>
            </a:r>
          </a:p>
          <a:p>
            <a:pPr marL="228600" indent="-228600">
              <a:buAutoNum type="arabicPeriod"/>
            </a:pPr>
            <a:r>
              <a:rPr lang="en-US" i="1" dirty="0"/>
              <a:t>Plan early! As we saw on the previous slide, there are tasks due on Anchorbase up to 6 weeks before the event. Be sure to communicate with the officer you advise early on in the planning process to ensure that you are on the same page and that the event can be successful. </a:t>
            </a:r>
          </a:p>
          <a:p>
            <a:pPr marL="228600" indent="-228600">
              <a:buAutoNum type="arabicPeriod"/>
            </a:pPr>
            <a:r>
              <a:rPr lang="en-US" i="1" dirty="0"/>
              <a:t>Know updated terminology when it comes to fundraising events. For example, collegiate chapters are asked to use “Champion of the Anchor” in place of using “Anchorman” for any competitions associated with fundraising events. </a:t>
            </a:r>
          </a:p>
          <a:p>
            <a:pPr marL="228600" indent="-228600">
              <a:buAutoNum type="arabicPeriod"/>
            </a:pPr>
            <a:r>
              <a:rPr lang="en-US" i="1" dirty="0"/>
              <a:t>Timeliness is key – there are due dates for Anchorbase tasks and deadline expectations for sending funds to the Foundation. Help ensure that the officer you work with stays on top of these deadlines. </a:t>
            </a:r>
          </a:p>
          <a:p>
            <a:pPr marL="228600" indent="-228600">
              <a:buAutoNum type="arabicPeriod"/>
            </a:pPr>
            <a:r>
              <a:rPr lang="en-US" i="1" dirty="0"/>
              <a:t>If the chapter you work with sells merchandise as a part of their fundraising efforts – keep in mind that the Foundation will no longer be reimbursing for merchandise sales. This means that chapters should plan on setting up pre-paid order forms for any merchandise they wish to sell so that they can receive funds directly for those items. </a:t>
            </a:r>
          </a:p>
          <a:p>
            <a:pPr marL="228600" indent="-228600">
              <a:buAutoNum type="arabicPeriod"/>
            </a:pPr>
            <a:r>
              <a:rPr lang="en-US" i="1" dirty="0"/>
              <a:t>Lastly, please ensure that as an adviser you are aware of proper use of Venmo for fundraising events. Individual chapters and events should NOT set up or use Venmo for fundraising events. Instead, the chapter should work with Mary-Michael from Executive Offices to use the Venmo integration tool associated with their Member Planet event. </a:t>
            </a:r>
          </a:p>
          <a:p>
            <a:pPr marL="228600" indent="-228600">
              <a:buAutoNum type="arabicPeriod"/>
            </a:pPr>
            <a:endParaRPr lang="en-US" i="0" dirty="0"/>
          </a:p>
          <a:p>
            <a:pPr marL="0" indent="0">
              <a:buNone/>
            </a:pPr>
            <a:r>
              <a:rPr lang="en-US" i="0" dirty="0"/>
              <a:t>Allow time for questions </a:t>
            </a: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014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a:t>
            </a:r>
          </a:p>
          <a:p>
            <a:endParaRPr lang="en-US" dirty="0"/>
          </a:p>
          <a:p>
            <a:r>
              <a:rPr lang="en-US" i="1" dirty="0"/>
              <a:t>We talked about the fundraising aspect of your role in supporting collegiate officers, let’s transition now to focus on the service and education aspect. </a:t>
            </a:r>
          </a:p>
        </p:txBody>
      </p:sp>
      <p:sp>
        <p:nvSpPr>
          <p:cNvPr id="4" name="Slide Number Placeholder 3"/>
          <p:cNvSpPr>
            <a:spLocks noGrp="1"/>
          </p:cNvSpPr>
          <p:nvPr>
            <p:ph type="sldNum" sz="quarter" idx="5"/>
          </p:nvPr>
        </p:nvSpPr>
        <p:spPr/>
        <p:txBody>
          <a:bodyPr/>
          <a:lstStyle/>
          <a:p>
            <a:fld id="{E56D7494-F31E-4597-B942-BF8D4C2650B1}" type="slidenum">
              <a:rPr lang="en-US" smtClean="0"/>
              <a:t>22</a:t>
            </a:fld>
            <a:endParaRPr lang="en-US" dirty="0"/>
          </a:p>
        </p:txBody>
      </p:sp>
    </p:spTree>
    <p:extLst>
      <p:ext uri="{BB962C8B-B14F-4D97-AF65-F5344CB8AC3E}">
        <p14:creationId xmlns:p14="http://schemas.microsoft.com/office/powerpoint/2010/main" val="12386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7:notes"/>
          <p:cNvSpPr txBox="1">
            <a:spLocks noGrp="1"/>
          </p:cNvSpPr>
          <p:nvPr>
            <p:ph type="body" idx="1"/>
          </p:nvPr>
        </p:nvSpPr>
        <p:spPr>
          <a:xfrm>
            <a:off x="274322" y="1524000"/>
            <a:ext cx="2194556" cy="164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t>(2 minutes) </a:t>
            </a:r>
          </a:p>
          <a:p>
            <a:pPr marL="0" lvl="0" indent="0" algn="l" rtl="0">
              <a:lnSpc>
                <a:spcPct val="100000"/>
              </a:lnSpc>
              <a:spcBef>
                <a:spcPts val="0"/>
              </a:spcBef>
              <a:spcAft>
                <a:spcPts val="0"/>
              </a:spcAft>
              <a:buClr>
                <a:schemeClr val="dk1"/>
              </a:buClr>
              <a:buSzPts val="1100"/>
              <a:buFont typeface="Calibri"/>
              <a:buNone/>
            </a:pPr>
            <a:endParaRPr lang="en-US" dirty="0"/>
          </a:p>
          <a:p>
            <a:pPr marL="0" lvl="0" indent="0" algn="l" rtl="0">
              <a:lnSpc>
                <a:spcPct val="100000"/>
              </a:lnSpc>
              <a:spcBef>
                <a:spcPts val="0"/>
              </a:spcBef>
              <a:spcAft>
                <a:spcPts val="0"/>
              </a:spcAft>
              <a:buClr>
                <a:schemeClr val="dk1"/>
              </a:buClr>
              <a:buSzPts val="1100"/>
              <a:buFont typeface="Calibri"/>
              <a:buNone/>
            </a:pPr>
            <a:r>
              <a:rPr lang="en-US" i="1" dirty="0"/>
              <a:t>There are two types of Service Hours: Service for Sight hours and Non-Service for Sight hours. </a:t>
            </a:r>
          </a:p>
          <a:p>
            <a:pPr marL="0" lvl="0" indent="0" algn="l" rtl="0">
              <a:lnSpc>
                <a:spcPct val="100000"/>
              </a:lnSpc>
              <a:spcBef>
                <a:spcPts val="0"/>
              </a:spcBef>
              <a:spcAft>
                <a:spcPts val="0"/>
              </a:spcAft>
              <a:buClr>
                <a:schemeClr val="dk1"/>
              </a:buClr>
              <a:buSzPts val="1100"/>
              <a:buFont typeface="Calibri"/>
              <a:buNone/>
            </a:pPr>
            <a:endParaRPr lang="en-US" i="1" dirty="0"/>
          </a:p>
          <a:p>
            <a:pPr marL="0" lvl="0" indent="0" algn="l" rtl="0">
              <a:lnSpc>
                <a:spcPct val="100000"/>
              </a:lnSpc>
              <a:spcBef>
                <a:spcPts val="0"/>
              </a:spcBef>
              <a:spcAft>
                <a:spcPts val="0"/>
              </a:spcAft>
              <a:buClr>
                <a:schemeClr val="dk1"/>
              </a:buClr>
              <a:buSzPts val="1100"/>
              <a:buFont typeface="Calibri"/>
              <a:buNone/>
            </a:pPr>
            <a:r>
              <a:rPr lang="en-US" i="0" dirty="0"/>
              <a:t>Ask for volunteers to read the description of each type of service hours. </a:t>
            </a:r>
          </a:p>
          <a:p>
            <a:pPr marL="0" lvl="0" indent="0" algn="l" rtl="0">
              <a:lnSpc>
                <a:spcPct val="100000"/>
              </a:lnSpc>
              <a:spcBef>
                <a:spcPts val="0"/>
              </a:spcBef>
              <a:spcAft>
                <a:spcPts val="0"/>
              </a:spcAft>
              <a:buClr>
                <a:schemeClr val="dk1"/>
              </a:buClr>
              <a:buSzPts val="1100"/>
              <a:buFont typeface="Calibri"/>
              <a:buNone/>
            </a:pPr>
            <a:endParaRPr lang="en-US" i="0" dirty="0"/>
          </a:p>
          <a:p>
            <a:r>
              <a:rPr lang="en-US" i="1" dirty="0"/>
              <a:t>Great! </a:t>
            </a:r>
            <a:r>
              <a:rPr lang="en-US" i="1" baseline="0" dirty="0"/>
              <a:t>Members are expected to complete a minimum of 8 Do Good Hours each year, and Service for Sight should be prioritized. It is the responsibility of the vp: Foundation to arrange service opportunities for chapter members and to help them explore and understand where they’d like to do good. </a:t>
            </a:r>
            <a:r>
              <a:rPr lang="en-US" i="1" dirty="0"/>
              <a:t>Let’s dig in more about the Service for Sight hours in particular. </a:t>
            </a:r>
            <a:endParaRPr i="1" dirty="0"/>
          </a:p>
        </p:txBody>
      </p:sp>
      <p:sp>
        <p:nvSpPr>
          <p:cNvPr id="204" name="Google Shape;204;p27:notes"/>
          <p:cNvSpPr>
            <a:spLocks noGrp="1" noRot="1" noChangeAspect="1"/>
          </p:cNvSpPr>
          <p:nvPr>
            <p:ph type="sldImg" idx="2"/>
          </p:nvPr>
        </p:nvSpPr>
        <p:spPr>
          <a:xfrm>
            <a:off x="152400" y="76200"/>
            <a:ext cx="2438400" cy="1371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405c6a9dfa_0_102:notes"/>
          <p:cNvSpPr txBox="1">
            <a:spLocks noGrp="1"/>
          </p:cNvSpPr>
          <p:nvPr>
            <p:ph type="body" idx="1"/>
          </p:nvPr>
        </p:nvSpPr>
        <p:spPr>
          <a:xfrm>
            <a:off x="279400" y="1552113"/>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When it comes to Service for Sight hours, there are 3 major categories of service opportunities that fall under this umbrella.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3 categories on screen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As Foundation adviser, you can provide guidance in helping collegiate chapters identify new opportunities for members to fulfill Service for Sight hours. Let’s dig in more about what types of service fall into these categories. </a:t>
            </a:r>
            <a:endParaRPr i="1" dirty="0"/>
          </a:p>
        </p:txBody>
      </p:sp>
      <p:sp>
        <p:nvSpPr>
          <p:cNvPr id="257" name="Google Shape;257;g1405c6a9dfa_0_102:notes"/>
          <p:cNvSpPr>
            <a:spLocks noGrp="1" noRot="1" noChangeAspect="1"/>
          </p:cNvSpPr>
          <p:nvPr>
            <p:ph type="sldImg" idx="2"/>
          </p:nvPr>
        </p:nvSpPr>
        <p:spPr>
          <a:xfrm>
            <a:off x="279400" y="1524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405c6a9dfa_0_108: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This slide outlines service opportunities that fulfill the first SFS category – helping someone with blindness or low vision.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examples on the slide. Ask for volunteers to share any other service opportunity they have experienced that may also fit into this category </a:t>
            </a:r>
            <a:endParaRPr i="0" dirty="0"/>
          </a:p>
        </p:txBody>
      </p:sp>
      <p:sp>
        <p:nvSpPr>
          <p:cNvPr id="263" name="Google Shape;263;g1405c6a9dfa_0_108:notes"/>
          <p:cNvSpPr>
            <a:spLocks noGrp="1" noRot="1" noChangeAspect="1"/>
          </p:cNvSpPr>
          <p:nvPr>
            <p:ph type="sldImg" idx="2"/>
          </p:nvPr>
        </p:nvSpPr>
        <p:spPr>
          <a:xfrm>
            <a:off x="279400" y="2286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9:notes"/>
          <p:cNvSpPr txBox="1">
            <a:spLocks noGrp="1"/>
          </p:cNvSpPr>
          <p:nvPr>
            <p:ph type="body" idx="1"/>
          </p:nvPr>
        </p:nvSpPr>
        <p:spPr>
          <a:xfrm>
            <a:off x="273844" y="1761067"/>
            <a:ext cx="2195513" cy="143933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Next, are service opportunities that help an organization that supports the Blind community. While these service opportunities may be more indirect as they are not working directly with members of the blind community, these service hours help ensure that the organizations who complete this important work are able to be successful.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examples on the screen. Allow for participants to share any other examples in the chat. </a:t>
            </a:r>
            <a:endParaRPr i="0" dirty="0"/>
          </a:p>
        </p:txBody>
      </p:sp>
      <p:sp>
        <p:nvSpPr>
          <p:cNvPr id="270" name="Google Shape;270;p29:notes"/>
          <p:cNvSpPr>
            <a:spLocks noGrp="1" noRot="1" noChangeAspect="1"/>
          </p:cNvSpPr>
          <p:nvPr>
            <p:ph type="sldImg" idx="2"/>
          </p:nvPr>
        </p:nvSpPr>
        <p:spPr>
          <a:xfrm>
            <a:off x="304800" y="3048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0:notes"/>
          <p:cNvSpPr txBox="1">
            <a:spLocks noGrp="1"/>
          </p:cNvSpPr>
          <p:nvPr>
            <p:ph type="body" idx="1"/>
          </p:nvPr>
        </p:nvSpPr>
        <p:spPr>
          <a:xfrm>
            <a:off x="273844" y="1761067"/>
            <a:ext cx="2195513" cy="143933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Last, but certainly not least – the third category are service experiences that allow us to educate communities about our service for sight mission.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Share examples on the screen and allow for other examples to be shared in the chat. </a:t>
            </a:r>
            <a:endParaRPr dirty="0"/>
          </a:p>
        </p:txBody>
      </p:sp>
      <p:sp>
        <p:nvSpPr>
          <p:cNvPr id="277" name="Google Shape;277;p30: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05c6a9dfa_0_26:notes"/>
          <p:cNvSpPr>
            <a:spLocks noGrp="1" noRot="1" noChangeAspect="1"/>
          </p:cNvSpPr>
          <p:nvPr>
            <p:ph type="sldImg" idx="2"/>
          </p:nvPr>
        </p:nvSpPr>
        <p:spPr>
          <a:xfrm>
            <a:off x="269875" y="1524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05c6a9dfa_0_26:notes"/>
          <p:cNvSpPr txBox="1">
            <a:spLocks noGrp="1"/>
          </p:cNvSpPr>
          <p:nvPr>
            <p:ph type="body" idx="1"/>
          </p:nvPr>
        </p:nvSpPr>
        <p:spPr>
          <a:xfrm>
            <a:off x="273825" y="1524000"/>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800" dirty="0"/>
              <a:t>(3 minutes)</a:t>
            </a:r>
          </a:p>
          <a:p>
            <a:pPr marL="0" lvl="0" indent="0" algn="l" rtl="0">
              <a:spcBef>
                <a:spcPts val="0"/>
              </a:spcBef>
              <a:spcAft>
                <a:spcPts val="0"/>
              </a:spcAft>
              <a:buNone/>
            </a:pPr>
            <a:endParaRPr lang="en-US" dirty="0"/>
          </a:p>
          <a:p>
            <a:pPr marL="0" marR="0">
              <a:spcBef>
                <a:spcPts val="0"/>
              </a:spcBef>
              <a:spcAft>
                <a:spcPts val="0"/>
              </a:spcAft>
            </a:pPr>
            <a:r>
              <a:rPr lang="en-US" dirty="0"/>
              <a:t>Our collegiate members are completing important and engaging service hours – now what?! </a:t>
            </a:r>
            <a:r>
              <a:rPr lang="en-US" dirty="0">
                <a:effectLst/>
                <a:ea typeface="Calibri" panose="020F0502020204030204" pitchFamily="34" charset="0"/>
              </a:rPr>
              <a:t> </a:t>
            </a:r>
            <a:r>
              <a:rPr lang="en-US" i="1" dirty="0">
                <a:solidFill>
                  <a:srgbClr val="000000"/>
                </a:solidFill>
                <a:effectLst/>
                <a:ea typeface="Calibri" panose="020F0502020204030204" pitchFamily="34" charset="0"/>
              </a:rPr>
              <a:t>Individual members should use the chapter-specific Google Form received from the to track their individual hours. A helpful tip is to create a QR code for this Google form so it is easy for chapter members to log their hours individual throughout the semester. </a:t>
            </a:r>
          </a:p>
          <a:p>
            <a:pPr marL="0" marR="0">
              <a:spcBef>
                <a:spcPts val="0"/>
              </a:spcBef>
              <a:spcAft>
                <a:spcPts val="0"/>
              </a:spcAft>
            </a:pPr>
            <a:r>
              <a:rPr lang="en-US" dirty="0">
                <a:effectLst/>
                <a:latin typeface="Calibri" panose="020F0502020204030204" pitchFamily="34" charset="0"/>
                <a:ea typeface="Calibri" panose="020F0502020204030204" pitchFamily="34" charset="0"/>
              </a:rPr>
              <a:t> </a:t>
            </a:r>
            <a:r>
              <a:rPr lang="en-US" dirty="0">
                <a:effectLst/>
                <a:ea typeface="Calibri" panose="020F0502020204030204" pitchFamily="34" charset="0"/>
              </a:rPr>
              <a:t>Fac Note: Share link to video in chat: </a:t>
            </a:r>
            <a:r>
              <a:rPr lang="en-US" b="1" u="sng" dirty="0">
                <a:solidFill>
                  <a:srgbClr val="0000FF"/>
                </a:solidFill>
                <a:effectLst/>
                <a:ea typeface="Calibri" panose="020F0502020204030204" pitchFamily="34" charset="0"/>
                <a:hlinkClick r:id="rId3"/>
              </a:rPr>
              <a:t>https://youtu.be/mdtNwYyFRWs</a:t>
            </a:r>
            <a:endParaRPr lang="en-US" b="1" u="sng" dirty="0">
              <a:solidFill>
                <a:srgbClr val="0000FF"/>
              </a:solidFill>
              <a:effectLst/>
              <a:ea typeface="Calibri" panose="020F0502020204030204" pitchFamily="34" charset="0"/>
            </a:endParaRPr>
          </a:p>
          <a:p>
            <a:pPr marL="0" marR="0">
              <a:spcBef>
                <a:spcPts val="0"/>
              </a:spcBef>
              <a:spcAft>
                <a:spcPts val="0"/>
              </a:spcAft>
            </a:pPr>
            <a:endParaRPr lang="en-US" b="1" u="sng" dirty="0">
              <a:solidFill>
                <a:srgbClr val="0000FF"/>
              </a:solidFill>
              <a:effectLst/>
              <a:ea typeface="Calibri" panose="020F0502020204030204" pitchFamily="34" charset="0"/>
            </a:endParaRPr>
          </a:p>
          <a:p>
            <a:pPr marL="0" marR="0">
              <a:spcBef>
                <a:spcPts val="0"/>
              </a:spcBef>
              <a:spcAft>
                <a:spcPts val="0"/>
              </a:spcAft>
            </a:pPr>
            <a:r>
              <a:rPr lang="en-US" i="1" dirty="0">
                <a:solidFill>
                  <a:srgbClr val="000000"/>
                </a:solidFill>
                <a:effectLst/>
                <a:ea typeface="Calibri" panose="020F0502020204030204" pitchFamily="34" charset="0"/>
              </a:rPr>
              <a:t>Here is a video you can use to understand the administration of the Google Tracking form and how to pull the spreadsheet to upload to the Anchorbase task. </a:t>
            </a:r>
            <a:endParaRPr lang="en-US" dirty="0">
              <a:effectLst/>
              <a:ea typeface="Calibri" panose="020F0502020204030204" pitchFamily="34" charset="0"/>
            </a:endParaRPr>
          </a:p>
          <a:p>
            <a:pPr marL="0" marR="0">
              <a:spcBef>
                <a:spcPts val="0"/>
              </a:spcBef>
              <a:spcAft>
                <a:spcPts val="0"/>
              </a:spcAft>
            </a:pPr>
            <a:endParaRPr lang="en-US" i="1" dirty="0">
              <a:solidFill>
                <a:srgbClr val="000000"/>
              </a:solidFill>
              <a:effectLst/>
              <a:ea typeface="Calibri" panose="020F0502020204030204" pitchFamily="34" charset="0"/>
            </a:endParaRPr>
          </a:p>
          <a:p>
            <a:pPr marL="0" marR="0">
              <a:spcBef>
                <a:spcPts val="0"/>
              </a:spcBef>
              <a:spcAft>
                <a:spcPts val="0"/>
              </a:spcAft>
            </a:pPr>
            <a:r>
              <a:rPr lang="en-US" i="1" dirty="0">
                <a:solidFill>
                  <a:srgbClr val="000000"/>
                </a:solidFill>
                <a:effectLst/>
                <a:ea typeface="Calibri" panose="020F0502020204030204" pitchFamily="34" charset="0"/>
              </a:rPr>
              <a:t>You can find more information about this Google Form and the Anchorbase task in the Foundation Focus handbook.</a:t>
            </a:r>
            <a:endParaRPr lang="en-US" dirty="0">
              <a:effectLst/>
              <a:ea typeface="Calibri" panose="020F0502020204030204" pitchFamily="34" charset="0"/>
            </a:endParaRPr>
          </a:p>
          <a:p>
            <a:pPr marL="0" lvl="0" indent="0" algn="l" rtl="0">
              <a:spcBef>
                <a:spcPts val="0"/>
              </a:spcBef>
              <a:spcAft>
                <a:spcPts val="0"/>
              </a:spcAft>
              <a:buNone/>
            </a:pPr>
            <a:endParaRPr dirty="0"/>
          </a:p>
        </p:txBody>
      </p:sp>
      <p:sp>
        <p:nvSpPr>
          <p:cNvPr id="212" name="Google Shape;212;g1405c6a9dfa_0_26: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05c6a9dfa_0_26: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05c6a9dfa_0_26: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r>
              <a:rPr lang="en-US" dirty="0"/>
              <a:t>(2 minutes)</a:t>
            </a:r>
          </a:p>
          <a:p>
            <a:endParaRPr lang="en-US" dirty="0"/>
          </a:p>
          <a:p>
            <a:pPr marL="0" marR="0">
              <a:spcBef>
                <a:spcPts val="0"/>
              </a:spcBef>
              <a:spcAft>
                <a:spcPts val="0"/>
              </a:spcAft>
            </a:pPr>
            <a:r>
              <a:rPr lang="en-US" i="1" dirty="0">
                <a:solidFill>
                  <a:srgbClr val="000000"/>
                </a:solidFill>
                <a:effectLst/>
                <a:ea typeface="Calibri" panose="020F0502020204030204" pitchFamily="34" charset="0"/>
              </a:rPr>
              <a:t>The vp: Foundation is responsible to make sure the Do Good Hours are tracked for the chapter and submit them via an Anchorbase task 5 times per year.  If the chapter has a Director of Service Hours, the Anchorbase and google form tasks are good collaboration points. </a:t>
            </a:r>
            <a:endParaRPr lang="en-US" dirty="0">
              <a:effectLst/>
              <a:ea typeface="Calibri" panose="020F0502020204030204" pitchFamily="34" charset="0"/>
            </a:endParaRPr>
          </a:p>
          <a:p>
            <a:pPr marL="0" lvl="0" indent="0" algn="l" rtl="0">
              <a:spcBef>
                <a:spcPts val="0"/>
              </a:spcBef>
              <a:spcAft>
                <a:spcPts val="0"/>
              </a:spcAft>
              <a:buNone/>
            </a:pPr>
            <a:endParaRPr dirty="0"/>
          </a:p>
        </p:txBody>
      </p:sp>
      <p:sp>
        <p:nvSpPr>
          <p:cNvPr id="212" name="Google Shape;212;g1405c6a9dfa_0_26: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203671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457200"/>
            <a:ext cx="2190750" cy="1233488"/>
          </a:xfrm>
        </p:spPr>
      </p:sp>
      <p:sp>
        <p:nvSpPr>
          <p:cNvPr id="3" name="Notes Placeholder 2"/>
          <p:cNvSpPr>
            <a:spLocks noGrp="1"/>
          </p:cNvSpPr>
          <p:nvPr>
            <p:ph type="body" idx="1"/>
          </p:nvPr>
        </p:nvSpPr>
        <p:spPr/>
        <p:txBody>
          <a:bodyPr/>
          <a:lstStyle/>
          <a:p>
            <a:r>
              <a:rPr lang="en-US" dirty="0"/>
              <a:t>(1 minute) </a:t>
            </a:r>
          </a:p>
          <a:p>
            <a:endParaRPr lang="en-US" dirty="0"/>
          </a:p>
          <a:p>
            <a:r>
              <a:rPr lang="en-US" i="1" dirty="0"/>
              <a:t>Here’s an overview of what we hope to accomplish today. As we go along, we encourage you to put any questions you may have in the chat. </a:t>
            </a:r>
          </a:p>
          <a:p>
            <a:endParaRPr lang="en-US" dirty="0"/>
          </a:p>
          <a:p>
            <a:r>
              <a:rPr lang="en-US" dirty="0"/>
              <a:t>Review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831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405c6a9dfa_0_0: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405c6a9dfa_0_0: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0" dirty="0"/>
              <a:t>(2 minutes)</a:t>
            </a:r>
          </a:p>
          <a:p>
            <a:pPr marL="0" lvl="0" indent="0" algn="l" rtl="0">
              <a:spcBef>
                <a:spcPts val="0"/>
              </a:spcBef>
              <a:spcAft>
                <a:spcPts val="0"/>
              </a:spcAft>
              <a:buNone/>
            </a:pPr>
            <a:endParaRPr lang="en-US" i="0" dirty="0"/>
          </a:p>
          <a:p>
            <a:pPr marL="0" lvl="0" indent="0" algn="l" rtl="0">
              <a:spcBef>
                <a:spcPts val="0"/>
              </a:spcBef>
              <a:spcAft>
                <a:spcPts val="0"/>
              </a:spcAft>
              <a:buNone/>
            </a:pPr>
            <a:r>
              <a:rPr lang="en-US" i="1" dirty="0"/>
              <a:t>When you discuss service and education opportunities with the officers you work with, another helpful item to guide them to consider is multi-purpose programming. How can we integrate service or education into the programming we already have planned? This slide outlines 3 opportunities to do this.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slide. </a:t>
            </a:r>
          </a:p>
        </p:txBody>
      </p:sp>
      <p:sp>
        <p:nvSpPr>
          <p:cNvPr id="176" name="Google Shape;176;g1405c6a9dfa_0_0: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328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05c6a9dfa_0_26: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05c6a9dfa_0_26:notes"/>
          <p:cNvSpPr txBox="1">
            <a:spLocks noGrp="1"/>
          </p:cNvSpPr>
          <p:nvPr>
            <p:ph type="body" idx="1"/>
          </p:nvPr>
        </p:nvSpPr>
        <p:spPr>
          <a:xfrm>
            <a:off x="273844" y="1761067"/>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We discussed the service hour log task in Anchorbase, but there is one additional Anchorbase task to be aware of related to service and education. The vp: Foundation is responsible for completing the Foundation Education for Recruitment: Let’s Talk About Philanthropy Summary. This task records that the chapter held this presentation during recruitment preparation and allows for the chapter to input any other feedback or comments. </a:t>
            </a:r>
            <a:endParaRPr i="1" dirty="0"/>
          </a:p>
        </p:txBody>
      </p:sp>
      <p:sp>
        <p:nvSpPr>
          <p:cNvPr id="212" name="Google Shape;212;g1405c6a9dfa_0_26: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161624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405c6a9dfa_0_71:notes"/>
          <p:cNvSpPr>
            <a:spLocks noGrp="1" noRot="1" noChangeAspect="1"/>
          </p:cNvSpPr>
          <p:nvPr>
            <p:ph type="sldImg" idx="2"/>
          </p:nvPr>
        </p:nvSpPr>
        <p:spPr>
          <a:xfrm>
            <a:off x="298450" y="152400"/>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405c6a9dfa_0_71:notes"/>
          <p:cNvSpPr txBox="1">
            <a:spLocks noGrp="1"/>
          </p:cNvSpPr>
          <p:nvPr>
            <p:ph type="body" idx="1"/>
          </p:nvPr>
        </p:nvSpPr>
        <p:spPr>
          <a:xfrm>
            <a:off x="273825" y="1524000"/>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Chapter officers may ask for advice and tips on what we can do to hold members accountable in completing their 8 required Do Good hours. This slide outlines opportunities for ways to hold members accountable – some of these examples could be helpful recommendations when chapters are reviewing their Bylaws &amp; Standing Rules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Review slide. Ask participants to share other ways they have seen chapters incentivize or hold members accountable for completing their service hours.  </a:t>
            </a:r>
            <a:endParaRPr i="0" dirty="0"/>
          </a:p>
        </p:txBody>
      </p:sp>
      <p:sp>
        <p:nvSpPr>
          <p:cNvPr id="198" name="Google Shape;198;g1405c6a9dfa_0_71: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405c6a9dfa_0_120:notes"/>
          <p:cNvSpPr>
            <a:spLocks noGrp="1" noRot="1" noChangeAspect="1"/>
          </p:cNvSpPr>
          <p:nvPr>
            <p:ph type="sldImg" idx="2"/>
          </p:nvPr>
        </p:nvSpPr>
        <p:spPr>
          <a:xfrm>
            <a:off x="274638" y="263525"/>
            <a:ext cx="2190750" cy="1233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405c6a9dfa_0_120:notes"/>
          <p:cNvSpPr txBox="1">
            <a:spLocks noGrp="1"/>
          </p:cNvSpPr>
          <p:nvPr>
            <p:ph type="body" idx="1"/>
          </p:nvPr>
        </p:nvSpPr>
        <p:spPr>
          <a:xfrm>
            <a:off x="274638" y="1600200"/>
            <a:ext cx="2195550" cy="143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This slide outlines some helpful Service for Sight dates to remember. Foundation education and awareness efforts can be connected to these dates to help educate the chapter or community on our service for sight mission.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slide </a:t>
            </a:r>
            <a:endParaRPr dirty="0"/>
          </a:p>
        </p:txBody>
      </p:sp>
      <p:sp>
        <p:nvSpPr>
          <p:cNvPr id="59" name="Google Shape;59;g1405c6a9dfa_0_120:notes"/>
          <p:cNvSpPr txBox="1">
            <a:spLocks noGrp="1"/>
          </p:cNvSpPr>
          <p:nvPr>
            <p:ph type="sldNum" idx="12"/>
          </p:nvPr>
        </p:nvSpPr>
        <p:spPr>
          <a:xfrm>
            <a:off x="1553766" y="3473451"/>
            <a:ext cx="1188225" cy="184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700" y="152400"/>
            <a:ext cx="2190750" cy="1233488"/>
          </a:xfrm>
        </p:spPr>
      </p:sp>
      <p:sp>
        <p:nvSpPr>
          <p:cNvPr id="3" name="Notes Placeholder 2"/>
          <p:cNvSpPr>
            <a:spLocks noGrp="1"/>
          </p:cNvSpPr>
          <p:nvPr>
            <p:ph type="body" idx="1"/>
          </p:nvPr>
        </p:nvSpPr>
        <p:spPr>
          <a:xfrm>
            <a:off x="266700" y="1447800"/>
            <a:ext cx="2152651" cy="2387600"/>
          </a:xfrm>
        </p:spPr>
        <p:txBody>
          <a:bodyPr/>
          <a:lstStyle/>
          <a:p>
            <a:r>
              <a:rPr lang="en-US" dirty="0"/>
              <a:t>(3 minutes) </a:t>
            </a:r>
          </a:p>
          <a:p>
            <a:endParaRPr lang="en-US" dirty="0"/>
          </a:p>
          <a:p>
            <a:r>
              <a:rPr lang="en-US" i="1" dirty="0"/>
              <a:t>Here are the top 3 takeaways to consider as an adviser when it comes from service and education: </a:t>
            </a:r>
          </a:p>
          <a:p>
            <a:pPr marL="228600" indent="-228600">
              <a:buAutoNum type="arabicPeriod"/>
            </a:pPr>
            <a:r>
              <a:rPr lang="en-US" i="1" dirty="0"/>
              <a:t>Revisit service opportunities each semester – as the officer you work with what plans are for the service opportunities to be offered to the chapter. Encourage the officer to consider multi-purpose programming opportunities here too! </a:t>
            </a:r>
          </a:p>
          <a:p>
            <a:pPr marL="228600" indent="-228600">
              <a:buAutoNum type="arabicPeriod"/>
            </a:pPr>
            <a:r>
              <a:rPr lang="en-US" i="1" dirty="0"/>
              <a:t>Assist the officer in brainstorming ways the chapter can engage in service opportunities and/or support organizations in the community that are related to service for sight. </a:t>
            </a:r>
          </a:p>
          <a:p>
            <a:pPr marL="228600" indent="-228600">
              <a:buAutoNum type="arabicPeriod"/>
            </a:pPr>
            <a:r>
              <a:rPr lang="en-US" i="1" dirty="0"/>
              <a:t>Lastly, ensure that the chapter officers you work with have a plan for collecting service hours from individual members and complete all Anchorbase submission tasks in a timely manner.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2769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79388"/>
            <a:ext cx="2190750" cy="1233487"/>
          </a:xfrm>
        </p:spPr>
      </p:sp>
      <p:sp>
        <p:nvSpPr>
          <p:cNvPr id="3" name="Notes Placeholder 2"/>
          <p:cNvSpPr>
            <a:spLocks noGrp="1"/>
          </p:cNvSpPr>
          <p:nvPr>
            <p:ph type="body" idx="1"/>
          </p:nvPr>
        </p:nvSpPr>
        <p:spPr>
          <a:xfrm>
            <a:off x="285750" y="1447800"/>
            <a:ext cx="2152651" cy="2387600"/>
          </a:xfrm>
        </p:spPr>
        <p:txBody>
          <a:bodyPr/>
          <a:lstStyle/>
          <a:p>
            <a:r>
              <a:rPr lang="en-US" dirty="0"/>
              <a:t>(2 minutes) </a:t>
            </a:r>
          </a:p>
          <a:p>
            <a:endParaRPr lang="en-US" dirty="0"/>
          </a:p>
          <a:p>
            <a:r>
              <a:rPr lang="en-US" i="1" dirty="0"/>
              <a:t>You are the best resource for the vp: Foundation at the chapter you support. The next closest resource for you is the Regional Foundation Coordinator or RFNC. There is one RFNC per region – this slide lists the names of the coordinator in each region and their email address. These are knowledgeable and helpful resources to you and the vp: Foundation you serve. </a:t>
            </a:r>
          </a:p>
          <a:p>
            <a:endParaRPr lang="en-US" dirty="0"/>
          </a:p>
          <a:p>
            <a:r>
              <a:rPr lang="en-US" dirty="0"/>
              <a:t>Allow participants time to review slide and share an example of a way that RFNCs support collegiate chapters or advisers.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237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a:t>
            </a:r>
          </a:p>
          <a:p>
            <a:endParaRPr lang="en-US" dirty="0"/>
          </a:p>
          <a:p>
            <a:r>
              <a:rPr lang="en-US" i="1" dirty="0"/>
              <a:t>In addition to the RFNC team, this slide shares 3 other important resources available to you. Kierstan and Morgan are Foundation directors that specialize in areas related to collegiate Foundation operations. Kierstan oversees collegiate service and Morgan oversees collegiate fundraising. </a:t>
            </a:r>
          </a:p>
          <a:p>
            <a:endParaRPr lang="en-US" i="1" dirty="0"/>
          </a:p>
          <a:p>
            <a:r>
              <a:rPr lang="en-US" i="1" dirty="0"/>
              <a:t>Mary-Michael McClure is an EO Staff member and is the chapter’s direct contact for all questions related to fundraising. </a:t>
            </a:r>
          </a:p>
          <a:p>
            <a:endParaRPr lang="en-US" i="1" dirty="0"/>
          </a:p>
          <a:p>
            <a:r>
              <a:rPr lang="en-US" i="1" dirty="0"/>
              <a:t>You may be cc’d on emails that come from the RFNC team, Foundation Directors or EO Staff. Your help in ensuring that collegiate officers respond and/or complete tasks referenced in these emails is greatly appreciated! </a:t>
            </a:r>
          </a:p>
        </p:txBody>
      </p:sp>
      <p:sp>
        <p:nvSpPr>
          <p:cNvPr id="4" name="Slide Number Placeholder 3"/>
          <p:cNvSpPr>
            <a:spLocks noGrp="1"/>
          </p:cNvSpPr>
          <p:nvPr>
            <p:ph type="sldNum" sz="quarter" idx="5"/>
          </p:nvPr>
        </p:nvSpPr>
        <p:spPr/>
        <p:txBody>
          <a:bodyPr/>
          <a:lstStyle/>
          <a:p>
            <a:fld id="{E56D7494-F31E-4597-B942-BF8D4C2650B1}" type="slidenum">
              <a:rPr lang="en-US" smtClean="0"/>
              <a:t>36</a:t>
            </a:fld>
            <a:endParaRPr lang="en-US" dirty="0"/>
          </a:p>
        </p:txBody>
      </p:sp>
    </p:spTree>
    <p:extLst>
      <p:ext uri="{BB962C8B-B14F-4D97-AF65-F5344CB8AC3E}">
        <p14:creationId xmlns:p14="http://schemas.microsoft.com/office/powerpoint/2010/main" val="741685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2:notes"/>
          <p:cNvSpPr txBox="1">
            <a:spLocks noGrp="1"/>
          </p:cNvSpPr>
          <p:nvPr>
            <p:ph type="body" idx="1"/>
          </p:nvPr>
        </p:nvSpPr>
        <p:spPr>
          <a:xfrm>
            <a:off x="273843" y="1371600"/>
            <a:ext cx="2195513" cy="143933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Collegians and collegiate chapters are able to receive recognition and awards related to their efforts in Foundation service and fundraising. These recognition opportunities include: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Review slide </a:t>
            </a:r>
            <a:endParaRPr dirty="0"/>
          </a:p>
        </p:txBody>
      </p:sp>
      <p:sp>
        <p:nvSpPr>
          <p:cNvPr id="300" name="Google Shape;300;p32:notes"/>
          <p:cNvSpPr>
            <a:spLocks noGrp="1" noRot="1" noChangeAspect="1"/>
          </p:cNvSpPr>
          <p:nvPr>
            <p:ph type="sldImg" idx="2"/>
          </p:nvPr>
        </p:nvSpPr>
        <p:spPr>
          <a:xfrm>
            <a:off x="442913" y="152400"/>
            <a:ext cx="1857375" cy="1046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minutes) </a:t>
            </a:r>
          </a:p>
          <a:p>
            <a:endParaRPr lang="en-US" dirty="0"/>
          </a:p>
          <a:p>
            <a:r>
              <a:rPr lang="en-US" i="1" dirty="0"/>
              <a:t>We are going to do some brainstorming and discussion in breakout rooms to close our time together today. We’ll send you to breakout rooms 3 times – in each breakout, you’ll have an opportunity to discuss each of the questions on the screen. You’ll have 3 minutes to chat in the breakout before we come back together and send you to a new breakout room to discuss the next question with a new partner/group. </a:t>
            </a:r>
          </a:p>
          <a:p>
            <a:endParaRPr lang="en-US" i="1" dirty="0"/>
          </a:p>
          <a:p>
            <a:r>
              <a:rPr lang="en-US" i="0" dirty="0"/>
              <a:t>Send participants to random breakout rooms with 2-3 participants each for 3 minutes. When the time is up, close breakout rooms and bring participants back to main room before re-opening breakout rooms with new partners to discuss the next question. When this has been done 3 times, bring attendees back to main room and ask for volunteers to share any takeaways. </a:t>
            </a:r>
          </a:p>
        </p:txBody>
      </p:sp>
      <p:sp>
        <p:nvSpPr>
          <p:cNvPr id="4" name="Slide Number Placeholder 3"/>
          <p:cNvSpPr>
            <a:spLocks noGrp="1"/>
          </p:cNvSpPr>
          <p:nvPr>
            <p:ph type="sldNum" sz="quarter" idx="5"/>
          </p:nvPr>
        </p:nvSpPr>
        <p:spPr/>
        <p:txBody>
          <a:bodyPr/>
          <a:lstStyle/>
          <a:p>
            <a:fld id="{E56D7494-F31E-4597-B942-BF8D4C2650B1}" type="slidenum">
              <a:rPr lang="en-US" smtClean="0"/>
              <a:t>38</a:t>
            </a:fld>
            <a:endParaRPr lang="en-US" dirty="0"/>
          </a:p>
        </p:txBody>
      </p:sp>
    </p:spTree>
    <p:extLst>
      <p:ext uri="{BB962C8B-B14F-4D97-AF65-F5344CB8AC3E}">
        <p14:creationId xmlns:p14="http://schemas.microsoft.com/office/powerpoint/2010/main" val="2858335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remaining time to answer any questions that the group may have. </a:t>
            </a:r>
          </a:p>
        </p:txBody>
      </p:sp>
      <p:sp>
        <p:nvSpPr>
          <p:cNvPr id="4" name="Slide Number Placeholder 3"/>
          <p:cNvSpPr>
            <a:spLocks noGrp="1"/>
          </p:cNvSpPr>
          <p:nvPr>
            <p:ph type="sldNum" sz="quarter" idx="5"/>
          </p:nvPr>
        </p:nvSpPr>
        <p:spPr/>
        <p:txBody>
          <a:bodyPr/>
          <a:lstStyle/>
          <a:p>
            <a:fld id="{E56D7494-F31E-4597-B942-BF8D4C2650B1}" type="slidenum">
              <a:rPr lang="en-US" smtClean="0"/>
              <a:t>39</a:t>
            </a:fld>
            <a:endParaRPr lang="en-US" dirty="0"/>
          </a:p>
        </p:txBody>
      </p:sp>
    </p:spTree>
    <p:extLst>
      <p:ext uri="{BB962C8B-B14F-4D97-AF65-F5344CB8AC3E}">
        <p14:creationId xmlns:p14="http://schemas.microsoft.com/office/powerpoint/2010/main" val="190405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a:t>
            </a:r>
          </a:p>
          <a:p>
            <a:endParaRPr lang="en-US" dirty="0"/>
          </a:p>
          <a:p>
            <a:r>
              <a:rPr lang="en-US" i="1" dirty="0"/>
              <a:t>As a Foundation adviser, part of your role can be helping connect the collegiate chapter officer with who and what the Delta Gamma Foundation is. To start today, let’s review some history and other important information about the Delta Gamma Foundation. </a:t>
            </a:r>
          </a:p>
        </p:txBody>
      </p:sp>
      <p:sp>
        <p:nvSpPr>
          <p:cNvPr id="4" name="Slide Number Placeholder 3"/>
          <p:cNvSpPr>
            <a:spLocks noGrp="1"/>
          </p:cNvSpPr>
          <p:nvPr>
            <p:ph type="sldNum" sz="quarter" idx="5"/>
          </p:nvPr>
        </p:nvSpPr>
        <p:spPr/>
        <p:txBody>
          <a:bodyPr/>
          <a:lstStyle/>
          <a:p>
            <a:fld id="{E56D7494-F31E-4597-B942-BF8D4C2650B1}" type="slidenum">
              <a:rPr lang="en-US" smtClean="0"/>
              <a:t>4</a:t>
            </a:fld>
            <a:endParaRPr lang="en-US" dirty="0"/>
          </a:p>
        </p:txBody>
      </p:sp>
    </p:spTree>
    <p:extLst>
      <p:ext uri="{BB962C8B-B14F-4D97-AF65-F5344CB8AC3E}">
        <p14:creationId xmlns:p14="http://schemas.microsoft.com/office/powerpoint/2010/main" val="56607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5:notes"/>
          <p:cNvSpPr>
            <a:spLocks noGrp="1" noRot="1" noChangeAspect="1"/>
          </p:cNvSpPr>
          <p:nvPr>
            <p:ph type="sldImg" idx="2"/>
          </p:nvPr>
        </p:nvSpPr>
        <p:spPr>
          <a:xfrm>
            <a:off x="276225" y="457200"/>
            <a:ext cx="2190750" cy="1233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5:notes"/>
          <p:cNvSpPr txBox="1">
            <a:spLocks noGrp="1"/>
          </p:cNvSpPr>
          <p:nvPr>
            <p:ph type="body" idx="1"/>
          </p:nvPr>
        </p:nvSpPr>
        <p:spPr>
          <a:xfrm>
            <a:off x="273844" y="1761067"/>
            <a:ext cx="2195513" cy="14393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Let’s start with a brief history of the Delta Gamma Foundation. In 1936, Delta Gamma adopted our official philanthropy thanks to member Ruth Billow, Eta-Akron. </a:t>
            </a:r>
          </a:p>
          <a:p>
            <a:pPr marL="0" lvl="0" indent="0" algn="l" rtl="0">
              <a:spcBef>
                <a:spcPts val="0"/>
              </a:spcBef>
              <a:spcAft>
                <a:spcPts val="0"/>
              </a:spcAft>
              <a:buNone/>
            </a:pPr>
            <a:r>
              <a:rPr lang="en-US" i="0" dirty="0"/>
              <a:t>Review dates and philanthropy bullets in first section. </a:t>
            </a:r>
          </a:p>
          <a:p>
            <a:pPr marL="0" lvl="0" indent="0" algn="l" rtl="0">
              <a:spcBef>
                <a:spcPts val="0"/>
              </a:spcBef>
              <a:spcAft>
                <a:spcPts val="0"/>
              </a:spcAft>
              <a:buNone/>
            </a:pPr>
            <a:endParaRPr lang="en-US" i="0" dirty="0"/>
          </a:p>
          <a:p>
            <a:pPr marL="0" lvl="0" indent="0" algn="l" rtl="0">
              <a:spcBef>
                <a:spcPts val="0"/>
              </a:spcBef>
              <a:spcAft>
                <a:spcPts val="0"/>
              </a:spcAft>
              <a:buNone/>
            </a:pPr>
            <a:r>
              <a:rPr lang="en-US" i="1" dirty="0"/>
              <a:t>In 1951, The Delta Gamma Foundation was formed as we know today. </a:t>
            </a:r>
          </a:p>
          <a:p>
            <a:pPr marL="0" lvl="0" indent="0" algn="l" rtl="0">
              <a:spcBef>
                <a:spcPts val="0"/>
              </a:spcBef>
              <a:spcAft>
                <a:spcPts val="0"/>
              </a:spcAft>
              <a:buNone/>
            </a:pPr>
            <a:r>
              <a:rPr lang="en-US" i="0" dirty="0"/>
              <a:t>Read Foundation mission statement. </a:t>
            </a:r>
          </a:p>
          <a:p>
            <a:pPr marL="0" lvl="0" indent="0" algn="l" rtl="0">
              <a:spcBef>
                <a:spcPts val="0"/>
              </a:spcBef>
              <a:spcAft>
                <a:spcPts val="0"/>
              </a:spcAft>
              <a:buNone/>
            </a:pPr>
            <a:endParaRPr lang="en-US" dirty="0"/>
          </a:p>
        </p:txBody>
      </p:sp>
      <p:sp>
        <p:nvSpPr>
          <p:cNvPr id="33" name="Google Shape;33;p5:notes"/>
          <p:cNvSpPr txBox="1">
            <a:spLocks noGrp="1"/>
          </p:cNvSpPr>
          <p:nvPr>
            <p:ph type="sldNum" idx="12"/>
          </p:nvPr>
        </p:nvSpPr>
        <p:spPr>
          <a:xfrm>
            <a:off x="1553766" y="3473451"/>
            <a:ext cx="1188244" cy="18414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3:notes"/>
          <p:cNvSpPr>
            <a:spLocks noGrp="1" noRot="1" noChangeAspect="1"/>
          </p:cNvSpPr>
          <p:nvPr>
            <p:ph type="sldImg" idx="2"/>
          </p:nvPr>
        </p:nvSpPr>
        <p:spPr>
          <a:xfrm>
            <a:off x="152400" y="274638"/>
            <a:ext cx="2438400" cy="13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13:notes"/>
          <p:cNvSpPr txBox="1">
            <a:spLocks noGrp="1"/>
          </p:cNvSpPr>
          <p:nvPr>
            <p:ph type="body" idx="1"/>
          </p:nvPr>
        </p:nvSpPr>
        <p:spPr>
          <a:xfrm>
            <a:off x="274313" y="1737333"/>
            <a:ext cx="2194650" cy="16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(2 minutes)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i="1" dirty="0"/>
              <a:t>Here’s a review of the impact the Foundation made in the last fiscal year. </a:t>
            </a:r>
          </a:p>
          <a:p>
            <a:pPr marL="0" lvl="0" indent="0" algn="l" rtl="0">
              <a:spcBef>
                <a:spcPts val="0"/>
              </a:spcBef>
              <a:spcAft>
                <a:spcPts val="0"/>
              </a:spcAft>
              <a:buClr>
                <a:schemeClr val="dk1"/>
              </a:buClr>
              <a:buSzPts val="1200"/>
              <a:buFont typeface="Calibri"/>
              <a:buNone/>
            </a:pPr>
            <a:endParaRPr lang="en-US" i="1" dirty="0"/>
          </a:p>
          <a:p>
            <a:pPr marL="0" lvl="0" indent="0" algn="l" rtl="0">
              <a:spcBef>
                <a:spcPts val="0"/>
              </a:spcBef>
              <a:spcAft>
                <a:spcPts val="0"/>
              </a:spcAft>
              <a:buClr>
                <a:schemeClr val="dk1"/>
              </a:buClr>
              <a:buSzPts val="1200"/>
              <a:buFont typeface="Calibri"/>
              <a:buNone/>
            </a:pPr>
            <a:r>
              <a:rPr lang="en-US" i="0" dirty="0"/>
              <a:t>Pause to allow attendees to review items on the slide. Call out some of the facts that are specific to the collegiate chapters. </a:t>
            </a:r>
          </a:p>
          <a:p>
            <a:pPr marL="0" lvl="0" indent="0" algn="l" rtl="0">
              <a:spcBef>
                <a:spcPts val="0"/>
              </a:spcBef>
              <a:spcAft>
                <a:spcPts val="0"/>
              </a:spcAft>
              <a:buClr>
                <a:schemeClr val="dk1"/>
              </a:buClr>
              <a:buSzPts val="1200"/>
              <a:buFont typeface="Calibri"/>
              <a:buNone/>
            </a:pPr>
            <a:endParaRPr lang="en-US" i="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a:spLocks noGrp="1" noRot="1" noChangeAspect="1"/>
          </p:cNvSpPr>
          <p:nvPr>
            <p:ph type="sldImg" idx="2"/>
          </p:nvPr>
        </p:nvSpPr>
        <p:spPr>
          <a:xfrm>
            <a:off x="152400" y="274638"/>
            <a:ext cx="2438400" cy="137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7:notes"/>
          <p:cNvSpPr txBox="1">
            <a:spLocks noGrp="1"/>
          </p:cNvSpPr>
          <p:nvPr>
            <p:ph type="body" idx="1"/>
          </p:nvPr>
        </p:nvSpPr>
        <p:spPr>
          <a:xfrm>
            <a:off x="274275" y="1646238"/>
            <a:ext cx="2194650" cy="16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(5  minutes)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i="1" u="none" dirty="0"/>
              <a:t>Some collegians aren’t sure where the money “goes” when they are hosting their fundraising events. The information on this slide illustrates the 3 areas that the Delta Gamma Foundation works to support. </a:t>
            </a:r>
          </a:p>
          <a:p>
            <a:pPr marL="0" lvl="0" indent="0" algn="l" rtl="0">
              <a:spcBef>
                <a:spcPts val="0"/>
              </a:spcBef>
              <a:spcAft>
                <a:spcPts val="0"/>
              </a:spcAft>
              <a:buClr>
                <a:schemeClr val="dk1"/>
              </a:buClr>
              <a:buSzPts val="1200"/>
              <a:buFont typeface="Calibri"/>
              <a:buNone/>
            </a:pPr>
            <a:endParaRPr lang="en-US" i="1" u="none" dirty="0"/>
          </a:p>
          <a:p>
            <a:pPr marL="0" lvl="0" indent="0" algn="l" rtl="0">
              <a:spcBef>
                <a:spcPts val="0"/>
              </a:spcBef>
              <a:spcAft>
                <a:spcPts val="0"/>
              </a:spcAft>
              <a:buClr>
                <a:schemeClr val="dk1"/>
              </a:buClr>
              <a:buSzPts val="1200"/>
              <a:buFont typeface="Calibri"/>
              <a:buNone/>
            </a:pPr>
            <a:r>
              <a:rPr lang="en-US" i="1" u="none" dirty="0"/>
              <a:t>The First area is Individual Member Support. This includes initiatives such as our need-based scholarship, merit-based scholarships and crisis grants. These initiatives directly support both collegiate and alumnae members of Delta Gamma. </a:t>
            </a:r>
          </a:p>
          <a:p>
            <a:pPr marL="0" lvl="0" indent="0" algn="l" rtl="0">
              <a:spcBef>
                <a:spcPts val="0"/>
              </a:spcBef>
              <a:spcAft>
                <a:spcPts val="0"/>
              </a:spcAft>
              <a:buClr>
                <a:schemeClr val="dk1"/>
              </a:buClr>
              <a:buSzPts val="1200"/>
              <a:buFont typeface="Calibri"/>
              <a:buNone/>
            </a:pPr>
            <a:endParaRPr lang="en-US" i="1" u="none" dirty="0"/>
          </a:p>
          <a:p>
            <a:pPr marL="0" lvl="0" indent="0" algn="l" rtl="0">
              <a:spcBef>
                <a:spcPts val="0"/>
              </a:spcBef>
              <a:spcAft>
                <a:spcPts val="0"/>
              </a:spcAft>
              <a:buClr>
                <a:schemeClr val="dk1"/>
              </a:buClr>
              <a:buSzPts val="1200"/>
              <a:buFont typeface="Calibri"/>
              <a:buNone/>
            </a:pPr>
            <a:r>
              <a:rPr lang="en-US" i="1" u="none" dirty="0"/>
              <a:t>Next is Training &amp; Programming. Funds raised for this area directly impact members through providing grants to important programs for members’ that support leadership skills, teach social responsibility, and promote health and well-being. Examples of these programs include: the Lewis Institute, the Collegiate Development Consultant Program, Alcohol Skills Training Program (ASTP) and more. </a:t>
            </a:r>
          </a:p>
          <a:p>
            <a:pPr marL="0" lvl="0" indent="0" algn="l" rtl="0">
              <a:spcBef>
                <a:spcPts val="0"/>
              </a:spcBef>
              <a:spcAft>
                <a:spcPts val="0"/>
              </a:spcAft>
              <a:buClr>
                <a:schemeClr val="dk1"/>
              </a:buClr>
              <a:buSzPts val="1200"/>
              <a:buFont typeface="Calibri"/>
              <a:buNone/>
            </a:pPr>
            <a:endParaRPr lang="en-US" i="1" u="none" dirty="0"/>
          </a:p>
          <a:p>
            <a:pPr marL="0" lvl="0" indent="0" algn="l" rtl="0">
              <a:spcBef>
                <a:spcPts val="0"/>
              </a:spcBef>
              <a:spcAft>
                <a:spcPts val="0"/>
              </a:spcAft>
              <a:buClr>
                <a:schemeClr val="dk1"/>
              </a:buClr>
              <a:buSzPts val="1200"/>
              <a:buFont typeface="Calibri"/>
              <a:buNone/>
            </a:pPr>
            <a:r>
              <a:rPr lang="en-US" i="1" u="none" dirty="0"/>
              <a:t>And last, but certainly not least! Is Service for Sight. This area ensures the Foundation’s commitment to supporting organizations that promote sight preservation and conservation. This is the heart of our Foundation’s Mission. Specific areas that benefit from funds raised here include Delta Gamma’s 5 schools and grants to local organizations that share our Service for Sight mission. </a:t>
            </a:r>
          </a:p>
          <a:p>
            <a:pPr marL="0" lvl="0" indent="0" algn="l" rtl="0">
              <a:spcBef>
                <a:spcPts val="0"/>
              </a:spcBef>
              <a:spcAft>
                <a:spcPts val="0"/>
              </a:spcAft>
              <a:buClr>
                <a:schemeClr val="dk1"/>
              </a:buClr>
              <a:buSzPts val="1200"/>
              <a:buFont typeface="Calibri"/>
              <a:buNone/>
            </a:pPr>
            <a:endParaRPr lang="en-US" i="1" u="none" dirty="0"/>
          </a:p>
          <a:p>
            <a:pPr marL="0" lvl="0" indent="0" algn="l" rtl="0">
              <a:spcBef>
                <a:spcPts val="0"/>
              </a:spcBef>
              <a:spcAft>
                <a:spcPts val="0"/>
              </a:spcAft>
              <a:buClr>
                <a:schemeClr val="dk1"/>
              </a:buClr>
              <a:buSzPts val="1200"/>
              <a:buFont typeface="Calibri"/>
              <a:buNone/>
            </a:pPr>
            <a:r>
              <a:rPr lang="en-US" i="0" u="none" dirty="0"/>
              <a:t>Allow time for any questions about these areas of support.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dirty="0"/>
          </a:p>
          <a:p>
            <a:r>
              <a:rPr lang="en-US" i="1" dirty="0"/>
              <a:t>Now that we have discussed some important background and context of the Foundation as a whole, let’s chat more about the role collegiate chapters play in the Foundation. </a:t>
            </a:r>
          </a:p>
        </p:txBody>
      </p:sp>
      <p:sp>
        <p:nvSpPr>
          <p:cNvPr id="4" name="Slide Number Placeholder 3"/>
          <p:cNvSpPr>
            <a:spLocks noGrp="1"/>
          </p:cNvSpPr>
          <p:nvPr>
            <p:ph type="sldNum" sz="quarter" idx="5"/>
          </p:nvPr>
        </p:nvSpPr>
        <p:spPr/>
        <p:txBody>
          <a:bodyPr/>
          <a:lstStyle/>
          <a:p>
            <a:fld id="{E56D7494-F31E-4597-B942-BF8D4C2650B1}" type="slidenum">
              <a:rPr lang="en-US" smtClean="0"/>
              <a:t>8</a:t>
            </a:fld>
            <a:endParaRPr lang="en-US" dirty="0"/>
          </a:p>
        </p:txBody>
      </p:sp>
    </p:spTree>
    <p:extLst>
      <p:ext uri="{BB962C8B-B14F-4D97-AF65-F5344CB8AC3E}">
        <p14:creationId xmlns:p14="http://schemas.microsoft.com/office/powerpoint/2010/main" val="305455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76200"/>
            <a:ext cx="2190750" cy="1233488"/>
          </a:xfrm>
        </p:spPr>
      </p:sp>
      <p:sp>
        <p:nvSpPr>
          <p:cNvPr id="3" name="Notes Placeholder 2"/>
          <p:cNvSpPr>
            <a:spLocks noGrp="1"/>
          </p:cNvSpPr>
          <p:nvPr>
            <p:ph type="body" idx="1"/>
          </p:nvPr>
        </p:nvSpPr>
        <p:spPr>
          <a:xfrm>
            <a:off x="266700" y="990600"/>
            <a:ext cx="2152651" cy="2387600"/>
          </a:xfrm>
        </p:spPr>
        <p:txBody>
          <a:bodyPr/>
          <a:lstStyle/>
          <a:p>
            <a:r>
              <a:rPr lang="en-US" dirty="0"/>
              <a:t>(3 minutes) </a:t>
            </a:r>
          </a:p>
          <a:p>
            <a:endParaRPr lang="en-US" dirty="0"/>
          </a:p>
          <a:p>
            <a:r>
              <a:rPr lang="en-US" i="1" dirty="0"/>
              <a:t>Fraternity Standard 8 reviews all expectations related to Foundation operations for collegiate chapters. This standard is a great place to turn to in order to understand how to support the chapter you work with in achieving excellence in Foundation operations. </a:t>
            </a:r>
          </a:p>
          <a:p>
            <a:endParaRPr lang="en-US" dirty="0"/>
          </a:p>
          <a:p>
            <a:r>
              <a:rPr lang="en-US" dirty="0"/>
              <a:t>Review bullets of this standard. </a:t>
            </a:r>
          </a:p>
          <a:p>
            <a:endParaRPr lang="en-US" dirty="0"/>
          </a:p>
          <a:p>
            <a:r>
              <a:rPr lang="en-US" i="1" dirty="0"/>
              <a:t>We will continue to discuss aspects of this standard throughout our time today. This standard as well as all other collegiate chapter standards, can be found in the DG Library document here: https://www.deltagamma.org/library/handbookguidemanual/delta-gamma-fraternity-standards-for-collegiate-chapters-full-version/ </a:t>
            </a:r>
          </a:p>
          <a:p>
            <a:endParaRPr lang="en-US" dirty="0"/>
          </a:p>
          <a:p>
            <a:r>
              <a:rPr lang="en-US" dirty="0"/>
              <a:t>Fac Note: Share link to standards document in the chat.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405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46ABC3-579F-48EC-A83A-B70061331252}"/>
              </a:ext>
            </a:extLst>
          </p:cNvPr>
          <p:cNvSpPr>
            <a:spLocks noGrp="1"/>
          </p:cNvSpPr>
          <p:nvPr>
            <p:ph type="body" sz="quarter" idx="10" hasCustomPrompt="1"/>
          </p:nvPr>
        </p:nvSpPr>
        <p:spPr>
          <a:xfrm>
            <a:off x="304800" y="609600"/>
            <a:ext cx="2336800" cy="381000"/>
          </a:xfrm>
          <a:prstGeom prst="rect">
            <a:avLst/>
          </a:prstGeom>
        </p:spPr>
        <p:txBody>
          <a:bodyPr/>
          <a:lstStyle>
            <a:lvl1pPr algn="l">
              <a:defRPr sz="2200" b="1" i="0" cap="none" baseline="0">
                <a:solidFill>
                  <a:srgbClr val="0D2C6C"/>
                </a:solidFill>
                <a:latin typeface="TROPILINE-EXTRABOLD" pitchFamily="2" charset="77"/>
              </a:defRPr>
            </a:lvl1pPr>
            <a:lvl2pPr marL="0" algn="l">
              <a:defRPr sz="1200" b="0">
                <a:solidFill>
                  <a:srgbClr val="B78D4D"/>
                </a:solidFill>
              </a:defRPr>
            </a:lvl2pPr>
          </a:lstStyle>
          <a:p>
            <a:pPr lvl="0"/>
            <a:r>
              <a:rPr lang="en-US" dirty="0"/>
              <a:t>Heading</a:t>
            </a:r>
          </a:p>
          <a:p>
            <a:pPr lvl="1"/>
            <a:r>
              <a:rPr lang="en-US" dirty="0"/>
              <a:t>Subheading</a:t>
            </a:r>
          </a:p>
        </p:txBody>
      </p:sp>
    </p:spTree>
    <p:extLst>
      <p:ext uri="{BB962C8B-B14F-4D97-AF65-F5344CB8AC3E}">
        <p14:creationId xmlns:p14="http://schemas.microsoft.com/office/powerpoint/2010/main" val="170244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0139DE-8F41-34EF-77E2-2125051FB84A}"/>
              </a:ext>
            </a:extLst>
          </p:cNvPr>
          <p:cNvSpPr>
            <a:spLocks noGrp="1"/>
          </p:cNvSpPr>
          <p:nvPr>
            <p:ph type="body" sz="quarter" idx="12"/>
          </p:nvPr>
        </p:nvSpPr>
        <p:spPr>
          <a:xfrm>
            <a:off x="381000" y="762000"/>
            <a:ext cx="4114800" cy="1371600"/>
          </a:xfrm>
          <a:prstGeom prst="rect">
            <a:avLst/>
          </a:prstGeom>
        </p:spPr>
        <p:txBody>
          <a:bodyPr/>
          <a:lstStyle>
            <a:lvl1pPr>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90D9CCCC-9142-4D32-A6E8-79853A51A716}"/>
              </a:ext>
            </a:extLst>
          </p:cNvPr>
          <p:cNvSpPr>
            <a:spLocks noGrp="1"/>
          </p:cNvSpPr>
          <p:nvPr>
            <p:ph sz="quarter" idx="10" hasCustomPrompt="1"/>
          </p:nvPr>
        </p:nvSpPr>
        <p:spPr>
          <a:xfrm>
            <a:off x="381000" y="304801"/>
            <a:ext cx="4114800" cy="304800"/>
          </a:xfrm>
          <a:prstGeom prst="rect">
            <a:avLst/>
          </a:prstGeom>
        </p:spPr>
        <p:txBody>
          <a:bodyPr/>
          <a:lstStyle>
            <a:lvl1pPr>
              <a:defRPr sz="1600" b="1">
                <a:solidFill>
                  <a:schemeClr val="bg1"/>
                </a:solidFill>
                <a:latin typeface="+mj-lt"/>
              </a:defRPr>
            </a:lvl1pPr>
            <a:lvl2pPr marL="0" algn="l">
              <a:defRPr sz="1400" b="1">
                <a:solidFill>
                  <a:srgbClr val="B78D4D"/>
                </a:solidFill>
              </a:defRPr>
            </a:lvl2pPr>
            <a:lvl3pPr>
              <a:defRPr sz="1333">
                <a:latin typeface="+mn-lt"/>
              </a:defRPr>
            </a:lvl3pPr>
          </a:lstStyle>
          <a:p>
            <a:pPr lvl="0"/>
            <a:r>
              <a:rPr lang="en-US" dirty="0"/>
              <a:t>Heading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46230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p:cSld name="Body">
    <p:bg>
      <p:bgPr>
        <a:blipFill>
          <a:blip r:embed="rId2">
            <a:alphaModFix/>
          </a:blip>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476081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4" r:id="rId2"/>
    <p:sldLayoutId id="2147483666" r:id="rId3"/>
    <p:sldLayoutId id="2147483667" r:id="rId4"/>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609585" eaLnBrk="1" hangingPunct="1">
        <a:defRPr>
          <a:latin typeface="+mn-lt"/>
          <a:ea typeface="+mn-ea"/>
          <a:cs typeface="+mn-cs"/>
        </a:defRPr>
      </a:lvl2pPr>
      <a:lvl3pPr marL="1219170" eaLnBrk="1" hangingPunct="1">
        <a:defRPr>
          <a:latin typeface="+mn-lt"/>
          <a:ea typeface="+mn-ea"/>
          <a:cs typeface="+mn-cs"/>
        </a:defRPr>
      </a:lvl3pPr>
      <a:lvl4pPr marL="1828754" eaLnBrk="1" hangingPunct="1">
        <a:defRPr>
          <a:latin typeface="+mn-lt"/>
          <a:ea typeface="+mn-ea"/>
          <a:cs typeface="+mn-cs"/>
        </a:defRPr>
      </a:lvl4pPr>
      <a:lvl5pPr marL="2438339" eaLnBrk="1" hangingPunct="1">
        <a:defRPr>
          <a:latin typeface="+mn-lt"/>
          <a:ea typeface="+mn-ea"/>
          <a:cs typeface="+mn-cs"/>
        </a:defRPr>
      </a:lvl5pPr>
      <a:lvl6pPr marL="3047924" eaLnBrk="1" hangingPunct="1">
        <a:defRPr>
          <a:latin typeface="+mn-lt"/>
          <a:ea typeface="+mn-ea"/>
          <a:cs typeface="+mn-cs"/>
        </a:defRPr>
      </a:lvl6pPr>
      <a:lvl7pPr marL="3657509" eaLnBrk="1" hangingPunct="1">
        <a:defRPr>
          <a:latin typeface="+mn-lt"/>
          <a:ea typeface="+mn-ea"/>
          <a:cs typeface="+mn-cs"/>
        </a:defRPr>
      </a:lvl7pPr>
      <a:lvl8pPr marL="4267093" eaLnBrk="1" hangingPunct="1">
        <a:defRPr>
          <a:latin typeface="+mn-lt"/>
          <a:ea typeface="+mn-ea"/>
          <a:cs typeface="+mn-cs"/>
        </a:defRPr>
      </a:lvl8pPr>
      <a:lvl9pPr marL="4876678" eaLnBrk="1" hangingPunct="1">
        <a:defRPr>
          <a:latin typeface="+mn-lt"/>
          <a:ea typeface="+mn-ea"/>
          <a:cs typeface="+mn-cs"/>
        </a:defRPr>
      </a:lvl9pPr>
    </p:bodyStyle>
    <p:otherStyle>
      <a:lvl1pPr marL="0" eaLnBrk="1" hangingPunct="1">
        <a:defRPr>
          <a:latin typeface="+mn-lt"/>
          <a:ea typeface="+mn-ea"/>
          <a:cs typeface="+mn-cs"/>
        </a:defRPr>
      </a:lvl1pPr>
      <a:lvl2pPr marL="609585" eaLnBrk="1" hangingPunct="1">
        <a:defRPr>
          <a:latin typeface="+mn-lt"/>
          <a:ea typeface="+mn-ea"/>
          <a:cs typeface="+mn-cs"/>
        </a:defRPr>
      </a:lvl2pPr>
      <a:lvl3pPr marL="1219170" eaLnBrk="1" hangingPunct="1">
        <a:defRPr>
          <a:latin typeface="+mn-lt"/>
          <a:ea typeface="+mn-ea"/>
          <a:cs typeface="+mn-cs"/>
        </a:defRPr>
      </a:lvl3pPr>
      <a:lvl4pPr marL="1828754" eaLnBrk="1" hangingPunct="1">
        <a:defRPr>
          <a:latin typeface="+mn-lt"/>
          <a:ea typeface="+mn-ea"/>
          <a:cs typeface="+mn-cs"/>
        </a:defRPr>
      </a:lvl4pPr>
      <a:lvl5pPr marL="2438339" eaLnBrk="1" hangingPunct="1">
        <a:defRPr>
          <a:latin typeface="+mn-lt"/>
          <a:ea typeface="+mn-ea"/>
          <a:cs typeface="+mn-cs"/>
        </a:defRPr>
      </a:lvl5pPr>
      <a:lvl6pPr marL="3047924" eaLnBrk="1" hangingPunct="1">
        <a:defRPr>
          <a:latin typeface="+mn-lt"/>
          <a:ea typeface="+mn-ea"/>
          <a:cs typeface="+mn-cs"/>
        </a:defRPr>
      </a:lvl6pPr>
      <a:lvl7pPr marL="3657509" eaLnBrk="1" hangingPunct="1">
        <a:defRPr>
          <a:latin typeface="+mn-lt"/>
          <a:ea typeface="+mn-ea"/>
          <a:cs typeface="+mn-cs"/>
        </a:defRPr>
      </a:lvl7pPr>
      <a:lvl8pPr marL="4267093" eaLnBrk="1" hangingPunct="1">
        <a:defRPr>
          <a:latin typeface="+mn-lt"/>
          <a:ea typeface="+mn-ea"/>
          <a:cs typeface="+mn-cs"/>
        </a:defRPr>
      </a:lvl8pPr>
      <a:lvl9pPr marL="4876678"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mailto:RFNC6@deltagamma.org" TargetMode="External"/><Relationship Id="rId3" Type="http://schemas.openxmlformats.org/officeDocument/2006/relationships/hyperlink" Target="mailto:RFNC1@deltagamma.org" TargetMode="External"/><Relationship Id="rId7" Type="http://schemas.openxmlformats.org/officeDocument/2006/relationships/hyperlink" Target="mailto:RFNC5@deltagamma.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RFNC4@deltagamma.org" TargetMode="External"/><Relationship Id="rId5" Type="http://schemas.openxmlformats.org/officeDocument/2006/relationships/hyperlink" Target="mailto:RFNC3@deltagamma.org" TargetMode="External"/><Relationship Id="rId10" Type="http://schemas.openxmlformats.org/officeDocument/2006/relationships/hyperlink" Target="mailto:RFNC8@deltagamma.org" TargetMode="External"/><Relationship Id="rId4" Type="http://schemas.openxmlformats.org/officeDocument/2006/relationships/hyperlink" Target="mailto:RFNC2@deltagamma.org" TargetMode="External"/><Relationship Id="rId9" Type="http://schemas.openxmlformats.org/officeDocument/2006/relationships/hyperlink" Target="mailto:RFNC7@deltagamma.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collservice@deltagamma.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mailto:mary-Michael.mcclure@deltagamma.org" TargetMode="External"/><Relationship Id="rId4" Type="http://schemas.openxmlformats.org/officeDocument/2006/relationships/hyperlink" Target="mailto:fundraising@deltagamma.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pic>
        <p:nvPicPr>
          <p:cNvPr id="20" name="Google Shape;20;p1" descr="A picture containing plate&#10;&#10;Description automatically generated"/>
          <p:cNvPicPr preferRelativeResize="0"/>
          <p:nvPr/>
        </p:nvPicPr>
        <p:blipFill rotWithShape="1">
          <a:blip r:embed="rId3">
            <a:alphaModFix/>
          </a:blip>
          <a:srcRect/>
          <a:stretch/>
        </p:blipFill>
        <p:spPr>
          <a:xfrm>
            <a:off x="1981200" y="1828800"/>
            <a:ext cx="352733" cy="529883"/>
          </a:xfrm>
          <a:prstGeom prst="rect">
            <a:avLst/>
          </a:prstGeom>
          <a:noFill/>
          <a:ln>
            <a:noFill/>
          </a:ln>
        </p:spPr>
      </p:pic>
      <p:sp>
        <p:nvSpPr>
          <p:cNvPr id="2" name="Text Placeholder 1">
            <a:extLst>
              <a:ext uri="{FF2B5EF4-FFF2-40B4-BE49-F238E27FC236}">
                <a16:creationId xmlns:a16="http://schemas.microsoft.com/office/drawing/2014/main" id="{47B13732-B5D9-0CDE-5B7B-4D772E018614}"/>
              </a:ext>
            </a:extLst>
          </p:cNvPr>
          <p:cNvSpPr>
            <a:spLocks noGrp="1"/>
          </p:cNvSpPr>
          <p:nvPr>
            <p:ph type="body" sz="quarter" idx="10"/>
          </p:nvPr>
        </p:nvSpPr>
        <p:spPr>
          <a:xfrm>
            <a:off x="304800" y="914400"/>
            <a:ext cx="2336800" cy="381000"/>
          </a:xfrm>
        </p:spPr>
        <p:txBody>
          <a:bodyPr/>
          <a:lstStyle/>
          <a:p>
            <a:r>
              <a:rPr lang="en-US" dirty="0"/>
              <a:t>FOUNDATION ADVISER </a:t>
            </a:r>
          </a:p>
        </p:txBody>
      </p:sp>
    </p:spTree>
    <p:extLst>
      <p:ext uri="{BB962C8B-B14F-4D97-AF65-F5344CB8AC3E}">
        <p14:creationId xmlns:p14="http://schemas.microsoft.com/office/powerpoint/2010/main" val="2303085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Text Placeholder 2">
            <a:extLst>
              <a:ext uri="{FF2B5EF4-FFF2-40B4-BE49-F238E27FC236}">
                <a16:creationId xmlns:a16="http://schemas.microsoft.com/office/drawing/2014/main" id="{B8A7684E-A012-FD57-D1B9-A986F1E9F187}"/>
              </a:ext>
            </a:extLst>
          </p:cNvPr>
          <p:cNvSpPr>
            <a:spLocks noGrp="1"/>
          </p:cNvSpPr>
          <p:nvPr>
            <p:ph type="body" sz="quarter" idx="12"/>
          </p:nvPr>
        </p:nvSpPr>
        <p:spPr>
          <a:xfrm>
            <a:off x="368085" y="685800"/>
            <a:ext cx="4114800" cy="1371600"/>
          </a:xfrm>
        </p:spPr>
        <p:txBody>
          <a:bodyPr/>
          <a:lstStyle/>
          <a:p>
            <a:r>
              <a:rPr lang="en-US" sz="700" b="1" dirty="0"/>
              <a:t>Foundation &amp; Service for Sight Education </a:t>
            </a:r>
          </a:p>
          <a:p>
            <a:pPr marL="171450" indent="-171450">
              <a:buFont typeface="Arial" panose="020B0604020202020204" pitchFamily="34" charset="0"/>
              <a:buChar char="•"/>
            </a:pPr>
            <a:r>
              <a:rPr lang="en-US" sz="700" dirty="0"/>
              <a:t>Share information about all the programs, support, and opportunities of the Delta Gamma Foundation, including scholarships, fellowships, and Crisis Grants </a:t>
            </a:r>
          </a:p>
          <a:p>
            <a:pPr marL="171450" indent="-171450">
              <a:buFont typeface="Arial" panose="020B0604020202020204" pitchFamily="34" charset="0"/>
              <a:buChar char="•"/>
            </a:pPr>
            <a:r>
              <a:rPr lang="en-US" sz="700" dirty="0"/>
              <a:t>Lead the education of chapter members about Service for Sight </a:t>
            </a:r>
          </a:p>
          <a:p>
            <a:r>
              <a:rPr lang="en-US" sz="700" b="1" dirty="0"/>
              <a:t>Let’s Talk Philanthropy </a:t>
            </a:r>
          </a:p>
          <a:p>
            <a:pPr marL="171450" indent="-171450">
              <a:buFont typeface="Arial" panose="020B0604020202020204" pitchFamily="34" charset="0"/>
              <a:buChar char="•"/>
            </a:pPr>
            <a:r>
              <a:rPr lang="en-US" sz="700" dirty="0"/>
              <a:t>Facilitate workshop during RPW </a:t>
            </a:r>
          </a:p>
          <a:p>
            <a:pPr marL="171450" indent="-171450">
              <a:buFont typeface="Arial" panose="020B0604020202020204" pitchFamily="34" charset="0"/>
              <a:buChar char="•"/>
            </a:pPr>
            <a:r>
              <a:rPr lang="en-US" sz="700" dirty="0"/>
              <a:t>Utilize the Let’s Talk Philanthropy PowerPoint</a:t>
            </a:r>
          </a:p>
          <a:p>
            <a:pPr marL="171450" indent="-171450">
              <a:buFont typeface="Arial" panose="020B0604020202020204" pitchFamily="34" charset="0"/>
              <a:buChar char="•"/>
            </a:pPr>
            <a:r>
              <a:rPr lang="en-US" sz="700" dirty="0"/>
              <a:t>Complete the Anchorbase Task </a:t>
            </a:r>
          </a:p>
          <a:p>
            <a:r>
              <a:rPr lang="en-US" sz="700" b="1" dirty="0"/>
              <a:t>Collegiate Service – Do Good Hours </a:t>
            </a:r>
          </a:p>
          <a:p>
            <a:pPr marL="171450" indent="-171450">
              <a:buFont typeface="Arial" panose="020B0604020202020204" pitchFamily="34" charset="0"/>
              <a:buChar char="•"/>
            </a:pPr>
            <a:r>
              <a:rPr lang="en-US" sz="700" dirty="0"/>
              <a:t>Lead the planning, management, and organization of Service for Sight opportunities </a:t>
            </a:r>
          </a:p>
          <a:p>
            <a:pPr marL="171450" indent="-171450">
              <a:buFont typeface="Arial" panose="020B0604020202020204" pitchFamily="34" charset="0"/>
              <a:buChar char="•"/>
            </a:pPr>
            <a:r>
              <a:rPr lang="en-US" sz="700" dirty="0"/>
              <a:t>Manage Do Good Hours tracker </a:t>
            </a:r>
          </a:p>
          <a:p>
            <a:pPr marL="171450" indent="-171450">
              <a:buFont typeface="Arial" panose="020B0604020202020204" pitchFamily="34" charset="0"/>
              <a:buChar char="•"/>
            </a:pPr>
            <a:r>
              <a:rPr lang="en-US" sz="700" dirty="0"/>
              <a:t>Complete all service Anchorbase tasks (Oct 15, Dec 15, Feb 15, April 15, and last day of classes)</a:t>
            </a:r>
          </a:p>
        </p:txBody>
      </p:sp>
      <p:sp>
        <p:nvSpPr>
          <p:cNvPr id="2" name="Content Placeholder 1">
            <a:extLst>
              <a:ext uri="{FF2B5EF4-FFF2-40B4-BE49-F238E27FC236}">
                <a16:creationId xmlns:a16="http://schemas.microsoft.com/office/drawing/2014/main" id="{F8DDC63E-81DB-E398-D7FD-2DF639580C8A}"/>
              </a:ext>
            </a:extLst>
          </p:cNvPr>
          <p:cNvSpPr>
            <a:spLocks noGrp="1"/>
          </p:cNvSpPr>
          <p:nvPr>
            <p:ph sz="quarter" idx="10"/>
          </p:nvPr>
        </p:nvSpPr>
        <p:spPr/>
        <p:txBody>
          <a:bodyPr/>
          <a:lstStyle/>
          <a:p>
            <a:r>
              <a:rPr lang="en-US" sz="1400" dirty="0"/>
              <a:t>vp: Foundation Tasks – Service/Awareness</a:t>
            </a:r>
          </a:p>
        </p:txBody>
      </p:sp>
    </p:spTree>
    <p:extLst>
      <p:ext uri="{BB962C8B-B14F-4D97-AF65-F5344CB8AC3E}">
        <p14:creationId xmlns:p14="http://schemas.microsoft.com/office/powerpoint/2010/main" val="104299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3" name="Text Placeholder 2">
            <a:extLst>
              <a:ext uri="{FF2B5EF4-FFF2-40B4-BE49-F238E27FC236}">
                <a16:creationId xmlns:a16="http://schemas.microsoft.com/office/drawing/2014/main" id="{1C695970-F42E-F9D1-3A43-BFF8BB00B221}"/>
              </a:ext>
            </a:extLst>
          </p:cNvPr>
          <p:cNvSpPr>
            <a:spLocks noGrp="1"/>
          </p:cNvSpPr>
          <p:nvPr>
            <p:ph type="body" sz="quarter" idx="12"/>
          </p:nvPr>
        </p:nvSpPr>
        <p:spPr>
          <a:xfrm>
            <a:off x="304800" y="705624"/>
            <a:ext cx="4114800" cy="1371600"/>
          </a:xfrm>
        </p:spPr>
        <p:txBody>
          <a:bodyPr/>
          <a:lstStyle/>
          <a:p>
            <a:r>
              <a:rPr lang="en-US" sz="950" b="1" dirty="0"/>
              <a:t>Host Fundraising Events </a:t>
            </a:r>
          </a:p>
          <a:p>
            <a:pPr marL="171450" indent="-171450">
              <a:buFont typeface="Arial" panose="020B0604020202020204" pitchFamily="34" charset="0"/>
              <a:buChar char="•"/>
            </a:pPr>
            <a:r>
              <a:rPr lang="en-US" sz="950" dirty="0"/>
              <a:t>Lead the planning, management, and organization of at least two fundraisers per school year </a:t>
            </a:r>
          </a:p>
          <a:p>
            <a:pPr marL="171450" indent="-171450">
              <a:buFont typeface="Arial" panose="020B0604020202020204" pitchFamily="34" charset="0"/>
              <a:buChar char="•"/>
            </a:pPr>
            <a:r>
              <a:rPr lang="en-US" sz="950" dirty="0"/>
              <a:t>Utilize the Foundation Focus, RFNC, and Director: Collegiate Fundraising &amp; Special Events </a:t>
            </a:r>
          </a:p>
          <a:p>
            <a:pPr marL="171450" indent="-171450">
              <a:buFont typeface="Arial" panose="020B0604020202020204" pitchFamily="34" charset="0"/>
              <a:buChar char="•"/>
            </a:pPr>
            <a:r>
              <a:rPr lang="en-US" sz="950" dirty="0"/>
              <a:t>Pre-Planning Fundraising Event Form (due 6 weeks before event) </a:t>
            </a:r>
          </a:p>
          <a:p>
            <a:pPr marL="171450" indent="-171450">
              <a:buFont typeface="Arial" panose="020B0604020202020204" pitchFamily="34" charset="0"/>
              <a:buChar char="•"/>
            </a:pPr>
            <a:r>
              <a:rPr lang="en-US" sz="950" dirty="0"/>
              <a:t>Event Guidelines for Events without Alcohol (due 4 weeks before event) </a:t>
            </a:r>
          </a:p>
          <a:p>
            <a:pPr marL="171450" indent="-171450">
              <a:buFont typeface="Arial" panose="020B0604020202020204" pitchFamily="34" charset="0"/>
              <a:buChar char="•"/>
            </a:pPr>
            <a:r>
              <a:rPr lang="en-US" sz="950" dirty="0"/>
              <a:t>Fundraising Finance Report form (due 2 weeks after event)</a:t>
            </a:r>
          </a:p>
        </p:txBody>
      </p:sp>
      <p:sp>
        <p:nvSpPr>
          <p:cNvPr id="2" name="Content Placeholder 1">
            <a:extLst>
              <a:ext uri="{FF2B5EF4-FFF2-40B4-BE49-F238E27FC236}">
                <a16:creationId xmlns:a16="http://schemas.microsoft.com/office/drawing/2014/main" id="{6A13D7FD-23F4-40A3-289D-9946D374A0E1}"/>
              </a:ext>
            </a:extLst>
          </p:cNvPr>
          <p:cNvSpPr>
            <a:spLocks noGrp="1"/>
          </p:cNvSpPr>
          <p:nvPr>
            <p:ph sz="quarter" idx="10"/>
          </p:nvPr>
        </p:nvSpPr>
        <p:spPr>
          <a:xfrm>
            <a:off x="381000" y="304800"/>
            <a:ext cx="4114800" cy="304800"/>
          </a:xfrm>
        </p:spPr>
        <p:txBody>
          <a:bodyPr/>
          <a:lstStyle/>
          <a:p>
            <a:r>
              <a:rPr lang="en-US" dirty="0"/>
              <a:t>vp: Foundation Tasks – Fundraising </a:t>
            </a:r>
          </a:p>
        </p:txBody>
      </p:sp>
    </p:spTree>
    <p:extLst>
      <p:ext uri="{BB962C8B-B14F-4D97-AF65-F5344CB8AC3E}">
        <p14:creationId xmlns:p14="http://schemas.microsoft.com/office/powerpoint/2010/main" val="255085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1B9853-2DFD-1CAF-D719-27ECF632F6D7}"/>
              </a:ext>
            </a:extLst>
          </p:cNvPr>
          <p:cNvSpPr>
            <a:spLocks noGrp="1"/>
          </p:cNvSpPr>
          <p:nvPr>
            <p:ph type="body" sz="quarter" idx="10"/>
          </p:nvPr>
        </p:nvSpPr>
        <p:spPr>
          <a:xfrm>
            <a:off x="304800" y="838200"/>
            <a:ext cx="2336800" cy="381000"/>
          </a:xfrm>
        </p:spPr>
        <p:txBody>
          <a:bodyPr/>
          <a:lstStyle/>
          <a:p>
            <a:r>
              <a:rPr lang="en-US" dirty="0"/>
              <a:t>FOUNDATION ADVISER ROLE</a:t>
            </a:r>
          </a:p>
        </p:txBody>
      </p:sp>
    </p:spTree>
    <p:extLst>
      <p:ext uri="{BB962C8B-B14F-4D97-AF65-F5344CB8AC3E}">
        <p14:creationId xmlns:p14="http://schemas.microsoft.com/office/powerpoint/2010/main" val="193906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38E79-8153-52A5-4D64-B97BE83A9BC1}"/>
              </a:ext>
            </a:extLst>
          </p:cNvPr>
          <p:cNvSpPr txBox="1"/>
          <p:nvPr/>
        </p:nvSpPr>
        <p:spPr>
          <a:xfrm>
            <a:off x="990600" y="838200"/>
            <a:ext cx="2895600" cy="830997"/>
          </a:xfrm>
          <a:prstGeom prst="rect">
            <a:avLst/>
          </a:prstGeom>
          <a:noFill/>
        </p:spPr>
        <p:txBody>
          <a:bodyPr wrap="square" rtlCol="0">
            <a:spAutoFit/>
          </a:bodyPr>
          <a:lstStyle/>
          <a:p>
            <a:pPr algn="ctr"/>
            <a:r>
              <a:rPr lang="en-US" sz="1200" b="1" dirty="0"/>
              <a:t>What does the Foundation adviser role mean to you? </a:t>
            </a:r>
          </a:p>
          <a:p>
            <a:pPr marL="285750" indent="-285750" algn="ctr">
              <a:buFont typeface="Arial" panose="020B0604020202020204" pitchFamily="34" charset="0"/>
              <a:buChar char="•"/>
            </a:pPr>
            <a:r>
              <a:rPr lang="en-US" sz="1200" dirty="0"/>
              <a:t>Responsibilities? </a:t>
            </a:r>
          </a:p>
          <a:p>
            <a:pPr marL="285750" indent="-285750" algn="ctr">
              <a:buFont typeface="Arial" panose="020B0604020202020204" pitchFamily="34" charset="0"/>
              <a:buChar char="•"/>
            </a:pPr>
            <a:r>
              <a:rPr lang="en-US" sz="1200" dirty="0"/>
              <a:t>Important aspects? </a:t>
            </a:r>
          </a:p>
        </p:txBody>
      </p:sp>
    </p:spTree>
    <p:extLst>
      <p:ext uri="{BB962C8B-B14F-4D97-AF65-F5344CB8AC3E}">
        <p14:creationId xmlns:p14="http://schemas.microsoft.com/office/powerpoint/2010/main" val="30001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BD0187-8ECF-8F78-AFE4-C9F3F6D29B1A}"/>
              </a:ext>
            </a:extLst>
          </p:cNvPr>
          <p:cNvPicPr>
            <a:picLocks noChangeAspect="1"/>
          </p:cNvPicPr>
          <p:nvPr/>
        </p:nvPicPr>
        <p:blipFill>
          <a:blip r:embed="rId3"/>
          <a:stretch>
            <a:fillRect/>
          </a:stretch>
        </p:blipFill>
        <p:spPr>
          <a:xfrm>
            <a:off x="857239" y="80953"/>
            <a:ext cx="3162323" cy="2581294"/>
          </a:xfrm>
          <a:prstGeom prst="rect">
            <a:avLst/>
          </a:prstGeom>
        </p:spPr>
      </p:pic>
    </p:spTree>
    <p:extLst>
      <p:ext uri="{BB962C8B-B14F-4D97-AF65-F5344CB8AC3E}">
        <p14:creationId xmlns:p14="http://schemas.microsoft.com/office/powerpoint/2010/main" val="114731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C948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9EB71-7A55-74E8-3D2D-3E0E16B70455}"/>
              </a:ext>
            </a:extLst>
          </p:cNvPr>
          <p:cNvPicPr>
            <a:picLocks noChangeAspect="1"/>
          </p:cNvPicPr>
          <p:nvPr/>
        </p:nvPicPr>
        <p:blipFill>
          <a:blip r:embed="rId3"/>
          <a:stretch>
            <a:fillRect/>
          </a:stretch>
        </p:blipFill>
        <p:spPr>
          <a:xfrm>
            <a:off x="1210344" y="195644"/>
            <a:ext cx="2456111" cy="1175956"/>
          </a:xfrm>
          <a:prstGeom prst="rect">
            <a:avLst/>
          </a:prstGeom>
        </p:spPr>
      </p:pic>
      <p:pic>
        <p:nvPicPr>
          <p:cNvPr id="5" name="Picture 4">
            <a:extLst>
              <a:ext uri="{FF2B5EF4-FFF2-40B4-BE49-F238E27FC236}">
                <a16:creationId xmlns:a16="http://schemas.microsoft.com/office/drawing/2014/main" id="{3764F5AB-57E6-EA72-C766-B511A1B0F173}"/>
              </a:ext>
            </a:extLst>
          </p:cNvPr>
          <p:cNvPicPr>
            <a:picLocks noChangeAspect="1"/>
          </p:cNvPicPr>
          <p:nvPr/>
        </p:nvPicPr>
        <p:blipFill>
          <a:blip r:embed="rId4"/>
          <a:stretch>
            <a:fillRect/>
          </a:stretch>
        </p:blipFill>
        <p:spPr>
          <a:xfrm>
            <a:off x="1210343" y="1371600"/>
            <a:ext cx="2456111" cy="1261247"/>
          </a:xfrm>
          <a:prstGeom prst="rect">
            <a:avLst/>
          </a:prstGeom>
        </p:spPr>
      </p:pic>
      <p:sp>
        <p:nvSpPr>
          <p:cNvPr id="6" name="Rectangle 5">
            <a:extLst>
              <a:ext uri="{FF2B5EF4-FFF2-40B4-BE49-F238E27FC236}">
                <a16:creationId xmlns:a16="http://schemas.microsoft.com/office/drawing/2014/main" id="{D95DB624-FFFD-7C63-9338-60CDC79AAE5C}"/>
              </a:ext>
            </a:extLst>
          </p:cNvPr>
          <p:cNvSpPr/>
          <p:nvPr/>
        </p:nvSpPr>
        <p:spPr>
          <a:xfrm>
            <a:off x="1210342" y="990600"/>
            <a:ext cx="2456111"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930494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9CC423-FB0B-6DDD-4E3A-AC7DE9553824}"/>
              </a:ext>
            </a:extLst>
          </p:cNvPr>
          <p:cNvSpPr>
            <a:spLocks noGrp="1"/>
          </p:cNvSpPr>
          <p:nvPr>
            <p:ph type="body" sz="quarter" idx="12"/>
          </p:nvPr>
        </p:nvSpPr>
        <p:spPr>
          <a:xfrm>
            <a:off x="304800" y="762000"/>
            <a:ext cx="4114800" cy="1371600"/>
          </a:xfrm>
        </p:spPr>
        <p:txBody>
          <a:bodyPr/>
          <a:lstStyle/>
          <a:p>
            <a:r>
              <a:rPr lang="en-US" b="1" dirty="0"/>
              <a:t>Advisers should know how to… </a:t>
            </a:r>
          </a:p>
          <a:p>
            <a:pPr marL="171450" indent="-171450">
              <a:buFont typeface="Arial" panose="020B0604020202020204" pitchFamily="34" charset="0"/>
              <a:buChar char="•"/>
            </a:pPr>
            <a:r>
              <a:rPr lang="en-US" dirty="0"/>
              <a:t>Guide officers to avoid risk, minimize expenses and increase income for fundraisers </a:t>
            </a:r>
          </a:p>
          <a:p>
            <a:pPr marL="171450" indent="-171450">
              <a:buFont typeface="Arial" panose="020B0604020202020204" pitchFamily="34" charset="0"/>
              <a:buChar char="•"/>
            </a:pPr>
            <a:r>
              <a:rPr lang="en-US" dirty="0"/>
              <a:t>Help look for service opportunities </a:t>
            </a:r>
          </a:p>
          <a:p>
            <a:pPr marL="171450" indent="-171450">
              <a:buFont typeface="Arial" panose="020B0604020202020204" pitchFamily="34" charset="0"/>
              <a:buChar char="•"/>
            </a:pPr>
            <a:r>
              <a:rPr lang="en-US" dirty="0"/>
              <a:t>Help the vp: Foundation ensure chapter is educated on the Foundation all year and not just during recruitment prep </a:t>
            </a:r>
          </a:p>
        </p:txBody>
      </p:sp>
      <p:sp>
        <p:nvSpPr>
          <p:cNvPr id="2" name="Content Placeholder 1">
            <a:extLst>
              <a:ext uri="{FF2B5EF4-FFF2-40B4-BE49-F238E27FC236}">
                <a16:creationId xmlns:a16="http://schemas.microsoft.com/office/drawing/2014/main" id="{940B2433-6903-50E8-6C56-6F2E1640A539}"/>
              </a:ext>
            </a:extLst>
          </p:cNvPr>
          <p:cNvSpPr>
            <a:spLocks noGrp="1"/>
          </p:cNvSpPr>
          <p:nvPr>
            <p:ph sz="quarter" idx="10"/>
          </p:nvPr>
        </p:nvSpPr>
        <p:spPr>
          <a:xfrm>
            <a:off x="381000" y="304800"/>
            <a:ext cx="4114800" cy="304800"/>
          </a:xfrm>
        </p:spPr>
        <p:txBody>
          <a:bodyPr/>
          <a:lstStyle/>
          <a:p>
            <a:r>
              <a:rPr lang="en-US" dirty="0"/>
              <a:t>Other Adviser Tips</a:t>
            </a:r>
          </a:p>
        </p:txBody>
      </p:sp>
    </p:spTree>
    <p:extLst>
      <p:ext uri="{BB962C8B-B14F-4D97-AF65-F5344CB8AC3E}">
        <p14:creationId xmlns:p14="http://schemas.microsoft.com/office/powerpoint/2010/main" val="1778210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E0786-EECC-A59D-5D27-7CEC9333467D}"/>
              </a:ext>
            </a:extLst>
          </p:cNvPr>
          <p:cNvSpPr>
            <a:spLocks noGrp="1"/>
          </p:cNvSpPr>
          <p:nvPr>
            <p:ph type="body" sz="quarter" idx="10"/>
          </p:nvPr>
        </p:nvSpPr>
        <p:spPr>
          <a:xfrm>
            <a:off x="304800" y="762000"/>
            <a:ext cx="2336800" cy="381000"/>
          </a:xfrm>
        </p:spPr>
        <p:txBody>
          <a:bodyPr/>
          <a:lstStyle/>
          <a:p>
            <a:r>
              <a:rPr lang="en-US" dirty="0"/>
              <a:t>COLLEGIATE FUNDRAISING </a:t>
            </a:r>
          </a:p>
        </p:txBody>
      </p:sp>
    </p:spTree>
    <p:extLst>
      <p:ext uri="{BB962C8B-B14F-4D97-AF65-F5344CB8AC3E}">
        <p14:creationId xmlns:p14="http://schemas.microsoft.com/office/powerpoint/2010/main" val="327051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4" name="Google Shape;154;p23"/>
          <p:cNvPicPr preferRelativeResize="0"/>
          <p:nvPr/>
        </p:nvPicPr>
        <p:blipFill rotWithShape="1">
          <a:blip r:embed="rId3">
            <a:alphaModFix/>
          </a:blip>
          <a:srcRect/>
          <a:stretch/>
        </p:blipFill>
        <p:spPr>
          <a:xfrm>
            <a:off x="2438400" y="1447800"/>
            <a:ext cx="1189893" cy="906954"/>
          </a:xfrm>
          <a:prstGeom prst="rect">
            <a:avLst/>
          </a:prstGeom>
          <a:noFill/>
          <a:ln>
            <a:noFill/>
          </a:ln>
        </p:spPr>
      </p:pic>
      <p:pic>
        <p:nvPicPr>
          <p:cNvPr id="155" name="Google Shape;155;p23"/>
          <p:cNvPicPr preferRelativeResize="0"/>
          <p:nvPr/>
        </p:nvPicPr>
        <p:blipFill rotWithShape="1">
          <a:blip r:embed="rId4">
            <a:alphaModFix/>
          </a:blip>
          <a:srcRect/>
          <a:stretch/>
        </p:blipFill>
        <p:spPr>
          <a:xfrm>
            <a:off x="381000" y="736381"/>
            <a:ext cx="1543787" cy="1011572"/>
          </a:xfrm>
          <a:prstGeom prst="rect">
            <a:avLst/>
          </a:prstGeom>
          <a:noFill/>
          <a:ln>
            <a:noFill/>
          </a:ln>
        </p:spPr>
      </p:pic>
      <p:sp>
        <p:nvSpPr>
          <p:cNvPr id="3" name="Text Placeholder 2">
            <a:extLst>
              <a:ext uri="{FF2B5EF4-FFF2-40B4-BE49-F238E27FC236}">
                <a16:creationId xmlns:a16="http://schemas.microsoft.com/office/drawing/2014/main" id="{5919E7AB-0DF3-E71D-2AEB-599917582046}"/>
              </a:ext>
            </a:extLst>
          </p:cNvPr>
          <p:cNvSpPr>
            <a:spLocks noGrp="1"/>
          </p:cNvSpPr>
          <p:nvPr>
            <p:ph type="body" sz="quarter" idx="12"/>
          </p:nvPr>
        </p:nvSpPr>
        <p:spPr>
          <a:xfrm>
            <a:off x="2004647" y="736381"/>
            <a:ext cx="2033953" cy="787619"/>
          </a:xfrm>
        </p:spPr>
        <p:txBody>
          <a:bodyPr/>
          <a:lstStyle/>
          <a:p>
            <a:r>
              <a:rPr lang="en-US" sz="700" b="1" dirty="0"/>
              <a:t>Signature Fundraiser Event Examples</a:t>
            </a:r>
          </a:p>
          <a:p>
            <a:pPr marL="171450" indent="-171450">
              <a:buFont typeface="Arial" panose="020B0604020202020204" pitchFamily="34" charset="0"/>
              <a:buChar char="•"/>
            </a:pPr>
            <a:r>
              <a:rPr lang="en-US" sz="700" dirty="0"/>
              <a:t>Anchor Splash </a:t>
            </a:r>
          </a:p>
          <a:p>
            <a:pPr marL="171450" indent="-171450">
              <a:buFont typeface="Arial" panose="020B0604020202020204" pitchFamily="34" charset="0"/>
              <a:buChar char="•"/>
            </a:pPr>
            <a:r>
              <a:rPr lang="en-US" sz="700" dirty="0"/>
              <a:t>Anchor Bowl (football or bowling) </a:t>
            </a:r>
          </a:p>
          <a:p>
            <a:pPr marL="171450" indent="-171450">
              <a:buFont typeface="Arial" panose="020B0604020202020204" pitchFamily="34" charset="0"/>
              <a:buChar char="•"/>
            </a:pPr>
            <a:r>
              <a:rPr lang="en-US" sz="700" dirty="0"/>
              <a:t>Anchor Slam (basketball or volleyball) </a:t>
            </a:r>
          </a:p>
          <a:p>
            <a:pPr marL="171450" indent="-171450">
              <a:buFont typeface="Arial" panose="020B0604020202020204" pitchFamily="34" charset="0"/>
              <a:buChar char="•"/>
            </a:pPr>
            <a:r>
              <a:rPr lang="en-US" sz="700" dirty="0"/>
              <a:t>Anchor Dash (5k race) </a:t>
            </a:r>
          </a:p>
          <a:p>
            <a:pPr marL="171450" indent="-171450">
              <a:buFont typeface="Arial" panose="020B0604020202020204" pitchFamily="34" charset="0"/>
              <a:buChar char="•"/>
            </a:pPr>
            <a:r>
              <a:rPr lang="en-US" sz="700" dirty="0"/>
              <a:t>Anchor Tee-Off (golf)  </a:t>
            </a:r>
          </a:p>
        </p:txBody>
      </p:sp>
      <p:sp>
        <p:nvSpPr>
          <p:cNvPr id="2" name="Content Placeholder 1">
            <a:extLst>
              <a:ext uri="{FF2B5EF4-FFF2-40B4-BE49-F238E27FC236}">
                <a16:creationId xmlns:a16="http://schemas.microsoft.com/office/drawing/2014/main" id="{E900BBB2-2732-83D2-9890-0AC531B0AD68}"/>
              </a:ext>
            </a:extLst>
          </p:cNvPr>
          <p:cNvSpPr>
            <a:spLocks noGrp="1"/>
          </p:cNvSpPr>
          <p:nvPr>
            <p:ph sz="quarter" idx="10"/>
          </p:nvPr>
        </p:nvSpPr>
        <p:spPr>
          <a:xfrm>
            <a:off x="381000" y="301278"/>
            <a:ext cx="4114800" cy="304800"/>
          </a:xfrm>
        </p:spPr>
        <p:txBody>
          <a:bodyPr/>
          <a:lstStyle/>
          <a:p>
            <a:r>
              <a:rPr lang="en-US" dirty="0"/>
              <a:t>Collegiate Fundraising </a:t>
            </a:r>
          </a:p>
        </p:txBody>
      </p:sp>
    </p:spTree>
    <p:extLst>
      <p:ext uri="{BB962C8B-B14F-4D97-AF65-F5344CB8AC3E}">
        <p14:creationId xmlns:p14="http://schemas.microsoft.com/office/powerpoint/2010/main" val="3096802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1" name="Google Shape;161;p24" descr="A picture containing plate&#10;&#10;Description automatically generated"/>
          <p:cNvPicPr preferRelativeResize="0"/>
          <p:nvPr/>
        </p:nvPicPr>
        <p:blipFill rotWithShape="1">
          <a:blip r:embed="rId3">
            <a:alphaModFix/>
          </a:blip>
          <a:srcRect/>
          <a:stretch/>
        </p:blipFill>
        <p:spPr>
          <a:xfrm>
            <a:off x="4201750" y="1689885"/>
            <a:ext cx="304800" cy="457878"/>
          </a:xfrm>
          <a:prstGeom prst="rect">
            <a:avLst/>
          </a:prstGeom>
          <a:noFill/>
          <a:ln>
            <a:noFill/>
          </a:ln>
        </p:spPr>
      </p:pic>
      <p:pic>
        <p:nvPicPr>
          <p:cNvPr id="163" name="Google Shape;163;p24"/>
          <p:cNvPicPr preferRelativeResize="0"/>
          <p:nvPr/>
        </p:nvPicPr>
        <p:blipFill rotWithShape="1">
          <a:blip r:embed="rId4">
            <a:alphaModFix/>
          </a:blip>
          <a:srcRect/>
          <a:stretch/>
        </p:blipFill>
        <p:spPr>
          <a:xfrm>
            <a:off x="304225" y="841274"/>
            <a:ext cx="1265460" cy="1244950"/>
          </a:xfrm>
          <a:prstGeom prst="rect">
            <a:avLst/>
          </a:prstGeom>
          <a:noFill/>
          <a:ln>
            <a:noFill/>
          </a:ln>
        </p:spPr>
      </p:pic>
      <p:pic>
        <p:nvPicPr>
          <p:cNvPr id="164" name="Google Shape;164;p24"/>
          <p:cNvPicPr preferRelativeResize="0"/>
          <p:nvPr/>
        </p:nvPicPr>
        <p:blipFill rotWithShape="1">
          <a:blip r:embed="rId5">
            <a:alphaModFix/>
          </a:blip>
          <a:srcRect/>
          <a:stretch/>
        </p:blipFill>
        <p:spPr>
          <a:xfrm>
            <a:off x="1703588" y="840031"/>
            <a:ext cx="998382" cy="1291737"/>
          </a:xfrm>
          <a:prstGeom prst="rect">
            <a:avLst/>
          </a:prstGeom>
          <a:noFill/>
          <a:ln>
            <a:noFill/>
          </a:ln>
        </p:spPr>
      </p:pic>
      <p:sp>
        <p:nvSpPr>
          <p:cNvPr id="3" name="Text Placeholder 2">
            <a:extLst>
              <a:ext uri="{FF2B5EF4-FFF2-40B4-BE49-F238E27FC236}">
                <a16:creationId xmlns:a16="http://schemas.microsoft.com/office/drawing/2014/main" id="{4597D2FF-873A-8909-E289-6F7C1B1B4C68}"/>
              </a:ext>
            </a:extLst>
          </p:cNvPr>
          <p:cNvSpPr>
            <a:spLocks noGrp="1"/>
          </p:cNvSpPr>
          <p:nvPr>
            <p:ph type="body" sz="quarter" idx="12"/>
          </p:nvPr>
        </p:nvSpPr>
        <p:spPr>
          <a:xfrm>
            <a:off x="2880360" y="838200"/>
            <a:ext cx="1321390" cy="1371600"/>
          </a:xfrm>
        </p:spPr>
        <p:txBody>
          <a:bodyPr/>
          <a:lstStyle/>
          <a:p>
            <a:pPr marL="171450" indent="-171450">
              <a:buFont typeface="Arial" panose="020B0604020202020204" pitchFamily="34" charset="0"/>
              <a:buChar char="•"/>
            </a:pPr>
            <a:r>
              <a:rPr lang="en-US" sz="700" dirty="0"/>
              <a:t>Donuts with DGs</a:t>
            </a:r>
          </a:p>
          <a:p>
            <a:pPr marL="171450" indent="-171450">
              <a:buFont typeface="Arial" panose="020B0604020202020204" pitchFamily="34" charset="0"/>
              <a:buChar char="•"/>
            </a:pPr>
            <a:r>
              <a:rPr lang="en-US" sz="700" dirty="0"/>
              <a:t>Delta Gamburger</a:t>
            </a:r>
          </a:p>
          <a:p>
            <a:pPr marL="171450" indent="-171450">
              <a:buFont typeface="Arial" panose="020B0604020202020204" pitchFamily="34" charset="0"/>
              <a:buChar char="•"/>
            </a:pPr>
            <a:r>
              <a:rPr lang="en-US" sz="700" dirty="0"/>
              <a:t>Desserts with DGs </a:t>
            </a:r>
          </a:p>
          <a:p>
            <a:pPr marL="171450" indent="-171450">
              <a:buFont typeface="Arial" panose="020B0604020202020204" pitchFamily="34" charset="0"/>
              <a:buChar char="•"/>
            </a:pPr>
            <a:r>
              <a:rPr lang="en-US" sz="700" dirty="0"/>
              <a:t>Service for Slice/Slices for Sight </a:t>
            </a:r>
          </a:p>
          <a:p>
            <a:pPr marL="171450" indent="-171450">
              <a:buFont typeface="Arial" panose="020B0604020202020204" pitchFamily="34" charset="0"/>
              <a:buChar char="•"/>
            </a:pPr>
            <a:r>
              <a:rPr lang="en-US" sz="700" dirty="0"/>
              <a:t>Puppies and Pizza </a:t>
            </a:r>
          </a:p>
          <a:p>
            <a:pPr marL="171450" indent="-171450">
              <a:buFont typeface="Arial" panose="020B0604020202020204" pitchFamily="34" charset="0"/>
              <a:buChar char="•"/>
            </a:pPr>
            <a:r>
              <a:rPr lang="en-US" sz="700" dirty="0"/>
              <a:t>Hoops for Troops </a:t>
            </a:r>
          </a:p>
          <a:p>
            <a:pPr marL="171450" indent="-171450">
              <a:buFont typeface="Arial" panose="020B0604020202020204" pitchFamily="34" charset="0"/>
              <a:buChar char="•"/>
            </a:pPr>
            <a:r>
              <a:rPr lang="en-US" sz="700" dirty="0"/>
              <a:t>Restaurant % nights</a:t>
            </a:r>
          </a:p>
          <a:p>
            <a:pPr marL="171450" indent="-171450">
              <a:buFont typeface="Arial" panose="020B0604020202020204" pitchFamily="34" charset="0"/>
              <a:buChar char="•"/>
            </a:pPr>
            <a:endParaRPr lang="en-US" sz="700" dirty="0"/>
          </a:p>
          <a:p>
            <a:r>
              <a:rPr lang="en-US" sz="700" i="1" dirty="0"/>
              <a:t>Note – No__ a DG (dunk/pie/splash, etc.)  </a:t>
            </a:r>
          </a:p>
        </p:txBody>
      </p:sp>
      <p:sp>
        <p:nvSpPr>
          <p:cNvPr id="2" name="Content Placeholder 1">
            <a:extLst>
              <a:ext uri="{FF2B5EF4-FFF2-40B4-BE49-F238E27FC236}">
                <a16:creationId xmlns:a16="http://schemas.microsoft.com/office/drawing/2014/main" id="{91036405-83C5-A298-57FC-B7F80C393BAC}"/>
              </a:ext>
            </a:extLst>
          </p:cNvPr>
          <p:cNvSpPr>
            <a:spLocks noGrp="1"/>
          </p:cNvSpPr>
          <p:nvPr>
            <p:ph sz="quarter" idx="10"/>
          </p:nvPr>
        </p:nvSpPr>
        <p:spPr/>
        <p:txBody>
          <a:bodyPr/>
          <a:lstStyle/>
          <a:p>
            <a:r>
              <a:rPr lang="en-US" dirty="0"/>
              <a:t>Additional Fundraising Event Examples</a:t>
            </a:r>
          </a:p>
        </p:txBody>
      </p:sp>
    </p:spTree>
    <p:extLst>
      <p:ext uri="{BB962C8B-B14F-4D97-AF65-F5344CB8AC3E}">
        <p14:creationId xmlns:p14="http://schemas.microsoft.com/office/powerpoint/2010/main" val="305424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E1DD48-3EAA-4FB4-160E-B49CDADDA32F}"/>
              </a:ext>
            </a:extLst>
          </p:cNvPr>
          <p:cNvSpPr>
            <a:spLocks noGrp="1"/>
          </p:cNvSpPr>
          <p:nvPr>
            <p:ph type="body" sz="quarter" idx="12"/>
          </p:nvPr>
        </p:nvSpPr>
        <p:spPr/>
        <p:txBody>
          <a:bodyPr/>
          <a:lstStyle/>
          <a:p>
            <a:pPr marL="228600" indent="-228600">
              <a:buFont typeface="Arial" panose="020B0604020202020204" pitchFamily="34" charset="0"/>
              <a:buChar char="•"/>
            </a:pPr>
            <a:r>
              <a:rPr lang="en-US" sz="1100" dirty="0">
                <a:solidFill>
                  <a:srgbClr val="000000"/>
                </a:solidFill>
              </a:rPr>
              <a:t>Name</a:t>
            </a:r>
          </a:p>
          <a:p>
            <a:pPr marL="228600" indent="-228600">
              <a:buFont typeface="Arial" panose="020B0604020202020204" pitchFamily="34" charset="0"/>
              <a:buChar char="•"/>
            </a:pPr>
            <a:r>
              <a:rPr lang="en-US" sz="1100" dirty="0">
                <a:solidFill>
                  <a:srgbClr val="000000"/>
                </a:solidFill>
              </a:rPr>
              <a:t>Chapter of Initiation </a:t>
            </a:r>
          </a:p>
          <a:p>
            <a:pPr marL="228600" indent="-228600">
              <a:buFont typeface="Arial" panose="020B0604020202020204" pitchFamily="34" charset="0"/>
              <a:buChar char="•"/>
            </a:pPr>
            <a:r>
              <a:rPr lang="en-US" dirty="0">
                <a:solidFill>
                  <a:srgbClr val="000000"/>
                </a:solidFill>
              </a:rPr>
              <a:t>Chapter you work with </a:t>
            </a:r>
          </a:p>
          <a:p>
            <a:pPr marL="228600" indent="-228600">
              <a:buFont typeface="Arial" panose="020B0604020202020204" pitchFamily="34" charset="0"/>
              <a:buChar char="•"/>
            </a:pPr>
            <a:r>
              <a:rPr lang="en-US" sz="1100" dirty="0">
                <a:solidFill>
                  <a:srgbClr val="000000"/>
                </a:solidFill>
              </a:rPr>
              <a:t>Your why</a:t>
            </a:r>
          </a:p>
          <a:p>
            <a:pPr marL="228600" indent="-228600">
              <a:buFont typeface="Arial" panose="020B0604020202020204" pitchFamily="34" charset="0"/>
              <a:buChar char="•"/>
            </a:pPr>
            <a:r>
              <a:rPr lang="en-US" sz="1100" dirty="0">
                <a:solidFill>
                  <a:srgbClr val="000000"/>
                </a:solidFill>
              </a:rPr>
              <a:t>What excites you most abou</a:t>
            </a:r>
            <a:r>
              <a:rPr lang="en-US" dirty="0">
                <a:solidFill>
                  <a:srgbClr val="000000"/>
                </a:solidFill>
              </a:rPr>
              <a:t>t the upcoming school year and serving as a Foundation adviser? </a:t>
            </a:r>
            <a:endParaRPr lang="en-US" dirty="0"/>
          </a:p>
          <a:p>
            <a:endParaRPr lang="en-US" dirty="0"/>
          </a:p>
        </p:txBody>
      </p:sp>
      <p:sp>
        <p:nvSpPr>
          <p:cNvPr id="3" name="Content Placeholder 2">
            <a:extLst>
              <a:ext uri="{FF2B5EF4-FFF2-40B4-BE49-F238E27FC236}">
                <a16:creationId xmlns:a16="http://schemas.microsoft.com/office/drawing/2014/main" id="{C12BB06A-D387-1965-3E1B-B10FF9089C69}"/>
              </a:ext>
            </a:extLst>
          </p:cNvPr>
          <p:cNvSpPr>
            <a:spLocks noGrp="1"/>
          </p:cNvSpPr>
          <p:nvPr>
            <p:ph sz="quarter" idx="10"/>
          </p:nvPr>
        </p:nvSpPr>
        <p:spPr/>
        <p:txBody>
          <a:bodyPr/>
          <a:lstStyle/>
          <a:p>
            <a:r>
              <a:rPr lang="en-US" dirty="0"/>
              <a:t>Introductions </a:t>
            </a:r>
          </a:p>
        </p:txBody>
      </p:sp>
    </p:spTree>
    <p:extLst>
      <p:ext uri="{BB962C8B-B14F-4D97-AF65-F5344CB8AC3E}">
        <p14:creationId xmlns:p14="http://schemas.microsoft.com/office/powerpoint/2010/main" val="4185202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65CCEC-A80E-F19D-6785-E1DE95E888E7}"/>
              </a:ext>
            </a:extLst>
          </p:cNvPr>
          <p:cNvSpPr>
            <a:spLocks noGrp="1"/>
          </p:cNvSpPr>
          <p:nvPr>
            <p:ph type="body" sz="quarter" idx="12"/>
          </p:nvPr>
        </p:nvSpPr>
        <p:spPr>
          <a:xfrm>
            <a:off x="342900" y="780364"/>
            <a:ext cx="4114800" cy="1371600"/>
          </a:xfrm>
        </p:spPr>
        <p:txBody>
          <a:bodyPr/>
          <a:lstStyle/>
          <a:p>
            <a:pPr marL="171450" indent="-171450">
              <a:buFont typeface="Arial" panose="020B0604020202020204" pitchFamily="34" charset="0"/>
              <a:buChar char="•"/>
            </a:pPr>
            <a:r>
              <a:rPr lang="en-US" b="1" dirty="0"/>
              <a:t>Pre-Planning Fundraising Event Form </a:t>
            </a:r>
          </a:p>
          <a:p>
            <a:pPr marL="781035" lvl="1" indent="-171450">
              <a:buFont typeface="Arial" panose="020B0604020202020204" pitchFamily="34" charset="0"/>
              <a:buChar char="•"/>
            </a:pPr>
            <a:r>
              <a:rPr lang="en-US" dirty="0"/>
              <a:t>Due 6-weeks before the event</a:t>
            </a:r>
          </a:p>
          <a:p>
            <a:pPr marL="171450" indent="-171450">
              <a:buFont typeface="Arial" panose="020B0604020202020204" pitchFamily="34" charset="0"/>
              <a:buChar char="•"/>
            </a:pPr>
            <a:r>
              <a:rPr lang="en-US" b="1" dirty="0"/>
              <a:t>Event Guidelines for Events without Alcohol </a:t>
            </a:r>
          </a:p>
          <a:p>
            <a:pPr marL="781035" lvl="1" indent="-171450">
              <a:buFont typeface="Arial" panose="020B0604020202020204" pitchFamily="34" charset="0"/>
              <a:buChar char="•"/>
            </a:pPr>
            <a:r>
              <a:rPr lang="en-US" dirty="0"/>
              <a:t>Due 4 weeks before event </a:t>
            </a:r>
          </a:p>
          <a:p>
            <a:pPr marL="171450" indent="-171450">
              <a:buFont typeface="Arial" panose="020B0604020202020204" pitchFamily="34" charset="0"/>
              <a:buChar char="•"/>
            </a:pPr>
            <a:r>
              <a:rPr lang="en-US" b="1" dirty="0"/>
              <a:t>Fundraising Finance Report Form </a:t>
            </a:r>
          </a:p>
          <a:p>
            <a:pPr marL="781035" lvl="1" indent="-171450">
              <a:buFont typeface="Arial" panose="020B0604020202020204" pitchFamily="34" charset="0"/>
              <a:buChar char="•"/>
            </a:pPr>
            <a:r>
              <a:rPr lang="en-US" dirty="0"/>
              <a:t>Due 2 weeks after the event </a:t>
            </a:r>
          </a:p>
          <a:p>
            <a:pPr marL="781035" lvl="1" indent="-171450">
              <a:buFont typeface="Arial" panose="020B0604020202020204" pitchFamily="34" charset="0"/>
              <a:buChar char="•"/>
            </a:pPr>
            <a:r>
              <a:rPr lang="en-US" dirty="0"/>
              <a:t>Collaboration with the finance team</a:t>
            </a:r>
          </a:p>
        </p:txBody>
      </p:sp>
      <p:sp>
        <p:nvSpPr>
          <p:cNvPr id="3" name="Content Placeholder 2">
            <a:extLst>
              <a:ext uri="{FF2B5EF4-FFF2-40B4-BE49-F238E27FC236}">
                <a16:creationId xmlns:a16="http://schemas.microsoft.com/office/drawing/2014/main" id="{99556A29-E7FA-DC9B-FB12-E3ACC59DE6CF}"/>
              </a:ext>
            </a:extLst>
          </p:cNvPr>
          <p:cNvSpPr>
            <a:spLocks noGrp="1"/>
          </p:cNvSpPr>
          <p:nvPr>
            <p:ph sz="quarter" idx="10"/>
          </p:nvPr>
        </p:nvSpPr>
        <p:spPr/>
        <p:txBody>
          <a:bodyPr/>
          <a:lstStyle/>
          <a:p>
            <a:r>
              <a:rPr lang="en-US" dirty="0"/>
              <a:t>Fundraising Forms in Anchorbase</a:t>
            </a:r>
          </a:p>
        </p:txBody>
      </p:sp>
    </p:spTree>
    <p:extLst>
      <p:ext uri="{BB962C8B-B14F-4D97-AF65-F5344CB8AC3E}">
        <p14:creationId xmlns:p14="http://schemas.microsoft.com/office/powerpoint/2010/main" val="3196940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D611FA-5791-BF92-976E-E13731A54407}"/>
              </a:ext>
            </a:extLst>
          </p:cNvPr>
          <p:cNvSpPr>
            <a:spLocks noGrp="1"/>
          </p:cNvSpPr>
          <p:nvPr>
            <p:ph type="body" sz="quarter" idx="12"/>
          </p:nvPr>
        </p:nvSpPr>
        <p:spPr>
          <a:xfrm>
            <a:off x="381000" y="762000"/>
            <a:ext cx="4114800" cy="1371600"/>
          </a:xfrm>
        </p:spPr>
        <p:txBody>
          <a:bodyPr/>
          <a:lstStyle/>
          <a:p>
            <a:pPr marL="228600" indent="-228600">
              <a:buFont typeface="+mj-lt"/>
              <a:buAutoNum type="arabicPeriod"/>
            </a:pPr>
            <a:r>
              <a:rPr lang="en-US" dirty="0"/>
              <a:t>Plan early! </a:t>
            </a:r>
          </a:p>
          <a:p>
            <a:pPr marL="228600" indent="-228600">
              <a:buFont typeface="+mj-lt"/>
              <a:buAutoNum type="arabicPeriod"/>
            </a:pPr>
            <a:r>
              <a:rPr lang="en-US" dirty="0"/>
              <a:t>Know updated terminology </a:t>
            </a:r>
          </a:p>
          <a:p>
            <a:pPr marL="228600" indent="-228600">
              <a:buFont typeface="+mj-lt"/>
              <a:buAutoNum type="arabicPeriod"/>
            </a:pPr>
            <a:r>
              <a:rPr lang="en-US" dirty="0"/>
              <a:t>Timeliness is key </a:t>
            </a:r>
          </a:p>
          <a:p>
            <a:pPr marL="228600" indent="-228600">
              <a:buFont typeface="+mj-lt"/>
              <a:buAutoNum type="arabicPeriod"/>
            </a:pPr>
            <a:r>
              <a:rPr lang="en-US" dirty="0"/>
              <a:t>Merchandise sale reimbursements are no longer permitted</a:t>
            </a:r>
          </a:p>
          <a:p>
            <a:pPr marL="228600" indent="-228600">
              <a:buFont typeface="+mj-lt"/>
              <a:buAutoNum type="arabicPeriod"/>
            </a:pPr>
            <a:r>
              <a:rPr lang="en-US" dirty="0"/>
              <a:t>Proper Venmo use </a:t>
            </a:r>
          </a:p>
        </p:txBody>
      </p:sp>
      <p:sp>
        <p:nvSpPr>
          <p:cNvPr id="3" name="Content Placeholder 2">
            <a:extLst>
              <a:ext uri="{FF2B5EF4-FFF2-40B4-BE49-F238E27FC236}">
                <a16:creationId xmlns:a16="http://schemas.microsoft.com/office/drawing/2014/main" id="{F39A1EC4-8594-3889-806F-7BFDC78F290D}"/>
              </a:ext>
            </a:extLst>
          </p:cNvPr>
          <p:cNvSpPr>
            <a:spLocks noGrp="1"/>
          </p:cNvSpPr>
          <p:nvPr>
            <p:ph sz="quarter" idx="10"/>
          </p:nvPr>
        </p:nvSpPr>
        <p:spPr/>
        <p:txBody>
          <a:bodyPr/>
          <a:lstStyle/>
          <a:p>
            <a:r>
              <a:rPr lang="en-US" dirty="0"/>
              <a:t>Five Fundraising Tips for Advisers </a:t>
            </a:r>
          </a:p>
        </p:txBody>
      </p:sp>
      <p:pic>
        <p:nvPicPr>
          <p:cNvPr id="5" name="Google Shape;20;p1" descr="A picture containing plate&#10;&#10;Description automatically generated">
            <a:extLst>
              <a:ext uri="{FF2B5EF4-FFF2-40B4-BE49-F238E27FC236}">
                <a16:creationId xmlns:a16="http://schemas.microsoft.com/office/drawing/2014/main" id="{5A28F72F-F81F-CB7E-7E97-F4FB79A4998B}"/>
              </a:ext>
            </a:extLst>
          </p:cNvPr>
          <p:cNvPicPr preferRelativeResize="0"/>
          <p:nvPr/>
        </p:nvPicPr>
        <p:blipFill rotWithShape="1">
          <a:blip r:embed="rId3">
            <a:alphaModFix/>
          </a:blip>
          <a:srcRect/>
          <a:stretch/>
        </p:blipFill>
        <p:spPr>
          <a:xfrm>
            <a:off x="4038600" y="1575725"/>
            <a:ext cx="352733" cy="529883"/>
          </a:xfrm>
          <a:prstGeom prst="rect">
            <a:avLst/>
          </a:prstGeom>
          <a:noFill/>
          <a:ln>
            <a:noFill/>
          </a:ln>
        </p:spPr>
      </p:pic>
    </p:spTree>
    <p:extLst>
      <p:ext uri="{BB962C8B-B14F-4D97-AF65-F5344CB8AC3E}">
        <p14:creationId xmlns:p14="http://schemas.microsoft.com/office/powerpoint/2010/main" val="403890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5A95A5-1B86-DB0A-0857-5D4C43897146}"/>
              </a:ext>
            </a:extLst>
          </p:cNvPr>
          <p:cNvSpPr>
            <a:spLocks noGrp="1"/>
          </p:cNvSpPr>
          <p:nvPr>
            <p:ph type="body" sz="quarter" idx="10"/>
          </p:nvPr>
        </p:nvSpPr>
        <p:spPr>
          <a:xfrm>
            <a:off x="304800" y="838200"/>
            <a:ext cx="2336800" cy="381000"/>
          </a:xfrm>
        </p:spPr>
        <p:txBody>
          <a:bodyPr/>
          <a:lstStyle/>
          <a:p>
            <a:r>
              <a:rPr lang="en-US" dirty="0"/>
              <a:t>COLLEGIATE SERVICE </a:t>
            </a:r>
          </a:p>
        </p:txBody>
      </p:sp>
    </p:spTree>
    <p:extLst>
      <p:ext uri="{BB962C8B-B14F-4D97-AF65-F5344CB8AC3E}">
        <p14:creationId xmlns:p14="http://schemas.microsoft.com/office/powerpoint/2010/main" val="2288355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p:nvPr/>
        </p:nvSpPr>
        <p:spPr>
          <a:xfrm>
            <a:off x="1752600" y="304801"/>
            <a:ext cx="2362200" cy="20928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00"/>
              </a:spcBef>
              <a:spcAft>
                <a:spcPts val="0"/>
              </a:spcAft>
              <a:buClr>
                <a:schemeClr val="dk1"/>
              </a:buClr>
              <a:buSzPts val="800"/>
              <a:buFont typeface="Arial"/>
              <a:buNone/>
            </a:pPr>
            <a:endParaRPr sz="800" b="0" i="0" u="none" strike="noStrike" cap="none" dirty="0">
              <a:solidFill>
                <a:srgbClr val="00206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400"/>
              <a:buFont typeface="Arial"/>
              <a:buNone/>
            </a:pPr>
            <a:endParaRPr sz="400" b="1" i="0" u="none" strike="noStrike" cap="none" dirty="0">
              <a:solidFill>
                <a:srgbClr val="002060"/>
              </a:solidFill>
              <a:latin typeface="Georgia"/>
              <a:ea typeface="Georgia"/>
              <a:cs typeface="Georgia"/>
              <a:sym typeface="Georgia"/>
            </a:endParaRPr>
          </a:p>
        </p:txBody>
      </p:sp>
      <p:sp>
        <p:nvSpPr>
          <p:cNvPr id="3" name="Text Placeholder 2">
            <a:extLst>
              <a:ext uri="{FF2B5EF4-FFF2-40B4-BE49-F238E27FC236}">
                <a16:creationId xmlns:a16="http://schemas.microsoft.com/office/drawing/2014/main" id="{02D7C393-4185-9FE7-83E6-0C74FE09F67E}"/>
              </a:ext>
            </a:extLst>
          </p:cNvPr>
          <p:cNvSpPr>
            <a:spLocks noGrp="1"/>
          </p:cNvSpPr>
          <p:nvPr>
            <p:ph type="body" sz="quarter" idx="12"/>
          </p:nvPr>
        </p:nvSpPr>
        <p:spPr>
          <a:xfrm>
            <a:off x="376405" y="762000"/>
            <a:ext cx="3886200" cy="1453161"/>
          </a:xfrm>
        </p:spPr>
        <p:txBody>
          <a:bodyPr/>
          <a:lstStyle/>
          <a:p>
            <a:r>
              <a:rPr lang="en-US" sz="900" b="1" dirty="0">
                <a:solidFill>
                  <a:srgbClr val="DC948A"/>
                </a:solidFill>
              </a:rPr>
              <a:t>Do Good Service for Sight </a:t>
            </a:r>
          </a:p>
          <a:p>
            <a:r>
              <a:rPr lang="en-US" sz="800" dirty="0"/>
              <a:t>It will be strictly defined as supporting the community of persons who are blind or visually impaired, promoting sight conservation, or volunteering with organizations whose philanthropic mission is to support the community of persons with blindness or vision impairments or to prevent, treat, or advocate on blindness or vision impairments. </a:t>
            </a:r>
          </a:p>
          <a:p>
            <a:endParaRPr lang="en-US" sz="800" b="1" dirty="0"/>
          </a:p>
          <a:p>
            <a:r>
              <a:rPr lang="en-US" sz="900" b="1" dirty="0">
                <a:solidFill>
                  <a:srgbClr val="DC948A"/>
                </a:solidFill>
              </a:rPr>
              <a:t>Do Good Non-Service for Sight </a:t>
            </a:r>
          </a:p>
          <a:p>
            <a:r>
              <a:rPr lang="en-US" sz="800" dirty="0"/>
              <a:t>It will be defined as volunteering in support of any organization or cause to which the member feels connected. </a:t>
            </a:r>
          </a:p>
        </p:txBody>
      </p:sp>
      <p:sp>
        <p:nvSpPr>
          <p:cNvPr id="2" name="Content Placeholder 1">
            <a:extLst>
              <a:ext uri="{FF2B5EF4-FFF2-40B4-BE49-F238E27FC236}">
                <a16:creationId xmlns:a16="http://schemas.microsoft.com/office/drawing/2014/main" id="{405CCC44-B5F3-1246-CEA7-C8FA3B1C7DF4}"/>
              </a:ext>
            </a:extLst>
          </p:cNvPr>
          <p:cNvSpPr>
            <a:spLocks noGrp="1"/>
          </p:cNvSpPr>
          <p:nvPr>
            <p:ph sz="quarter" idx="10"/>
          </p:nvPr>
        </p:nvSpPr>
        <p:spPr/>
        <p:txBody>
          <a:bodyPr/>
          <a:lstStyle/>
          <a:p>
            <a:r>
              <a:rPr lang="en-US" dirty="0"/>
              <a:t>Types of Service Hours </a:t>
            </a:r>
          </a:p>
        </p:txBody>
      </p:sp>
    </p:spTree>
    <p:extLst>
      <p:ext uri="{BB962C8B-B14F-4D97-AF65-F5344CB8AC3E}">
        <p14:creationId xmlns:p14="http://schemas.microsoft.com/office/powerpoint/2010/main" val="354181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3" name="Text Placeholder 2">
            <a:extLst>
              <a:ext uri="{FF2B5EF4-FFF2-40B4-BE49-F238E27FC236}">
                <a16:creationId xmlns:a16="http://schemas.microsoft.com/office/drawing/2014/main" id="{B4CDA020-62C9-0A54-BDF3-A0606EA1CCDE}"/>
              </a:ext>
            </a:extLst>
          </p:cNvPr>
          <p:cNvSpPr>
            <a:spLocks noGrp="1"/>
          </p:cNvSpPr>
          <p:nvPr>
            <p:ph type="body" sz="quarter" idx="12"/>
          </p:nvPr>
        </p:nvSpPr>
        <p:spPr>
          <a:xfrm>
            <a:off x="304800" y="685800"/>
            <a:ext cx="4114800" cy="1371600"/>
          </a:xfrm>
        </p:spPr>
        <p:txBody>
          <a:bodyPr/>
          <a:lstStyle/>
          <a:p>
            <a:r>
              <a:rPr lang="en-US" sz="1050" b="1" dirty="0"/>
              <a:t>Three major categories to think about service: </a:t>
            </a:r>
          </a:p>
          <a:p>
            <a:pPr marL="228600" indent="-228600">
              <a:buFont typeface="+mj-lt"/>
              <a:buAutoNum type="arabicPeriod"/>
            </a:pPr>
            <a:r>
              <a:rPr lang="en-US" sz="1050" dirty="0"/>
              <a:t>Help someone with blindness or low vision</a:t>
            </a:r>
          </a:p>
          <a:p>
            <a:pPr marL="228600" indent="-228600">
              <a:buFont typeface="+mj-lt"/>
              <a:buAutoNum type="arabicPeriod"/>
            </a:pPr>
            <a:r>
              <a:rPr lang="en-US" sz="1050" dirty="0"/>
              <a:t>Help an organization support the blind community </a:t>
            </a:r>
          </a:p>
          <a:p>
            <a:pPr marL="228600" indent="-228600">
              <a:buFont typeface="+mj-lt"/>
              <a:buAutoNum type="arabicPeriod"/>
            </a:pPr>
            <a:r>
              <a:rPr lang="en-US" sz="1050" dirty="0"/>
              <a:t>Educate communities about Service for Sight, eye health, sight preservation, and the experiences of people living with blindness. </a:t>
            </a:r>
          </a:p>
        </p:txBody>
      </p:sp>
      <p:sp>
        <p:nvSpPr>
          <p:cNvPr id="2" name="Content Placeholder 1">
            <a:extLst>
              <a:ext uri="{FF2B5EF4-FFF2-40B4-BE49-F238E27FC236}">
                <a16:creationId xmlns:a16="http://schemas.microsoft.com/office/drawing/2014/main" id="{6B96EA28-1297-0B96-61F0-0C904320DE14}"/>
              </a:ext>
            </a:extLst>
          </p:cNvPr>
          <p:cNvSpPr>
            <a:spLocks noGrp="1"/>
          </p:cNvSpPr>
          <p:nvPr>
            <p:ph sz="quarter" idx="10"/>
          </p:nvPr>
        </p:nvSpPr>
        <p:spPr/>
        <p:txBody>
          <a:bodyPr/>
          <a:lstStyle/>
          <a:p>
            <a:r>
              <a:rPr lang="en-US" dirty="0"/>
              <a:t>What are Do Good SFS Hours?</a:t>
            </a:r>
          </a:p>
        </p:txBody>
      </p:sp>
      <p:pic>
        <p:nvPicPr>
          <p:cNvPr id="4" name="Google Shape;274;p29" descr="A person standing in front of a playground&#10;&#10;Description automatically generated">
            <a:extLst>
              <a:ext uri="{FF2B5EF4-FFF2-40B4-BE49-F238E27FC236}">
                <a16:creationId xmlns:a16="http://schemas.microsoft.com/office/drawing/2014/main" id="{412543E8-462E-DBA9-DE6C-DB2F6AC9772E}"/>
              </a:ext>
            </a:extLst>
          </p:cNvPr>
          <p:cNvPicPr preferRelativeResize="0"/>
          <p:nvPr/>
        </p:nvPicPr>
        <p:blipFill rotWithShape="1">
          <a:blip r:embed="rId3">
            <a:alphaModFix/>
          </a:blip>
          <a:srcRect/>
          <a:stretch/>
        </p:blipFill>
        <p:spPr>
          <a:xfrm>
            <a:off x="2667000" y="1676400"/>
            <a:ext cx="990600" cy="609599"/>
          </a:xfrm>
          <a:prstGeom prst="rect">
            <a:avLst/>
          </a:prstGeom>
          <a:noFill/>
          <a:ln>
            <a:noFill/>
          </a:ln>
        </p:spPr>
      </p:pic>
    </p:spTree>
    <p:extLst>
      <p:ext uri="{BB962C8B-B14F-4D97-AF65-F5344CB8AC3E}">
        <p14:creationId xmlns:p14="http://schemas.microsoft.com/office/powerpoint/2010/main" val="405648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 name="Text Placeholder 2">
            <a:extLst>
              <a:ext uri="{FF2B5EF4-FFF2-40B4-BE49-F238E27FC236}">
                <a16:creationId xmlns:a16="http://schemas.microsoft.com/office/drawing/2014/main" id="{ADBA6177-FBC0-8274-4302-910BEEEBE5AA}"/>
              </a:ext>
            </a:extLst>
          </p:cNvPr>
          <p:cNvSpPr>
            <a:spLocks noGrp="1"/>
          </p:cNvSpPr>
          <p:nvPr>
            <p:ph type="body" sz="quarter" idx="12"/>
          </p:nvPr>
        </p:nvSpPr>
        <p:spPr>
          <a:xfrm>
            <a:off x="269955" y="685800"/>
            <a:ext cx="4114800" cy="1524000"/>
          </a:xfrm>
        </p:spPr>
        <p:txBody>
          <a:bodyPr/>
          <a:lstStyle/>
          <a:p>
            <a:pPr marL="171450" indent="-171450">
              <a:buFont typeface="Arial" panose="020B0604020202020204" pitchFamily="34" charset="0"/>
              <a:buChar char="•"/>
            </a:pPr>
            <a:r>
              <a:rPr lang="en-US" sz="750" dirty="0"/>
              <a:t>Serve as a sighted/human guide or assist students who are visually impaired</a:t>
            </a:r>
          </a:p>
          <a:p>
            <a:pPr marL="171450" indent="-171450">
              <a:buFont typeface="Arial" panose="020B0604020202020204" pitchFamily="34" charset="0"/>
              <a:buChar char="•"/>
            </a:pPr>
            <a:r>
              <a:rPr lang="en-US" sz="750" dirty="0"/>
              <a:t>Host vision screenings</a:t>
            </a:r>
          </a:p>
          <a:p>
            <a:pPr marL="171450" indent="-171450">
              <a:buFont typeface="Arial" panose="020B0604020202020204" pitchFamily="34" charset="0"/>
              <a:buChar char="•"/>
            </a:pPr>
            <a:r>
              <a:rPr lang="en-US" sz="750" dirty="0"/>
              <a:t>Assist persons who have impaired vision with daily living chores or read to them, talk to them and play games with them</a:t>
            </a:r>
          </a:p>
          <a:p>
            <a:pPr marL="171450" indent="-171450">
              <a:buFont typeface="Arial" panose="020B0604020202020204" pitchFamily="34" charset="0"/>
              <a:buChar char="•"/>
            </a:pPr>
            <a:r>
              <a:rPr lang="en-US" sz="750" dirty="0"/>
              <a:t>Develop a supportive relationship with people at risk for visual impairments, such as the elderly living in a local retirement or assisted living facility</a:t>
            </a:r>
          </a:p>
          <a:p>
            <a:pPr marL="171450" indent="-171450">
              <a:buFont typeface="Arial" panose="020B0604020202020204" pitchFamily="34" charset="0"/>
              <a:buChar char="•"/>
            </a:pPr>
            <a:r>
              <a:rPr lang="en-US" sz="750" dirty="0"/>
              <a:t>Install the Be My Eyes app and remotely assist people who are visually impaired</a:t>
            </a:r>
          </a:p>
          <a:p>
            <a:pPr marL="171450" indent="-171450">
              <a:buFont typeface="Arial" panose="020B0604020202020204" pitchFamily="34" charset="0"/>
              <a:buChar char="•"/>
            </a:pPr>
            <a:r>
              <a:rPr lang="en-US" sz="750" dirty="0"/>
              <a:t>Teach others how to make their social media accessible by using best practices as recommended by AFB</a:t>
            </a:r>
          </a:p>
          <a:p>
            <a:pPr marL="171450" indent="-171450">
              <a:buFont typeface="Arial" panose="020B0604020202020204" pitchFamily="34" charset="0"/>
              <a:buChar char="•"/>
            </a:pPr>
            <a:r>
              <a:rPr lang="en-US" sz="750" dirty="0"/>
              <a:t>Serve as guide runners and guides during 5Ks, marathons, and other outdoor activities with athletes who are blind or visually impaired</a:t>
            </a:r>
          </a:p>
          <a:p>
            <a:pPr marL="171450" indent="-171450">
              <a:buFont typeface="Arial" panose="020B0604020202020204" pitchFamily="34" charset="0"/>
              <a:buChar char="•"/>
            </a:pPr>
            <a:r>
              <a:rPr lang="en-US" sz="750" dirty="0"/>
              <a:t>Babysit or sponsor a special occasion party for children who are blind or visually impaired</a:t>
            </a:r>
          </a:p>
          <a:p>
            <a:endParaRPr lang="en-US" dirty="0"/>
          </a:p>
        </p:txBody>
      </p:sp>
      <p:sp>
        <p:nvSpPr>
          <p:cNvPr id="2" name="Content Placeholder 1">
            <a:extLst>
              <a:ext uri="{FF2B5EF4-FFF2-40B4-BE49-F238E27FC236}">
                <a16:creationId xmlns:a16="http://schemas.microsoft.com/office/drawing/2014/main" id="{4B89746E-131B-2560-65E4-2C6133A40B8A}"/>
              </a:ext>
            </a:extLst>
          </p:cNvPr>
          <p:cNvSpPr>
            <a:spLocks noGrp="1"/>
          </p:cNvSpPr>
          <p:nvPr>
            <p:ph sz="quarter" idx="10"/>
          </p:nvPr>
        </p:nvSpPr>
        <p:spPr/>
        <p:txBody>
          <a:bodyPr/>
          <a:lstStyle/>
          <a:p>
            <a:r>
              <a:rPr lang="en-US" sz="1400" dirty="0"/>
              <a:t>Help Someone with Blindness or Low Vision</a:t>
            </a:r>
          </a:p>
        </p:txBody>
      </p:sp>
    </p:spTree>
    <p:extLst>
      <p:ext uri="{BB962C8B-B14F-4D97-AF65-F5344CB8AC3E}">
        <p14:creationId xmlns:p14="http://schemas.microsoft.com/office/powerpoint/2010/main" val="1985360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3" name="Text Placeholder 2">
            <a:extLst>
              <a:ext uri="{FF2B5EF4-FFF2-40B4-BE49-F238E27FC236}">
                <a16:creationId xmlns:a16="http://schemas.microsoft.com/office/drawing/2014/main" id="{E886BE64-D8CE-0F90-D61A-166354156932}"/>
              </a:ext>
            </a:extLst>
          </p:cNvPr>
          <p:cNvSpPr>
            <a:spLocks noGrp="1"/>
          </p:cNvSpPr>
          <p:nvPr>
            <p:ph type="body" sz="quarter" idx="12"/>
          </p:nvPr>
        </p:nvSpPr>
        <p:spPr>
          <a:xfrm>
            <a:off x="304800" y="685800"/>
            <a:ext cx="4114800" cy="1371600"/>
          </a:xfrm>
        </p:spPr>
        <p:txBody>
          <a:bodyPr/>
          <a:lstStyle/>
          <a:p>
            <a:pPr marL="171450" indent="-171450">
              <a:buFont typeface="Arial" panose="020B0604020202020204" pitchFamily="34" charset="0"/>
              <a:buChar char="•"/>
            </a:pPr>
            <a:r>
              <a:rPr lang="en-US" sz="800" dirty="0"/>
              <a:t>Volunteer with guide dog organizations and help raise guide dog puppies</a:t>
            </a:r>
          </a:p>
          <a:p>
            <a:pPr marL="171450" indent="-171450">
              <a:buFont typeface="Arial" panose="020B0604020202020204" pitchFamily="34" charset="0"/>
              <a:buChar char="•"/>
            </a:pPr>
            <a:r>
              <a:rPr lang="en-US" sz="800" dirty="0"/>
              <a:t>Volunteer at schools for children who are blind or visually impaired</a:t>
            </a:r>
          </a:p>
          <a:p>
            <a:pPr marL="171450" indent="-171450">
              <a:buFont typeface="Arial" panose="020B0604020202020204" pitchFamily="34" charset="0"/>
              <a:buChar char="•"/>
            </a:pPr>
            <a:r>
              <a:rPr lang="en-US" sz="800" dirty="0"/>
              <a:t>Work with a local school for the blind to:</a:t>
            </a:r>
          </a:p>
          <a:p>
            <a:pPr marL="781035" lvl="1" indent="-171450">
              <a:buFont typeface="Arial" panose="020B0604020202020204" pitchFamily="34" charset="0"/>
              <a:buChar char="•"/>
            </a:pPr>
            <a:r>
              <a:rPr lang="en-US" sz="800" dirty="0"/>
              <a:t>Make “touch and feel” books, musical/beeping Easter eggs </a:t>
            </a:r>
          </a:p>
          <a:p>
            <a:pPr marL="781035" lvl="1" indent="-171450">
              <a:buFont typeface="Arial" panose="020B0604020202020204" pitchFamily="34" charset="0"/>
              <a:buChar char="•"/>
            </a:pPr>
            <a:r>
              <a:rPr lang="en-US" sz="800" dirty="0"/>
              <a:t>Host and facilitate a mock interview/resume-building program</a:t>
            </a:r>
          </a:p>
          <a:p>
            <a:pPr marL="781035" lvl="1" indent="-171450">
              <a:buFont typeface="Arial" panose="020B0604020202020204" pitchFamily="34" charset="0"/>
              <a:buChar char="•"/>
            </a:pPr>
            <a:r>
              <a:rPr lang="en-US" sz="800" dirty="0"/>
              <a:t>Hold a braille spelling bee</a:t>
            </a:r>
          </a:p>
          <a:p>
            <a:pPr marL="781035" lvl="1" indent="-171450">
              <a:buFont typeface="Arial" panose="020B0604020202020204" pitchFamily="34" charset="0"/>
              <a:buChar char="•"/>
            </a:pPr>
            <a:r>
              <a:rPr lang="en-US" sz="800" dirty="0"/>
              <a:t>Assist with computer technology sessions, reading to the blind, or support in other daily tasks</a:t>
            </a:r>
          </a:p>
          <a:p>
            <a:pPr marL="171450" indent="-171450">
              <a:buFont typeface="Arial" panose="020B0604020202020204" pitchFamily="34" charset="0"/>
              <a:buChar char="•"/>
            </a:pPr>
            <a:r>
              <a:rPr lang="en-US" sz="800" dirty="0"/>
              <a:t>Recording textbooks/audiobooks with Learning Ally</a:t>
            </a:r>
          </a:p>
          <a:p>
            <a:pPr marL="171450" indent="-171450">
              <a:buFont typeface="Arial" panose="020B0604020202020204" pitchFamily="34" charset="0"/>
              <a:buChar char="•"/>
            </a:pPr>
            <a:r>
              <a:rPr lang="en-US" sz="800" dirty="0"/>
              <a:t>Offer to help with administrative work or fundraisers for local agencies serving people who are blind or visually impaired</a:t>
            </a:r>
          </a:p>
          <a:p>
            <a:pPr marL="171450" indent="-171450">
              <a:buFont typeface="Arial" panose="020B0604020202020204" pitchFamily="34" charset="0"/>
              <a:buChar char="•"/>
            </a:pPr>
            <a:r>
              <a:rPr lang="en-US" sz="800" dirty="0"/>
              <a:t>Make guide dog chew toys</a:t>
            </a:r>
          </a:p>
          <a:p>
            <a:endParaRPr lang="en-US" dirty="0"/>
          </a:p>
        </p:txBody>
      </p:sp>
      <p:sp>
        <p:nvSpPr>
          <p:cNvPr id="2" name="Content Placeholder 1">
            <a:extLst>
              <a:ext uri="{FF2B5EF4-FFF2-40B4-BE49-F238E27FC236}">
                <a16:creationId xmlns:a16="http://schemas.microsoft.com/office/drawing/2014/main" id="{55449107-9D44-5915-BF00-736D7198F4D9}"/>
              </a:ext>
            </a:extLst>
          </p:cNvPr>
          <p:cNvSpPr>
            <a:spLocks noGrp="1"/>
          </p:cNvSpPr>
          <p:nvPr>
            <p:ph sz="quarter" idx="10"/>
          </p:nvPr>
        </p:nvSpPr>
        <p:spPr>
          <a:xfrm>
            <a:off x="379928" y="342900"/>
            <a:ext cx="4114800" cy="304800"/>
          </a:xfrm>
        </p:spPr>
        <p:txBody>
          <a:bodyPr/>
          <a:lstStyle/>
          <a:p>
            <a:r>
              <a:rPr lang="en-US" sz="1100" dirty="0"/>
              <a:t>Help an Organization Supporting the Blind Community </a:t>
            </a:r>
          </a:p>
        </p:txBody>
      </p:sp>
    </p:spTree>
    <p:extLst>
      <p:ext uri="{BB962C8B-B14F-4D97-AF65-F5344CB8AC3E}">
        <p14:creationId xmlns:p14="http://schemas.microsoft.com/office/powerpoint/2010/main" val="418874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3" name="Text Placeholder 2">
            <a:extLst>
              <a:ext uri="{FF2B5EF4-FFF2-40B4-BE49-F238E27FC236}">
                <a16:creationId xmlns:a16="http://schemas.microsoft.com/office/drawing/2014/main" id="{9E9E92BE-E4C0-216E-3D65-55DEB287B7E7}"/>
              </a:ext>
            </a:extLst>
          </p:cNvPr>
          <p:cNvSpPr>
            <a:spLocks noGrp="1"/>
          </p:cNvSpPr>
          <p:nvPr>
            <p:ph type="body" sz="quarter" idx="12"/>
          </p:nvPr>
        </p:nvSpPr>
        <p:spPr>
          <a:xfrm>
            <a:off x="304800" y="762000"/>
            <a:ext cx="3931384" cy="1409700"/>
          </a:xfrm>
        </p:spPr>
        <p:txBody>
          <a:bodyPr/>
          <a:lstStyle/>
          <a:p>
            <a:pPr marL="171450" indent="-171450">
              <a:buFont typeface="Arial" panose="020B0604020202020204" pitchFamily="34" charset="0"/>
              <a:buChar char="•"/>
            </a:pPr>
            <a:r>
              <a:rPr lang="en-US" sz="800" dirty="0"/>
              <a:t>Participate at campus or community health fairs by setting up a “Facts About Eyes” booth. Distribute information about visual impairments</a:t>
            </a:r>
          </a:p>
          <a:p>
            <a:pPr marL="171450" indent="-171450">
              <a:buFont typeface="Arial" panose="020B0604020202020204" pitchFamily="34" charset="0"/>
              <a:buChar char="•"/>
            </a:pPr>
            <a:r>
              <a:rPr lang="en-US" sz="800" dirty="0"/>
              <a:t>Assist the Lion’s Club with White Cane Safety Day vision screening</a:t>
            </a:r>
          </a:p>
          <a:p>
            <a:pPr marL="171450" indent="-171450">
              <a:buFont typeface="Arial" panose="020B0604020202020204" pitchFamily="34" charset="0"/>
              <a:buChar char="•"/>
            </a:pPr>
            <a:r>
              <a:rPr lang="en-US" sz="800" dirty="0"/>
              <a:t>Distribute brochures or start a social media campaign for the many vision and eye health awareness months throughout the year </a:t>
            </a:r>
          </a:p>
          <a:p>
            <a:pPr marL="171450" indent="-171450">
              <a:buFont typeface="Arial" panose="020B0604020202020204" pitchFamily="34" charset="0"/>
              <a:buChar char="•"/>
            </a:pPr>
            <a:r>
              <a:rPr lang="en-US" sz="800" dirty="0"/>
              <a:t>Allow people to write their name in braille using a slate and stylus or with muffin tins and tennis balls</a:t>
            </a:r>
          </a:p>
          <a:p>
            <a:pPr marL="171450" indent="-171450">
              <a:buFont typeface="Arial" panose="020B0604020202020204" pitchFamily="34" charset="0"/>
              <a:buChar char="•"/>
            </a:pPr>
            <a:r>
              <a:rPr lang="en-US" sz="800" dirty="0"/>
              <a:t>Invite a guide dog organization to bring puppies to campus to make others aware of the process of training and placing a guide dog</a:t>
            </a:r>
          </a:p>
          <a:p>
            <a:pPr marL="171450" indent="-171450">
              <a:buFont typeface="Arial" panose="020B0604020202020204" pitchFamily="34" charset="0"/>
              <a:buChar char="•"/>
            </a:pPr>
            <a:r>
              <a:rPr lang="en-US" sz="800" dirty="0"/>
              <a:t>Create a blind awareness social change campaign to demystify blindness and break down the barriers to inclusion. </a:t>
            </a:r>
          </a:p>
        </p:txBody>
      </p:sp>
      <p:sp>
        <p:nvSpPr>
          <p:cNvPr id="2" name="Content Placeholder 1">
            <a:extLst>
              <a:ext uri="{FF2B5EF4-FFF2-40B4-BE49-F238E27FC236}">
                <a16:creationId xmlns:a16="http://schemas.microsoft.com/office/drawing/2014/main" id="{15BFA438-8A83-5CF8-0047-852F9E84770C}"/>
              </a:ext>
            </a:extLst>
          </p:cNvPr>
          <p:cNvSpPr>
            <a:spLocks noGrp="1"/>
          </p:cNvSpPr>
          <p:nvPr>
            <p:ph sz="quarter" idx="10"/>
          </p:nvPr>
        </p:nvSpPr>
        <p:spPr/>
        <p:txBody>
          <a:bodyPr/>
          <a:lstStyle/>
          <a:p>
            <a:r>
              <a:rPr lang="en-US" dirty="0"/>
              <a:t>Educate Communities about SFS</a:t>
            </a:r>
          </a:p>
        </p:txBody>
      </p:sp>
    </p:spTree>
    <p:extLst>
      <p:ext uri="{BB962C8B-B14F-4D97-AF65-F5344CB8AC3E}">
        <p14:creationId xmlns:p14="http://schemas.microsoft.com/office/powerpoint/2010/main" val="70594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3" name="Text Placeholder 2">
            <a:extLst>
              <a:ext uri="{FF2B5EF4-FFF2-40B4-BE49-F238E27FC236}">
                <a16:creationId xmlns:a16="http://schemas.microsoft.com/office/drawing/2014/main" id="{6AA23003-5BE1-6096-B6B0-FA4B4B64EEE5}"/>
              </a:ext>
            </a:extLst>
          </p:cNvPr>
          <p:cNvSpPr>
            <a:spLocks noGrp="1"/>
          </p:cNvSpPr>
          <p:nvPr>
            <p:ph type="body" sz="quarter" idx="12"/>
          </p:nvPr>
        </p:nvSpPr>
        <p:spPr>
          <a:xfrm>
            <a:off x="304800" y="762000"/>
            <a:ext cx="2590800" cy="1447800"/>
          </a:xfrm>
        </p:spPr>
        <p:txBody>
          <a:bodyPr/>
          <a:lstStyle/>
          <a:p>
            <a:r>
              <a:rPr lang="en-US" b="1" dirty="0"/>
              <a:t>Tracking of Individual Hours</a:t>
            </a:r>
          </a:p>
          <a:p>
            <a:pPr marL="171450" indent="-171450">
              <a:buFont typeface="Arial" panose="020B0604020202020204" pitchFamily="34" charset="0"/>
              <a:buChar char="•"/>
            </a:pPr>
            <a:r>
              <a:rPr lang="en-US" dirty="0"/>
              <a:t>Chapter members submit their hours through the chapter-specific Google form provided by the RFNC team </a:t>
            </a:r>
          </a:p>
          <a:p>
            <a:pPr marL="171450" indent="-171450">
              <a:buFont typeface="Arial" panose="020B0604020202020204" pitchFamily="34" charset="0"/>
              <a:buChar char="•"/>
            </a:pPr>
            <a:r>
              <a:rPr lang="en-US" dirty="0"/>
              <a:t>Form includes logic to help members identify if their hours are SFS or Non-SFS </a:t>
            </a:r>
          </a:p>
        </p:txBody>
      </p:sp>
      <p:sp>
        <p:nvSpPr>
          <p:cNvPr id="2" name="Content Placeholder 1">
            <a:extLst>
              <a:ext uri="{FF2B5EF4-FFF2-40B4-BE49-F238E27FC236}">
                <a16:creationId xmlns:a16="http://schemas.microsoft.com/office/drawing/2014/main" id="{9E213234-38A4-26E3-3AA6-9CD73B20072E}"/>
              </a:ext>
            </a:extLst>
          </p:cNvPr>
          <p:cNvSpPr>
            <a:spLocks noGrp="1"/>
          </p:cNvSpPr>
          <p:nvPr>
            <p:ph sz="quarter" idx="10"/>
          </p:nvPr>
        </p:nvSpPr>
        <p:spPr>
          <a:xfrm>
            <a:off x="357259" y="304800"/>
            <a:ext cx="4114800" cy="304800"/>
          </a:xfrm>
        </p:spPr>
        <p:txBody>
          <a:bodyPr/>
          <a:lstStyle/>
          <a:p>
            <a:r>
              <a:rPr lang="en-US" dirty="0"/>
              <a:t>Service Tracking</a:t>
            </a:r>
          </a:p>
        </p:txBody>
      </p:sp>
      <p:pic>
        <p:nvPicPr>
          <p:cNvPr id="4" name="Picture 3">
            <a:extLst>
              <a:ext uri="{FF2B5EF4-FFF2-40B4-BE49-F238E27FC236}">
                <a16:creationId xmlns:a16="http://schemas.microsoft.com/office/drawing/2014/main" id="{3BD14134-2515-9304-31C4-6FEB32640000}"/>
              </a:ext>
            </a:extLst>
          </p:cNvPr>
          <p:cNvPicPr>
            <a:picLocks noChangeAspect="1"/>
          </p:cNvPicPr>
          <p:nvPr/>
        </p:nvPicPr>
        <p:blipFill>
          <a:blip r:embed="rId3"/>
          <a:stretch>
            <a:fillRect/>
          </a:stretch>
        </p:blipFill>
        <p:spPr>
          <a:xfrm>
            <a:off x="2971800" y="1066492"/>
            <a:ext cx="1524000" cy="838815"/>
          </a:xfrm>
          <a:prstGeom prst="rect">
            <a:avLst/>
          </a:prstGeom>
        </p:spPr>
      </p:pic>
    </p:spTree>
    <p:extLst>
      <p:ext uri="{BB962C8B-B14F-4D97-AF65-F5344CB8AC3E}">
        <p14:creationId xmlns:p14="http://schemas.microsoft.com/office/powerpoint/2010/main" val="283327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3" name="Text Placeholder 2">
            <a:extLst>
              <a:ext uri="{FF2B5EF4-FFF2-40B4-BE49-F238E27FC236}">
                <a16:creationId xmlns:a16="http://schemas.microsoft.com/office/drawing/2014/main" id="{6AA23003-5BE1-6096-B6B0-FA4B4B64EEE5}"/>
              </a:ext>
            </a:extLst>
          </p:cNvPr>
          <p:cNvSpPr>
            <a:spLocks noGrp="1"/>
          </p:cNvSpPr>
          <p:nvPr>
            <p:ph type="body" sz="quarter" idx="12"/>
          </p:nvPr>
        </p:nvSpPr>
        <p:spPr>
          <a:xfrm>
            <a:off x="304800" y="762000"/>
            <a:ext cx="2590800" cy="1447800"/>
          </a:xfrm>
        </p:spPr>
        <p:txBody>
          <a:bodyPr/>
          <a:lstStyle/>
          <a:p>
            <a:r>
              <a:rPr lang="en-US" b="1" dirty="0"/>
              <a:t>Submission in Anchorbase </a:t>
            </a:r>
          </a:p>
          <a:p>
            <a:pPr marL="171450" indent="-171450">
              <a:buFont typeface="Arial" panose="020B0604020202020204" pitchFamily="34" charset="0"/>
              <a:buChar char="•"/>
            </a:pPr>
            <a:r>
              <a:rPr lang="en-US" dirty="0"/>
              <a:t>Chapter must report their service hours 5 times per year in Anchorbase: </a:t>
            </a:r>
          </a:p>
          <a:p>
            <a:pPr marL="781035" lvl="1" indent="-171450">
              <a:buFont typeface="Arial" panose="020B0604020202020204" pitchFamily="34" charset="0"/>
              <a:buChar char="•"/>
            </a:pPr>
            <a:r>
              <a:rPr lang="en-US" dirty="0"/>
              <a:t>Oct 15, Dec 15, Feb 15, April 15 &amp; last day of classes </a:t>
            </a:r>
          </a:p>
        </p:txBody>
      </p:sp>
      <p:sp>
        <p:nvSpPr>
          <p:cNvPr id="2" name="Content Placeholder 1">
            <a:extLst>
              <a:ext uri="{FF2B5EF4-FFF2-40B4-BE49-F238E27FC236}">
                <a16:creationId xmlns:a16="http://schemas.microsoft.com/office/drawing/2014/main" id="{9E213234-38A4-26E3-3AA6-9CD73B20072E}"/>
              </a:ext>
            </a:extLst>
          </p:cNvPr>
          <p:cNvSpPr>
            <a:spLocks noGrp="1"/>
          </p:cNvSpPr>
          <p:nvPr>
            <p:ph sz="quarter" idx="10"/>
          </p:nvPr>
        </p:nvSpPr>
        <p:spPr>
          <a:xfrm>
            <a:off x="357259" y="304800"/>
            <a:ext cx="4114800" cy="304800"/>
          </a:xfrm>
        </p:spPr>
        <p:txBody>
          <a:bodyPr/>
          <a:lstStyle/>
          <a:p>
            <a:r>
              <a:rPr lang="en-US" dirty="0"/>
              <a:t>Chapter Service Hour Submission</a:t>
            </a:r>
          </a:p>
        </p:txBody>
      </p:sp>
      <p:pic>
        <p:nvPicPr>
          <p:cNvPr id="5" name="Google Shape;267;g1405c6a9dfa_0_108">
            <a:extLst>
              <a:ext uri="{FF2B5EF4-FFF2-40B4-BE49-F238E27FC236}">
                <a16:creationId xmlns:a16="http://schemas.microsoft.com/office/drawing/2014/main" id="{33A7DB33-B3C5-CC9C-89F0-30768B1C2B94}"/>
              </a:ext>
            </a:extLst>
          </p:cNvPr>
          <p:cNvPicPr preferRelativeResize="0"/>
          <p:nvPr/>
        </p:nvPicPr>
        <p:blipFill rotWithShape="1">
          <a:blip r:embed="rId3">
            <a:alphaModFix/>
          </a:blip>
          <a:srcRect/>
          <a:stretch/>
        </p:blipFill>
        <p:spPr>
          <a:xfrm>
            <a:off x="2971800" y="914400"/>
            <a:ext cx="1226778" cy="1226778"/>
          </a:xfrm>
          <a:prstGeom prst="rect">
            <a:avLst/>
          </a:prstGeom>
          <a:noFill/>
          <a:ln>
            <a:noFill/>
          </a:ln>
        </p:spPr>
      </p:pic>
    </p:spTree>
    <p:extLst>
      <p:ext uri="{BB962C8B-B14F-4D97-AF65-F5344CB8AC3E}">
        <p14:creationId xmlns:p14="http://schemas.microsoft.com/office/powerpoint/2010/main" val="168850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8EC20-D657-B5E1-0DB6-D4EFDB8146F8}"/>
              </a:ext>
            </a:extLst>
          </p:cNvPr>
          <p:cNvSpPr txBox="1"/>
          <p:nvPr/>
        </p:nvSpPr>
        <p:spPr>
          <a:xfrm>
            <a:off x="304800" y="762000"/>
            <a:ext cx="3429000"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000000"/>
                </a:solidFill>
              </a:rPr>
              <a:t>Understand what the collegiate Foundation teams do</a:t>
            </a:r>
          </a:p>
          <a:p>
            <a:pPr marL="285750" indent="-285750">
              <a:buFont typeface="Arial" panose="020B0604020202020204" pitchFamily="34" charset="0"/>
              <a:buChar char="•"/>
            </a:pPr>
            <a:r>
              <a:rPr lang="en-US" sz="1200" dirty="0">
                <a:solidFill>
                  <a:srgbClr val="000000"/>
                </a:solidFill>
              </a:rPr>
              <a:t>Understand your role in supporting them</a:t>
            </a:r>
          </a:p>
          <a:p>
            <a:pPr marL="285750" indent="-285750">
              <a:buFont typeface="Arial" panose="020B0604020202020204" pitchFamily="34" charset="0"/>
              <a:buChar char="•"/>
            </a:pPr>
            <a:r>
              <a:rPr lang="en-US" sz="1200" dirty="0">
                <a:solidFill>
                  <a:srgbClr val="000000"/>
                </a:solidFill>
              </a:rPr>
              <a:t>Understand whom to contact for help</a:t>
            </a:r>
          </a:p>
        </p:txBody>
      </p:sp>
      <p:sp>
        <p:nvSpPr>
          <p:cNvPr id="3" name="Content Placeholder 2">
            <a:extLst>
              <a:ext uri="{FF2B5EF4-FFF2-40B4-BE49-F238E27FC236}">
                <a16:creationId xmlns:a16="http://schemas.microsoft.com/office/drawing/2014/main" id="{2FFFAE26-A3F3-9F4F-DF68-1FD785311C7C}"/>
              </a:ext>
            </a:extLst>
          </p:cNvPr>
          <p:cNvSpPr>
            <a:spLocks noGrp="1"/>
          </p:cNvSpPr>
          <p:nvPr>
            <p:ph sz="quarter" idx="10"/>
          </p:nvPr>
        </p:nvSpPr>
        <p:spPr/>
        <p:txBody>
          <a:bodyPr/>
          <a:lstStyle/>
          <a:p>
            <a:r>
              <a:rPr lang="en-US" dirty="0"/>
              <a:t>Today’s Goals </a:t>
            </a:r>
          </a:p>
        </p:txBody>
      </p:sp>
    </p:spTree>
    <p:extLst>
      <p:ext uri="{BB962C8B-B14F-4D97-AF65-F5344CB8AC3E}">
        <p14:creationId xmlns:p14="http://schemas.microsoft.com/office/powerpoint/2010/main" val="2905942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3" name="Text Placeholder 2">
            <a:extLst>
              <a:ext uri="{FF2B5EF4-FFF2-40B4-BE49-F238E27FC236}">
                <a16:creationId xmlns:a16="http://schemas.microsoft.com/office/drawing/2014/main" id="{E7B26923-E4AF-BB75-AC68-7F1B2A3E949B}"/>
              </a:ext>
            </a:extLst>
          </p:cNvPr>
          <p:cNvSpPr>
            <a:spLocks noGrp="1"/>
          </p:cNvSpPr>
          <p:nvPr>
            <p:ph type="body" sz="quarter" idx="12"/>
          </p:nvPr>
        </p:nvSpPr>
        <p:spPr>
          <a:xfrm>
            <a:off x="304800" y="762000"/>
            <a:ext cx="4114800" cy="1371600"/>
          </a:xfrm>
        </p:spPr>
        <p:txBody>
          <a:bodyPr/>
          <a:lstStyle/>
          <a:p>
            <a:pPr marL="171450" indent="-171450">
              <a:buFont typeface="Arial" panose="020B0604020202020204" pitchFamily="34" charset="0"/>
              <a:buChar char="•"/>
            </a:pPr>
            <a:r>
              <a:rPr lang="en-US" dirty="0"/>
              <a:t>Host a service event for all campus participants as a “lead-in event” </a:t>
            </a:r>
          </a:p>
          <a:p>
            <a:pPr marL="171450" indent="-171450">
              <a:buFont typeface="Arial" panose="020B0604020202020204" pitchFamily="34" charset="0"/>
              <a:buChar char="•"/>
            </a:pPr>
            <a:r>
              <a:rPr lang="en-US" dirty="0"/>
              <a:t>Share details about Service for Sight and Do Good hours during fundraising events </a:t>
            </a:r>
          </a:p>
          <a:p>
            <a:pPr marL="171450" indent="-171450">
              <a:buFont typeface="Arial" panose="020B0604020202020204" pitchFamily="34" charset="0"/>
              <a:buChar char="•"/>
            </a:pPr>
            <a:r>
              <a:rPr lang="en-US" dirty="0"/>
              <a:t>Host a chapter-wide service project as a sisterhood event </a:t>
            </a:r>
          </a:p>
        </p:txBody>
      </p:sp>
      <p:sp>
        <p:nvSpPr>
          <p:cNvPr id="2" name="Content Placeholder 1">
            <a:extLst>
              <a:ext uri="{FF2B5EF4-FFF2-40B4-BE49-F238E27FC236}">
                <a16:creationId xmlns:a16="http://schemas.microsoft.com/office/drawing/2014/main" id="{5E8376FB-9B9D-2BE5-C52D-1B67F99346F4}"/>
              </a:ext>
            </a:extLst>
          </p:cNvPr>
          <p:cNvSpPr>
            <a:spLocks noGrp="1"/>
          </p:cNvSpPr>
          <p:nvPr>
            <p:ph sz="quarter" idx="10"/>
          </p:nvPr>
        </p:nvSpPr>
        <p:spPr>
          <a:xfrm>
            <a:off x="381000" y="304801"/>
            <a:ext cx="4114800" cy="304800"/>
          </a:xfrm>
        </p:spPr>
        <p:txBody>
          <a:bodyPr/>
          <a:lstStyle/>
          <a:p>
            <a:r>
              <a:rPr lang="en-US" sz="1400" dirty="0"/>
              <a:t>Multipurpose Programming &amp; Fundraisers</a:t>
            </a:r>
          </a:p>
        </p:txBody>
      </p:sp>
    </p:spTree>
    <p:extLst>
      <p:ext uri="{BB962C8B-B14F-4D97-AF65-F5344CB8AC3E}">
        <p14:creationId xmlns:p14="http://schemas.microsoft.com/office/powerpoint/2010/main" val="3616060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3" name="Text Placeholder 2">
            <a:extLst>
              <a:ext uri="{FF2B5EF4-FFF2-40B4-BE49-F238E27FC236}">
                <a16:creationId xmlns:a16="http://schemas.microsoft.com/office/drawing/2014/main" id="{6C85F39F-CA26-3F90-FCD6-E0A23D30386B}"/>
              </a:ext>
            </a:extLst>
          </p:cNvPr>
          <p:cNvSpPr>
            <a:spLocks noGrp="1"/>
          </p:cNvSpPr>
          <p:nvPr>
            <p:ph type="body" sz="quarter" idx="12"/>
          </p:nvPr>
        </p:nvSpPr>
        <p:spPr>
          <a:xfrm>
            <a:off x="351453" y="762000"/>
            <a:ext cx="4114800" cy="1371600"/>
          </a:xfrm>
        </p:spPr>
        <p:txBody>
          <a:bodyPr/>
          <a:lstStyle/>
          <a:p>
            <a:pPr marL="171450" indent="-171450">
              <a:buFont typeface="Arial" panose="020B0604020202020204" pitchFamily="34" charset="0"/>
              <a:buChar char="•"/>
            </a:pPr>
            <a:r>
              <a:rPr lang="en-US" b="1" dirty="0"/>
              <a:t>Log Do Good Hours </a:t>
            </a:r>
          </a:p>
          <a:p>
            <a:pPr marL="781035" lvl="1" indent="-171450">
              <a:buFont typeface="Arial" panose="020B0604020202020204" pitchFamily="34" charset="0"/>
              <a:buChar char="•"/>
            </a:pPr>
            <a:r>
              <a:rPr lang="en-US" dirty="0"/>
              <a:t> Five times per year </a:t>
            </a:r>
          </a:p>
          <a:p>
            <a:pPr marL="171450" indent="-171450">
              <a:buFont typeface="Arial" panose="020B0604020202020204" pitchFamily="34" charset="0"/>
              <a:buChar char="•"/>
            </a:pPr>
            <a:r>
              <a:rPr lang="en-US" b="1" dirty="0"/>
              <a:t>Foundation Education for Recruitment: Let’s Talk About Philanthropy Summary </a:t>
            </a:r>
          </a:p>
          <a:p>
            <a:pPr marL="781035" lvl="1" indent="-171450">
              <a:buFont typeface="Arial" panose="020B0604020202020204" pitchFamily="34" charset="0"/>
              <a:buChar char="•"/>
            </a:pPr>
            <a:r>
              <a:rPr lang="en-US" dirty="0"/>
              <a:t>Affirms presentation was held and collects optional feedback </a:t>
            </a:r>
          </a:p>
        </p:txBody>
      </p:sp>
      <p:sp>
        <p:nvSpPr>
          <p:cNvPr id="2" name="Content Placeholder 1">
            <a:extLst>
              <a:ext uri="{FF2B5EF4-FFF2-40B4-BE49-F238E27FC236}">
                <a16:creationId xmlns:a16="http://schemas.microsoft.com/office/drawing/2014/main" id="{E2DEDF57-CF86-D804-9125-1AE1B4904156}"/>
              </a:ext>
            </a:extLst>
          </p:cNvPr>
          <p:cNvSpPr>
            <a:spLocks noGrp="1"/>
          </p:cNvSpPr>
          <p:nvPr>
            <p:ph sz="quarter" idx="10"/>
          </p:nvPr>
        </p:nvSpPr>
        <p:spPr>
          <a:xfrm>
            <a:off x="351453" y="303879"/>
            <a:ext cx="4114800" cy="304800"/>
          </a:xfrm>
        </p:spPr>
        <p:txBody>
          <a:bodyPr/>
          <a:lstStyle/>
          <a:p>
            <a:r>
              <a:rPr lang="en-US" dirty="0"/>
              <a:t>Service Anchorbase Tasks </a:t>
            </a:r>
          </a:p>
        </p:txBody>
      </p:sp>
      <p:pic>
        <p:nvPicPr>
          <p:cNvPr id="5" name="Picture 4">
            <a:extLst>
              <a:ext uri="{FF2B5EF4-FFF2-40B4-BE49-F238E27FC236}">
                <a16:creationId xmlns:a16="http://schemas.microsoft.com/office/drawing/2014/main" id="{DB01B3BE-1F40-FFAF-D974-589612BBA7F6}"/>
              </a:ext>
            </a:extLst>
          </p:cNvPr>
          <p:cNvPicPr>
            <a:picLocks noChangeAspect="1"/>
          </p:cNvPicPr>
          <p:nvPr/>
        </p:nvPicPr>
        <p:blipFill>
          <a:blip r:embed="rId3"/>
          <a:stretch>
            <a:fillRect/>
          </a:stretch>
        </p:blipFill>
        <p:spPr>
          <a:xfrm>
            <a:off x="914400" y="1949023"/>
            <a:ext cx="2191316" cy="675795"/>
          </a:xfrm>
          <a:prstGeom prst="rect">
            <a:avLst/>
          </a:prstGeom>
        </p:spPr>
      </p:pic>
    </p:spTree>
    <p:extLst>
      <p:ext uri="{BB962C8B-B14F-4D97-AF65-F5344CB8AC3E}">
        <p14:creationId xmlns:p14="http://schemas.microsoft.com/office/powerpoint/2010/main" val="2844035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3" name="Text Placeholder 2">
            <a:extLst>
              <a:ext uri="{FF2B5EF4-FFF2-40B4-BE49-F238E27FC236}">
                <a16:creationId xmlns:a16="http://schemas.microsoft.com/office/drawing/2014/main" id="{50983736-BBCF-CB9E-5A06-5BD7C2E8C8D1}"/>
              </a:ext>
            </a:extLst>
          </p:cNvPr>
          <p:cNvSpPr>
            <a:spLocks noGrp="1"/>
          </p:cNvSpPr>
          <p:nvPr>
            <p:ph type="body" sz="quarter" idx="12"/>
          </p:nvPr>
        </p:nvSpPr>
        <p:spPr>
          <a:xfrm>
            <a:off x="304800" y="762000"/>
            <a:ext cx="4114800" cy="1371600"/>
          </a:xfrm>
        </p:spPr>
        <p:txBody>
          <a:bodyPr/>
          <a:lstStyle/>
          <a:p>
            <a:pPr marL="171450" indent="-171450">
              <a:buFont typeface="Arial" panose="020B0604020202020204" pitchFamily="34" charset="0"/>
              <a:buChar char="•"/>
            </a:pPr>
            <a:r>
              <a:rPr lang="en-US" sz="1000" dirty="0"/>
              <a:t>Prioritizing points for Community Service in BLSR</a:t>
            </a:r>
          </a:p>
          <a:p>
            <a:pPr marL="171450" indent="-171450">
              <a:buFont typeface="Arial" panose="020B0604020202020204" pitchFamily="34" charset="0"/>
              <a:buChar char="•"/>
            </a:pPr>
            <a:r>
              <a:rPr lang="en-US" sz="1000" dirty="0"/>
              <a:t>Increasing Housing points for above certain number Do Good- SFS hours</a:t>
            </a:r>
          </a:p>
          <a:p>
            <a:pPr marL="171450" indent="-171450">
              <a:buFont typeface="Arial" panose="020B0604020202020204" pitchFamily="34" charset="0"/>
              <a:buChar char="•"/>
            </a:pPr>
            <a:r>
              <a:rPr lang="en-US" sz="1000" dirty="0"/>
              <a:t>Consideration for future positions</a:t>
            </a:r>
          </a:p>
          <a:p>
            <a:pPr marL="171450" indent="-171450">
              <a:buFont typeface="Arial" panose="020B0604020202020204" pitchFamily="34" charset="0"/>
              <a:buChar char="•"/>
            </a:pPr>
            <a:r>
              <a:rPr lang="en-US" sz="1000" dirty="0"/>
              <a:t>Fines</a:t>
            </a:r>
          </a:p>
          <a:p>
            <a:pPr marL="171450" indent="-171450">
              <a:buFont typeface="Arial" panose="020B0604020202020204" pitchFamily="34" charset="0"/>
              <a:buChar char="•"/>
            </a:pPr>
            <a:r>
              <a:rPr lang="en-US" sz="1000" dirty="0"/>
              <a:t>A Certain number of SFS hours to attend events (1 SFS before each date night/party, 3 SFS hours by fall semi-formal, etc.)</a:t>
            </a:r>
          </a:p>
          <a:p>
            <a:pPr marL="171450" indent="-171450">
              <a:buFont typeface="Arial" panose="020B0604020202020204" pitchFamily="34" charset="0"/>
              <a:buChar char="•"/>
            </a:pPr>
            <a:r>
              <a:rPr lang="en-US" sz="1000" dirty="0"/>
              <a:t>SOR if not met chapter minimum service hours</a:t>
            </a:r>
          </a:p>
          <a:p>
            <a:endParaRPr lang="en-US" dirty="0"/>
          </a:p>
        </p:txBody>
      </p:sp>
      <p:sp>
        <p:nvSpPr>
          <p:cNvPr id="2" name="Content Placeholder 1">
            <a:extLst>
              <a:ext uri="{FF2B5EF4-FFF2-40B4-BE49-F238E27FC236}">
                <a16:creationId xmlns:a16="http://schemas.microsoft.com/office/drawing/2014/main" id="{821306E0-2D2A-236D-04A8-7B18BA09BF1F}"/>
              </a:ext>
            </a:extLst>
          </p:cNvPr>
          <p:cNvSpPr>
            <a:spLocks noGrp="1"/>
          </p:cNvSpPr>
          <p:nvPr>
            <p:ph sz="quarter" idx="10"/>
          </p:nvPr>
        </p:nvSpPr>
        <p:spPr/>
        <p:txBody>
          <a:bodyPr/>
          <a:lstStyle/>
          <a:p>
            <a:r>
              <a:rPr lang="en-US" dirty="0"/>
              <a:t>Collegiate Service Accountability</a:t>
            </a:r>
          </a:p>
        </p:txBody>
      </p:sp>
    </p:spTree>
    <p:extLst>
      <p:ext uri="{BB962C8B-B14F-4D97-AF65-F5344CB8AC3E}">
        <p14:creationId xmlns:p14="http://schemas.microsoft.com/office/powerpoint/2010/main" val="1718583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Text Placeholder 2">
            <a:extLst>
              <a:ext uri="{FF2B5EF4-FFF2-40B4-BE49-F238E27FC236}">
                <a16:creationId xmlns:a16="http://schemas.microsoft.com/office/drawing/2014/main" id="{F8763D9D-A872-91A9-C547-8F7A3D98C3E7}"/>
              </a:ext>
            </a:extLst>
          </p:cNvPr>
          <p:cNvSpPr>
            <a:spLocks noGrp="1"/>
          </p:cNvSpPr>
          <p:nvPr>
            <p:ph type="body" sz="quarter" idx="12"/>
          </p:nvPr>
        </p:nvSpPr>
        <p:spPr>
          <a:xfrm>
            <a:off x="397188" y="762000"/>
            <a:ext cx="4114800" cy="1371600"/>
          </a:xfrm>
        </p:spPr>
        <p:txBody>
          <a:bodyPr/>
          <a:lstStyle/>
          <a:p>
            <a:r>
              <a:rPr lang="en-US" b="1" dirty="0"/>
              <a:t>January: </a:t>
            </a:r>
            <a:r>
              <a:rPr lang="en-US" dirty="0"/>
              <a:t>National Glaucoma Awareness Month</a:t>
            </a:r>
          </a:p>
          <a:p>
            <a:r>
              <a:rPr lang="en-US" b="1" dirty="0"/>
              <a:t>February:</a:t>
            </a:r>
            <a:r>
              <a:rPr lang="en-US" dirty="0"/>
              <a:t> AMD/Low Vision Awareness Month</a:t>
            </a:r>
          </a:p>
          <a:p>
            <a:r>
              <a:rPr lang="en-US" b="1" dirty="0"/>
              <a:t>April: </a:t>
            </a:r>
            <a:r>
              <a:rPr lang="en-US" dirty="0"/>
              <a:t>Women’s Eye Health &amp; Safety Month</a:t>
            </a:r>
          </a:p>
          <a:p>
            <a:r>
              <a:rPr lang="en-US" b="1" dirty="0"/>
              <a:t>August:</a:t>
            </a:r>
            <a:r>
              <a:rPr lang="en-US" dirty="0"/>
              <a:t> Children’s Eye Health &amp; Safety Month</a:t>
            </a:r>
          </a:p>
          <a:p>
            <a:r>
              <a:rPr lang="en-US" b="1" dirty="0"/>
              <a:t>September 4-10: </a:t>
            </a:r>
            <a:r>
              <a:rPr lang="en-US" dirty="0"/>
              <a:t>Do Good Week</a:t>
            </a:r>
          </a:p>
          <a:p>
            <a:r>
              <a:rPr lang="en-US" b="1" dirty="0"/>
              <a:t>October 13: </a:t>
            </a:r>
            <a:r>
              <a:rPr lang="en-US" dirty="0"/>
              <a:t>World Sight Day</a:t>
            </a:r>
          </a:p>
          <a:p>
            <a:r>
              <a:rPr lang="en-US" b="1" dirty="0"/>
              <a:t>October 15: </a:t>
            </a:r>
            <a:r>
              <a:rPr lang="en-US" dirty="0"/>
              <a:t>White Cane Safety Day</a:t>
            </a:r>
          </a:p>
          <a:p>
            <a:r>
              <a:rPr lang="en-US" b="1" dirty="0"/>
              <a:t>November:</a:t>
            </a:r>
            <a:r>
              <a:rPr lang="en-US" dirty="0"/>
              <a:t> Diabetes-related Eye Disease Month</a:t>
            </a:r>
          </a:p>
          <a:p>
            <a:endParaRPr lang="en-US" dirty="0"/>
          </a:p>
        </p:txBody>
      </p:sp>
      <p:sp>
        <p:nvSpPr>
          <p:cNvPr id="2" name="Content Placeholder 1">
            <a:extLst>
              <a:ext uri="{FF2B5EF4-FFF2-40B4-BE49-F238E27FC236}">
                <a16:creationId xmlns:a16="http://schemas.microsoft.com/office/drawing/2014/main" id="{BCA8F562-56FE-2D8E-8C66-BCFA7371F9AF}"/>
              </a:ext>
            </a:extLst>
          </p:cNvPr>
          <p:cNvSpPr>
            <a:spLocks noGrp="1"/>
          </p:cNvSpPr>
          <p:nvPr>
            <p:ph sz="quarter" idx="10"/>
          </p:nvPr>
        </p:nvSpPr>
        <p:spPr/>
        <p:txBody>
          <a:bodyPr/>
          <a:lstStyle/>
          <a:p>
            <a:r>
              <a:rPr lang="en-US" dirty="0"/>
              <a:t>Service for Sight Dates to Remember </a:t>
            </a:r>
          </a:p>
        </p:txBody>
      </p:sp>
    </p:spTree>
    <p:extLst>
      <p:ext uri="{BB962C8B-B14F-4D97-AF65-F5344CB8AC3E}">
        <p14:creationId xmlns:p14="http://schemas.microsoft.com/office/powerpoint/2010/main" val="597731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BBF87-D334-4D26-2590-A6D9F962A827}"/>
              </a:ext>
            </a:extLst>
          </p:cNvPr>
          <p:cNvSpPr>
            <a:spLocks noGrp="1"/>
          </p:cNvSpPr>
          <p:nvPr>
            <p:ph type="body" sz="quarter" idx="12"/>
          </p:nvPr>
        </p:nvSpPr>
        <p:spPr>
          <a:xfrm>
            <a:off x="381000" y="762000"/>
            <a:ext cx="3733800" cy="1447800"/>
          </a:xfrm>
        </p:spPr>
        <p:txBody>
          <a:bodyPr/>
          <a:lstStyle/>
          <a:p>
            <a:pPr marL="228600" indent="-228600">
              <a:buAutoNum type="arabicPeriod"/>
            </a:pPr>
            <a:r>
              <a:rPr lang="en-US" dirty="0"/>
              <a:t>Discuss service opportunities that are offered each semester </a:t>
            </a:r>
          </a:p>
          <a:p>
            <a:pPr marL="228600" indent="-228600">
              <a:buAutoNum type="arabicPeriod"/>
            </a:pPr>
            <a:r>
              <a:rPr lang="en-US" dirty="0"/>
              <a:t>Encourage connection to Service for Sight organizations in the community </a:t>
            </a:r>
          </a:p>
          <a:p>
            <a:pPr marL="228600" indent="-228600">
              <a:buAutoNum type="arabicPeriod"/>
            </a:pPr>
            <a:r>
              <a:rPr lang="en-US" dirty="0"/>
              <a:t>Ensure service hours are submitted by the deadlines throughout the semester </a:t>
            </a:r>
          </a:p>
        </p:txBody>
      </p:sp>
      <p:sp>
        <p:nvSpPr>
          <p:cNvPr id="3" name="Content Placeholder 2">
            <a:extLst>
              <a:ext uri="{FF2B5EF4-FFF2-40B4-BE49-F238E27FC236}">
                <a16:creationId xmlns:a16="http://schemas.microsoft.com/office/drawing/2014/main" id="{C917A7C4-CE44-D17E-CAE2-FC6646C9697C}"/>
              </a:ext>
            </a:extLst>
          </p:cNvPr>
          <p:cNvSpPr>
            <a:spLocks noGrp="1"/>
          </p:cNvSpPr>
          <p:nvPr>
            <p:ph sz="quarter" idx="10"/>
          </p:nvPr>
        </p:nvSpPr>
        <p:spPr/>
        <p:txBody>
          <a:bodyPr/>
          <a:lstStyle/>
          <a:p>
            <a:r>
              <a:rPr lang="en-US" sz="1400" dirty="0"/>
              <a:t>Three Service/Education Tips for Advisers</a:t>
            </a:r>
          </a:p>
        </p:txBody>
      </p:sp>
      <p:pic>
        <p:nvPicPr>
          <p:cNvPr id="5" name="Google Shape;20;p1" descr="A picture containing plate&#10;&#10;Description automatically generated">
            <a:extLst>
              <a:ext uri="{FF2B5EF4-FFF2-40B4-BE49-F238E27FC236}">
                <a16:creationId xmlns:a16="http://schemas.microsoft.com/office/drawing/2014/main" id="{344A9AAA-8647-D8A5-B377-E81330A41816}"/>
              </a:ext>
            </a:extLst>
          </p:cNvPr>
          <p:cNvPicPr preferRelativeResize="0"/>
          <p:nvPr/>
        </p:nvPicPr>
        <p:blipFill rotWithShape="1">
          <a:blip r:embed="rId3">
            <a:alphaModFix/>
          </a:blip>
          <a:srcRect/>
          <a:stretch/>
        </p:blipFill>
        <p:spPr>
          <a:xfrm>
            <a:off x="4038600" y="1600200"/>
            <a:ext cx="352733" cy="529883"/>
          </a:xfrm>
          <a:prstGeom prst="rect">
            <a:avLst/>
          </a:prstGeom>
          <a:noFill/>
          <a:ln>
            <a:noFill/>
          </a:ln>
        </p:spPr>
      </p:pic>
    </p:spTree>
    <p:extLst>
      <p:ext uri="{BB962C8B-B14F-4D97-AF65-F5344CB8AC3E}">
        <p14:creationId xmlns:p14="http://schemas.microsoft.com/office/powerpoint/2010/main" val="76164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86BA42-02FF-BFA7-B065-60D304A7CCAF}"/>
              </a:ext>
            </a:extLst>
          </p:cNvPr>
          <p:cNvSpPr>
            <a:spLocks noGrp="1"/>
          </p:cNvSpPr>
          <p:nvPr>
            <p:ph type="body" sz="quarter" idx="12"/>
          </p:nvPr>
        </p:nvSpPr>
        <p:spPr/>
        <p:txBody>
          <a:bodyPr/>
          <a:lstStyle/>
          <a:p>
            <a:r>
              <a:rPr lang="en-US" sz="1050" b="1" dirty="0"/>
              <a:t>Regional Foundation Coordinators (RFNC) </a:t>
            </a:r>
          </a:p>
          <a:p>
            <a:r>
              <a:rPr lang="en-US" sz="1050" dirty="0"/>
              <a:t>R1: Alex Furr (</a:t>
            </a:r>
            <a:r>
              <a:rPr lang="en-US" sz="1050" dirty="0">
                <a:hlinkClick r:id="rId3"/>
              </a:rPr>
              <a:t>RFNC1@deltagamma.org</a:t>
            </a:r>
            <a:r>
              <a:rPr lang="en-US" sz="1050" dirty="0"/>
              <a:t>) </a:t>
            </a:r>
          </a:p>
          <a:p>
            <a:r>
              <a:rPr lang="en-US" sz="1050" dirty="0"/>
              <a:t>R2: Christine Rocchio (</a:t>
            </a:r>
            <a:r>
              <a:rPr lang="en-US" sz="1050" dirty="0">
                <a:hlinkClick r:id="rId4"/>
              </a:rPr>
              <a:t>RFNC2@deltagamma.org</a:t>
            </a:r>
            <a:r>
              <a:rPr lang="en-US" sz="1050" dirty="0"/>
              <a:t>) </a:t>
            </a:r>
          </a:p>
          <a:p>
            <a:r>
              <a:rPr lang="en-US" sz="1050" dirty="0"/>
              <a:t>R3: Jordan Crawford (</a:t>
            </a:r>
            <a:r>
              <a:rPr lang="en-US" sz="1050" dirty="0">
                <a:hlinkClick r:id="rId5"/>
              </a:rPr>
              <a:t>RFNC3@deltagamma.org</a:t>
            </a:r>
            <a:r>
              <a:rPr lang="en-US" sz="1050" dirty="0"/>
              <a:t>) </a:t>
            </a:r>
          </a:p>
          <a:p>
            <a:r>
              <a:rPr lang="en-US" sz="1050" dirty="0"/>
              <a:t>R4: Staci Rudge Skoog (</a:t>
            </a:r>
            <a:r>
              <a:rPr lang="en-US" sz="1050" dirty="0">
                <a:hlinkClick r:id="rId6"/>
              </a:rPr>
              <a:t>RFNC4@deltagamma.org</a:t>
            </a:r>
            <a:r>
              <a:rPr lang="en-US" sz="1050" dirty="0"/>
              <a:t>) </a:t>
            </a:r>
          </a:p>
          <a:p>
            <a:r>
              <a:rPr lang="en-US" sz="1050" dirty="0"/>
              <a:t>R5: Rachel Hamil (</a:t>
            </a:r>
            <a:r>
              <a:rPr lang="en-US" sz="1050" dirty="0">
                <a:hlinkClick r:id="rId7"/>
              </a:rPr>
              <a:t>RFNC5@deltagamma.org</a:t>
            </a:r>
            <a:r>
              <a:rPr lang="en-US" sz="1050" dirty="0"/>
              <a:t>) </a:t>
            </a:r>
          </a:p>
          <a:p>
            <a:r>
              <a:rPr lang="en-US" sz="1050" dirty="0"/>
              <a:t>R6: Teena Tabor (</a:t>
            </a:r>
            <a:r>
              <a:rPr lang="en-US" sz="1050" dirty="0">
                <a:hlinkClick r:id="rId8"/>
              </a:rPr>
              <a:t>RFNC6@deltagamma.org</a:t>
            </a:r>
            <a:r>
              <a:rPr lang="en-US" sz="1050" dirty="0"/>
              <a:t>) </a:t>
            </a:r>
          </a:p>
          <a:p>
            <a:r>
              <a:rPr lang="en-US" sz="1050" dirty="0"/>
              <a:t>R7: Staige Davis Hodges (</a:t>
            </a:r>
            <a:r>
              <a:rPr lang="en-US" sz="1050" dirty="0">
                <a:hlinkClick r:id="rId9"/>
              </a:rPr>
              <a:t>RFNC7@deltagamma.org</a:t>
            </a:r>
            <a:r>
              <a:rPr lang="en-US" sz="1050" dirty="0"/>
              <a:t>) </a:t>
            </a:r>
          </a:p>
          <a:p>
            <a:r>
              <a:rPr lang="en-US" sz="1050" dirty="0"/>
              <a:t>R8: Jen Grantham (</a:t>
            </a:r>
            <a:r>
              <a:rPr lang="en-US" sz="1050" dirty="0">
                <a:hlinkClick r:id="rId10"/>
              </a:rPr>
              <a:t>RFNC8@deltagamma.org</a:t>
            </a:r>
            <a:r>
              <a:rPr lang="en-US" sz="1050" dirty="0"/>
              <a:t>) </a:t>
            </a:r>
          </a:p>
        </p:txBody>
      </p:sp>
      <p:sp>
        <p:nvSpPr>
          <p:cNvPr id="3" name="Content Placeholder 2">
            <a:extLst>
              <a:ext uri="{FF2B5EF4-FFF2-40B4-BE49-F238E27FC236}">
                <a16:creationId xmlns:a16="http://schemas.microsoft.com/office/drawing/2014/main" id="{6941F099-1057-113C-C0FB-5992082F9125}"/>
              </a:ext>
            </a:extLst>
          </p:cNvPr>
          <p:cNvSpPr>
            <a:spLocks noGrp="1"/>
          </p:cNvSpPr>
          <p:nvPr>
            <p:ph sz="quarter" idx="10"/>
          </p:nvPr>
        </p:nvSpPr>
        <p:spPr/>
        <p:txBody>
          <a:bodyPr/>
          <a:lstStyle/>
          <a:p>
            <a:r>
              <a:rPr lang="en-US" dirty="0"/>
              <a:t>Foundation Team Contacts</a:t>
            </a:r>
          </a:p>
        </p:txBody>
      </p:sp>
    </p:spTree>
    <p:extLst>
      <p:ext uri="{BB962C8B-B14F-4D97-AF65-F5344CB8AC3E}">
        <p14:creationId xmlns:p14="http://schemas.microsoft.com/office/powerpoint/2010/main" val="3225184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8CABA-8374-321A-BD1B-006A0E6F1FE0}"/>
              </a:ext>
            </a:extLst>
          </p:cNvPr>
          <p:cNvSpPr>
            <a:spLocks noGrp="1"/>
          </p:cNvSpPr>
          <p:nvPr>
            <p:ph type="body" sz="quarter" idx="12"/>
          </p:nvPr>
        </p:nvSpPr>
        <p:spPr/>
        <p:txBody>
          <a:bodyPr/>
          <a:lstStyle/>
          <a:p>
            <a:r>
              <a:rPr lang="en-US" b="1" dirty="0"/>
              <a:t>Director: Collegiate Service </a:t>
            </a:r>
          </a:p>
          <a:p>
            <a:r>
              <a:rPr lang="en-US" dirty="0"/>
              <a:t>Kierstan Knaus Dufour (</a:t>
            </a:r>
            <a:r>
              <a:rPr lang="en-US" dirty="0">
                <a:hlinkClick r:id="rId3"/>
              </a:rPr>
              <a:t>collservice@deltagamma.org</a:t>
            </a:r>
            <a:r>
              <a:rPr lang="en-US" dirty="0"/>
              <a:t>) </a:t>
            </a:r>
          </a:p>
          <a:p>
            <a:endParaRPr lang="en-US" dirty="0"/>
          </a:p>
          <a:p>
            <a:r>
              <a:rPr lang="en-US" b="1" dirty="0"/>
              <a:t>Director: Special Events &amp; Collegiate Fundraising </a:t>
            </a:r>
          </a:p>
          <a:p>
            <a:r>
              <a:rPr lang="en-US" dirty="0"/>
              <a:t>Morgan Youngs (</a:t>
            </a:r>
            <a:r>
              <a:rPr lang="en-US" dirty="0">
                <a:hlinkClick r:id="rId4"/>
              </a:rPr>
              <a:t>fundraising@deltagamma.org</a:t>
            </a:r>
            <a:r>
              <a:rPr lang="en-US" dirty="0"/>
              <a:t>) </a:t>
            </a:r>
          </a:p>
          <a:p>
            <a:endParaRPr lang="en-US" dirty="0"/>
          </a:p>
          <a:p>
            <a:r>
              <a:rPr lang="en-US" b="1" dirty="0"/>
              <a:t>Senior Chapter Fundraising Finance Specialist </a:t>
            </a:r>
          </a:p>
          <a:p>
            <a:r>
              <a:rPr lang="en-US" dirty="0"/>
              <a:t>Mary-Michael McClure (</a:t>
            </a:r>
            <a:r>
              <a:rPr lang="en-US" dirty="0">
                <a:hlinkClick r:id="rId5"/>
              </a:rPr>
              <a:t>mary-Michael.mcclure@deltagamma.org</a:t>
            </a:r>
            <a:r>
              <a:rPr lang="en-US" dirty="0"/>
              <a:t>) </a:t>
            </a:r>
          </a:p>
        </p:txBody>
      </p:sp>
      <p:sp>
        <p:nvSpPr>
          <p:cNvPr id="3" name="Content Placeholder 2">
            <a:extLst>
              <a:ext uri="{FF2B5EF4-FFF2-40B4-BE49-F238E27FC236}">
                <a16:creationId xmlns:a16="http://schemas.microsoft.com/office/drawing/2014/main" id="{13DCD9AF-FB75-5B3E-0532-B2DD4B2C7EB8}"/>
              </a:ext>
            </a:extLst>
          </p:cNvPr>
          <p:cNvSpPr>
            <a:spLocks noGrp="1"/>
          </p:cNvSpPr>
          <p:nvPr>
            <p:ph sz="quarter" idx="10"/>
          </p:nvPr>
        </p:nvSpPr>
        <p:spPr/>
        <p:txBody>
          <a:bodyPr/>
          <a:lstStyle/>
          <a:p>
            <a:r>
              <a:rPr lang="en-US" dirty="0"/>
              <a:t>Foundation Team Contacts </a:t>
            </a:r>
          </a:p>
        </p:txBody>
      </p:sp>
    </p:spTree>
    <p:extLst>
      <p:ext uri="{BB962C8B-B14F-4D97-AF65-F5344CB8AC3E}">
        <p14:creationId xmlns:p14="http://schemas.microsoft.com/office/powerpoint/2010/main" val="1353372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9CECE796-5366-5339-8EC7-7EDD6913C294}"/>
              </a:ext>
            </a:extLst>
          </p:cNvPr>
          <p:cNvSpPr>
            <a:spLocks noGrp="1"/>
          </p:cNvSpPr>
          <p:nvPr>
            <p:ph type="body" sz="quarter" idx="12"/>
          </p:nvPr>
        </p:nvSpPr>
        <p:spPr>
          <a:xfrm>
            <a:off x="228600" y="726865"/>
            <a:ext cx="4114800" cy="1371600"/>
          </a:xfrm>
        </p:spPr>
        <p:txBody>
          <a:bodyPr/>
          <a:lstStyle/>
          <a:p>
            <a:r>
              <a:rPr lang="en-US" sz="900" b="1" dirty="0"/>
              <a:t>Individual </a:t>
            </a:r>
          </a:p>
          <a:p>
            <a:pPr marL="171450" indent="-171450">
              <a:buFont typeface="Arial" panose="020B0604020202020204" pitchFamily="34" charset="0"/>
              <a:buChar char="•"/>
            </a:pPr>
            <a:r>
              <a:rPr lang="en-US" sz="900" dirty="0"/>
              <a:t>Collegiate Giving Society – </a:t>
            </a:r>
            <a:r>
              <a:rPr lang="en-US" sz="900" i="1" dirty="0"/>
              <a:t>temporarily on hold </a:t>
            </a:r>
          </a:p>
          <a:p>
            <a:r>
              <a:rPr lang="en-US" sz="900" b="1" dirty="0"/>
              <a:t>Chapter </a:t>
            </a:r>
          </a:p>
          <a:p>
            <a:pPr marL="171450" indent="-171450">
              <a:buFont typeface="Arial" panose="020B0604020202020204" pitchFamily="34" charset="0"/>
              <a:buChar char="•"/>
            </a:pPr>
            <a:r>
              <a:rPr lang="en-US" sz="900" dirty="0"/>
              <a:t>Regional Foundation Award for Collegiate Chapters, Excellence in Philanthropy: Service </a:t>
            </a:r>
            <a:r>
              <a:rPr lang="en-US" sz="900" i="1" dirty="0"/>
              <a:t>(Determined by RFNC) </a:t>
            </a:r>
          </a:p>
          <a:p>
            <a:pPr marL="171450" indent="-171450">
              <a:buFont typeface="Arial" panose="020B0604020202020204" pitchFamily="34" charset="0"/>
              <a:buChar char="•"/>
            </a:pPr>
            <a:r>
              <a:rPr lang="en-US" sz="900" dirty="0"/>
              <a:t>Regional Foundation Award for Collegiate Chapters, Excellence in Philanthropy: Fundraising </a:t>
            </a:r>
            <a:r>
              <a:rPr lang="en-US" sz="900" i="1" dirty="0"/>
              <a:t>(Determined by RFNC) </a:t>
            </a:r>
          </a:p>
          <a:p>
            <a:pPr marL="171450" indent="-171450">
              <a:buFont typeface="Arial" panose="020B0604020202020204" pitchFamily="34" charset="0"/>
              <a:buChar char="•"/>
            </a:pPr>
            <a:r>
              <a:rPr lang="en-US" sz="900" dirty="0"/>
              <a:t>Top 10 </a:t>
            </a:r>
            <a:r>
              <a:rPr lang="en-US" sz="900" i="1" dirty="0"/>
              <a:t>(Determined by Director: Collegiate Service, Top average service hours per member) </a:t>
            </a:r>
          </a:p>
          <a:p>
            <a:pPr marL="171450" indent="-171450">
              <a:buFont typeface="Arial" panose="020B0604020202020204" pitchFamily="34" charset="0"/>
              <a:buChar char="•"/>
            </a:pPr>
            <a:r>
              <a:rPr lang="en-US" sz="900" dirty="0"/>
              <a:t>H.K. Stuart Spirit of Service Award – biennial </a:t>
            </a:r>
            <a:r>
              <a:rPr lang="en-US" sz="900" i="1" dirty="0"/>
              <a:t>(Application based – determined by committee) </a:t>
            </a:r>
          </a:p>
        </p:txBody>
      </p:sp>
      <p:sp>
        <p:nvSpPr>
          <p:cNvPr id="2" name="Content Placeholder 1">
            <a:extLst>
              <a:ext uri="{FF2B5EF4-FFF2-40B4-BE49-F238E27FC236}">
                <a16:creationId xmlns:a16="http://schemas.microsoft.com/office/drawing/2014/main" id="{B34ACFD1-D182-075D-0E40-3D5561DBFD3F}"/>
              </a:ext>
            </a:extLst>
          </p:cNvPr>
          <p:cNvSpPr>
            <a:spLocks noGrp="1"/>
          </p:cNvSpPr>
          <p:nvPr>
            <p:ph sz="quarter" idx="10"/>
          </p:nvPr>
        </p:nvSpPr>
        <p:spPr/>
        <p:txBody>
          <a:bodyPr/>
          <a:lstStyle/>
          <a:p>
            <a:r>
              <a:rPr lang="en-US" dirty="0"/>
              <a:t>Recognition &amp; Awards</a:t>
            </a:r>
          </a:p>
        </p:txBody>
      </p:sp>
    </p:spTree>
    <p:extLst>
      <p:ext uri="{BB962C8B-B14F-4D97-AF65-F5344CB8AC3E}">
        <p14:creationId xmlns:p14="http://schemas.microsoft.com/office/powerpoint/2010/main" val="1385230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430F0-0823-29A4-BE9E-85E721ADB8F6}"/>
              </a:ext>
            </a:extLst>
          </p:cNvPr>
          <p:cNvSpPr>
            <a:spLocks noGrp="1"/>
          </p:cNvSpPr>
          <p:nvPr>
            <p:ph type="body" sz="quarter" idx="10"/>
          </p:nvPr>
        </p:nvSpPr>
        <p:spPr>
          <a:xfrm>
            <a:off x="228600" y="533400"/>
            <a:ext cx="3505200" cy="457200"/>
          </a:xfrm>
        </p:spPr>
        <p:txBody>
          <a:bodyPr/>
          <a:lstStyle/>
          <a:p>
            <a:r>
              <a:rPr lang="en-US" sz="900" dirty="0">
                <a:latin typeface="+mn-lt"/>
              </a:rPr>
              <a:t>Brainstorming</a:t>
            </a:r>
          </a:p>
          <a:p>
            <a:pPr marL="228600" indent="-228600">
              <a:buAutoNum type="arabicPeriod"/>
            </a:pPr>
            <a:r>
              <a:rPr lang="en-US" sz="900" b="0" dirty="0">
                <a:latin typeface="+mn-lt"/>
              </a:rPr>
              <a:t>What strategies could you use to help keep collegiate officers on track in planning fundraising events?</a:t>
            </a:r>
          </a:p>
          <a:p>
            <a:pPr marL="228600" indent="-228600">
              <a:buAutoNum type="arabicPeriod"/>
            </a:pPr>
            <a:r>
              <a:rPr lang="en-US" sz="900" b="0" dirty="0">
                <a:latin typeface="+mn-lt"/>
              </a:rPr>
              <a:t>How can we help collegiate members understand the impact of their service hours? </a:t>
            </a:r>
          </a:p>
          <a:p>
            <a:pPr marL="228600" indent="-228600">
              <a:buAutoNum type="arabicPeriod"/>
            </a:pPr>
            <a:r>
              <a:rPr lang="en-US" sz="900" b="0" dirty="0">
                <a:latin typeface="+mn-lt"/>
              </a:rPr>
              <a:t>How might you encourage a chapter to use multi-purpose programming to infuse Foundation education?</a:t>
            </a:r>
          </a:p>
        </p:txBody>
      </p:sp>
    </p:spTree>
    <p:extLst>
      <p:ext uri="{BB962C8B-B14F-4D97-AF65-F5344CB8AC3E}">
        <p14:creationId xmlns:p14="http://schemas.microsoft.com/office/powerpoint/2010/main" val="3944444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389FC-226F-F567-DB62-800DA130A1E4}"/>
              </a:ext>
            </a:extLst>
          </p:cNvPr>
          <p:cNvSpPr>
            <a:spLocks noGrp="1"/>
          </p:cNvSpPr>
          <p:nvPr>
            <p:ph type="body" sz="quarter" idx="10"/>
          </p:nvPr>
        </p:nvSpPr>
        <p:spPr>
          <a:xfrm>
            <a:off x="304800" y="990600"/>
            <a:ext cx="2336800" cy="381000"/>
          </a:xfrm>
        </p:spPr>
        <p:txBody>
          <a:bodyPr/>
          <a:lstStyle/>
          <a:p>
            <a:r>
              <a:rPr lang="en-US" dirty="0"/>
              <a:t>QUESTIONS? </a:t>
            </a:r>
          </a:p>
        </p:txBody>
      </p:sp>
    </p:spTree>
    <p:extLst>
      <p:ext uri="{BB962C8B-B14F-4D97-AF65-F5344CB8AC3E}">
        <p14:creationId xmlns:p14="http://schemas.microsoft.com/office/powerpoint/2010/main" val="157174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D96A65-5B5B-6B34-486E-1485A0C4062E}"/>
              </a:ext>
            </a:extLst>
          </p:cNvPr>
          <p:cNvSpPr>
            <a:spLocks noGrp="1"/>
          </p:cNvSpPr>
          <p:nvPr>
            <p:ph type="body" sz="quarter" idx="10"/>
          </p:nvPr>
        </p:nvSpPr>
        <p:spPr>
          <a:xfrm>
            <a:off x="304800" y="762000"/>
            <a:ext cx="2336800" cy="381000"/>
          </a:xfrm>
        </p:spPr>
        <p:txBody>
          <a:bodyPr/>
          <a:lstStyle/>
          <a:p>
            <a:r>
              <a:rPr lang="en-US" dirty="0"/>
              <a:t>FOUNDATION OVERVIEW </a:t>
            </a:r>
          </a:p>
        </p:txBody>
      </p:sp>
    </p:spTree>
    <p:extLst>
      <p:ext uri="{BB962C8B-B14F-4D97-AF65-F5344CB8AC3E}">
        <p14:creationId xmlns:p14="http://schemas.microsoft.com/office/powerpoint/2010/main" val="119271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5" name="Google Shape;28;p4">
            <a:extLst>
              <a:ext uri="{FF2B5EF4-FFF2-40B4-BE49-F238E27FC236}">
                <a16:creationId xmlns:a16="http://schemas.microsoft.com/office/drawing/2014/main" id="{C6AEF46C-D9EB-BFD0-2436-EBCDE7B99096}"/>
              </a:ext>
            </a:extLst>
          </p:cNvPr>
          <p:cNvSpPr txBox="1"/>
          <p:nvPr/>
        </p:nvSpPr>
        <p:spPr>
          <a:xfrm>
            <a:off x="3492565" y="1604618"/>
            <a:ext cx="775458" cy="1538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 b="0" i="1" u="none" strike="noStrike" cap="none" dirty="0">
                <a:solidFill>
                  <a:schemeClr val="dk1"/>
                </a:solidFill>
                <a:ea typeface="Arial"/>
                <a:cs typeface="Arial"/>
                <a:sym typeface="Arial"/>
              </a:rPr>
              <a:t>Ruth Billow, Eta-Akron</a:t>
            </a:r>
            <a:endParaRPr sz="1400" dirty="0"/>
          </a:p>
        </p:txBody>
      </p:sp>
      <p:pic>
        <p:nvPicPr>
          <p:cNvPr id="7" name="Google Shape;29;p4" descr="A person sitting in a chair with a stuffed animal&#10;&#10;Description automatically generated">
            <a:extLst>
              <a:ext uri="{FF2B5EF4-FFF2-40B4-BE49-F238E27FC236}">
                <a16:creationId xmlns:a16="http://schemas.microsoft.com/office/drawing/2014/main" id="{E2F8F17B-966A-F033-0DDF-5328B3C8FDAA}"/>
              </a:ext>
            </a:extLst>
          </p:cNvPr>
          <p:cNvPicPr preferRelativeResize="0"/>
          <p:nvPr/>
        </p:nvPicPr>
        <p:blipFill rotWithShape="1">
          <a:blip r:embed="rId3">
            <a:alphaModFix/>
          </a:blip>
          <a:srcRect/>
          <a:stretch/>
        </p:blipFill>
        <p:spPr>
          <a:xfrm>
            <a:off x="3598926" y="753035"/>
            <a:ext cx="562737" cy="851583"/>
          </a:xfrm>
          <a:prstGeom prst="rect">
            <a:avLst/>
          </a:prstGeom>
          <a:noFill/>
          <a:ln>
            <a:noFill/>
          </a:ln>
        </p:spPr>
      </p:pic>
      <p:sp>
        <p:nvSpPr>
          <p:cNvPr id="6" name="Text Placeholder 5">
            <a:extLst>
              <a:ext uri="{FF2B5EF4-FFF2-40B4-BE49-F238E27FC236}">
                <a16:creationId xmlns:a16="http://schemas.microsoft.com/office/drawing/2014/main" id="{606D1679-2E66-A66C-E78D-1F894389DDAC}"/>
              </a:ext>
            </a:extLst>
          </p:cNvPr>
          <p:cNvSpPr>
            <a:spLocks noGrp="1"/>
          </p:cNvSpPr>
          <p:nvPr>
            <p:ph type="body" sz="quarter" idx="12"/>
          </p:nvPr>
        </p:nvSpPr>
        <p:spPr>
          <a:xfrm>
            <a:off x="253051" y="762000"/>
            <a:ext cx="4114800" cy="1371600"/>
          </a:xfrm>
        </p:spPr>
        <p:txBody>
          <a:bodyPr/>
          <a:lstStyle/>
          <a:p>
            <a:r>
              <a:rPr lang="en-US" sz="1000" b="1" dirty="0">
                <a:solidFill>
                  <a:srgbClr val="DC948A"/>
                </a:solidFill>
              </a:rPr>
              <a:t>Official Philanthropy: 1936 </a:t>
            </a:r>
          </a:p>
          <a:p>
            <a:pPr marL="171450" indent="-171450">
              <a:buFont typeface="Arial" panose="020B0604020202020204" pitchFamily="34" charset="0"/>
              <a:buChar char="•"/>
            </a:pPr>
            <a:r>
              <a:rPr lang="en-US" sz="1000" dirty="0"/>
              <a:t>1936: Aiding the Blind </a:t>
            </a:r>
          </a:p>
          <a:p>
            <a:pPr marL="171450" indent="-171450">
              <a:buFont typeface="Arial" panose="020B0604020202020204" pitchFamily="34" charset="0"/>
              <a:buChar char="•"/>
            </a:pPr>
            <a:r>
              <a:rPr lang="en-US" sz="1000" dirty="0"/>
              <a:t>1942: Sight Conservation &amp; Aiding the Blind </a:t>
            </a:r>
          </a:p>
          <a:p>
            <a:pPr marL="171450" indent="-171450">
              <a:buFont typeface="Arial" panose="020B0604020202020204" pitchFamily="34" charset="0"/>
              <a:buChar char="•"/>
            </a:pPr>
            <a:r>
              <a:rPr lang="en-US" sz="1000" dirty="0"/>
              <a:t>1995: Service for Sight </a:t>
            </a:r>
          </a:p>
          <a:p>
            <a:endParaRPr lang="en-US" sz="1000" dirty="0"/>
          </a:p>
          <a:p>
            <a:r>
              <a:rPr lang="en-US" sz="1000" b="1" dirty="0">
                <a:solidFill>
                  <a:srgbClr val="DC948A"/>
                </a:solidFill>
              </a:rPr>
              <a:t>Delta Gamma Foundation: 1951 </a:t>
            </a:r>
          </a:p>
          <a:p>
            <a:pPr marL="171450" indent="-171450">
              <a:buFont typeface="Arial" panose="020B0604020202020204" pitchFamily="34" charset="0"/>
              <a:buChar char="•"/>
            </a:pPr>
            <a:r>
              <a:rPr lang="en-US" sz="1000" i="1" dirty="0"/>
              <a:t>The Delta Gamma Foundation fosters lifetime enrichment for members, promotes Service for Sight, and partners with the Fraternity to ensure the future of our sisterhood. </a:t>
            </a:r>
          </a:p>
        </p:txBody>
      </p:sp>
      <p:sp>
        <p:nvSpPr>
          <p:cNvPr id="4" name="Content Placeholder 3">
            <a:extLst>
              <a:ext uri="{FF2B5EF4-FFF2-40B4-BE49-F238E27FC236}">
                <a16:creationId xmlns:a16="http://schemas.microsoft.com/office/drawing/2014/main" id="{A6498A69-826D-FBF3-956E-1F8E15B23A98}"/>
              </a:ext>
            </a:extLst>
          </p:cNvPr>
          <p:cNvSpPr>
            <a:spLocks noGrp="1"/>
          </p:cNvSpPr>
          <p:nvPr>
            <p:ph sz="quarter" idx="10"/>
          </p:nvPr>
        </p:nvSpPr>
        <p:spPr/>
        <p:txBody>
          <a:bodyPr/>
          <a:lstStyle/>
          <a:p>
            <a:r>
              <a:rPr lang="en-US" dirty="0"/>
              <a:t>Delta Gamma Foundation History</a:t>
            </a:r>
          </a:p>
        </p:txBody>
      </p:sp>
    </p:spTree>
    <p:extLst>
      <p:ext uri="{BB962C8B-B14F-4D97-AF65-F5344CB8AC3E}">
        <p14:creationId xmlns:p14="http://schemas.microsoft.com/office/powerpoint/2010/main" val="407148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3"/>
          <p:cNvPicPr preferRelativeResize="0"/>
          <p:nvPr/>
        </p:nvPicPr>
        <p:blipFill>
          <a:blip r:embed="rId3">
            <a:alphaModFix/>
          </a:blip>
          <a:stretch>
            <a:fillRect/>
          </a:stretch>
        </p:blipFill>
        <p:spPr>
          <a:xfrm>
            <a:off x="2045593" y="-5080"/>
            <a:ext cx="2297807" cy="2743200"/>
          </a:xfrm>
          <a:prstGeom prst="rect">
            <a:avLst/>
          </a:prstGeom>
          <a:noFill/>
          <a:ln>
            <a:noFill/>
          </a:ln>
        </p:spPr>
      </p:pic>
      <p:sp>
        <p:nvSpPr>
          <p:cNvPr id="2" name="Rectangle 1">
            <a:extLst>
              <a:ext uri="{FF2B5EF4-FFF2-40B4-BE49-F238E27FC236}">
                <a16:creationId xmlns:a16="http://schemas.microsoft.com/office/drawing/2014/main" id="{BA45119D-B91B-B339-4C9F-142BD57DC20D}"/>
              </a:ext>
            </a:extLst>
          </p:cNvPr>
          <p:cNvSpPr/>
          <p:nvPr/>
        </p:nvSpPr>
        <p:spPr>
          <a:xfrm>
            <a:off x="533400" y="838200"/>
            <a:ext cx="931255" cy="585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FY22 </a:t>
            </a:r>
          </a:p>
        </p:txBody>
      </p:sp>
    </p:spTree>
    <p:extLst>
      <p:ext uri="{BB962C8B-B14F-4D97-AF65-F5344CB8AC3E}">
        <p14:creationId xmlns:p14="http://schemas.microsoft.com/office/powerpoint/2010/main" val="254642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pic>
        <p:nvPicPr>
          <p:cNvPr id="75" name="Google Shape;75;p7"/>
          <p:cNvPicPr preferRelativeResize="0"/>
          <p:nvPr/>
        </p:nvPicPr>
        <p:blipFill rotWithShape="1">
          <a:blip r:embed="rId3">
            <a:alphaModFix/>
          </a:blip>
          <a:srcRect/>
          <a:stretch/>
        </p:blipFill>
        <p:spPr>
          <a:xfrm>
            <a:off x="631750" y="0"/>
            <a:ext cx="3635450" cy="2743200"/>
          </a:xfrm>
          <a:prstGeom prst="rect">
            <a:avLst/>
          </a:prstGeom>
          <a:noFill/>
          <a:ln>
            <a:noFill/>
          </a:ln>
        </p:spPr>
      </p:pic>
    </p:spTree>
    <p:extLst>
      <p:ext uri="{BB962C8B-B14F-4D97-AF65-F5344CB8AC3E}">
        <p14:creationId xmlns:p14="http://schemas.microsoft.com/office/powerpoint/2010/main" val="281286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4F6190-ADB9-CC6B-F477-5759D2CE2855}"/>
              </a:ext>
            </a:extLst>
          </p:cNvPr>
          <p:cNvSpPr>
            <a:spLocks noGrp="1"/>
          </p:cNvSpPr>
          <p:nvPr>
            <p:ph type="body" sz="quarter" idx="10"/>
          </p:nvPr>
        </p:nvSpPr>
        <p:spPr>
          <a:xfrm>
            <a:off x="304800" y="609600"/>
            <a:ext cx="2590800" cy="381000"/>
          </a:xfrm>
        </p:spPr>
        <p:txBody>
          <a:bodyPr/>
          <a:lstStyle/>
          <a:p>
            <a:r>
              <a:rPr lang="en-US" dirty="0"/>
              <a:t>COLLEGIATE FOUNDATION ROLE</a:t>
            </a:r>
          </a:p>
        </p:txBody>
      </p:sp>
    </p:spTree>
    <p:extLst>
      <p:ext uri="{BB962C8B-B14F-4D97-AF65-F5344CB8AC3E}">
        <p14:creationId xmlns:p14="http://schemas.microsoft.com/office/powerpoint/2010/main" val="7038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400514-3538-C08E-FD3F-04A4457C4EED}"/>
              </a:ext>
            </a:extLst>
          </p:cNvPr>
          <p:cNvSpPr>
            <a:spLocks noGrp="1"/>
          </p:cNvSpPr>
          <p:nvPr>
            <p:ph type="body" sz="quarter" idx="12"/>
          </p:nvPr>
        </p:nvSpPr>
        <p:spPr>
          <a:xfrm>
            <a:off x="228600" y="618642"/>
            <a:ext cx="4114800" cy="1579833"/>
          </a:xfrm>
        </p:spPr>
        <p:txBody>
          <a:bodyPr/>
          <a:lstStyle/>
          <a:p>
            <a:r>
              <a:rPr lang="en-US" sz="900" b="1" dirty="0"/>
              <a:t>Supporting the Delta Gamma Foundation and engaging in service to others in the spirit of doing good.</a:t>
            </a:r>
          </a:p>
          <a:p>
            <a:pPr marL="171450" indent="-171450">
              <a:buFont typeface="Arial" panose="020B0604020202020204" pitchFamily="34" charset="0"/>
              <a:buChar char="•"/>
            </a:pPr>
            <a:r>
              <a:rPr lang="en-US" sz="700" dirty="0"/>
              <a:t>Chapter has outlined the number of Do Good Hours per member (per term) in the chapter bylaws and Standing Rules. </a:t>
            </a:r>
          </a:p>
          <a:p>
            <a:pPr marL="171450" indent="-171450">
              <a:buFont typeface="Arial" panose="020B0604020202020204" pitchFamily="34" charset="0"/>
              <a:buChar char="•"/>
            </a:pPr>
            <a:r>
              <a:rPr lang="en-US" sz="700" dirty="0"/>
              <a:t>Chapter members fulfill Do Good Hours, as outlined in the chapter bylaws and Standing Rules. </a:t>
            </a:r>
          </a:p>
          <a:p>
            <a:pPr marL="171450" indent="-171450">
              <a:buFont typeface="Arial" panose="020B0604020202020204" pitchFamily="34" charset="0"/>
              <a:buChar char="•"/>
            </a:pPr>
            <a:r>
              <a:rPr lang="en-US" sz="700" dirty="0"/>
              <a:t>Chapter holds fundraising events each term that follow Foundation/Fraternity policies. </a:t>
            </a:r>
          </a:p>
          <a:p>
            <a:pPr marL="171450" indent="-171450">
              <a:buFont typeface="Arial" panose="020B0604020202020204" pitchFamily="34" charset="0"/>
              <a:buChar char="•"/>
            </a:pPr>
            <a:r>
              <a:rPr lang="en-US" sz="700" dirty="0"/>
              <a:t>Chapter officers understand the process of submitting fundraising profits to the Foundation and do so in a timely manner. </a:t>
            </a:r>
          </a:p>
          <a:p>
            <a:pPr marL="171450" indent="-171450">
              <a:buFont typeface="Arial" panose="020B0604020202020204" pitchFamily="34" charset="0"/>
              <a:buChar char="•"/>
            </a:pPr>
            <a:r>
              <a:rPr lang="en-US" sz="700" dirty="0"/>
              <a:t>Chapter conducts the Foundation Education for Recruitment workshop during Recruitment Prep Week. </a:t>
            </a:r>
          </a:p>
          <a:p>
            <a:pPr marL="171450" indent="-171450">
              <a:buFont typeface="Arial" panose="020B0604020202020204" pitchFamily="34" charset="0"/>
              <a:buChar char="•"/>
            </a:pPr>
            <a:r>
              <a:rPr lang="en-US" sz="700" dirty="0"/>
              <a:t>Chapter members are aware of Service for Sight opportunities to participate in our Foundation. </a:t>
            </a:r>
          </a:p>
          <a:p>
            <a:pPr marL="171450" indent="-171450">
              <a:buFont typeface="Arial" panose="020B0604020202020204" pitchFamily="34" charset="0"/>
              <a:buChar char="•"/>
            </a:pPr>
            <a:r>
              <a:rPr lang="en-US" sz="700" dirty="0"/>
              <a:t>Chapter members are aware of the Collegiate Giving Society.  </a:t>
            </a:r>
          </a:p>
        </p:txBody>
      </p:sp>
      <p:sp>
        <p:nvSpPr>
          <p:cNvPr id="2" name="Content Placeholder 1">
            <a:extLst>
              <a:ext uri="{FF2B5EF4-FFF2-40B4-BE49-F238E27FC236}">
                <a16:creationId xmlns:a16="http://schemas.microsoft.com/office/drawing/2014/main" id="{61E48713-04F2-3EE5-365B-D345332A4F51}"/>
              </a:ext>
            </a:extLst>
          </p:cNvPr>
          <p:cNvSpPr>
            <a:spLocks noGrp="1"/>
          </p:cNvSpPr>
          <p:nvPr>
            <p:ph sz="quarter" idx="10"/>
          </p:nvPr>
        </p:nvSpPr>
        <p:spPr/>
        <p:txBody>
          <a:bodyPr/>
          <a:lstStyle/>
          <a:p>
            <a:r>
              <a:rPr lang="en-US" dirty="0"/>
              <a:t>Fraternity Standard #8 </a:t>
            </a:r>
          </a:p>
        </p:txBody>
      </p:sp>
    </p:spTree>
    <p:extLst>
      <p:ext uri="{BB962C8B-B14F-4D97-AF65-F5344CB8AC3E}">
        <p14:creationId xmlns:p14="http://schemas.microsoft.com/office/powerpoint/2010/main" val="3541488430"/>
      </p:ext>
    </p:extLst>
  </p:cSld>
  <p:clrMapOvr>
    <a:masterClrMapping/>
  </p:clrMapOvr>
</p:sld>
</file>

<file path=ppt/theme/theme1.xml><?xml version="1.0" encoding="utf-8"?>
<a:theme xmlns:a="http://schemas.openxmlformats.org/drawingml/2006/main" name="Flower Pattern">
  <a:themeElements>
    <a:clrScheme name="Convention 2022">
      <a:dk1>
        <a:srgbClr val="00205B"/>
      </a:dk1>
      <a:lt1>
        <a:sysClr val="window" lastClr="FFFFFF"/>
      </a:lt1>
      <a:dk2>
        <a:srgbClr val="00205B"/>
      </a:dk2>
      <a:lt2>
        <a:srgbClr val="FFFFFF"/>
      </a:lt2>
      <a:accent1>
        <a:srgbClr val="B88F52"/>
      </a:accent1>
      <a:accent2>
        <a:srgbClr val="FFFFFF"/>
      </a:accent2>
      <a:accent3>
        <a:srgbClr val="DCB073"/>
      </a:accent3>
      <a:accent4>
        <a:srgbClr val="FFFFFF"/>
      </a:accent4>
      <a:accent5>
        <a:srgbClr val="00205B"/>
      </a:accent5>
      <a:accent6>
        <a:srgbClr val="DCB073"/>
      </a:accent6>
      <a:hlink>
        <a:srgbClr val="DCB073"/>
      </a:hlink>
      <a:folHlink>
        <a:srgbClr val="DCB073"/>
      </a:folHlink>
    </a:clrScheme>
    <a:fontScheme name="Convention 2022">
      <a:majorFont>
        <a:latin typeface="Tropiline"/>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5FD6C42C-CB75-48E4-9E21-F6E2CA0A3646}" vid="{8450879E-8F56-4A46-BABE-B86BEEE467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3F8ECF3795A34286EC99F74346F8C2" ma:contentTypeVersion="15" ma:contentTypeDescription="Create a new document." ma:contentTypeScope="" ma:versionID="f18d446164ddd6f9c844790637570d1d">
  <xsd:schema xmlns:xsd="http://www.w3.org/2001/XMLSchema" xmlns:xs="http://www.w3.org/2001/XMLSchema" xmlns:p="http://schemas.microsoft.com/office/2006/metadata/properties" xmlns:ns2="38d0f7a5-8910-4363-98fd-ee4d4f13758b" xmlns:ns3="ee9bb1d1-cab2-43e6-b3f0-cdb4d6c3ef08" targetNamespace="http://schemas.microsoft.com/office/2006/metadata/properties" ma:root="true" ma:fieldsID="206629ed7248d79371185e83bf5dd7b7" ns2:_="" ns3:_="">
    <xsd:import namespace="38d0f7a5-8910-4363-98fd-ee4d4f13758b"/>
    <xsd:import namespace="ee9bb1d1-cab2-43e6-b3f0-cdb4d6c3ef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0f7a5-8910-4363-98fd-ee4d4f1375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eaaf9f0-9cfd-4642-a7d0-184488b5176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e9bb1d1-cab2-43e6-b3f0-cdb4d6c3ef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893f71-9c0c-4b88-95b5-2f042b41bde3}" ma:internalName="TaxCatchAll" ma:showField="CatchAllData" ma:web="ee9bb1d1-cab2-43e6-b3f0-cdb4d6c3e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e9bb1d1-cab2-43e6-b3f0-cdb4d6c3ef08" xsi:nil="true"/>
    <lcf76f155ced4ddcb4097134ff3c332f xmlns="38d0f7a5-8910-4363-98fd-ee4d4f13758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305497-021C-4AB2-91DD-D8AFA1BFB2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d0f7a5-8910-4363-98fd-ee4d4f13758b"/>
    <ds:schemaRef ds:uri="ee9bb1d1-cab2-43e6-b3f0-cdb4d6c3e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3B67A7-F5B8-48A6-BCA9-9C0A65E77B9E}">
  <ds:schemaRefs>
    <ds:schemaRef ds:uri="http://purl.org/dc/terms/"/>
    <ds:schemaRef ds:uri="ee9bb1d1-cab2-43e6-b3f0-cdb4d6c3ef08"/>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38d0f7a5-8910-4363-98fd-ee4d4f13758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8A4BD9D-4920-43F7-85AA-1E31242299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1895</TotalTime>
  <Words>5040</Words>
  <Application>Microsoft Office PowerPoint</Application>
  <PresentationFormat>Custom</PresentationFormat>
  <Paragraphs>445</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Georgia</vt:lpstr>
      <vt:lpstr>Montserrat</vt:lpstr>
      <vt:lpstr>Tropiline</vt:lpstr>
      <vt:lpstr>TROPILINE-EXTRABOLD</vt:lpstr>
      <vt:lpstr>Flower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Branson</dc:creator>
  <cp:lastModifiedBy>Lexie Kiernan</cp:lastModifiedBy>
  <cp:revision>51</cp:revision>
  <dcterms:created xsi:type="dcterms:W3CDTF">2021-10-18T19:40:09Z</dcterms:created>
  <dcterms:modified xsi:type="dcterms:W3CDTF">2022-08-29T23:16:51Z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2020-03-26T00:00:00Z</vt:filetime>
  </property>
  <property fmtid="{D5CDD505-2E9C-101B-9397-08002B2CF9AE}" pid="3" name="Creator">
    <vt:lpwstr>Adobe InDesign 15.0 (Macintosh)</vt:lpwstr>
  </property>
  <property fmtid="{D5CDD505-2E9C-101B-9397-08002B2CF9AE}" pid="4" name="LastSaved">
    <vt:filetime>2020-03-26T00:00:00Z</vt:filetime>
  </property>
  <property fmtid="{D5CDD505-2E9C-101B-9397-08002B2CF9AE}" pid="5" name="ContentTypeId">
    <vt:lpwstr>0x010100E23F8ECF3795A34286EC99F74346F8C2</vt:lpwstr>
  </property>
</Properties>
</file>