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4"/>
  </p:notesMasterIdLst>
  <p:handoutMasterIdLst>
    <p:handoutMasterId r:id="rId55"/>
  </p:handoutMasterIdLst>
  <p:sldIdLst>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311" r:id="rId39"/>
    <p:sldId id="295" r:id="rId40"/>
    <p:sldId id="296" r:id="rId41"/>
    <p:sldId id="297" r:id="rId42"/>
    <p:sldId id="298" r:id="rId43"/>
    <p:sldId id="299" r:id="rId44"/>
    <p:sldId id="300" r:id="rId45"/>
    <p:sldId id="301" r:id="rId46"/>
    <p:sldId id="302" r:id="rId47"/>
    <p:sldId id="303" r:id="rId48"/>
    <p:sldId id="304" r:id="rId49"/>
    <p:sldId id="305" r:id="rId50"/>
    <p:sldId id="307" r:id="rId51"/>
    <p:sldId id="308" r:id="rId52"/>
    <p:sldId id="310" r:id="rId53"/>
  </p:sldIdLst>
  <p:sldSz cx="4876800" cy="2743200"/>
  <p:notesSz cx="3657600" cy="2743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C948A"/>
    <a:srgbClr val="B78D4D"/>
    <a:srgbClr val="0D2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49874" autoAdjust="0"/>
  </p:normalViewPr>
  <p:slideViewPr>
    <p:cSldViewPr>
      <p:cViewPr varScale="1">
        <p:scale>
          <a:sx n="94" d="100"/>
          <a:sy n="94" d="100"/>
        </p:scale>
        <p:origin x="1980" y="78"/>
      </p:cViewPr>
      <p:guideLst>
        <p:guide orient="horz" pos="288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208" d="100"/>
          <a:sy n="208" d="100"/>
        </p:scale>
        <p:origin x="2170"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19A26D-C455-4966-BEF9-1DDC67CA0CC5}"/>
              </a:ext>
            </a:extLst>
          </p:cNvPr>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264656-C61D-46B6-B888-B9FDAB5A32FA}"/>
              </a:ext>
            </a:extLst>
          </p:cNvPr>
          <p:cNvSpPr>
            <a:spLocks noGrp="1"/>
          </p:cNvSpPr>
          <p:nvPr>
            <p:ph type="dt" sz="quarter" idx="1"/>
          </p:nvPr>
        </p:nvSpPr>
        <p:spPr>
          <a:xfrm>
            <a:off x="2071688" y="0"/>
            <a:ext cx="1584325" cy="138113"/>
          </a:xfrm>
          <a:prstGeom prst="rect">
            <a:avLst/>
          </a:prstGeom>
        </p:spPr>
        <p:txBody>
          <a:bodyPr vert="horz" lIns="91440" tIns="45720" rIns="91440" bIns="45720" rtlCol="0"/>
          <a:lstStyle>
            <a:lvl1pPr algn="r">
              <a:defRPr sz="1200"/>
            </a:lvl1pPr>
          </a:lstStyle>
          <a:p>
            <a:fld id="{253A1AC7-257B-40AF-9C72-818D2817B486}" type="datetimeFigureOut">
              <a:rPr lang="en-US" smtClean="0"/>
              <a:t>8/30/2022</a:t>
            </a:fld>
            <a:endParaRPr lang="en-US" dirty="0"/>
          </a:p>
        </p:txBody>
      </p:sp>
      <p:sp>
        <p:nvSpPr>
          <p:cNvPr id="4" name="Footer Placeholder 3">
            <a:extLst>
              <a:ext uri="{FF2B5EF4-FFF2-40B4-BE49-F238E27FC236}">
                <a16:creationId xmlns:a16="http://schemas.microsoft.com/office/drawing/2014/main" id="{5B49CDEA-EAF1-4853-BF96-BC21B2BBA370}"/>
              </a:ext>
            </a:extLst>
          </p:cNvPr>
          <p:cNvSpPr>
            <a:spLocks noGrp="1"/>
          </p:cNvSpPr>
          <p:nvPr>
            <p:ph type="ftr" sz="quarter" idx="2"/>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031FFBF-663D-4B32-AA5D-87E76A0E93E0}"/>
              </a:ext>
            </a:extLst>
          </p:cNvPr>
          <p:cNvSpPr>
            <a:spLocks noGrp="1"/>
          </p:cNvSpPr>
          <p:nvPr>
            <p:ph type="sldNum" sz="quarter" idx="3"/>
          </p:nvPr>
        </p:nvSpPr>
        <p:spPr>
          <a:xfrm>
            <a:off x="2071688" y="2605088"/>
            <a:ext cx="1584325" cy="138112"/>
          </a:xfrm>
          <a:prstGeom prst="rect">
            <a:avLst/>
          </a:prstGeom>
        </p:spPr>
        <p:txBody>
          <a:bodyPr vert="horz" lIns="91440" tIns="45720" rIns="91440" bIns="45720" rtlCol="0" anchor="b"/>
          <a:lstStyle>
            <a:lvl1pPr algn="r">
              <a:defRPr sz="1200"/>
            </a:lvl1pPr>
          </a:lstStyle>
          <a:p>
            <a:fld id="{0F1AED7C-84ED-4A89-BBF4-A3218A91D520}" type="slidenum">
              <a:rPr lang="en-US" smtClean="0"/>
              <a:t>‹#›</a:t>
            </a:fld>
            <a:endParaRPr lang="en-US" dirty="0"/>
          </a:p>
        </p:txBody>
      </p:sp>
    </p:spTree>
    <p:extLst>
      <p:ext uri="{BB962C8B-B14F-4D97-AF65-F5344CB8AC3E}">
        <p14:creationId xmlns:p14="http://schemas.microsoft.com/office/powerpoint/2010/main" val="64879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071688" y="0"/>
            <a:ext cx="1584325" cy="138113"/>
          </a:xfrm>
          <a:prstGeom prst="rect">
            <a:avLst/>
          </a:prstGeom>
        </p:spPr>
        <p:txBody>
          <a:bodyPr vert="horz" lIns="91440" tIns="45720" rIns="91440" bIns="45720" rtlCol="0"/>
          <a:lstStyle>
            <a:lvl1pPr algn="r">
              <a:defRPr sz="1200"/>
            </a:lvl1pPr>
          </a:lstStyle>
          <a:p>
            <a:fld id="{0DFB8D65-F931-4D44-92D2-8C0AB7F01B90}" type="datetimeFigureOut">
              <a:rPr lang="en-US" smtClean="0"/>
              <a:t>8/30/2022</a:t>
            </a:fld>
            <a:endParaRPr lang="en-US" dirty="0"/>
          </a:p>
        </p:txBody>
      </p:sp>
      <p:sp>
        <p:nvSpPr>
          <p:cNvPr id="4" name="Slide Image Placeholder 3"/>
          <p:cNvSpPr>
            <a:spLocks noGrp="1" noRot="1" noChangeAspect="1"/>
          </p:cNvSpPr>
          <p:nvPr>
            <p:ph type="sldImg" idx="2"/>
          </p:nvPr>
        </p:nvSpPr>
        <p:spPr>
          <a:xfrm>
            <a:off x="1006475" y="342900"/>
            <a:ext cx="1644650" cy="9255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5125" y="1320800"/>
            <a:ext cx="2927350" cy="1079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071688" y="2605088"/>
            <a:ext cx="1584325" cy="138112"/>
          </a:xfrm>
          <a:prstGeom prst="rect">
            <a:avLst/>
          </a:prstGeom>
        </p:spPr>
        <p:txBody>
          <a:bodyPr vert="horz" lIns="91440" tIns="45720" rIns="91440" bIns="45720" rtlCol="0" anchor="b"/>
          <a:lstStyle>
            <a:lvl1pPr algn="r">
              <a:defRPr sz="1200"/>
            </a:lvl1pPr>
          </a:lstStyle>
          <a:p>
            <a:fld id="{E56D7494-F31E-4597-B942-BF8D4C2650B1}" type="slidenum">
              <a:rPr lang="en-US" smtClean="0"/>
              <a:t>‹#›</a:t>
            </a:fld>
            <a:endParaRPr lang="en-US" dirty="0"/>
          </a:p>
        </p:txBody>
      </p:sp>
    </p:spTree>
    <p:extLst>
      <p:ext uri="{BB962C8B-B14F-4D97-AF65-F5344CB8AC3E}">
        <p14:creationId xmlns:p14="http://schemas.microsoft.com/office/powerpoint/2010/main" val="116372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mailto:media@deltagamma.or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resources.omegafi.com/omegaone-dg"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(Session time: 2 Hours)</a:t>
            </a:r>
          </a:p>
          <a:p>
            <a:pPr>
              <a:defRPr/>
            </a:pPr>
            <a:endParaRPr lang="en-US" altLang="en-US" b="1" dirty="0"/>
          </a:p>
          <a:p>
            <a:pPr>
              <a:defRPr/>
            </a:pPr>
            <a:r>
              <a:rPr lang="en-US" altLang="en-US" b="1" dirty="0"/>
              <a:t>Facilitation Key:</a:t>
            </a:r>
          </a:p>
          <a:p>
            <a:pPr>
              <a:defRPr/>
            </a:pPr>
            <a:r>
              <a:rPr lang="en-US" altLang="en-US" dirty="0"/>
              <a:t>Total Time: XX | Marks the amount of time the section/slide should take to complete.</a:t>
            </a:r>
          </a:p>
          <a:p>
            <a:pPr>
              <a:defRPr/>
            </a:pPr>
            <a:r>
              <a:rPr lang="en-US" altLang="en-US" dirty="0"/>
              <a:t> Fac Note | Highlights special instructions for you as the facilitator.</a:t>
            </a:r>
          </a:p>
          <a:p>
            <a:pPr>
              <a:defRPr/>
            </a:pPr>
            <a:r>
              <a:rPr lang="en-US" altLang="en-US" dirty="0"/>
              <a:t> </a:t>
            </a:r>
            <a:r>
              <a:rPr lang="en-US" altLang="en-US" i="1" dirty="0"/>
              <a:t>Italics | </a:t>
            </a:r>
            <a:r>
              <a:rPr lang="en-US" altLang="en-US" dirty="0"/>
              <a:t>Marks statements or questions that you should say out loud.</a:t>
            </a:r>
          </a:p>
          <a:p>
            <a:pPr>
              <a:defRPr/>
            </a:pPr>
            <a:r>
              <a:rPr lang="en-US" altLang="en-US" dirty="0"/>
              <a:t> Plain Text | Indicates instructions for you.</a:t>
            </a:r>
          </a:p>
          <a:p>
            <a:endParaRPr lang="en-US" i="1" dirty="0"/>
          </a:p>
          <a:p>
            <a:r>
              <a:rPr lang="en-US" b="0" i="0" dirty="0"/>
              <a:t>Begin by welcoming everyone to the communications adviser track and introducing yourself and your role in Delta Gamma. </a:t>
            </a:r>
          </a:p>
          <a:p>
            <a:endParaRPr lang="en-US" i="1"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E56D7494-F31E-4597-B942-BF8D4C2650B1}" type="slidenum">
              <a:rPr lang="en-US" smtClean="0"/>
              <a:t>1</a:t>
            </a:fld>
            <a:endParaRPr lang="en-US" dirty="0"/>
          </a:p>
        </p:txBody>
      </p:sp>
    </p:spTree>
    <p:extLst>
      <p:ext uri="{BB962C8B-B14F-4D97-AF65-F5344CB8AC3E}">
        <p14:creationId xmlns:p14="http://schemas.microsoft.com/office/powerpoint/2010/main" val="3922548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minutes)</a:t>
            </a:r>
          </a:p>
          <a:p>
            <a:endParaRPr lang="en-US" baseline="0" dirty="0"/>
          </a:p>
          <a:p>
            <a:r>
              <a:rPr lang="en-US" baseline="0" dirty="0"/>
              <a:t>Let participants know that when it comes to financial votes, the vp: communications must record votes to move funds and assess new charges in the minutes or funds cannot be moved or assessed.  Remind participants that as with all other motions, the minutes must indicate whether the motion passed or failed and must not include the amount by which it passed or failed.</a:t>
            </a:r>
          </a:p>
          <a:p>
            <a:endParaRPr lang="en-US" baseline="0" dirty="0"/>
          </a:p>
          <a:p>
            <a:r>
              <a:rPr lang="en-US" baseline="0" dirty="0"/>
              <a:t>Direct participants to review the examples on the PowerPoint slide and in the guidelines for taking effective minutes handout. </a:t>
            </a:r>
            <a:endParaRPr lang="en-US"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10</a:t>
            </a:fld>
            <a:endParaRPr lang="en-US" dirty="0"/>
          </a:p>
        </p:txBody>
      </p:sp>
    </p:spTree>
    <p:extLst>
      <p:ext uri="{BB962C8B-B14F-4D97-AF65-F5344CB8AC3E}">
        <p14:creationId xmlns:p14="http://schemas.microsoft.com/office/powerpoint/2010/main" val="2934485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i="0" dirty="0"/>
              <a:t>(1</a:t>
            </a:r>
            <a:r>
              <a:rPr lang="en-US" i="0" baseline="0" dirty="0"/>
              <a:t> minute)</a:t>
            </a:r>
          </a:p>
          <a:p>
            <a:pPr marL="0" indent="0">
              <a:buFontTx/>
              <a:buNone/>
            </a:pPr>
            <a:endParaRPr lang="en-US" i="0" dirty="0"/>
          </a:p>
          <a:p>
            <a:pPr marL="0" indent="0">
              <a:buFontTx/>
              <a:buNone/>
            </a:pPr>
            <a:r>
              <a:rPr lang="en-US" i="0" dirty="0"/>
              <a:t>Reiterate the following points from the PowerPoint slide:</a:t>
            </a:r>
          </a:p>
          <a:p>
            <a:pPr marL="171450" indent="-171450">
              <a:buFont typeface="Arial" panose="020B0604020202020204" pitchFamily="34" charset="0"/>
              <a:buChar char="•"/>
            </a:pPr>
            <a:r>
              <a:rPr lang="en-US" i="1" dirty="0"/>
              <a:t>The best time to review, edit and tidy minutes is directly after the meeting has occurred. Take five or ten minutes to review the notes while they’re still fresh. </a:t>
            </a:r>
          </a:p>
          <a:p>
            <a:pPr marL="171450" indent="-171450">
              <a:buFont typeface="Arial" panose="020B0604020202020204" pitchFamily="34" charset="0"/>
              <a:buChar char="•"/>
            </a:pPr>
            <a:r>
              <a:rPr lang="en-US" i="1" dirty="0"/>
              <a:t>Ensure that details are minimal, remove any discussion or debate, and focus on actions assigned and decisions made.</a:t>
            </a:r>
          </a:p>
          <a:p>
            <a:pPr marL="171450" indent="-171450">
              <a:buFont typeface="Arial" panose="020B0604020202020204" pitchFamily="34" charset="0"/>
              <a:buChar char="•"/>
            </a:pPr>
            <a:r>
              <a:rPr lang="en-US" i="1" dirty="0"/>
              <a:t>Be sure you are only including the facts and removing any opinion.</a:t>
            </a:r>
          </a:p>
          <a:p>
            <a:pPr marL="171450" indent="-171450">
              <a:buFont typeface="Arial" panose="020B0604020202020204" pitchFamily="34" charset="0"/>
              <a:buChar char="•"/>
            </a:pPr>
            <a:endParaRPr lang="en-US" i="1" dirty="0"/>
          </a:p>
          <a:p>
            <a:pPr marL="171450" indent="-171450">
              <a:buFont typeface="Arial" panose="020B0604020202020204" pitchFamily="34" charset="0"/>
              <a:buChar char="•"/>
            </a:pPr>
            <a:endParaRPr lang="en-US" i="1" dirty="0"/>
          </a:p>
          <a:p>
            <a:pPr marL="0" indent="0">
              <a:buFont typeface="Arial" panose="020B0604020202020204" pitchFamily="34" charset="0"/>
              <a:buNone/>
            </a:pPr>
            <a:r>
              <a:rPr lang="en-US" b="1" i="1" dirty="0"/>
              <a:t>Please note that chapters DO NOT need to submit their minutes weekly, but DO need to keep them locally.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11</a:t>
            </a:fld>
            <a:endParaRPr lang="en-US" dirty="0"/>
          </a:p>
        </p:txBody>
      </p:sp>
    </p:spTree>
    <p:extLst>
      <p:ext uri="{BB962C8B-B14F-4D97-AF65-F5344CB8AC3E}">
        <p14:creationId xmlns:p14="http://schemas.microsoft.com/office/powerpoint/2010/main" val="2486379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a:t>
            </a:r>
          </a:p>
          <a:p>
            <a:endParaRPr lang="en-US" dirty="0"/>
          </a:p>
          <a:p>
            <a:r>
              <a:rPr lang="en-US" dirty="0"/>
              <a:t>The last component of effective minute taking is taking attendance. The vp: communications should be taking attendance at all chapter meetings. </a:t>
            </a:r>
          </a:p>
          <a:p>
            <a:endParaRPr lang="en-US" dirty="0"/>
          </a:p>
          <a:p>
            <a:r>
              <a:rPr lang="en-US" dirty="0"/>
              <a:t>There is an element of accountability here – however some of these attendance policies have changed. APNs are no longer issued for attendance purposes. Instead, a member will receive an SOR after they have two unexcused absences. The vp: communications will work with vp: social standards to file this SOR.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12</a:t>
            </a:fld>
            <a:endParaRPr lang="en-US" dirty="0"/>
          </a:p>
        </p:txBody>
      </p:sp>
    </p:spTree>
    <p:extLst>
      <p:ext uri="{BB962C8B-B14F-4D97-AF65-F5344CB8AC3E}">
        <p14:creationId xmlns:p14="http://schemas.microsoft.com/office/powerpoint/2010/main" val="182347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(Brief Intro)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Next up: Bylaws &amp; Standing Rules! We will now</a:t>
            </a:r>
            <a:r>
              <a:rPr lang="en-US" i="1" dirty="0"/>
              <a:t> take a few minutes to review the Bylaws &amp; Standing Rules (BLSR) process.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13</a:t>
            </a:fld>
            <a:endParaRPr lang="en-US" dirty="0"/>
          </a:p>
        </p:txBody>
      </p:sp>
    </p:spTree>
    <p:extLst>
      <p:ext uri="{BB962C8B-B14F-4D97-AF65-F5344CB8AC3E}">
        <p14:creationId xmlns:p14="http://schemas.microsoft.com/office/powerpoint/2010/main" val="374209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 minutes)</a:t>
            </a:r>
          </a:p>
          <a:p>
            <a:endParaRPr lang="en-US" dirty="0"/>
          </a:p>
          <a:p>
            <a:r>
              <a:rPr lang="en-US" dirty="0"/>
              <a:t>Explain that the model BLSR will be sent out to all vps: communications and presidents in the spring by the Fraternity Director: Chapter Operations via the collegiate officer newsletters.  After the new model is received, the vp: communications works with CMT to collect changes.  Share that as vp: communications, they should be the officer filling out the model document based on the past BLSR, and including the changes that CMT/the chapter want to implement. </a:t>
            </a:r>
            <a:r>
              <a:rPr lang="en-US" sz="1200" kern="1200" dirty="0">
                <a:solidFill>
                  <a:schemeClr val="tx1"/>
                </a:solidFill>
                <a:effectLst/>
                <a:latin typeface="+mn-lt"/>
                <a:ea typeface="+mn-ea"/>
                <a:cs typeface="+mn-cs"/>
              </a:rPr>
              <a:t>The vp: communications drives the process. The only places where the chapter can change the BLSR is where there is a blank. </a:t>
            </a:r>
          </a:p>
          <a:p>
            <a:endParaRPr lang="en-US" sz="1200" i="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communications adviser and ATC should work together to support the chapter officers in this process. As advisers, we should encourage and guide officers to think of the BLSR beyond a set of rules. How can we make updates to the document that accommodate and improve chapter operations? </a:t>
            </a:r>
            <a:r>
              <a:rPr lang="en-US" i="1" dirty="0"/>
              <a:t>In addition, perhaps some of the material in your BLSR is outdated; BLSR revision is the perfect time to figure out what is working for the chapter and what is not.</a:t>
            </a:r>
            <a:r>
              <a:rPr lang="en-US" i="1" baseline="0" dirty="0"/>
              <a:t> </a:t>
            </a:r>
            <a:r>
              <a:rPr lang="en-US" i="1" dirty="0"/>
              <a:t>In short, you want to make sure your BLSR help the chapter, not hinder. </a:t>
            </a:r>
            <a:endParaRPr lang="en-US" sz="1200" i="1" kern="1200" dirty="0">
              <a:solidFill>
                <a:schemeClr val="tx1"/>
              </a:solidFill>
              <a:effectLst/>
              <a:latin typeface="+mn-lt"/>
              <a:ea typeface="+mn-ea"/>
              <a:cs typeface="+mn-cs"/>
            </a:endParaRPr>
          </a:p>
          <a:p>
            <a:endParaRPr lang="en-US" sz="1200" i="0" dirty="0">
              <a:solidFill>
                <a:srgbClr val="1D407B"/>
              </a:solidFill>
              <a:ea typeface="ＭＳ Ｐゴシック" pitchFamily="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Let</a:t>
            </a:r>
            <a:r>
              <a:rPr lang="en-US" i="0" baseline="0" dirty="0"/>
              <a:t> participants know that after changes have been made, the updated BLSR should be submitted to their RCS/CAC/NCC via Anchorbase task, which you will review in a moment. </a:t>
            </a:r>
            <a:r>
              <a:rPr lang="en-US" i="0" dirty="0"/>
              <a:t>The RCS/CAC/NCC will be responsible for informing you of the due date they have chosen. After your RCS/CAC/NCC</a:t>
            </a:r>
            <a:r>
              <a:rPr lang="en-US" i="0" baseline="0" dirty="0"/>
              <a:t> receives your updated BLSR, </a:t>
            </a:r>
            <a:r>
              <a:rPr lang="en-US" i="0" dirty="0"/>
              <a:t>she, along with other regional</a:t>
            </a:r>
            <a:r>
              <a:rPr lang="en-US" i="0" baseline="0" dirty="0"/>
              <a:t> team members will review it.</a:t>
            </a:r>
            <a:endParaRPr lang="en-US" i="0" dirty="0">
              <a:cs typeface="Calibri"/>
            </a:endParaRP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14</a:t>
            </a:fld>
            <a:endParaRPr lang="en-US" dirty="0"/>
          </a:p>
        </p:txBody>
      </p:sp>
    </p:spTree>
    <p:extLst>
      <p:ext uri="{BB962C8B-B14F-4D97-AF65-F5344CB8AC3E}">
        <p14:creationId xmlns:p14="http://schemas.microsoft.com/office/powerpoint/2010/main" val="2490460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i="0" dirty="0"/>
              <a:t>(2 minutes)</a:t>
            </a:r>
          </a:p>
          <a:p>
            <a:pPr marL="0" indent="0">
              <a:buFontTx/>
              <a:buNone/>
            </a:pPr>
            <a:endParaRPr lang="en-US" sz="1200" i="0" dirty="0"/>
          </a:p>
          <a:p>
            <a:r>
              <a:rPr lang="en-US" sz="1200" i="0" dirty="0"/>
              <a:t>Share</a:t>
            </a:r>
            <a:r>
              <a:rPr lang="en-US" sz="1200" i="0" baseline="0" dirty="0"/>
              <a:t> that after the RCS/CAC/NCC provides feedback (inside of the task where they upload the BLSR on Anchorbase) and approves all changes. Chapters no longer have to present the BLSR changes in chapter meeting. Instead they can disseminate the BLSR Proposed Changes Template one week prior to the vote.</a:t>
            </a:r>
            <a:r>
              <a:rPr lang="en-US" dirty="0"/>
              <a:t>  </a:t>
            </a:r>
            <a:endParaRPr lang="en-US" sz="1200" i="0" baseline="0" dirty="0">
              <a:cs typeface="Calibri"/>
            </a:endParaRPr>
          </a:p>
          <a:p>
            <a:pPr marL="0" indent="0">
              <a:buFontTx/>
              <a:buNone/>
            </a:pPr>
            <a:endParaRPr lang="en-US" sz="1200" i="0" baseline="0" dirty="0">
              <a:solidFill>
                <a:srgbClr val="1D407B"/>
              </a:solidFill>
            </a:endParaRPr>
          </a:p>
          <a:p>
            <a:r>
              <a:rPr lang="en-US" dirty="0"/>
              <a:t>Share the following points about the chapter vote:</a:t>
            </a:r>
          </a:p>
          <a:p>
            <a:pPr marL="171450" indent="-171450">
              <a:buFont typeface="Arial,Sans-Serif"/>
              <a:buChar char="•"/>
            </a:pPr>
            <a:r>
              <a:rPr lang="en-US" i="1" dirty="0"/>
              <a:t>Vote must be 2/3 in the affirmative. If the chapter does not vote 2/3 in the affirmative, the revision process is repeated.</a:t>
            </a:r>
            <a:endParaRPr lang="en-US" dirty="0"/>
          </a:p>
          <a:p>
            <a:pPr marL="171450" indent="-171450">
              <a:buFont typeface="Arial,Sans-Serif"/>
              <a:buChar char="•"/>
            </a:pPr>
            <a:r>
              <a:rPr lang="en-US" i="1" dirty="0"/>
              <a:t>Chapter must have one week to review the BLSR before taking a chapter vote. It is important to send the chapter the BLSR one week prior to the vote. </a:t>
            </a:r>
            <a:endParaRPr lang="en-US" dirty="0"/>
          </a:p>
          <a:p>
            <a:pPr marL="171450" indent="-171450">
              <a:buFont typeface="Arial,Sans-Serif"/>
              <a:buChar char="•"/>
            </a:pPr>
            <a:r>
              <a:rPr lang="en-US" i="1" dirty="0"/>
              <a:t>The BLSR must be approved and voted on BEFORE the chapter leaves for the summer.</a:t>
            </a:r>
            <a:endParaRPr lang="en-US" dirty="0"/>
          </a:p>
          <a:p>
            <a:pPr marL="171450" indent="-171450">
              <a:buFont typeface="Arial,Sans-Serif"/>
              <a:buChar char="•"/>
            </a:pPr>
            <a:r>
              <a:rPr lang="en-US" i="1" dirty="0"/>
              <a:t>Chapter president and vp: communications should educate the chapter on the changes before the chapter votes.</a:t>
            </a:r>
            <a:endParaRPr lang="en-US" dirty="0"/>
          </a:p>
          <a:p>
            <a:endParaRPr lang="en-US" dirty="0"/>
          </a:p>
          <a:p>
            <a:r>
              <a:rPr lang="en-US" dirty="0"/>
              <a:t>Remind participants that the chapter vote must be recorded in the chapter minutes the day the vote took place. </a:t>
            </a:r>
          </a:p>
          <a:p>
            <a:pPr marL="0" indent="0">
              <a:buFontTx/>
              <a:buNone/>
            </a:pPr>
            <a:endParaRPr lang="en-US" sz="1200" dirty="0">
              <a:cs typeface="Calibri"/>
            </a:endParaRP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15</a:t>
            </a:fld>
            <a:endParaRPr lang="en-US" dirty="0"/>
          </a:p>
        </p:txBody>
      </p:sp>
    </p:spTree>
    <p:extLst>
      <p:ext uri="{BB962C8B-B14F-4D97-AF65-F5344CB8AC3E}">
        <p14:creationId xmlns:p14="http://schemas.microsoft.com/office/powerpoint/2010/main" val="2301396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i="0" dirty="0"/>
              <a:t>(1</a:t>
            </a:r>
            <a:r>
              <a:rPr lang="en-US" i="0" baseline="0" dirty="0"/>
              <a:t> minute) </a:t>
            </a:r>
          </a:p>
          <a:p>
            <a:pPr marL="0" lvl="0" indent="0">
              <a:buFontTx/>
              <a:buNone/>
            </a:pPr>
            <a:endParaRPr lang="en-US" i="1" dirty="0"/>
          </a:p>
          <a:p>
            <a:pPr marL="0" lvl="0" indent="0">
              <a:buFontTx/>
              <a:buNone/>
            </a:pPr>
            <a:r>
              <a:rPr lang="en-US" i="1" dirty="0"/>
              <a:t>Once the BLSR are approved by the RCS/CAC/NCC and by chapter vote, the vp: communications should submit it via Anchorbase task. </a:t>
            </a:r>
            <a:r>
              <a:rPr lang="en-US" i="1" baseline="0" dirty="0"/>
              <a:t>Let participants know that we will review this process next.  </a:t>
            </a:r>
          </a:p>
          <a:p>
            <a:pPr marL="0" lvl="0" indent="0">
              <a:buFontTx/>
              <a:buNone/>
            </a:pPr>
            <a:endParaRPr lang="en-US" i="1" baseline="0" dirty="0"/>
          </a:p>
          <a:p>
            <a:pPr marL="0" lvl="0" indent="0">
              <a:buFontTx/>
              <a:buNone/>
            </a:pPr>
            <a:r>
              <a:rPr lang="en-US" i="1" baseline="0" dirty="0"/>
              <a:t>The BLSR should then be uploaded to greekbill as well. After this step is completed all chapter members are required to log into greekbill and e-sign the BLSR. The vp: finance can assist with uploading to greekbill.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16</a:t>
            </a:fld>
            <a:endParaRPr lang="en-US" dirty="0"/>
          </a:p>
        </p:txBody>
      </p:sp>
    </p:spTree>
    <p:extLst>
      <p:ext uri="{BB962C8B-B14F-4D97-AF65-F5344CB8AC3E}">
        <p14:creationId xmlns:p14="http://schemas.microsoft.com/office/powerpoint/2010/main" val="1695177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endParaRPr lang="en-US" sz="1200" dirty="0">
              <a:solidFill>
                <a:srgbClr val="DD446D"/>
              </a:solidFill>
            </a:endParaRPr>
          </a:p>
          <a:p>
            <a:pPr>
              <a:defRPr/>
            </a:pPr>
            <a:r>
              <a:rPr lang="en-US" sz="1200" i="1" dirty="0">
                <a:solidFill>
                  <a:schemeClr val="tx1"/>
                </a:solidFill>
              </a:rPr>
              <a:t>On Anchorbase, you can see here that there are a few tasks related to the BLSR. You will use the first one “Submit BLSR to RCS/CAC/NCC” to submit them to your regional team for approval. Once they are approved, you will then confirm the vote taken with the chapter to get their approval on the BLSR. This task asks for a report of the outcome of your vote.</a:t>
            </a:r>
            <a:r>
              <a:rPr lang="en-US" i="1" dirty="0"/>
              <a:t> </a:t>
            </a:r>
          </a:p>
          <a:p>
            <a:pPr>
              <a:defRPr/>
            </a:pPr>
            <a:endParaRPr lang="en-US" i="1"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tx1"/>
                </a:solidFill>
              </a:rPr>
              <a:t>If your RCS/NCC/CAC feels that changes need to be made to your BLSR, she can deny your submission and ask you to make those changes. When the officer has a new revised version of the BLSR, they will upload that new version to Anchorbase within the same task.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17</a:t>
            </a:fld>
            <a:endParaRPr lang="en-US" dirty="0"/>
          </a:p>
        </p:txBody>
      </p:sp>
    </p:spTree>
    <p:extLst>
      <p:ext uri="{BB962C8B-B14F-4D97-AF65-F5344CB8AC3E}">
        <p14:creationId xmlns:p14="http://schemas.microsoft.com/office/powerpoint/2010/main" val="1038943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(Brief intro)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Next up is roster changes. The vp: communications is responsible for ensuring the chapter roster is up-to-date and accurate. We are going to discuss a variety of roster changes and the process of adding or removing members to the roster.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18</a:t>
            </a:fld>
            <a:endParaRPr lang="en-US" dirty="0"/>
          </a:p>
        </p:txBody>
      </p:sp>
    </p:spTree>
    <p:extLst>
      <p:ext uri="{BB962C8B-B14F-4D97-AF65-F5344CB8AC3E}">
        <p14:creationId xmlns:p14="http://schemas.microsoft.com/office/powerpoint/2010/main" val="3324906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(5 minutes)</a:t>
            </a:r>
          </a:p>
          <a:p>
            <a:endParaRPr lang="en-US" altLang="en-US" dirty="0"/>
          </a:p>
          <a:p>
            <a:r>
              <a:rPr lang="en-US" altLang="en-US" dirty="0"/>
              <a:t>Fac Note: Share link in the chat: https://www.deltagamma.org/library/handbookguidemanual/anchorbase-how-to-update-your-roster/</a:t>
            </a:r>
          </a:p>
          <a:p>
            <a:endParaRPr lang="en-US" altLang="en-US" dirty="0"/>
          </a:p>
          <a:p>
            <a:r>
              <a:rPr lang="en-US" altLang="en-US" i="1" dirty="0"/>
              <a:t>A chapter’s Anchorbase roster is their official roster. Therefore, it is, like all other things we talked about today, very important that your Anchorbase roster is up to date. There are several roster change processes and they are overseen by either the vp: social standards or the vp: communications. </a:t>
            </a:r>
            <a:r>
              <a:rPr lang="en-US" altLang="en-US" i="1" baseline="0" dirty="0"/>
              <a:t> </a:t>
            </a:r>
            <a:r>
              <a:rPr lang="en-US" altLang="en-US" i="1" dirty="0"/>
              <a:t>I’ve shared a resource in the chat that is a one stop shop on all aspects of updating the Anchorbase roster. </a:t>
            </a:r>
          </a:p>
          <a:p>
            <a:endParaRPr lang="en-US" alt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Please also note the removal from roster process. It is to be used when members are absent from the chapter for at least one academic term and the chapter officers have been unsuccessful in contacting the member after repeated attempts. When submitting the roster change, officers have to verify that they have made multiple attempts to contact the member, state whether she is in good financial standing, and state if she has pending Honor Board action. This roster change is approved by both the ATC and the collegiate development specialist (CDS) at Executive Offices. This should only be used as a last resort to remove a woman off the chapter roster.</a:t>
            </a:r>
          </a:p>
          <a:p>
            <a:endParaRPr lang="en-US" altLang="en-US" i="1" dirty="0"/>
          </a:p>
          <a:p>
            <a:r>
              <a:rPr lang="en-US" altLang="en-US" i="1" dirty="0"/>
              <a:t>Next, we are going to review a few roster scenarios that may come up. These can be confusing at times, so the officer you work with may reach out for guidance on how to handle varying situations. Let’s practice! </a:t>
            </a:r>
          </a:p>
          <a:p>
            <a:endParaRPr lang="en-US" altLang="en-US" i="1"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19</a:t>
            </a:fld>
            <a:endParaRPr lang="en-US" dirty="0"/>
          </a:p>
        </p:txBody>
      </p:sp>
    </p:spTree>
    <p:extLst>
      <p:ext uri="{BB962C8B-B14F-4D97-AF65-F5344CB8AC3E}">
        <p14:creationId xmlns:p14="http://schemas.microsoft.com/office/powerpoint/2010/main" val="4057499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minutes)</a:t>
            </a:r>
          </a:p>
          <a:p>
            <a:endParaRPr lang="en-US" dirty="0"/>
          </a:p>
          <a:p>
            <a:r>
              <a:rPr lang="en-US" i="1" dirty="0"/>
              <a:t>We are going to start with introductions before we dive-in to position responsibilities. Let’s have each person share their name, chapter of initiation and the chapter you advise, tell us why you choose to be an adviser and one thing that you are looking forward to this year. </a:t>
            </a:r>
          </a:p>
          <a:p>
            <a:endParaRPr lang="en-US" i="1" dirty="0"/>
          </a:p>
          <a:p>
            <a:r>
              <a:rPr lang="en-US" i="0" dirty="0"/>
              <a:t>Let each adviser introduce themselves. This can be done by asking each participant to unmute themselves or by asking each participant to type their introduction into the chat box. </a:t>
            </a:r>
            <a:r>
              <a:rPr lang="en-US" b="1" i="0" dirty="0"/>
              <a:t>If there are more than 15 participants, the chat box is recommended.</a:t>
            </a:r>
            <a:endParaRPr lang="en-US" i="0" dirty="0"/>
          </a:p>
          <a:p>
            <a:pPr algn="l"/>
            <a:endParaRPr lang="en-US" sz="1200" baseline="0" dirty="0"/>
          </a:p>
          <a:p>
            <a:pPr algn="l"/>
            <a:r>
              <a:rPr lang="en-US" sz="1200" baseline="0" dirty="0"/>
              <a:t>After everyone has introduced themselves, begin the training by showing this video. Ensure you have selected “share computer audio” when you screen share! </a:t>
            </a:r>
          </a:p>
          <a:p>
            <a:pPr algn="l"/>
            <a:endParaRPr lang="en-US" sz="1200" baseline="0" dirty="0"/>
          </a:p>
          <a:p>
            <a:pPr algn="l"/>
            <a:r>
              <a:rPr lang="en-US" sz="1200" baseline="0" dirty="0"/>
              <a:t>https://vimeo.com/430502244</a:t>
            </a:r>
          </a:p>
          <a:p>
            <a:pPr algn="l"/>
            <a:endParaRPr lang="en-US" sz="1200" baseline="0" dirty="0"/>
          </a:p>
          <a:p>
            <a:pPr algn="l"/>
            <a:r>
              <a:rPr lang="en-US" sz="1200" baseline="0" dirty="0"/>
              <a:t>After the video, mention: </a:t>
            </a:r>
            <a:r>
              <a:rPr lang="en-US" sz="1200" i="1" baseline="0" dirty="0"/>
              <a:t>Our collegiate chapters play a vital role in telling the Delta Gamma story, as represented in our new brand. As the communications adviser, you serve as a guide and encourager in ensuring this is done in an intentional way. Today, we are going to talk about many specific responsibilities of the communications team which all contributes to being a brand ambassador.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a:t>
            </a:fld>
            <a:endParaRPr lang="en-US" dirty="0"/>
          </a:p>
        </p:txBody>
      </p:sp>
    </p:spTree>
    <p:extLst>
      <p:ext uri="{BB962C8B-B14F-4D97-AF65-F5344CB8AC3E}">
        <p14:creationId xmlns:p14="http://schemas.microsoft.com/office/powerpoint/2010/main" val="1559371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(2 minute)</a:t>
            </a:r>
          </a:p>
          <a:p>
            <a:endParaRPr lang="en-US" altLang="en-US" dirty="0"/>
          </a:p>
          <a:p>
            <a:r>
              <a:rPr lang="en-US" altLang="en-US" dirty="0"/>
              <a:t>Read each scenario and answer choices. Then reread each answer choice and ask each person to put the letter of the correct answer into the chat box. </a:t>
            </a:r>
          </a:p>
          <a:p>
            <a:endParaRPr lang="en-US" altLang="en-US" dirty="0"/>
          </a:p>
          <a:p>
            <a:r>
              <a:rPr lang="en-US" altLang="en-US" dirty="0"/>
              <a:t>Share that the</a:t>
            </a:r>
            <a:r>
              <a:rPr lang="en-US" altLang="en-US" baseline="0" dirty="0"/>
              <a:t> </a:t>
            </a:r>
            <a:r>
              <a:rPr lang="en-US" altLang="en-US" dirty="0"/>
              <a:t>correct answer is that she can be a collegiate member through the spring and obtain alumnae status when she actually transfers at the end of the semester.</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20</a:t>
            </a:fld>
            <a:endParaRPr lang="en-US" dirty="0"/>
          </a:p>
        </p:txBody>
      </p:sp>
    </p:spTree>
    <p:extLst>
      <p:ext uri="{BB962C8B-B14F-4D97-AF65-F5344CB8AC3E}">
        <p14:creationId xmlns:p14="http://schemas.microsoft.com/office/powerpoint/2010/main" val="3386298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Read each scenario and answer choices. Then reread each answer choice and ask each person to put the letter of the correct answer into the chat box.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correct answer is she can apply for Excused Status. She cannot have 5</a:t>
            </a:r>
            <a:r>
              <a:rPr lang="en-US" altLang="en-US" baseline="30000" dirty="0"/>
              <a:t>th</a:t>
            </a:r>
            <a:r>
              <a:rPr lang="en-US" altLang="en-US" dirty="0"/>
              <a:t> Year Alumnae status because she has only be active in the chapter for a year.</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21</a:t>
            </a:fld>
            <a:endParaRPr lang="en-US" dirty="0"/>
          </a:p>
        </p:txBody>
      </p:sp>
    </p:spTree>
    <p:extLst>
      <p:ext uri="{BB962C8B-B14F-4D97-AF65-F5344CB8AC3E}">
        <p14:creationId xmlns:p14="http://schemas.microsoft.com/office/powerpoint/2010/main" val="472595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 minute)</a:t>
            </a:r>
          </a:p>
          <a:p>
            <a:endParaRPr lang="en-US" i="1" dirty="0"/>
          </a:p>
          <a:p>
            <a:r>
              <a:rPr lang="en-US" i="1" dirty="0"/>
              <a:t>Here are a couple of screen shots of the Manage Roster task in Anchorbase. This task can be found under the Roster tab. When you click into it, a screen will appear with a listing of your chapter’s current roster. The screen shot on the right shows what changes you can make from this screen. You can see that possible status changes are here, and you will have the option to select one of these changes for any member in the chapter.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22</a:t>
            </a:fld>
            <a:endParaRPr lang="en-US" dirty="0"/>
          </a:p>
        </p:txBody>
      </p:sp>
    </p:spTree>
    <p:extLst>
      <p:ext uri="{BB962C8B-B14F-4D97-AF65-F5344CB8AC3E}">
        <p14:creationId xmlns:p14="http://schemas.microsoft.com/office/powerpoint/2010/main" val="1414936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0" dirty="0"/>
              <a:t>(2 minute)</a:t>
            </a:r>
          </a:p>
          <a:p>
            <a:endParaRPr lang="en-US" altLang="en-US" i="0" dirty="0"/>
          </a:p>
          <a:p>
            <a:r>
              <a:rPr lang="en-US" altLang="en-US" i="1" dirty="0"/>
              <a:t>Now that we have covered the operational tasks associated with the communications team – let’s move into our next portion of today’s training. For the remainder of our time today, we will be discussing the critical role communications advisers and collegiate communications advisers have in telling Delta Gamma’s story. </a:t>
            </a:r>
          </a:p>
          <a:p>
            <a:endParaRPr lang="en-US" altLang="en-US" i="0" dirty="0"/>
          </a:p>
          <a:p>
            <a:r>
              <a:rPr lang="en-US" altLang="en-US" i="1" dirty="0"/>
              <a:t>Just as APA or MLA writing and citation styles exist, Delta Gamma has its own Style Guide. The</a:t>
            </a:r>
            <a:r>
              <a:rPr lang="en-US" altLang="en-US" i="1" baseline="0" dirty="0"/>
              <a:t> Delta Gamma Style Guide dictates what phrases we use and how we compose our communications. For example, whenever we write out the title of our magazine, the ANCHORA, it is in all caps and italicized, if possible. Let participants know that we will spend the next few minutes practicing Delta Gamma style. Indicate that it is important for the to be aware of DG style since you and your team are responsible for all communications coming from the chapter. </a:t>
            </a:r>
          </a:p>
          <a:p>
            <a:endParaRPr lang="en-US" altLang="en-US" i="0" baseline="0" dirty="0"/>
          </a:p>
          <a:p>
            <a:r>
              <a:rPr lang="en-US" altLang="en-US" i="0" baseline="0" dirty="0"/>
              <a:t>Fac. Note: Let them know that it can be found in the Delta Gamma Library. Can share link in the chat: https://www.deltagamma.org/library/handbookguidemanual/dg-style-guide/</a:t>
            </a:r>
            <a:endParaRPr lang="en-US" altLang="en-US" i="0"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23</a:t>
            </a:fld>
            <a:endParaRPr lang="en-US" dirty="0"/>
          </a:p>
        </p:txBody>
      </p:sp>
    </p:spTree>
    <p:extLst>
      <p:ext uri="{BB962C8B-B14F-4D97-AF65-F5344CB8AC3E}">
        <p14:creationId xmlns:p14="http://schemas.microsoft.com/office/powerpoint/2010/main" val="2828880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(2 minutes) </a:t>
            </a:r>
          </a:p>
          <a:p>
            <a:pPr>
              <a:defRPr/>
            </a:pPr>
            <a:endParaRPr lang="en-US" dirty="0"/>
          </a:p>
          <a:p>
            <a:pPr>
              <a:defRPr/>
            </a:pPr>
            <a:r>
              <a:rPr lang="en-US" dirty="0"/>
              <a:t>Share that for the next few minutes participants will practice writing in Delta Gamma style. Give everyone 1 minute to identify the errors in the sentence on the slide.</a:t>
            </a:r>
          </a:p>
          <a:p>
            <a:pPr>
              <a:defRPr/>
            </a:pPr>
            <a:endParaRPr lang="en-US" dirty="0"/>
          </a:p>
          <a:p>
            <a:pPr>
              <a:defRPr/>
            </a:pPr>
            <a:r>
              <a:rPr lang="en-US" dirty="0"/>
              <a:t>Once 1 minute has passed ask how they believe the sentence should be worded. </a:t>
            </a:r>
          </a:p>
          <a:p>
            <a:pPr>
              <a:defRPr/>
            </a:pPr>
            <a:endParaRPr lang="en-US" dirty="0"/>
          </a:p>
          <a:p>
            <a:pPr>
              <a:defRPr/>
            </a:pPr>
            <a:r>
              <a:rPr lang="en-US" dirty="0"/>
              <a:t>Fac Note: The correct answer will appear when you click “enter”. </a:t>
            </a:r>
          </a:p>
          <a:p>
            <a:pPr>
              <a:defRPr/>
            </a:pPr>
            <a:endParaRPr lang="en-US" dirty="0"/>
          </a:p>
          <a:p>
            <a:pPr>
              <a:defRPr/>
            </a:pPr>
            <a:r>
              <a:rPr lang="en-US" dirty="0"/>
              <a:t>If not mentioned, share the following points:</a:t>
            </a:r>
          </a:p>
          <a:p>
            <a:pPr marL="171450" indent="-171450">
              <a:buFont typeface="Arial,Sans-Serif"/>
              <a:buChar char="•"/>
              <a:defRPr/>
            </a:pPr>
            <a:r>
              <a:rPr lang="en-US" dirty="0"/>
              <a:t>Because vs. Since: Use “because” to show cause and effect. “Since” can also who a cause-and-effect relationship, but the effect doesn’t necessary have to follow the cause.</a:t>
            </a:r>
          </a:p>
          <a:p>
            <a:pPr marL="171450" indent="-171450">
              <a:buFont typeface="Arial,Sans-Serif"/>
              <a:buChar char="•"/>
              <a:defRPr/>
            </a:pPr>
            <a:r>
              <a:rPr lang="en-US" dirty="0"/>
              <a:t>Collegiate officers: Lowercase, with two exceptions: “vice president: Foundation, “ “vice president: Panhellenic.” Vice president may also be abbreviated “vp:” A colon always follows vice president or vp. </a:t>
            </a:r>
          </a:p>
          <a:p>
            <a:pPr marL="171450" indent="-171450">
              <a:buFont typeface="Arial,Sans-Serif"/>
              <a:buChar char="•"/>
              <a:defRPr/>
            </a:pPr>
            <a:r>
              <a:rPr lang="en-US" dirty="0"/>
              <a:t>Events with alcohol, not alcoholic events.</a:t>
            </a:r>
          </a:p>
          <a:p>
            <a:pPr marL="0" marR="0" lvl="0" indent="0" algn="l" defTabSz="914400">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E56D7494-F31E-4597-B942-BF8D4C2650B1}" type="slidenum">
              <a:rPr lang="en-US" smtClean="0"/>
              <a:t>24</a:t>
            </a:fld>
            <a:endParaRPr lang="en-US" dirty="0"/>
          </a:p>
        </p:txBody>
      </p:sp>
    </p:spTree>
    <p:extLst>
      <p:ext uri="{BB962C8B-B14F-4D97-AF65-F5344CB8AC3E}">
        <p14:creationId xmlns:p14="http://schemas.microsoft.com/office/powerpoint/2010/main" val="2797798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(2 minutes) </a:t>
            </a:r>
          </a:p>
          <a:p>
            <a:pPr>
              <a:defRPr/>
            </a:pPr>
            <a:endParaRPr lang="en-US" dirty="0"/>
          </a:p>
          <a:p>
            <a:pPr>
              <a:defRPr/>
            </a:pPr>
            <a:r>
              <a:rPr lang="en-US" dirty="0"/>
              <a:t>Once again, give 1 minute to identify the errors in the sentence on the slide.</a:t>
            </a:r>
          </a:p>
          <a:p>
            <a:pPr>
              <a:defRPr/>
            </a:pPr>
            <a:endParaRPr lang="en-US" dirty="0"/>
          </a:p>
          <a:p>
            <a:pPr>
              <a:defRPr/>
            </a:pPr>
            <a:r>
              <a:rPr lang="en-US" dirty="0"/>
              <a:t>Once 1 minute has passed ask how they believe the sentence should be worded. </a:t>
            </a:r>
          </a:p>
          <a:p>
            <a:pPr>
              <a:defRPr/>
            </a:pPr>
            <a:endParaRPr lang="en-US" dirty="0"/>
          </a:p>
          <a:p>
            <a:pPr>
              <a:defRPr/>
            </a:pPr>
            <a:r>
              <a:rPr lang="en-US" dirty="0"/>
              <a:t>Fac Note: The correct answer will appear when you click “enter”. </a:t>
            </a:r>
          </a:p>
          <a:p>
            <a:pPr>
              <a:defRPr/>
            </a:pPr>
            <a:endParaRPr lang="en-US" dirty="0"/>
          </a:p>
          <a:p>
            <a:pPr>
              <a:defRPr/>
            </a:pPr>
            <a:r>
              <a:rPr lang="en-US" dirty="0"/>
              <a:t>If not mentioned, share the following points:</a:t>
            </a:r>
          </a:p>
          <a:p>
            <a:pPr marL="171450" indent="-171450">
              <a:buFont typeface="Arial,Sans-Serif"/>
              <a:buChar char="•"/>
              <a:defRPr/>
            </a:pPr>
            <a:r>
              <a:rPr lang="en-US" dirty="0"/>
              <a:t>Omega Omega-Test State</a:t>
            </a:r>
          </a:p>
          <a:p>
            <a:pPr marL="628650" lvl="1" indent="-171450">
              <a:buFont typeface="Arial,Sans-Serif"/>
              <a:buChar char="•"/>
              <a:defRPr/>
            </a:pPr>
            <a:r>
              <a:rPr lang="en-US" dirty="0"/>
              <a:t>When writing chapter names, we do not have spaces before or after the hyphen. We also have a shortened, standard way of writing each chapter name. You can find how your chapter name should be written by looking in the back of the Style Guide. </a:t>
            </a:r>
          </a:p>
          <a:p>
            <a:pPr marL="171450" indent="-171450">
              <a:buFont typeface="Arial,Sans-Serif"/>
              <a:buChar char="•"/>
              <a:defRPr/>
            </a:pPr>
            <a:r>
              <a:rPr lang="en-US" dirty="0"/>
              <a:t>Collegian; collegiate: </a:t>
            </a:r>
          </a:p>
          <a:p>
            <a:pPr marL="628650" lvl="1" indent="-171450">
              <a:buFont typeface="Arial,Sans-Serif"/>
              <a:buChar char="•"/>
              <a:defRPr/>
            </a:pPr>
            <a:r>
              <a:rPr lang="en-US" dirty="0"/>
              <a:t>Collegian- refers to a member in college. Never “collegiate” or “actives” as we hope all members are active. </a:t>
            </a:r>
          </a:p>
          <a:p>
            <a:pPr marL="628650" lvl="1" indent="-171450">
              <a:buFont typeface="Arial,Sans-Serif"/>
              <a:buChar char="•"/>
              <a:defRPr/>
            </a:pPr>
            <a:r>
              <a:rPr lang="en-US" dirty="0"/>
              <a:t>Collegiate- an adjective but never a noun.</a:t>
            </a:r>
          </a:p>
          <a:p>
            <a:pPr marL="0" marR="0" lvl="0" indent="0" algn="l" defTabSz="914400">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E56D7494-F31E-4597-B942-BF8D4C2650B1}" type="slidenum">
              <a:rPr lang="en-US" smtClean="0"/>
              <a:t>25</a:t>
            </a:fld>
            <a:endParaRPr lang="en-US" dirty="0"/>
          </a:p>
        </p:txBody>
      </p:sp>
    </p:spTree>
    <p:extLst>
      <p:ext uri="{BB962C8B-B14F-4D97-AF65-F5344CB8AC3E}">
        <p14:creationId xmlns:p14="http://schemas.microsoft.com/office/powerpoint/2010/main" val="1482482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(2 minutes) </a:t>
            </a:r>
          </a:p>
          <a:p>
            <a:pPr>
              <a:defRPr/>
            </a:pPr>
            <a:endParaRPr lang="en-US" dirty="0"/>
          </a:p>
          <a:p>
            <a:pPr>
              <a:defRPr/>
            </a:pPr>
            <a:r>
              <a:rPr lang="en-US" dirty="0"/>
              <a:t>For the last time, give 1 minute to identify the errors in the sentence on the slide.</a:t>
            </a:r>
          </a:p>
          <a:p>
            <a:pPr>
              <a:defRPr/>
            </a:pPr>
            <a:endParaRPr lang="en-US" dirty="0"/>
          </a:p>
          <a:p>
            <a:pPr>
              <a:defRPr/>
            </a:pPr>
            <a:r>
              <a:rPr lang="en-US" dirty="0"/>
              <a:t>Once 1 minute has passed ask how they believe the sentence should be worded. </a:t>
            </a:r>
          </a:p>
          <a:p>
            <a:pPr>
              <a:defRPr/>
            </a:pPr>
            <a:endParaRPr lang="en-US" dirty="0"/>
          </a:p>
          <a:p>
            <a:pPr>
              <a:defRPr/>
            </a:pPr>
            <a:r>
              <a:rPr lang="en-US" dirty="0"/>
              <a:t>Fac Note: The correct answer will appear when you click “enter”. </a:t>
            </a:r>
          </a:p>
          <a:p>
            <a:pPr>
              <a:defRPr/>
            </a:pPr>
            <a:endParaRPr lang="en-US" dirty="0"/>
          </a:p>
          <a:p>
            <a:pPr>
              <a:defRPr/>
            </a:pPr>
            <a:r>
              <a:rPr lang="en-US" dirty="0"/>
              <a:t>If not mentioned, share the following points:</a:t>
            </a:r>
          </a:p>
          <a:p>
            <a:pPr marL="171450" indent="-171450">
              <a:buFont typeface="Arial,Sans-Serif"/>
              <a:buChar char="•"/>
              <a:defRPr/>
            </a:pPr>
            <a:r>
              <a:rPr lang="en-US" dirty="0"/>
              <a:t>Delta Gamma spells adviser with an “e” as opposed to an “o”. Can you advisor with an “o” when referring to your Fraternity/Sorority Advisor. </a:t>
            </a:r>
          </a:p>
          <a:p>
            <a:pPr marL="171450" indent="-171450">
              <a:buFont typeface="Arial,Sans-Serif"/>
              <a:buChar char="•"/>
              <a:defRPr/>
            </a:pPr>
            <a:r>
              <a:rPr lang="en-US" dirty="0"/>
              <a:t>Panhellenic: Capitalized when referring to a specific group or office title. </a:t>
            </a:r>
          </a:p>
          <a:p>
            <a:pPr marL="171450" indent="-171450">
              <a:buFont typeface="Arial,Sans-Serif"/>
              <a:buChar char="•"/>
              <a:defRPr/>
            </a:pPr>
            <a:r>
              <a:rPr lang="en-US" dirty="0"/>
              <a:t>Phrasing should be kept neutral and professional.</a:t>
            </a:r>
          </a:p>
          <a:p>
            <a:pPr>
              <a:defRPr/>
            </a:pPr>
            <a:endParaRPr lang="en-US" dirty="0"/>
          </a:p>
          <a:p>
            <a:pPr marL="0" marR="0" lvl="0" indent="0" algn="l" defTabSz="914400">
              <a:lnSpc>
                <a:spcPct val="100000"/>
              </a:lnSpc>
              <a:spcBef>
                <a:spcPts val="0"/>
              </a:spcBef>
              <a:spcAft>
                <a:spcPts val="0"/>
              </a:spcAft>
              <a:buClrTx/>
              <a:buSzTx/>
              <a:buFontTx/>
              <a:buNone/>
              <a:tabLst/>
              <a:defRPr/>
            </a:pPr>
            <a:endParaRPr lang="en-US" dirty="0">
              <a:solidFill>
                <a:srgbClr val="1D407B"/>
              </a:solidFill>
              <a:cs typeface="Calibri"/>
            </a:endParaRPr>
          </a:p>
        </p:txBody>
      </p:sp>
      <p:sp>
        <p:nvSpPr>
          <p:cNvPr id="4" name="Slide Number Placeholder 3"/>
          <p:cNvSpPr>
            <a:spLocks noGrp="1"/>
          </p:cNvSpPr>
          <p:nvPr>
            <p:ph type="sldNum" sz="quarter" idx="5"/>
          </p:nvPr>
        </p:nvSpPr>
        <p:spPr/>
        <p:txBody>
          <a:bodyPr/>
          <a:lstStyle/>
          <a:p>
            <a:fld id="{E56D7494-F31E-4597-B942-BF8D4C2650B1}" type="slidenum">
              <a:rPr lang="en-US" smtClean="0"/>
              <a:t>26</a:t>
            </a:fld>
            <a:endParaRPr lang="en-US" dirty="0"/>
          </a:p>
        </p:txBody>
      </p:sp>
    </p:spTree>
    <p:extLst>
      <p:ext uri="{BB962C8B-B14F-4D97-AF65-F5344CB8AC3E}">
        <p14:creationId xmlns:p14="http://schemas.microsoft.com/office/powerpoint/2010/main" val="1774451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i="0" dirty="0"/>
              <a:t>(3</a:t>
            </a:r>
            <a:r>
              <a:rPr lang="en-US" i="0" baseline="0" dirty="0"/>
              <a:t> minutes)</a:t>
            </a:r>
          </a:p>
          <a:p>
            <a:pPr marL="0" indent="0">
              <a:buFontTx/>
              <a:buNone/>
            </a:pPr>
            <a:endParaRPr lang="en-US" i="0" baseline="0" dirty="0"/>
          </a:p>
          <a:p>
            <a:pPr marL="0" indent="0">
              <a:buFontTx/>
              <a:buNone/>
            </a:pPr>
            <a:r>
              <a:rPr lang="en-US" i="0" baseline="0" dirty="0"/>
              <a:t>Share that </a:t>
            </a:r>
            <a:r>
              <a:rPr lang="en-US" i="0" dirty="0"/>
              <a:t>Delta Gamma uses acronyms frequently, and on the slide participants will see a listing of acronyms that are most</a:t>
            </a:r>
            <a:r>
              <a:rPr lang="en-US" i="0" baseline="0" dirty="0"/>
              <a:t> commonly used. </a:t>
            </a:r>
          </a:p>
          <a:p>
            <a:pPr marL="0" indent="0">
              <a:buFontTx/>
              <a:buNone/>
            </a:pPr>
            <a:endParaRPr lang="en-US" i="0" baseline="0" dirty="0"/>
          </a:p>
          <a:p>
            <a:pPr marL="0" indent="0">
              <a:buFontTx/>
              <a:buNone/>
            </a:pPr>
            <a:r>
              <a:rPr lang="en-US" i="0" baseline="0" dirty="0"/>
              <a:t>Let participants know that they will have two (2) minutes to test their knowledge on what these acronyms mean.  Ask participants to write down as many as they can think of once the time starts.</a:t>
            </a:r>
          </a:p>
          <a:p>
            <a:pPr marL="0" indent="0">
              <a:buFontTx/>
              <a:buNone/>
            </a:pPr>
            <a:endParaRPr lang="en-US" i="0" baseline="0" dirty="0"/>
          </a:p>
          <a:p>
            <a:pPr marL="0" indent="0">
              <a:buFontTx/>
              <a:buNone/>
            </a:pPr>
            <a:r>
              <a:rPr lang="en-US" i="0" baseline="0" dirty="0"/>
              <a:t>Once a minute has elapsed, advance to the next screen to share the meanings of the acronyms. </a:t>
            </a:r>
            <a:endParaRPr lang="en-US" i="0"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27</a:t>
            </a:fld>
            <a:endParaRPr lang="en-US" dirty="0"/>
          </a:p>
        </p:txBody>
      </p:sp>
    </p:spTree>
    <p:extLst>
      <p:ext uri="{BB962C8B-B14F-4D97-AF65-F5344CB8AC3E}">
        <p14:creationId xmlns:p14="http://schemas.microsoft.com/office/powerpoint/2010/main" val="2176601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a:t>
            </a:r>
          </a:p>
          <a:p>
            <a:endParaRPr lang="en-US" dirty="0"/>
          </a:p>
          <a:p>
            <a:r>
              <a:rPr lang="en-US" baseline="0" dirty="0"/>
              <a:t>Read through the acronyms on the slide and ask participants to look at their list to see how many they were able to identify.</a:t>
            </a:r>
          </a:p>
          <a:p>
            <a:endParaRPr lang="en-US" baseline="0" dirty="0"/>
          </a:p>
          <a:p>
            <a:r>
              <a:rPr lang="en-US" baseline="0" dirty="0"/>
              <a:t>Ask: </a:t>
            </a:r>
            <a:r>
              <a:rPr lang="en-US" i="1" baseline="0" dirty="0"/>
              <a:t>By a show of hands, was anyone able to identify the meaning of all 16 acronyms? How about 12 or more? 10 or more?</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Share that the meanings of all Delta Gamma acronyms can be found in the Guide to Abbreviations document in the DG Library. Share this link in the chat: </a:t>
            </a:r>
            <a:r>
              <a:rPr lang="en-US" sz="1800" dirty="0">
                <a:effectLst/>
                <a:latin typeface="Segoe UI" panose="020B0502040204020203" pitchFamily="34" charset="0"/>
              </a:rPr>
              <a:t>https://www.deltagamma.org/library/handbookGuideManual/delta-gamma-guide-to-abbreviations</a:t>
            </a:r>
            <a:endParaRPr lang="en-US" sz="1800" dirty="0">
              <a:effectLst/>
              <a:latin typeface="Arial" panose="020B0604020202020204" pitchFamily="34" charset="0"/>
            </a:endParaRPr>
          </a:p>
          <a:p>
            <a:endParaRPr lang="en-US" i="0"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28</a:t>
            </a:fld>
            <a:endParaRPr lang="en-US" dirty="0"/>
          </a:p>
        </p:txBody>
      </p:sp>
    </p:spTree>
    <p:extLst>
      <p:ext uri="{BB962C8B-B14F-4D97-AF65-F5344CB8AC3E}">
        <p14:creationId xmlns:p14="http://schemas.microsoft.com/office/powerpoint/2010/main" val="423337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(3 </a:t>
            </a:r>
            <a:r>
              <a:rPr lang="en-US" i="0" baseline="0" dirty="0"/>
              <a:t>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a:defRPr/>
            </a:pPr>
            <a:r>
              <a:rPr lang="en-US" i="1" baseline="0" dirty="0"/>
              <a:t>As you likely know, Delta Gamma recently launched a new brand! For our collegiate officers, this brand may be all they know about Delta Gamma – which is great! We are going to spend some time talking about our brand, the brand of the chapter you work with and your role as a brand ambassador.</a:t>
            </a:r>
            <a:r>
              <a:rPr lang="en-US" i="1" dirty="0"/>
              <a:t> </a:t>
            </a:r>
            <a:endParaRPr lang="en-US" i="1"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indent="0">
              <a:buFontTx/>
              <a:buNone/>
            </a:pPr>
            <a:r>
              <a:rPr lang="en-US" i="0" dirty="0"/>
              <a:t>Say: </a:t>
            </a:r>
            <a:r>
              <a:rPr lang="en-US" i="1" dirty="0"/>
              <a:t>Can someone please share what they believe a brand to be?</a:t>
            </a:r>
            <a:endParaRPr lang="en-US" i="1" dirty="0">
              <a:cs typeface="Calibri"/>
            </a:endParaRPr>
          </a:p>
          <a:p>
            <a:pPr marL="0" indent="0">
              <a:buFontTx/>
              <a:buNone/>
            </a:pPr>
            <a:r>
              <a:rPr lang="en-US" i="0" dirty="0"/>
              <a:t>If</a:t>
            </a:r>
            <a:r>
              <a:rPr lang="en-US" i="0" baseline="0" dirty="0"/>
              <a:t> not mentioned, share the following points:</a:t>
            </a:r>
            <a:endParaRPr lang="en-US" i="0" baseline="0" dirty="0">
              <a:cs typeface="Calibri"/>
            </a:endParaRPr>
          </a:p>
          <a:p>
            <a:pPr marL="171450" indent="-171450">
              <a:buFont typeface="Arial,Sans-Serif" panose="020B0604020202020204" pitchFamily="34" charset="0"/>
              <a:buChar char="•"/>
            </a:pPr>
            <a:r>
              <a:rPr lang="en-US" dirty="0"/>
              <a:t>A brand is both physical and emotional.</a:t>
            </a:r>
          </a:p>
          <a:p>
            <a:pPr marL="171450" indent="-171450">
              <a:buFont typeface="Arial,Sans-Serif" panose="020B0604020202020204" pitchFamily="34" charset="0"/>
              <a:buChar char="•"/>
            </a:pPr>
            <a:r>
              <a:rPr lang="en-US" dirty="0"/>
              <a:t>Unique qualities that identify a product and differentiates it from its competitors.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Share that a brand is not simply a logo, tagline, colors, popping the gamma or a theme (like nautical). </a:t>
            </a:r>
          </a:p>
          <a:p>
            <a:pPr marL="0" indent="0">
              <a:buFontTx/>
              <a:buNone/>
            </a:pPr>
            <a:endParaRPr lang="en-US" dirty="0"/>
          </a:p>
          <a:p>
            <a:pPr marL="0" indent="0">
              <a:buFontTx/>
              <a:buNone/>
            </a:pPr>
            <a:r>
              <a:rPr lang="en-US" dirty="0"/>
              <a:t>Then, ask for a volunteer or two to share what they perceive to be popular brands (Disney, Starbucks, Apple, etc.)</a:t>
            </a:r>
            <a:r>
              <a:rPr lang="en-US" baseline="0" dirty="0"/>
              <a:t> and </a:t>
            </a:r>
            <a:r>
              <a:rPr lang="en-US" dirty="0"/>
              <a:t>what they believe makes</a:t>
            </a:r>
            <a:r>
              <a:rPr lang="en-US" baseline="0" dirty="0"/>
              <a:t> </a:t>
            </a:r>
            <a:r>
              <a:rPr lang="en-US" dirty="0"/>
              <a:t>these brands successful.</a:t>
            </a:r>
            <a:endParaRPr lang="en-US" dirty="0">
              <a:cs typeface="Calibri"/>
            </a:endParaRP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Listen for the following:</a:t>
            </a:r>
            <a:endParaRPr lang="en-US" i="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They know, and understand,</a:t>
            </a:r>
            <a:r>
              <a:rPr lang="en-US" i="0" baseline="0" dirty="0"/>
              <a:t> their target audience.</a:t>
            </a:r>
            <a:endParaRPr lang="en-US" i="0" baseline="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Driven by passion.</a:t>
            </a:r>
            <a:endParaRPr lang="en-US" i="0" baseline="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Consistency.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Reach audience through multiple channels.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Strong leadership.</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29</a:t>
            </a:fld>
            <a:endParaRPr lang="en-US" dirty="0"/>
          </a:p>
        </p:txBody>
      </p:sp>
    </p:spTree>
    <p:extLst>
      <p:ext uri="{BB962C8B-B14F-4D97-AF65-F5344CB8AC3E}">
        <p14:creationId xmlns:p14="http://schemas.microsoft.com/office/powerpoint/2010/main" val="193932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a:t>
            </a:r>
          </a:p>
          <a:p>
            <a:endParaRPr lang="en-US" dirty="0"/>
          </a:p>
          <a:p>
            <a:r>
              <a:rPr lang="en-US" i="1" dirty="0"/>
              <a:t>Here’s a snapshot of what we will discuss today. A recording of today’s training and the PowerPoint slides used will be available afterwards. We will have time at the end for questions, but please feel free to ask questions as we go in the chat. We also encourage you to answer each other’s questions or provide ideas throughout our training today. </a:t>
            </a:r>
          </a:p>
          <a:p>
            <a:endParaRPr lang="en-US" i="1" dirty="0"/>
          </a:p>
          <a:p>
            <a:r>
              <a:rPr lang="en-US" i="0" dirty="0"/>
              <a:t>Review slide. </a:t>
            </a:r>
          </a:p>
        </p:txBody>
      </p:sp>
      <p:sp>
        <p:nvSpPr>
          <p:cNvPr id="4" name="Slide Number Placeholder 3"/>
          <p:cNvSpPr>
            <a:spLocks noGrp="1"/>
          </p:cNvSpPr>
          <p:nvPr>
            <p:ph type="sldNum" sz="quarter" idx="5"/>
          </p:nvPr>
        </p:nvSpPr>
        <p:spPr/>
        <p:txBody>
          <a:bodyPr/>
          <a:lstStyle/>
          <a:p>
            <a:fld id="{E56D7494-F31E-4597-B942-BF8D4C2650B1}" type="slidenum">
              <a:rPr lang="en-US" smtClean="0"/>
              <a:t>3</a:t>
            </a:fld>
            <a:endParaRPr lang="en-US" dirty="0"/>
          </a:p>
        </p:txBody>
      </p:sp>
    </p:spTree>
    <p:extLst>
      <p:ext uri="{BB962C8B-B14F-4D97-AF65-F5344CB8AC3E}">
        <p14:creationId xmlns:p14="http://schemas.microsoft.com/office/powerpoint/2010/main" val="3117873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slide which gives instructions to follow for the next 5 slides.</a:t>
            </a:r>
          </a:p>
          <a:p>
            <a:endParaRPr lang="en-US" dirty="0"/>
          </a:p>
          <a:p>
            <a:r>
              <a:rPr lang="en-US" dirty="0"/>
              <a:t>Share this statement: These examples will reference aspects of Delta Gamma brand guidelines. Be sure to have the Brand Guidelines doc downloaded from the DG Library to reference throughout your time as an officer: https://s3.amazonaws.com/dg-library/Delta-Gamma_Abbreviated-Brand-Guidelines_2020-Update.pdf (drop link in the chat) </a:t>
            </a:r>
          </a:p>
        </p:txBody>
      </p:sp>
      <p:sp>
        <p:nvSpPr>
          <p:cNvPr id="4" name="Slide Number Placeholder 3"/>
          <p:cNvSpPr>
            <a:spLocks noGrp="1"/>
          </p:cNvSpPr>
          <p:nvPr>
            <p:ph type="sldNum" sz="quarter" idx="5"/>
          </p:nvPr>
        </p:nvSpPr>
        <p:spPr/>
        <p:txBody>
          <a:bodyPr/>
          <a:lstStyle/>
          <a:p>
            <a:fld id="{E56D7494-F31E-4597-B942-BF8D4C2650B1}" type="slidenum">
              <a:rPr lang="en-US" smtClean="0"/>
              <a:t>30</a:t>
            </a:fld>
            <a:endParaRPr lang="en-US" dirty="0"/>
          </a:p>
        </p:txBody>
      </p:sp>
    </p:spTree>
    <p:extLst>
      <p:ext uri="{BB962C8B-B14F-4D97-AF65-F5344CB8AC3E}">
        <p14:creationId xmlns:p14="http://schemas.microsoft.com/office/powerpoint/2010/main" val="133689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is correct branding</a:t>
            </a:r>
          </a:p>
          <a:p>
            <a:endParaRPr lang="en-US" dirty="0"/>
          </a:p>
          <a:p>
            <a:r>
              <a:rPr lang="en-US" i="1" dirty="0"/>
              <a:t>The reason option 1 is correct is that the colors used match those in our brand guidelines (DG Navy) and the message is clear/readable. Option 2 uses a color that is not part of our DG brand and the yellow text is challenging to read on the orange background.</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31</a:t>
            </a:fld>
            <a:endParaRPr lang="en-US" dirty="0"/>
          </a:p>
        </p:txBody>
      </p:sp>
    </p:spTree>
    <p:extLst>
      <p:ext uri="{BB962C8B-B14F-4D97-AF65-F5344CB8AC3E}">
        <p14:creationId xmlns:p14="http://schemas.microsoft.com/office/powerpoint/2010/main" val="1775778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i="0" dirty="0"/>
              <a:t>1 is correct branding</a:t>
            </a:r>
          </a:p>
          <a:p>
            <a:pPr marL="0" indent="0">
              <a:buFontTx/>
              <a:buNone/>
            </a:pPr>
            <a:endParaRPr lang="en-US" i="0" dirty="0"/>
          </a:p>
          <a:p>
            <a:pPr marL="0" indent="0">
              <a:buFontTx/>
              <a:buNone/>
            </a:pPr>
            <a:r>
              <a:rPr lang="en-US" i="1" dirty="0"/>
              <a:t>The reason is that the correct fonts are used, the name of the individual is bolded and the brandmark size isn’t overwhelming or drawing attention away from the key information. </a:t>
            </a:r>
          </a:p>
          <a:p>
            <a:pPr marL="0" indent="0">
              <a:buFontTx/>
              <a:buNone/>
            </a:pPr>
            <a:endParaRPr lang="en-US" i="0" dirty="0"/>
          </a:p>
          <a:p>
            <a:pPr marL="0" indent="0">
              <a:buFontTx/>
              <a:buNone/>
            </a:pPr>
            <a:r>
              <a:rPr lang="en-US" i="1" dirty="0"/>
              <a:t>A perk of serving in a Delta Gamma volunteer role or chapter officer position is that it provides you with real-world experience. We are now going to cover email signatures, and how to create one that is professional, detailed, and practical.</a:t>
            </a:r>
            <a:r>
              <a:rPr lang="en-US" i="1" baseline="0" dirty="0"/>
              <a:t> </a:t>
            </a:r>
            <a:r>
              <a:rPr lang="en-US" i="1" dirty="0"/>
              <a:t>When you email your regional team or Executive Offices, the people you’re emailing want to know who you are.</a:t>
            </a:r>
            <a:r>
              <a:rPr lang="en-US" i="1" baseline="0" dirty="0"/>
              <a:t> Encouraging chapter officers to do the same can ensure that their detailed email signature helps them to be identified by their position and chapter. </a:t>
            </a:r>
          </a:p>
          <a:p>
            <a:pPr marL="0" indent="0">
              <a:buFontTx/>
              <a:buNone/>
            </a:pPr>
            <a:endParaRPr lang="en-US" i="1" baseline="0" dirty="0"/>
          </a:p>
          <a:p>
            <a:pPr marL="0" indent="0">
              <a:buFontTx/>
              <a:buNone/>
            </a:pPr>
            <a:r>
              <a:rPr lang="en-US" i="0" dirty="0"/>
              <a:t>Using the example on the screen, ask participants to write their own email signature and save it to their email. </a:t>
            </a:r>
          </a:p>
          <a:p>
            <a:pPr marL="0" lvl="0" indent="0">
              <a:buFontTx/>
              <a:buNone/>
            </a:pPr>
            <a:endParaRPr lang="en-US" i="0" dirty="0"/>
          </a:p>
          <a:p>
            <a:pPr marL="0" indent="0">
              <a:buFontTx/>
              <a:buNone/>
            </a:pPr>
            <a:r>
              <a:rPr lang="en-US" dirty="0"/>
              <a:t>Once participants have been given time to write their own email signature,</a:t>
            </a:r>
            <a:r>
              <a:rPr lang="en-US" baseline="0" dirty="0"/>
              <a:t> </a:t>
            </a:r>
            <a:r>
              <a:rPr lang="en-US" dirty="0"/>
              <a:t>ask them to write one for the collegiate officer they work with or for another adviser on their advisory team</a:t>
            </a:r>
            <a:r>
              <a:rPr lang="en-US" baseline="0" dirty="0"/>
              <a:t>. </a:t>
            </a:r>
            <a:r>
              <a:rPr lang="en-US" i="0" baseline="0" dirty="0"/>
              <a:t>Share that seeing </a:t>
            </a:r>
            <a:r>
              <a:rPr lang="en-US" i="0" dirty="0"/>
              <a:t>signatures may encourage other chapter members/advisers to write email signatures of their own. They could take this activity to their next meeting.</a:t>
            </a:r>
          </a:p>
          <a:p>
            <a:endParaRPr lang="en-US" dirty="0"/>
          </a:p>
          <a:p>
            <a:r>
              <a:rPr lang="en-US" dirty="0"/>
              <a:t>Lastly,</a:t>
            </a:r>
            <a:r>
              <a:rPr lang="en-US" baseline="0" dirty="0"/>
              <a:t> share that adhering to Delta Gamma style, and ensuring chapter members are using correct terminology is a component of meeting the Delta Gamma Fraternity standards for collegiate chapters. </a:t>
            </a:r>
            <a:endParaRPr lang="en-US"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32</a:t>
            </a:fld>
            <a:endParaRPr lang="en-US" dirty="0"/>
          </a:p>
        </p:txBody>
      </p:sp>
    </p:spTree>
    <p:extLst>
      <p:ext uri="{BB962C8B-B14F-4D97-AF65-F5344CB8AC3E}">
        <p14:creationId xmlns:p14="http://schemas.microsoft.com/office/powerpoint/2010/main" val="3997005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is correct branding</a:t>
            </a:r>
          </a:p>
          <a:p>
            <a:endParaRPr lang="en-US" dirty="0"/>
          </a:p>
          <a:p>
            <a:r>
              <a:rPr lang="en-US" i="1" dirty="0"/>
              <a:t>The reason is that our branded Word doc templates are used and the font used, called Montserrat, is on brand and able to be used for body copy, titles, etc. Option 1 uses an incorrect font and our logo is not used on the document.</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33</a:t>
            </a:fld>
            <a:endParaRPr lang="en-US" dirty="0"/>
          </a:p>
        </p:txBody>
      </p:sp>
    </p:spTree>
    <p:extLst>
      <p:ext uri="{BB962C8B-B14F-4D97-AF65-F5344CB8AC3E}">
        <p14:creationId xmlns:p14="http://schemas.microsoft.com/office/powerpoint/2010/main" val="2634825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baseline="0" dirty="0"/>
              <a:t>1 is correct branding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baseline="0" dirty="0"/>
              <a:t>This is correct because the anchor used is our branded anchor and the share of blue used is our DG Navy. The other option represents an image of an anchor fond through an online search that was then placed onto a product and purchased. Note that vendors licensed through Affinity will provide you with on brand anchors and other brand elements, whereas purchasing from a non-licensed vendor does not guarantee brand alignment.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baseline="0" dirty="0"/>
              <a:t>Share the following sentiment: </a:t>
            </a:r>
            <a:r>
              <a:rPr lang="en-US" altLang="en-US" i="1" baseline="0" dirty="0"/>
              <a:t>Speaking of anchors, these are the official, branded anchors of Delta Gamma Fraternity. </a:t>
            </a:r>
            <a:r>
              <a:rPr lang="en-US" altLang="en-US" i="1" dirty="0"/>
              <a:t>They should be used on invitations to parents or volunteers or EO staff, bid cards, e-mail communication; “trendy” anchors can be used on campus events or date party shirts, etc.</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34</a:t>
            </a:fld>
            <a:endParaRPr lang="en-US" dirty="0"/>
          </a:p>
        </p:txBody>
      </p:sp>
    </p:spTree>
    <p:extLst>
      <p:ext uri="{BB962C8B-B14F-4D97-AF65-F5344CB8AC3E}">
        <p14:creationId xmlns:p14="http://schemas.microsoft.com/office/powerpoint/2010/main" val="12868446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(12 </a:t>
            </a:r>
            <a:r>
              <a:rPr lang="en-US" i="0" baseline="0" dirty="0"/>
              <a:t>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Let’s continue our discussion on Delta Gamma brand. There are several resources in the DG Library to help with branding including assets available for you and the officer you work with to download.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Share in the chat: https://www.deltagamma.org/library/handbookguidemanual/branding-guidelines/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I’ve shared the Delta Gamma Branding Guidelines document in the chat. We are going spend the next few minutes in breakout rooms reviewing this resource in pairs. When you get to your breakout room, review the branding guidelines and discuss together. Spend time discussing the questions on the screen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a:defRPr/>
            </a:pPr>
            <a:r>
              <a:rPr lang="en-US" b="1" i="0" baseline="0" dirty="0"/>
              <a:t>Send participants into breakout rooms with 2 attendees each for 8-10 minutes. </a:t>
            </a:r>
          </a:p>
          <a:p>
            <a:pPr>
              <a:defRPr/>
            </a:pPr>
            <a:endParaRPr lang="en-US" b="1" i="0" baseline="0" dirty="0"/>
          </a:p>
          <a:p>
            <a:pPr>
              <a:defRPr/>
            </a:pPr>
            <a:r>
              <a:rPr lang="en-US" b="0" i="0" baseline="0" dirty="0"/>
              <a:t>Close breakout rooms and bring attendees back to the main room. Ask for any volunteers to share anything that stood out from their conversations and allow time for any other Delta Gamma Brand questions. </a:t>
            </a:r>
          </a:p>
          <a:p>
            <a:pPr>
              <a:defRPr/>
            </a:pPr>
            <a:endParaRPr lang="en-US" i="1" baseline="0" dirty="0"/>
          </a:p>
          <a:p>
            <a:pPr>
              <a:defRPr/>
            </a:pPr>
            <a:endParaRPr lang="en-US" i="1" baseline="0"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35</a:t>
            </a:fld>
            <a:endParaRPr lang="en-US" dirty="0"/>
          </a:p>
        </p:txBody>
      </p:sp>
    </p:spTree>
    <p:extLst>
      <p:ext uri="{BB962C8B-B14F-4D97-AF65-F5344CB8AC3E}">
        <p14:creationId xmlns:p14="http://schemas.microsoft.com/office/powerpoint/2010/main" val="3690540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a:spcBef>
                <a:spcPts val="0"/>
              </a:spcBef>
              <a:spcAft>
                <a:spcPts val="0"/>
              </a:spcAft>
            </a:pPr>
            <a:r>
              <a:rPr lang="en-US" sz="1200" i="1" dirty="0">
                <a:effectLst/>
                <a:latin typeface="Calibri" panose="020F0502020204030204" pitchFamily="34" charset="0"/>
                <a:ea typeface="Calibri" panose="020F0502020204030204" pitchFamily="34" charset="0"/>
              </a:rPr>
              <a:t>The ANCHORA has been continuously published since 1884, and our collegiate vps: communications have played a major role in submissions! There are now more stories and sections for collegians to be featured within the ANCHORA.  We’re now going to discuss deadlines for ANCHORA submissions and what the ANCHORA is looking for regarding photos, content, etc.</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36</a:t>
            </a:fld>
            <a:endParaRPr lang="en-US" dirty="0"/>
          </a:p>
        </p:txBody>
      </p:sp>
    </p:spTree>
    <p:extLst>
      <p:ext uri="{BB962C8B-B14F-4D97-AF65-F5344CB8AC3E}">
        <p14:creationId xmlns:p14="http://schemas.microsoft.com/office/powerpoint/2010/main" val="2841052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Tx/>
              <a:buNone/>
            </a:pPr>
            <a:r>
              <a:rPr lang="en-US" altLang="en-US" i="0" dirty="0"/>
              <a:t>(1</a:t>
            </a:r>
            <a:r>
              <a:rPr lang="en-US" altLang="en-US" i="0" baseline="0" dirty="0"/>
              <a:t> minute)</a:t>
            </a:r>
          </a:p>
          <a:p>
            <a:pPr marL="0" indent="0" eaLnBrk="1" hangingPunct="1">
              <a:spcBef>
                <a:spcPct val="0"/>
              </a:spcBef>
              <a:buFontTx/>
              <a:buNone/>
            </a:pPr>
            <a:endParaRPr lang="en-US" altLang="en-US" i="0" baseline="0" dirty="0"/>
          </a:p>
          <a:p>
            <a:pPr marL="0" indent="0" eaLnBrk="1" hangingPunct="1">
              <a:spcBef>
                <a:spcPct val="0"/>
              </a:spcBef>
              <a:buFontTx/>
              <a:buNone/>
            </a:pPr>
            <a:r>
              <a:rPr lang="en-US" altLang="en-US" i="0" baseline="0" dirty="0"/>
              <a:t>Share that when </a:t>
            </a:r>
            <a:r>
              <a:rPr lang="en-US" altLang="en-US" i="0" dirty="0"/>
              <a:t>considering submitting to the </a:t>
            </a:r>
            <a:r>
              <a:rPr lang="en-US" altLang="en-US" i="1" dirty="0"/>
              <a:t>ANCHORA</a:t>
            </a:r>
            <a:r>
              <a:rPr lang="en-US" altLang="en-US" i="0" dirty="0"/>
              <a:t>, participants should keep the deadlines listed on</a:t>
            </a:r>
            <a:r>
              <a:rPr lang="en-US" altLang="en-US" i="0" baseline="0" dirty="0"/>
              <a:t> the slide in mind. </a:t>
            </a:r>
            <a:r>
              <a:rPr lang="en-US" altLang="en-US" i="0" dirty="0"/>
              <a:t>Ask</a:t>
            </a:r>
            <a:r>
              <a:rPr lang="en-US" altLang="en-US" i="0" baseline="0" dirty="0"/>
              <a:t> participants to take a few seconds to </a:t>
            </a:r>
            <a:r>
              <a:rPr lang="en-US" altLang="en-US" i="0" dirty="0"/>
              <a:t>input these</a:t>
            </a:r>
            <a:r>
              <a:rPr lang="en-US" altLang="en-US" i="0" baseline="0" dirty="0"/>
              <a:t> dates into any calendar (electronic or paper) they have on hand</a:t>
            </a:r>
            <a:r>
              <a:rPr lang="en-US" altLang="en-US" i="0" dirty="0"/>
              <a:t>, as well as bookmark the submissions form.</a:t>
            </a:r>
          </a:p>
          <a:p>
            <a:pPr marL="0" indent="0" eaLnBrk="1" hangingPunct="1">
              <a:spcBef>
                <a:spcPct val="0"/>
              </a:spcBef>
              <a:buFontTx/>
              <a:buNone/>
            </a:pPr>
            <a:endParaRPr lang="en-US" altLang="en-US" i="0" dirty="0"/>
          </a:p>
          <a:p>
            <a:pPr marL="0" indent="0" eaLnBrk="1" hangingPunct="1">
              <a:spcBef>
                <a:spcPct val="0"/>
              </a:spcBef>
              <a:buFontTx/>
              <a:buNone/>
            </a:pPr>
            <a:r>
              <a:rPr lang="en-US" altLang="en-US" i="1" dirty="0"/>
              <a:t>As advisers, your help is always appreciated in checking in with the vp: communications you work with to ensure they meet these submission deadlines!</a:t>
            </a:r>
          </a:p>
          <a:p>
            <a:pPr marL="0" indent="0" eaLnBrk="1" hangingPunct="1">
              <a:spcBef>
                <a:spcPct val="0"/>
              </a:spcBef>
              <a:buFontTx/>
              <a:buNone/>
            </a:pPr>
            <a:endParaRPr lang="en-US" altLang="en-US" i="0" dirty="0"/>
          </a:p>
          <a:p>
            <a:pPr marL="0" indent="0" eaLnBrk="1" hangingPunct="1">
              <a:spcBef>
                <a:spcPct val="0"/>
              </a:spcBef>
              <a:buFontTx/>
              <a:buNone/>
            </a:pPr>
            <a:r>
              <a:rPr lang="en-US" altLang="en-US" i="0" dirty="0"/>
              <a:t>Let</a:t>
            </a:r>
            <a:r>
              <a:rPr lang="en-US" altLang="en-US" i="0" baseline="0" dirty="0"/>
              <a:t> participants know that r</a:t>
            </a:r>
            <a:r>
              <a:rPr lang="en-US" altLang="en-US" i="0" dirty="0"/>
              <a:t>eminder emails are sent out via the collegiate chapter officer newsletters (you can also share this link: https://docs.google.com/forms/d/e/1FAIpQLSf3iCRtwE-sjn-TuDVKiR2wL5KilLb25HzDgMUX5xDDNfKKxw/viewform); they should ensure their Anchorbase rosters are updated so the</a:t>
            </a:r>
            <a:r>
              <a:rPr lang="en-US" altLang="en-US" i="0" baseline="0" dirty="0"/>
              <a:t> reminder emails reach the right person.</a:t>
            </a:r>
            <a:endParaRPr lang="en-US" altLang="en-US" i="0"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37</a:t>
            </a:fld>
            <a:endParaRPr lang="en-US" dirty="0"/>
          </a:p>
        </p:txBody>
      </p:sp>
    </p:spTree>
    <p:extLst>
      <p:ext uri="{BB962C8B-B14F-4D97-AF65-F5344CB8AC3E}">
        <p14:creationId xmlns:p14="http://schemas.microsoft.com/office/powerpoint/2010/main" val="927884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Tx/>
              <a:buNone/>
            </a:pPr>
            <a:r>
              <a:rPr lang="en-US" altLang="en-US" dirty="0"/>
              <a:t>(5 minutes)</a:t>
            </a:r>
          </a:p>
          <a:p>
            <a:pPr marL="0" indent="0" eaLnBrk="1" hangingPunct="1">
              <a:spcBef>
                <a:spcPct val="0"/>
              </a:spcBef>
              <a:buFontTx/>
              <a:buNone/>
            </a:pPr>
            <a:endParaRPr lang="en-US" altLang="en-US" dirty="0"/>
          </a:p>
          <a:p>
            <a:pPr>
              <a:spcBef>
                <a:spcPct val="0"/>
              </a:spcBef>
            </a:pPr>
            <a:r>
              <a:rPr lang="en-US" altLang="en-US" dirty="0"/>
              <a:t>Ask for two volunteers to read each submission. </a:t>
            </a:r>
            <a:endParaRPr lang="en-US" altLang="en-US" dirty="0">
              <a:cs typeface="Calibri"/>
            </a:endParaRPr>
          </a:p>
          <a:p>
            <a:pPr marL="171450" indent="-171450" eaLnBrk="1" hangingPunct="1">
              <a:spcBef>
                <a:spcPct val="0"/>
              </a:spcBef>
              <a:buFontTx/>
              <a:buChar char="-"/>
            </a:pPr>
            <a:endParaRPr lang="en-US" altLang="en-US" i="0" dirty="0"/>
          </a:p>
          <a:p>
            <a:pPr marL="0" indent="0" eaLnBrk="1" hangingPunct="1">
              <a:spcBef>
                <a:spcPct val="0"/>
              </a:spcBef>
              <a:buFontTx/>
              <a:buNone/>
            </a:pPr>
            <a:r>
              <a:rPr lang="en-US" altLang="en-US" i="1" u="none" dirty="0"/>
              <a:t>ANCHORA</a:t>
            </a:r>
            <a:r>
              <a:rPr lang="en-US" altLang="en-US" i="0" u="none" dirty="0"/>
              <a:t> </a:t>
            </a:r>
            <a:r>
              <a:rPr lang="en-US" altLang="en-US" i="1" u="none" dirty="0"/>
              <a:t>submissions should depict how the event was successful, incorporate what alumnae from the chapter would want to know about the chapter, and use the update as a time to highlight something unique. Coach the chapter officers you work with to </a:t>
            </a:r>
            <a:r>
              <a:rPr lang="en-US" altLang="en-US" sz="1800" i="1" u="none" dirty="0">
                <a:effectLst/>
                <a:latin typeface="Calibri"/>
                <a:cs typeface="Calibri"/>
              </a:rPr>
              <a:t>T</a:t>
            </a:r>
            <a:r>
              <a:rPr lang="en-US" sz="1800" i="1" dirty="0">
                <a:effectLst/>
                <a:latin typeface="Calibri"/>
                <a:ea typeface="Calibri" panose="020F0502020204030204" pitchFamily="34" charset="0"/>
                <a:cs typeface="Calibri"/>
              </a:rPr>
              <a:t>reat the submission like a story rather than summarize the term. For example,  tell us about a meaningful sisterhood event and why was so impactful, or brag about a stand-out sister and tell us what makes her amazing.</a:t>
            </a:r>
            <a:endParaRPr lang="en-US" altLang="en-US" i="1" u="none" dirty="0">
              <a:latin typeface="Calibri"/>
              <a:cs typeface="Calibri"/>
            </a:endParaRPr>
          </a:p>
          <a:p>
            <a:endParaRPr lang="en-US" dirty="0"/>
          </a:p>
          <a:p>
            <a:r>
              <a:rPr lang="en-US" dirty="0"/>
              <a:t>Let participants know that all submissions should be 75 words or less, be written in third person, and should not include exclamation points.  Participants should refer to the DG Style Guide when writing submissions.</a:t>
            </a:r>
            <a:endParaRPr lang="en-US" dirty="0">
              <a:cs typeface="Calibri"/>
            </a:endParaRPr>
          </a:p>
          <a:p>
            <a:endParaRPr lang="en-US" dirty="0"/>
          </a:p>
          <a:p>
            <a:r>
              <a:rPr lang="en-US" dirty="0"/>
              <a:t>Ask participants to take 1-2 minutes to write a potential submission for their chapter. </a:t>
            </a:r>
          </a:p>
          <a:p>
            <a:endParaRPr lang="en-US" dirty="0"/>
          </a:p>
          <a:p>
            <a:r>
              <a:rPr lang="en-US" dirty="0"/>
              <a:t>After a few minutes, ask for one or two volunteers to share their potential submission with the group.</a:t>
            </a:r>
          </a:p>
          <a:p>
            <a:endParaRPr lang="en-US" dirty="0"/>
          </a:p>
          <a:p>
            <a:endParaRPr lang="en-US" dirty="0">
              <a:cs typeface="Calibri"/>
            </a:endParaRPr>
          </a:p>
          <a:p>
            <a:pPr>
              <a:defRPr/>
            </a:pPr>
            <a:endParaRPr lang="en-US" sz="1200" dirty="0">
              <a:solidFill>
                <a:srgbClr val="DD446D"/>
              </a:solidFill>
            </a:endParaRPr>
          </a:p>
        </p:txBody>
      </p:sp>
      <p:sp>
        <p:nvSpPr>
          <p:cNvPr id="4" name="Slide Number Placeholder 3"/>
          <p:cNvSpPr>
            <a:spLocks noGrp="1"/>
          </p:cNvSpPr>
          <p:nvPr>
            <p:ph type="sldNum" sz="quarter" idx="5"/>
          </p:nvPr>
        </p:nvSpPr>
        <p:spPr/>
        <p:txBody>
          <a:bodyPr/>
          <a:lstStyle/>
          <a:p>
            <a:fld id="{E56D7494-F31E-4597-B942-BF8D4C2650B1}" type="slidenum">
              <a:rPr lang="en-US" smtClean="0"/>
              <a:t>38</a:t>
            </a:fld>
            <a:endParaRPr lang="en-US" dirty="0"/>
          </a:p>
        </p:txBody>
      </p:sp>
    </p:spTree>
    <p:extLst>
      <p:ext uri="{BB962C8B-B14F-4D97-AF65-F5344CB8AC3E}">
        <p14:creationId xmlns:p14="http://schemas.microsoft.com/office/powerpoint/2010/main" val="4233187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i="0" dirty="0"/>
              <a:t>(1</a:t>
            </a:r>
            <a:r>
              <a:rPr lang="en-US" i="0" baseline="0" dirty="0"/>
              <a:t> minute)</a:t>
            </a:r>
          </a:p>
          <a:p>
            <a:pPr marL="0" indent="0">
              <a:buFontTx/>
              <a:buNone/>
            </a:pP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ontserrat" panose="00000500000000000000" pitchFamily="2" charset="0"/>
                <a:ea typeface="Calibri" panose="020F0502020204030204" pitchFamily="34" charset="0"/>
              </a:rPr>
              <a:t>The </a:t>
            </a:r>
            <a:r>
              <a:rPr lang="en-US" sz="1200" i="1" dirty="0">
                <a:effectLst/>
                <a:latin typeface="Montserrat" panose="00000500000000000000" pitchFamily="2" charset="0"/>
                <a:ea typeface="Calibri" panose="020F0502020204030204" pitchFamily="34" charset="0"/>
              </a:rPr>
              <a:t>ANCHORA</a:t>
            </a:r>
            <a:r>
              <a:rPr lang="en-US" sz="1200" dirty="0">
                <a:effectLst/>
                <a:latin typeface="Montserrat" panose="00000500000000000000" pitchFamily="2" charset="0"/>
                <a:ea typeface="Calibri" panose="020F0502020204030204" pitchFamily="34" charset="0"/>
              </a:rPr>
              <a:t> is always looking for stories of collegians in addition to their chapter updates in Cable Connection. If you have a story idea, please submit it to the </a:t>
            </a:r>
            <a:r>
              <a:rPr lang="en-US" sz="1200" i="1" dirty="0">
                <a:effectLst/>
                <a:latin typeface="Montserrat" panose="00000500000000000000" pitchFamily="2" charset="0"/>
                <a:ea typeface="Calibri" panose="020F0502020204030204" pitchFamily="34" charset="0"/>
              </a:rPr>
              <a:t>ANCHORA </a:t>
            </a:r>
            <a:r>
              <a:rPr lang="en-US" sz="1200" i="0" dirty="0">
                <a:effectLst/>
                <a:latin typeface="Montserrat" panose="00000500000000000000" pitchFamily="2" charset="0"/>
                <a:ea typeface="Calibri" panose="020F0502020204030204" pitchFamily="34" charset="0"/>
              </a:rPr>
              <a:t>Editor for consideration. You never know which story idea could make it to the front cover!</a:t>
            </a:r>
            <a:endParaRPr lang="en-US"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39</a:t>
            </a:fld>
            <a:endParaRPr lang="en-US" dirty="0"/>
          </a:p>
        </p:txBody>
      </p:sp>
    </p:spTree>
    <p:extLst>
      <p:ext uri="{BB962C8B-B14F-4D97-AF65-F5344CB8AC3E}">
        <p14:creationId xmlns:p14="http://schemas.microsoft.com/office/powerpoint/2010/main" val="3111450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(3 minutes)</a:t>
            </a:r>
          </a:p>
          <a:p>
            <a:pPr algn="l"/>
            <a:endParaRPr lang="en-US" sz="1200" dirty="0"/>
          </a:p>
          <a:p>
            <a:pPr algn="l"/>
            <a:r>
              <a:rPr lang="en-US" sz="1200" i="1" dirty="0"/>
              <a:t>As vp: communications, you work with a team to care for the brand of the chapter, both internally and externally. You may oversee and lead up to 3 different directors depending on your chapter size, all shown in this image. No matter your chapter size, you should have a director of e-communications. Today, we are going to talk about responsibilities of each of these directors, but please know that it is up to you to delegate these responsibilities and to encourage your directors to fulfill them, rather than do them yourself!</a:t>
            </a:r>
          </a:p>
          <a:p>
            <a:pPr algn="l"/>
            <a:endParaRPr lang="en-US" sz="1200" i="1" dirty="0"/>
          </a:p>
          <a:p>
            <a:pPr algn="l"/>
            <a:r>
              <a:rPr lang="en-US" sz="1200" i="1" dirty="0"/>
              <a:t>Before we dive in, considering that the communications team involves the work of e-communications, archiving chapter history and the big topic of public relations, who else can be seen as a member of the team looking out for the brand of the chapter? </a:t>
            </a:r>
          </a:p>
          <a:p>
            <a:pPr algn="l"/>
            <a:endParaRPr lang="en-US" sz="1200" i="1" dirty="0"/>
          </a:p>
          <a:p>
            <a:pPr algn="l"/>
            <a:r>
              <a:rPr lang="en-US" sz="1200" i="0" dirty="0"/>
              <a:t>Ask for ideas either via unmuting or the chat box. </a:t>
            </a:r>
          </a:p>
          <a:p>
            <a:pPr algn="l"/>
            <a:endParaRPr lang="en-US" sz="1200" i="1" dirty="0"/>
          </a:p>
          <a:p>
            <a:pPr algn="l"/>
            <a:r>
              <a:rPr lang="en-US" sz="1200" i="0" dirty="0"/>
              <a:t>Answer: all members! It is important for the communications team to educate the chapter on the topics we talk about at RTD. Similarly, the vp: communications should be partner in telling the story of the work of all CMT officers. </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4</a:t>
            </a:fld>
            <a:endParaRPr lang="en-US" dirty="0"/>
          </a:p>
        </p:txBody>
      </p:sp>
    </p:spTree>
    <p:extLst>
      <p:ext uri="{BB962C8B-B14F-4D97-AF65-F5344CB8AC3E}">
        <p14:creationId xmlns:p14="http://schemas.microsoft.com/office/powerpoint/2010/main" val="4205874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i="0" dirty="0"/>
              <a:t>(2</a:t>
            </a:r>
            <a:r>
              <a:rPr lang="en-US" i="0" baseline="0" dirty="0"/>
              <a:t> minutes)</a:t>
            </a:r>
          </a:p>
          <a:p>
            <a:pPr marL="0" indent="0">
              <a:buFontTx/>
              <a:buNone/>
            </a:pPr>
            <a:endParaRPr lang="en-US" i="0" baseline="0" dirty="0"/>
          </a:p>
          <a:p>
            <a:pPr marL="0" indent="0">
              <a:buFontTx/>
              <a:buNone/>
            </a:pPr>
            <a:r>
              <a:rPr lang="en-US" i="1" dirty="0"/>
              <a:t>While cell phone photos may appear crisp on your device, please coach officers to submit high resolution photos.</a:t>
            </a:r>
            <a:r>
              <a:rPr lang="en-US" i="1" baseline="0" dirty="0"/>
              <a:t> </a:t>
            </a:r>
            <a:r>
              <a:rPr lang="en-US" i="1" dirty="0"/>
              <a:t>High resolution is defined as 300 dpi/ppi and 4x6 in size.</a:t>
            </a:r>
            <a:r>
              <a:rPr lang="en-US" i="1" baseline="0" dirty="0"/>
              <a:t> </a:t>
            </a:r>
            <a:r>
              <a:rPr lang="en-US" i="1" dirty="0"/>
              <a:t>Taking photos directly from Facebook makes them too small to print, as the website sometimes compresses photos. It’s best to take the image and upload it directly from the camera.</a:t>
            </a:r>
            <a:r>
              <a:rPr lang="en-US" i="1" baseline="0" dirty="0"/>
              <a:t> </a:t>
            </a:r>
            <a:r>
              <a:rPr lang="en-US" i="1" dirty="0"/>
              <a:t>Each photo should be at least 1 MB when you e-mail it.</a:t>
            </a:r>
          </a:p>
          <a:p>
            <a:pPr marL="0" lvl="0" indent="0">
              <a:buFontTx/>
              <a:buNone/>
            </a:pPr>
            <a:endParaRPr lang="en-US" i="1" dirty="0"/>
          </a:p>
          <a:p>
            <a:pPr marL="0" lvl="0" indent="0">
              <a:buFontTx/>
              <a:buNone/>
            </a:pPr>
            <a:r>
              <a:rPr lang="en-US" i="1" dirty="0"/>
              <a:t>In</a:t>
            </a:r>
            <a:r>
              <a:rPr lang="en-US" i="1" baseline="0" dirty="0"/>
              <a:t> addition to ensuring the technical aspects of your images meet the photo submission criteria, be sure to keep in mind the following:</a:t>
            </a:r>
          </a:p>
          <a:p>
            <a:pPr marL="171450" lvl="0" indent="-171450">
              <a:buFont typeface="Arial" panose="020B0604020202020204" pitchFamily="34" charset="0"/>
              <a:buChar char="•"/>
            </a:pPr>
            <a:r>
              <a:rPr lang="en-US" i="1" dirty="0"/>
              <a:t>Photos should depict group shots</a:t>
            </a:r>
          </a:p>
          <a:p>
            <a:pPr marL="171450" lvl="0" indent="-171450">
              <a:buFont typeface="Arial" panose="020B0604020202020204" pitchFamily="34" charset="0"/>
              <a:buChar char="•"/>
            </a:pPr>
            <a:r>
              <a:rPr lang="en-US" i="1" dirty="0"/>
              <a:t>Members should not be wearing sunglasses</a:t>
            </a:r>
          </a:p>
          <a:p>
            <a:pPr marL="171450" lvl="0" indent="-171450">
              <a:buFont typeface="Arial" panose="020B0604020202020204" pitchFamily="34" charset="0"/>
              <a:buChar char="•"/>
            </a:pPr>
            <a:r>
              <a:rPr lang="en-US" i="1" dirty="0"/>
              <a:t>Members should refrain from “popping the Gamma,” “throwing the salute,” etc., as it casts shadows on faces.</a:t>
            </a:r>
          </a:p>
          <a:p>
            <a:pPr marL="171450" lvl="0" indent="-171450">
              <a:buFont typeface="Arial" panose="020B0604020202020204" pitchFamily="34" charset="0"/>
              <a:buChar char="•"/>
            </a:pPr>
            <a:r>
              <a:rPr lang="en-US" i="1" dirty="0"/>
              <a:t>Members should not be holding any glassware</a:t>
            </a:r>
          </a:p>
          <a:p>
            <a:pPr marL="171450" lvl="0" indent="-171450">
              <a:buFont typeface="Arial" panose="020B0604020202020204" pitchFamily="34" charset="0"/>
              <a:buChar char="•"/>
            </a:pPr>
            <a:r>
              <a:rPr lang="en-US" i="1" dirty="0"/>
              <a:t>Do not try to edit the photos or put any kind of filter on the photos. There are professionals at EO who will take care of that for you!</a:t>
            </a:r>
          </a:p>
          <a:p>
            <a:pPr marL="628650" lvl="1" indent="-171450">
              <a:buFontTx/>
              <a:buChar char="-"/>
            </a:pPr>
            <a:endParaRPr lang="en-US" i="1" dirty="0"/>
          </a:p>
          <a:p>
            <a:pPr marL="0" lvl="0" indent="0">
              <a:buFontTx/>
              <a:buNone/>
            </a:pPr>
            <a:endParaRPr lang="en-US" i="0" dirty="0"/>
          </a:p>
          <a:p>
            <a:pPr marL="0" lvl="0" indent="0">
              <a:buFontTx/>
              <a:buNone/>
            </a:pPr>
            <a:r>
              <a:rPr lang="en-US" i="0" dirty="0"/>
              <a:t>Remind</a:t>
            </a:r>
            <a:r>
              <a:rPr lang="en-US" i="0" baseline="0" dirty="0"/>
              <a:t> participants to e</a:t>
            </a:r>
            <a:r>
              <a:rPr lang="en-US" i="0" dirty="0"/>
              <a:t>mail all photo submissions </a:t>
            </a:r>
            <a:r>
              <a:rPr lang="en-US" i="0" u="none" dirty="0"/>
              <a:t>to </a:t>
            </a:r>
            <a:r>
              <a:rPr lang="en-US" i="0" u="sng" dirty="0"/>
              <a:t>anchora@deltagamma.org.</a:t>
            </a:r>
            <a:endParaRPr lang="en-US"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40</a:t>
            </a:fld>
            <a:endParaRPr lang="en-US" dirty="0"/>
          </a:p>
        </p:txBody>
      </p:sp>
    </p:spTree>
    <p:extLst>
      <p:ext uri="{BB962C8B-B14F-4D97-AF65-F5344CB8AC3E}">
        <p14:creationId xmlns:p14="http://schemas.microsoft.com/office/powerpoint/2010/main" val="1268816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mins </a:t>
            </a:r>
          </a:p>
          <a:p>
            <a:endParaRPr lang="en-US" dirty="0"/>
          </a:p>
          <a:p>
            <a:r>
              <a:rPr lang="en-US" i="1" dirty="0"/>
              <a:t>The chapter you work with may come to you with a desire to publish or release some type of public statement. </a:t>
            </a:r>
            <a:r>
              <a:rPr lang="en-US" sz="1100" b="0" i="1" u="none" strike="noStrike" dirty="0">
                <a:solidFill>
                  <a:srgbClr val="000000"/>
                </a:solidFill>
                <a:effectLst/>
                <a:latin typeface="Arial" panose="020B0604020202020204" pitchFamily="34" charset="0"/>
              </a:rPr>
              <a:t>Consider a public statement when an issue is gaining traction at the campus, local, state or national level, if media are beginning to pick up interest in the topic or if the issue is severe and highly problematic. The chapter president and ATC should be involved in the discussion about whether a statement may be needed.</a:t>
            </a:r>
          </a:p>
          <a:p>
            <a:pPr marL="0" lvl="0" indent="0" rtl="0" fontAlgn="base">
              <a:spcBef>
                <a:spcPts val="0"/>
              </a:spcBef>
              <a:spcAft>
                <a:spcPts val="0"/>
              </a:spcAft>
              <a:buFont typeface="Arial" panose="020B0604020202020204" pitchFamily="34" charset="0"/>
              <a:buNone/>
            </a:pPr>
            <a:endParaRPr lang="en-US" sz="1100" b="0" i="1" u="none" strike="noStrike" dirty="0">
              <a:solidFill>
                <a:srgbClr val="000000"/>
              </a:solidFill>
              <a:effectLst/>
              <a:latin typeface="Arial" panose="020B0604020202020204" pitchFamily="34" charset="0"/>
            </a:endParaRPr>
          </a:p>
          <a:p>
            <a:pPr marL="0" lvl="0" indent="0" rtl="0" fontAlgn="base">
              <a:spcBef>
                <a:spcPts val="0"/>
              </a:spcBef>
              <a:spcAft>
                <a:spcPts val="0"/>
              </a:spcAft>
              <a:buFont typeface="Arial" panose="020B0604020202020204" pitchFamily="34" charset="0"/>
              <a:buNone/>
            </a:pPr>
            <a:r>
              <a:rPr lang="en-US" sz="1100" b="0" i="1" u="none" strike="noStrike" dirty="0">
                <a:solidFill>
                  <a:srgbClr val="000000"/>
                </a:solidFill>
                <a:effectLst/>
                <a:latin typeface="Arial" panose="020B0604020202020204" pitchFamily="34" charset="0"/>
              </a:rPr>
              <a:t>Statements must be approved by EO. Complete drafts should be sent to </a:t>
            </a:r>
            <a:r>
              <a:rPr lang="en-US" sz="1100" b="0" i="1" u="sng" strike="noStrike" dirty="0">
                <a:solidFill>
                  <a:srgbClr val="1155CC"/>
                </a:solidFill>
                <a:effectLst/>
                <a:latin typeface="Arial" panose="020B0604020202020204" pitchFamily="34" charset="0"/>
                <a:hlinkClick r:id="rId3"/>
              </a:rPr>
              <a:t>media@deltagamma.org</a:t>
            </a:r>
            <a:r>
              <a:rPr lang="en-US" sz="1100" b="0" i="1" u="none" strike="noStrike" dirty="0">
                <a:solidFill>
                  <a:srgbClr val="000000"/>
                </a:solidFill>
                <a:effectLst/>
                <a:latin typeface="Arial" panose="020B0604020202020204" pitchFamily="34" charset="0"/>
              </a:rPr>
              <a:t> along with relevant background information. </a:t>
            </a:r>
          </a:p>
          <a:p>
            <a:pPr marL="742950" lvl="1" indent="-285750" rtl="0" fontAlgn="base">
              <a:spcBef>
                <a:spcPts val="0"/>
              </a:spcBef>
              <a:spcAft>
                <a:spcPts val="0"/>
              </a:spcAft>
              <a:buFont typeface="Arial" panose="020B0604020202020204" pitchFamily="34" charset="0"/>
              <a:buChar char="•"/>
            </a:pPr>
            <a:r>
              <a:rPr lang="en-US" sz="1100" b="0" i="1" u="none" strike="noStrike" dirty="0">
                <a:solidFill>
                  <a:srgbClr val="000000"/>
                </a:solidFill>
                <a:effectLst/>
                <a:latin typeface="Arial" panose="020B0604020202020204" pitchFamily="34" charset="0"/>
              </a:rPr>
              <a:t>Tips for writing your statement:</a:t>
            </a:r>
          </a:p>
          <a:p>
            <a:pPr marL="1143000" lvl="2" indent="-228600" rtl="0" fontAlgn="base">
              <a:spcBef>
                <a:spcPts val="0"/>
              </a:spcBef>
              <a:spcAft>
                <a:spcPts val="0"/>
              </a:spcAft>
              <a:buFont typeface="Arial" panose="020B0604020202020204" pitchFamily="34" charset="0"/>
              <a:buChar char="•"/>
            </a:pPr>
            <a:r>
              <a:rPr lang="en-US" sz="1100" b="0" i="1" u="none" strike="noStrike" dirty="0">
                <a:solidFill>
                  <a:srgbClr val="000000"/>
                </a:solidFill>
                <a:effectLst/>
                <a:latin typeface="Arial" panose="020B0604020202020204" pitchFamily="34" charset="0"/>
              </a:rPr>
              <a:t>No more than 1 page in length, though ideal is ½ - ⅔ page</a:t>
            </a:r>
          </a:p>
          <a:p>
            <a:pPr marL="1143000" lvl="2" indent="-228600" rtl="0" fontAlgn="base">
              <a:spcBef>
                <a:spcPts val="0"/>
              </a:spcBef>
              <a:spcAft>
                <a:spcPts val="0"/>
              </a:spcAft>
              <a:buFont typeface="Arial" panose="020B0604020202020204" pitchFamily="34" charset="0"/>
              <a:buChar char="•"/>
            </a:pPr>
            <a:r>
              <a:rPr lang="en-US" sz="1100" b="0" i="1" u="none" strike="noStrike" dirty="0">
                <a:solidFill>
                  <a:srgbClr val="000000"/>
                </a:solidFill>
                <a:effectLst/>
                <a:latin typeface="Arial" panose="020B0604020202020204" pitchFamily="34" charset="0"/>
              </a:rPr>
              <a:t>Be careful not to speak on behalf of Delta Gamma Fraternity and be clear that this is coming from ______ chapter of Delta Gamma. </a:t>
            </a:r>
          </a:p>
          <a:p>
            <a:pPr marL="1143000" lvl="2" indent="-228600" rtl="0" fontAlgn="base">
              <a:spcBef>
                <a:spcPts val="0"/>
              </a:spcBef>
              <a:spcAft>
                <a:spcPts val="0"/>
              </a:spcAft>
              <a:buFont typeface="Arial" panose="020B0604020202020204" pitchFamily="34" charset="0"/>
              <a:buChar char="•"/>
            </a:pPr>
            <a:r>
              <a:rPr lang="en-US" sz="1100" b="0" i="1" u="none" strike="noStrike" dirty="0">
                <a:solidFill>
                  <a:srgbClr val="000000"/>
                </a:solidFill>
                <a:effectLst/>
                <a:latin typeface="Arial" panose="020B0604020202020204" pitchFamily="34" charset="0"/>
              </a:rPr>
              <a:t>Be direct, not accusatory in your language.</a:t>
            </a:r>
          </a:p>
          <a:p>
            <a:pPr marL="1143000" lvl="2" indent="-228600" rtl="0" fontAlgn="base">
              <a:spcBef>
                <a:spcPts val="0"/>
              </a:spcBef>
              <a:spcAft>
                <a:spcPts val="0"/>
              </a:spcAft>
              <a:buFont typeface="Arial" panose="020B0604020202020204" pitchFamily="34" charset="0"/>
              <a:buChar char="•"/>
            </a:pPr>
            <a:r>
              <a:rPr lang="en-US" sz="1100" b="0" i="1" u="none" strike="noStrike" dirty="0">
                <a:solidFill>
                  <a:srgbClr val="000000"/>
                </a:solidFill>
                <a:effectLst/>
                <a:latin typeface="Arial" panose="020B0604020202020204" pitchFamily="34" charset="0"/>
              </a:rPr>
              <a:t>Outline action steps being taken.</a:t>
            </a:r>
          </a:p>
          <a:p>
            <a:pPr marL="1143000" lvl="2" indent="-228600" rtl="0" fontAlgn="base">
              <a:spcBef>
                <a:spcPts val="0"/>
              </a:spcBef>
              <a:spcAft>
                <a:spcPts val="0"/>
              </a:spcAft>
              <a:buFont typeface="Arial" panose="020B0604020202020204" pitchFamily="34" charset="0"/>
              <a:buChar char="•"/>
            </a:pPr>
            <a:r>
              <a:rPr lang="en-US" sz="1100" b="0" i="1" u="none" strike="noStrike" dirty="0">
                <a:solidFill>
                  <a:srgbClr val="000000"/>
                </a:solidFill>
                <a:effectLst/>
                <a:latin typeface="Arial" panose="020B0604020202020204" pitchFamily="34" charset="0"/>
              </a:rPr>
              <a:t>Drive to other credible resources when relevant.</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41</a:t>
            </a:fld>
            <a:endParaRPr lang="en-US" dirty="0"/>
          </a:p>
        </p:txBody>
      </p:sp>
    </p:spTree>
    <p:extLst>
      <p:ext uri="{BB962C8B-B14F-4D97-AF65-F5344CB8AC3E}">
        <p14:creationId xmlns:p14="http://schemas.microsoft.com/office/powerpoint/2010/main" val="3443278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 minutes)</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Every single Delta Gamma chapter has a website already created for them, that the Fraternity provides through web vendor OmegaOne. They are designed to include not only Fraternity-wide information about DG as a whole, but to allow for you to create and update specific portions of the website directly related to your chapter. </a:t>
            </a:r>
          </a:p>
          <a:p>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Let participants know that while we recommend that chapters use these easy-to-update templates, we recognize that some chapters have members who are learning to code or adept at building websites, and want to do on their own. They key to this is making sure that the back end login information is passed down to the next year’s director of e-comm or vp: communications, </a:t>
            </a:r>
            <a:r>
              <a:rPr lang="en-US" sz="1200" b="0" i="0" kern="1200" dirty="0">
                <a:solidFill>
                  <a:schemeClr val="tx1"/>
                </a:solidFill>
                <a:effectLst/>
                <a:latin typeface="+mn-lt"/>
                <a:ea typeface="+mn-ea"/>
                <a:cs typeface="+mn-cs"/>
              </a:rPr>
              <a:t>and that they feel comfortable using that same website management tool. </a:t>
            </a:r>
            <a:endParaRPr lang="en-US" sz="1200" b="0" i="0" dirty="0"/>
          </a:p>
          <a:p>
            <a:pPr marL="0" indent="0">
              <a:buFontTx/>
              <a:buNone/>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It is a good practice for chapters to do a large update of the website at the beginning of each school term. Coaching the officer you work with to get into the routine of this practice can help ensure that items on the website are up to date and accurate. While social media is a great way to keep people who already follow you informed, know that chapter websites are still the first results that appear when doing an internet search for a chapter, which is why they are still relevant. </a:t>
            </a:r>
          </a:p>
          <a:p>
            <a:pPr marL="0" indent="0">
              <a:buFontTx/>
              <a:buNone/>
            </a:pPr>
            <a:endParaRPr lang="en-US" i="1" dirty="0"/>
          </a:p>
          <a:p>
            <a:pPr marL="0" indent="0">
              <a:buFontTx/>
              <a:buNone/>
            </a:pPr>
            <a:endParaRPr lang="en-US" i="1"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42</a:t>
            </a:fld>
            <a:endParaRPr lang="en-US" dirty="0"/>
          </a:p>
        </p:txBody>
      </p:sp>
    </p:spTree>
    <p:extLst>
      <p:ext uri="{BB962C8B-B14F-4D97-AF65-F5344CB8AC3E}">
        <p14:creationId xmlns:p14="http://schemas.microsoft.com/office/powerpoint/2010/main" val="18857233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minute)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Share that they can check the website that we have listed for their chapter by going to the Chapter Locator at the very bottom DG website homepage. If the website listed there, or any other information, is incorrect, they can update the information for their chapter on their own via Anchorbase: chapter management&gt;edit chapter info</a:t>
            </a:r>
            <a:endParaRPr lang="en-US" sz="1200" i="0"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43</a:t>
            </a:fld>
            <a:endParaRPr lang="en-US" dirty="0"/>
          </a:p>
        </p:txBody>
      </p:sp>
    </p:spTree>
    <p:extLst>
      <p:ext uri="{BB962C8B-B14F-4D97-AF65-F5344CB8AC3E}">
        <p14:creationId xmlns:p14="http://schemas.microsoft.com/office/powerpoint/2010/main" val="38450510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minute)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Drop URL in the chat: </a:t>
            </a:r>
            <a:r>
              <a:rPr lang="en-US" sz="1200" dirty="0">
                <a:latin typeface="Arial" panose="020B0604020202020204" pitchFamily="34" charset="0"/>
                <a:cs typeface="Arial" panose="020B0604020202020204" pitchFamily="34" charset="0"/>
                <a:hlinkClick r:id="rId3"/>
              </a:rPr>
              <a:t>https://resources.omegafi.com/omegaone-dg</a:t>
            </a:r>
            <a:endParaRPr lang="en-US" sz="1200" dirty="0">
              <a:latin typeface="Arial" panose="020B0604020202020204" pitchFamily="34" charset="0"/>
              <a:cs typeface="Arial" panose="020B0604020202020204" pitchFamily="34" charset="0"/>
            </a:endParaRP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the officer you work with does not know how to update OmegaOne or how to use it for the, there is an entire support website that will walk you through each part of the process! </a:t>
            </a:r>
            <a:endParaRPr lang="en-US" sz="1200" i="1" dirty="0"/>
          </a:p>
          <a:p>
            <a:pPr marL="0" indent="0">
              <a:buFontTx/>
              <a:buNone/>
            </a:pPr>
            <a:endParaRPr lang="en-US" i="0"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44</a:t>
            </a:fld>
            <a:endParaRPr lang="en-US" dirty="0"/>
          </a:p>
        </p:txBody>
      </p:sp>
    </p:spTree>
    <p:extLst>
      <p:ext uri="{BB962C8B-B14F-4D97-AF65-F5344CB8AC3E}">
        <p14:creationId xmlns:p14="http://schemas.microsoft.com/office/powerpoint/2010/main" val="3258331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(2 minutes) </a:t>
            </a:r>
          </a:p>
          <a:p>
            <a:pPr marL="0" indent="0">
              <a:buFontTx/>
              <a:buNone/>
            </a:pPr>
            <a:endParaRPr lang="en-US" i="1" baseline="0" dirty="0"/>
          </a:p>
          <a:p>
            <a:pPr marL="0" indent="0">
              <a:buFontTx/>
              <a:buNone/>
            </a:pPr>
            <a:r>
              <a:rPr lang="en-US" i="1" baseline="0" dirty="0"/>
              <a:t>It’s no secret that social media is a huge aspect of the chapter’s communications strategy. Chapter </a:t>
            </a:r>
            <a:r>
              <a:rPr lang="en-US" i="1" dirty="0"/>
              <a:t>social media should be inspiring, fun, engaging, and educational. </a:t>
            </a:r>
            <a:r>
              <a:rPr lang="en-US" i="1" baseline="0" dirty="0"/>
              <a:t> </a:t>
            </a:r>
          </a:p>
          <a:p>
            <a:pPr marL="0" indent="0">
              <a:buFontTx/>
              <a:buNone/>
            </a:pPr>
            <a:endParaRPr lang="en-US" i="1" baseline="0" dirty="0"/>
          </a:p>
          <a:p>
            <a:pPr marL="0" indent="0">
              <a:buFontTx/>
              <a:buNone/>
            </a:pPr>
            <a:r>
              <a:rPr lang="en-US" i="1" baseline="0" dirty="0"/>
              <a:t>As advisers, we are positioned to help officers take a step back and evaluate social media strategy. I</a:t>
            </a:r>
            <a:r>
              <a:rPr lang="en-US" i="1" dirty="0"/>
              <a:t>t is especially important to carry these messages throughout all chapter social media platforms, not just Instagram or Facebook.</a:t>
            </a:r>
            <a:r>
              <a:rPr lang="en-US" i="1" baseline="0" dirty="0"/>
              <a:t> In addition, participants should r</a:t>
            </a:r>
            <a:r>
              <a:rPr lang="en-US" i="1" dirty="0"/>
              <a:t>emember your audiences. While you may be reaching a primarily collegiate population on Instagram, you may not be reaching as many alumnae.</a:t>
            </a:r>
            <a:r>
              <a:rPr lang="en-US" i="1" baseline="0" dirty="0"/>
              <a:t> </a:t>
            </a:r>
          </a:p>
          <a:p>
            <a:pPr marL="0" indent="0">
              <a:buFontTx/>
              <a:buNone/>
            </a:pPr>
            <a:endParaRPr lang="en-US" i="1" baseline="0" dirty="0"/>
          </a:p>
          <a:p>
            <a:pPr marL="0" indent="0">
              <a:buFontTx/>
              <a:buNone/>
            </a:pPr>
            <a:r>
              <a:rPr lang="en-US" i="1" baseline="0" dirty="0"/>
              <a:t>Pose questions like these to the officers you work with: Consider how your posts may be received by potential new members. Who are you including vs. excluding? Are you showcasing your entire chapter or just a segment of membership?</a:t>
            </a: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45</a:t>
            </a:fld>
            <a:endParaRPr lang="en-US" dirty="0"/>
          </a:p>
        </p:txBody>
      </p:sp>
    </p:spTree>
    <p:extLst>
      <p:ext uri="{BB962C8B-B14F-4D97-AF65-F5344CB8AC3E}">
        <p14:creationId xmlns:p14="http://schemas.microsoft.com/office/powerpoint/2010/main" val="12572626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a:p>
            <a:endParaRPr lang="en-US" dirty="0"/>
          </a:p>
          <a:p>
            <a:r>
              <a:rPr lang="en-US" i="1" dirty="0"/>
              <a:t>Members acting inappropriately and posting it on social media is something we’ve all encountered within our chapters. It’s very important to address posts that “cross the line.” What are posts that cross the line? Sometimes, they can be hard to identify and easy to gloss over. Posts that discuss skipping class, speaking poorly about professors, use inappropriate hashtags or are something questionable that member merely “liked.” These types of posts all perpetuate stereotypes and reflect poorly on your other sisters. Sometimes inappropriate social media is easier to identify: bigger issues like binge drinking, posting about unregistered events, insensitivity and illegal activity require immediate action.</a:t>
            </a:r>
            <a:endParaRPr lang="en-US" dirty="0"/>
          </a:p>
          <a:p>
            <a:pPr marL="0" indent="0">
              <a:buFontTx/>
              <a:buNone/>
            </a:pPr>
            <a:endParaRPr lang="en-US" altLang="en-US" sz="1200" i="1" dirty="0">
              <a:solidFill>
                <a:srgbClr val="1D407B"/>
              </a:solidFill>
              <a:cs typeface="Calibri"/>
            </a:endParaRPr>
          </a:p>
          <a:p>
            <a:pPr>
              <a:defRPr/>
            </a:pPr>
            <a:r>
              <a:rPr lang="en-US" sz="1200" i="0" dirty="0"/>
              <a:t>Share</a:t>
            </a:r>
            <a:r>
              <a:rPr lang="en-US" sz="1200" i="0" baseline="0" dirty="0"/>
              <a:t> that i</a:t>
            </a:r>
            <a:r>
              <a:rPr lang="en-US" sz="1200" i="0" dirty="0"/>
              <a:t>t is everyone’s responsibility to hold one another accountable.</a:t>
            </a:r>
            <a:r>
              <a:rPr lang="en-US" sz="1200" i="0" baseline="0" dirty="0"/>
              <a:t> We encourage the individual that notices a negative post to be the one to approach the member about it.</a:t>
            </a:r>
            <a:r>
              <a:rPr lang="en-US" dirty="0"/>
              <a:t> </a:t>
            </a:r>
            <a:r>
              <a:rPr lang="en-US" sz="1200" i="0" baseline="0" dirty="0"/>
              <a:t> A SOR may also need written as well so that Honor Board can formally address the concerning behavior and post.</a:t>
            </a:r>
            <a:r>
              <a:rPr lang="en-US" dirty="0"/>
              <a:t> </a:t>
            </a:r>
            <a:endParaRPr lang="en-US" sz="1200" i="0" baseline="0" dirty="0">
              <a:cs typeface="Calibri"/>
            </a:endParaRPr>
          </a:p>
          <a:p>
            <a:pPr>
              <a:spcBef>
                <a:spcPts val="0"/>
              </a:spcBef>
              <a:spcAft>
                <a:spcPts val="0"/>
              </a:spcAft>
            </a:pPr>
            <a:endParaRPr lang="en-US" b="0" dirty="0">
              <a:effectLst/>
            </a:endParaRP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a:cs typeface="Arial"/>
              </a:rPr>
              <a:t>Remember that the criteria for sending something to Honor Board remains the same. Just because it’s happening on social media does not change that rule. Also, keep in mind that situations occurring within private groups/pages/messages should be handled the same way as those occurring through public pages/posts/comments.</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a:cs typeface="Arial"/>
              </a:rPr>
              <a:t>Be consistent in your chapter account’s level of involvement. EO recommends not engaging in social media conflict unless a direct question is asked of the chapter. If the chapter account’s response won’t HELP the situation, there is no need to engage.</a:t>
            </a:r>
          </a:p>
          <a:p>
            <a:pPr marL="0" indent="0">
              <a:buFontTx/>
              <a:buNone/>
            </a:pPr>
            <a:endParaRPr lang="en-US" altLang="en-US" sz="1200" i="1" dirty="0">
              <a:solidFill>
                <a:srgbClr val="1D407B"/>
              </a:solidFill>
            </a:endParaRPr>
          </a:p>
          <a:p>
            <a:pPr>
              <a:defRPr/>
            </a:pPr>
            <a:r>
              <a:rPr lang="en-US" sz="1200" i="0" baseline="0" dirty="0"/>
              <a:t>Say the following: </a:t>
            </a:r>
            <a:r>
              <a:rPr lang="en-US" sz="1200" i="1" baseline="0" dirty="0"/>
              <a:t>We know asking members to hold their peers accountable on social media can be difficult. You can find </a:t>
            </a:r>
            <a:r>
              <a:rPr lang="en-US" sz="1200" i="1" dirty="0"/>
              <a:t>Delta Gamma’s Social Media Policy as well as procedures for responding to inappropriate posts in the Delta Gamma library. Note that sections 5 &amp; 6 of the Social Media Policy are the specific, actionable sections of the policy.</a:t>
            </a:r>
            <a:r>
              <a:rPr lang="en-US" i="1" dirty="0"/>
              <a:t> </a:t>
            </a:r>
            <a:r>
              <a:rPr lang="en-US" sz="1200" i="1" dirty="0"/>
              <a:t> Also in the library is an FAQ document of how they can respond if members question why they need to follow a policy.</a:t>
            </a:r>
            <a:r>
              <a:rPr lang="en-US" i="1" dirty="0"/>
              <a:t> </a:t>
            </a:r>
            <a:endParaRPr lang="en-US" sz="1200" i="1" dirty="0">
              <a:cs typeface="Calibri"/>
            </a:endParaRP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46</a:t>
            </a:fld>
            <a:endParaRPr lang="en-US" dirty="0"/>
          </a:p>
        </p:txBody>
      </p:sp>
    </p:spTree>
    <p:extLst>
      <p:ext uri="{BB962C8B-B14F-4D97-AF65-F5344CB8AC3E}">
        <p14:creationId xmlns:p14="http://schemas.microsoft.com/office/powerpoint/2010/main" val="7980861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i="0" dirty="0"/>
              <a:t>(1 minute)</a:t>
            </a:r>
          </a:p>
          <a:p>
            <a:pPr marL="0" indent="0">
              <a:buFontTx/>
              <a:buNone/>
            </a:pPr>
            <a:endParaRPr lang="en-US" i="0" dirty="0"/>
          </a:p>
          <a:p>
            <a:r>
              <a:rPr lang="en-US" i="0" dirty="0"/>
              <a:t>Share the following sentiment: </a:t>
            </a:r>
            <a:r>
              <a:rPr lang="en-US" i="1" dirty="0"/>
              <a:t>When posting on social media, keep your audience in mind. Additionally, keep in mind that anyone, at any time, can screenshot a post no matter if it is displayed for 5 minutes or 5 hours. Regardless of whether you have your Delta Gamma letters in your bio, cover photo, profile picture, or avatar, you are always a Delta Gamma and you are always representing not only yourself, but 250,000+ sisters around the world. </a:t>
            </a:r>
          </a:p>
          <a:p>
            <a:endParaRPr lang="en-US" i="1" dirty="0">
              <a:cs typeface="Calibri" panose="020F0502020204030204"/>
            </a:endParaRPr>
          </a:p>
          <a:p>
            <a:pPr marL="0" indent="0">
              <a:buFontTx/>
              <a:buNone/>
            </a:pPr>
            <a:r>
              <a:rPr lang="en-US" i="1" dirty="0"/>
              <a:t>In addition to Delta Gamma’s brand, it is important to remind our officers they are always “selling” their own</a:t>
            </a:r>
            <a:r>
              <a:rPr lang="en-US" i="1" baseline="0" dirty="0"/>
              <a:t> personal brand.</a:t>
            </a:r>
            <a:r>
              <a:rPr lang="en-US" i="1" dirty="0"/>
              <a:t> </a:t>
            </a:r>
            <a:endParaRPr lang="en-US" i="1" dirty="0">
              <a:cs typeface="Calibri"/>
            </a:endParaRPr>
          </a:p>
          <a:p>
            <a:pPr marL="457200" lvl="1" indent="0">
              <a:buFontTx/>
              <a:buNone/>
            </a:pPr>
            <a:endParaRPr lang="en-US" altLang="en-US" sz="1200" b="0" i="1" dirty="0">
              <a:solidFill>
                <a:schemeClr val="tx1"/>
              </a:solidFill>
            </a:endParaRPr>
          </a:p>
          <a:p>
            <a:r>
              <a:rPr lang="en-US" altLang="en-US" sz="1200" b="0" i="0" dirty="0">
                <a:solidFill>
                  <a:schemeClr val="tx1"/>
                </a:solidFill>
              </a:rPr>
              <a:t>Say: </a:t>
            </a:r>
            <a:r>
              <a:rPr lang="en-US" altLang="en-US" sz="1200" b="0" i="1" dirty="0">
                <a:solidFill>
                  <a:schemeClr val="tx1"/>
                </a:solidFill>
              </a:rPr>
              <a:t>The takeaway?</a:t>
            </a:r>
            <a:r>
              <a:rPr lang="en-US" altLang="en-US" i="1" dirty="0"/>
              <a:t> We want to ensure that our collegians take this message to heart: </a:t>
            </a:r>
            <a:r>
              <a:rPr lang="en-US" i="1" dirty="0"/>
              <a:t>Your chapter image is the sum of the individual encounters, in person or electronically, that the community has with your members</a:t>
            </a:r>
            <a:r>
              <a:rPr lang="en-US" b="1" i="1" dirty="0"/>
              <a:t>. </a:t>
            </a:r>
            <a:endParaRPr lang="en-US" altLang="en-US" i="1" dirty="0"/>
          </a:p>
          <a:p>
            <a:endParaRPr lang="en-US" i="1"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47</a:t>
            </a:fld>
            <a:endParaRPr lang="en-US" dirty="0"/>
          </a:p>
        </p:txBody>
      </p:sp>
    </p:spTree>
    <p:extLst>
      <p:ext uri="{BB962C8B-B14F-4D97-AF65-F5344CB8AC3E}">
        <p14:creationId xmlns:p14="http://schemas.microsoft.com/office/powerpoint/2010/main" val="3055504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(12 minutes)</a:t>
            </a:r>
          </a:p>
          <a:p>
            <a:endParaRPr lang="en-US" i="1" dirty="0"/>
          </a:p>
          <a:p>
            <a:r>
              <a:rPr lang="en-US" i="1" dirty="0"/>
              <a:t>When scrolling through a chapter’s feed or website, Article II should be represented as a whole. Not just one or two aspects of it. </a:t>
            </a:r>
          </a:p>
          <a:p>
            <a:endParaRPr lang="en-US" i="1" dirty="0"/>
          </a:p>
          <a:p>
            <a:r>
              <a:rPr lang="en-US" i="1" dirty="0"/>
              <a:t>We are going to do a quick activity to help each other review this concept. We are going to send you to breakout rooms with 2 other people. Exchange chapter Instagram handles or websites for the chapters you work with. Take a few moments to scroll through each other’s feeds or website, and write down 2-3 words that come to mind right away to describe the chapter. Do this based on what you see and without opening any individual posts. </a:t>
            </a:r>
          </a:p>
          <a:p>
            <a:endParaRPr lang="en-US" i="1" dirty="0"/>
          </a:p>
          <a:p>
            <a:r>
              <a:rPr lang="en-US" i="1" dirty="0"/>
              <a:t>Share the feedback you have and discuss ways the chapter could improve their platform. </a:t>
            </a:r>
          </a:p>
          <a:p>
            <a:endParaRPr lang="en-US" i="1" dirty="0"/>
          </a:p>
          <a:p>
            <a:r>
              <a:rPr lang="en-US" i="0" dirty="0"/>
              <a:t>(ZOOM: Send participants to breakout rooms for 5-10 minutes depending on time available) </a:t>
            </a:r>
          </a:p>
          <a:p>
            <a:endParaRPr lang="en-US" i="0" dirty="0"/>
          </a:p>
          <a:p>
            <a:r>
              <a:rPr lang="en-US" i="0" dirty="0"/>
              <a:t>Close breakout rooms and bring attendees back to the main room – ask for any takeaways or feedback to be shared. </a:t>
            </a:r>
          </a:p>
        </p:txBody>
      </p:sp>
      <p:sp>
        <p:nvSpPr>
          <p:cNvPr id="4" name="Slide Number Placeholder 3"/>
          <p:cNvSpPr>
            <a:spLocks noGrp="1"/>
          </p:cNvSpPr>
          <p:nvPr>
            <p:ph type="sldNum" sz="quarter" idx="5"/>
          </p:nvPr>
        </p:nvSpPr>
        <p:spPr/>
        <p:txBody>
          <a:bodyPr/>
          <a:lstStyle/>
          <a:p>
            <a:fld id="{E56D7494-F31E-4597-B942-BF8D4C2650B1}" type="slidenum">
              <a:rPr lang="en-US" smtClean="0"/>
              <a:t>48</a:t>
            </a:fld>
            <a:endParaRPr lang="en-US" dirty="0"/>
          </a:p>
        </p:txBody>
      </p:sp>
    </p:spTree>
    <p:extLst>
      <p:ext uri="{BB962C8B-B14F-4D97-AF65-F5344CB8AC3E}">
        <p14:creationId xmlns:p14="http://schemas.microsoft.com/office/powerpoint/2010/main" val="22334384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Thank you for your participation during our session today! We will now have time for questions – please unmute yourself to ask a question or type it in the chat. </a:t>
            </a:r>
          </a:p>
          <a:p>
            <a:endParaRPr lang="en-US" i="1" dirty="0"/>
          </a:p>
          <a:p>
            <a:r>
              <a:rPr lang="en-US" i="0" dirty="0"/>
              <a:t>Use remaining time to answer participant questions. </a:t>
            </a:r>
          </a:p>
        </p:txBody>
      </p:sp>
      <p:sp>
        <p:nvSpPr>
          <p:cNvPr id="4" name="Slide Number Placeholder 3"/>
          <p:cNvSpPr>
            <a:spLocks noGrp="1"/>
          </p:cNvSpPr>
          <p:nvPr>
            <p:ph type="sldNum" sz="quarter" idx="5"/>
          </p:nvPr>
        </p:nvSpPr>
        <p:spPr/>
        <p:txBody>
          <a:bodyPr/>
          <a:lstStyle/>
          <a:p>
            <a:fld id="{E56D7494-F31E-4597-B942-BF8D4C2650B1}" type="slidenum">
              <a:rPr lang="en-US" smtClean="0"/>
              <a:t>49</a:t>
            </a:fld>
            <a:endParaRPr lang="en-US" dirty="0"/>
          </a:p>
        </p:txBody>
      </p:sp>
    </p:spTree>
    <p:extLst>
      <p:ext uri="{BB962C8B-B14F-4D97-AF65-F5344CB8AC3E}">
        <p14:creationId xmlns:p14="http://schemas.microsoft.com/office/powerpoint/2010/main" val="608548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p:txBody>
      </p:sp>
      <p:sp>
        <p:nvSpPr>
          <p:cNvPr id="4" name="Slide Number Placeholder 3"/>
          <p:cNvSpPr>
            <a:spLocks noGrp="1"/>
          </p:cNvSpPr>
          <p:nvPr>
            <p:ph type="sldNum" sz="quarter" idx="5"/>
          </p:nvPr>
        </p:nvSpPr>
        <p:spPr/>
        <p:txBody>
          <a:bodyPr/>
          <a:lstStyle/>
          <a:p>
            <a:fld id="{E56D7494-F31E-4597-B942-BF8D4C2650B1}" type="slidenum">
              <a:rPr lang="en-US" smtClean="0"/>
              <a:t>5</a:t>
            </a:fld>
            <a:endParaRPr lang="en-US" dirty="0"/>
          </a:p>
        </p:txBody>
      </p:sp>
    </p:spTree>
    <p:extLst>
      <p:ext uri="{BB962C8B-B14F-4D97-AF65-F5344CB8AC3E}">
        <p14:creationId xmlns:p14="http://schemas.microsoft.com/office/powerpoint/2010/main" val="4109358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minutes)</a:t>
            </a:r>
          </a:p>
          <a:p>
            <a:endParaRPr lang="en-US" baseline="0" dirty="0"/>
          </a:p>
          <a:p>
            <a:r>
              <a:rPr lang="en-US" i="1" baseline="0" dirty="0"/>
              <a:t>The first vp: communications responsibility we will discuss today is their role in taking meeting minutes. This may be a task that gets overlooked, but ultimately is important both in keeping record of events occurred and used for other important business operations. </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Share link in chat: </a:t>
            </a:r>
            <a:r>
              <a:rPr lang="en-US" sz="1200" baseline="0" dirty="0">
                <a:solidFill>
                  <a:srgbClr val="D2158C"/>
                </a:solidFill>
                <a:latin typeface="Avenir LT 55 Roman" panose="02000503040000020003" pitchFamily="2" charset="0"/>
              </a:rPr>
              <a:t>https://www.deltagamma.org/library/ttdtdm/guidelines-for-taking-effective-minutes</a:t>
            </a:r>
          </a:p>
          <a:p>
            <a:endParaRPr lang="en-US" i="0" baseline="0" dirty="0"/>
          </a:p>
          <a:p>
            <a:r>
              <a:rPr lang="en-US" baseline="0" dirty="0"/>
              <a:t>There is a resource in the DG Library that I have shared in the chat that is a great document to review with the officer you work with. This is the Guidelines for Taking Effective Minutes resource.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Effective minutes should give someone who was not in attendance a snapshot of the meeting and cover the important takeaways from the business conducted. We will now</a:t>
            </a:r>
            <a:r>
              <a:rPr lang="en-US" sz="1200" i="1" baseline="0" dirty="0"/>
              <a:t> take a few minutes to go over the guidelines for taking effective minutes and review scenarios.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baseline="0"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6</a:t>
            </a:fld>
            <a:endParaRPr lang="en-US" dirty="0"/>
          </a:p>
        </p:txBody>
      </p:sp>
    </p:spTree>
    <p:extLst>
      <p:ext uri="{BB962C8B-B14F-4D97-AF65-F5344CB8AC3E}">
        <p14:creationId xmlns:p14="http://schemas.microsoft.com/office/powerpoint/2010/main" val="358782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minutes) </a:t>
            </a:r>
          </a:p>
          <a:p>
            <a:endParaRPr lang="en-US" baseline="0" dirty="0"/>
          </a:p>
          <a:p>
            <a:r>
              <a:rPr lang="en-US" i="1" baseline="0" dirty="0"/>
              <a:t>A key element in ensuring your minutes are complete is accurately recording motions that are made during your meetings. On the PowerPoint slide, and in the Guidelines for Taking Effective Minutes document you will find information on how to accurately record motions. </a:t>
            </a:r>
          </a:p>
          <a:p>
            <a:endParaRPr lang="en-US" i="1" baseline="0" dirty="0"/>
          </a:p>
          <a:p>
            <a:r>
              <a:rPr lang="en-US" i="0" baseline="0" dirty="0"/>
              <a:t>Review items on the slide. </a:t>
            </a:r>
          </a:p>
          <a:p>
            <a:endParaRPr lang="en-US" i="1" baseline="0" dirty="0"/>
          </a:p>
          <a:p>
            <a:r>
              <a:rPr lang="en-US" i="1" baseline="0" dirty="0"/>
              <a:t>During the next few minutes we will be reviewing how to record motions and key votes.</a:t>
            </a:r>
            <a:endParaRPr lang="en-US" i="1"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7</a:t>
            </a:fld>
            <a:endParaRPr lang="en-US" dirty="0"/>
          </a:p>
        </p:txBody>
      </p:sp>
    </p:spTree>
    <p:extLst>
      <p:ext uri="{BB962C8B-B14F-4D97-AF65-F5344CB8AC3E}">
        <p14:creationId xmlns:p14="http://schemas.microsoft.com/office/powerpoint/2010/main" val="1021194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(2 minutes)</a:t>
            </a:r>
          </a:p>
          <a:p>
            <a:pPr>
              <a:defRPr/>
            </a:pPr>
            <a:endParaRPr lang="en-US" dirty="0"/>
          </a:p>
          <a:p>
            <a:pPr>
              <a:defRPr/>
            </a:pPr>
            <a:r>
              <a:rPr lang="en-US" dirty="0"/>
              <a:t>Fac. Note: The corrected motion will appear when you click. </a:t>
            </a:r>
          </a:p>
          <a:p>
            <a:pPr>
              <a:defRPr/>
            </a:pPr>
            <a:endParaRPr lang="en-US" dirty="0"/>
          </a:p>
          <a:p>
            <a:pPr>
              <a:defRPr/>
            </a:pPr>
            <a:r>
              <a:rPr lang="en-US" dirty="0"/>
              <a:t>Read the incorrect motion record from the PowerPoint slide:</a:t>
            </a:r>
            <a:r>
              <a:rPr lang="en-US" dirty="0">
                <a:solidFill>
                  <a:srgbClr val="1D407B"/>
                </a:solidFill>
              </a:rPr>
              <a:t> </a:t>
            </a:r>
            <a:r>
              <a:rPr lang="en-US" sz="1200" i="1" dirty="0"/>
              <a:t>Motion to approve the approve the Bylaws and Standing Rules as presented. Motion failed.</a:t>
            </a:r>
            <a:r>
              <a:rPr lang="en-US" i="1" dirty="0"/>
              <a:t>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D407B"/>
              </a:solidFill>
            </a:endParaRPr>
          </a:p>
          <a:p>
            <a:r>
              <a:rPr lang="en-US" dirty="0"/>
              <a:t>Ask for a volunteer</a:t>
            </a:r>
            <a:r>
              <a:rPr lang="en-US" baseline="0" dirty="0"/>
              <a:t> to identify what should be changed in the original version in order for it to be accurate. Once a volunteer has identified the mistake, click ‘enter’ for the correct version to appear on the slide.</a:t>
            </a:r>
            <a:r>
              <a:rPr lang="en-US" dirty="0"/>
              <a:t> </a:t>
            </a:r>
          </a:p>
          <a:p>
            <a:endParaRPr lang="en-US" dirty="0">
              <a:cs typeface="Calibri" panose="020F0502020204030204"/>
            </a:endParaRPr>
          </a:p>
          <a:p>
            <a:r>
              <a:rPr lang="en-US" baseline="0" dirty="0"/>
              <a:t>If not mentioned, sharing the following: </a:t>
            </a:r>
            <a:r>
              <a:rPr lang="en-US" i="1" baseline="0" dirty="0"/>
              <a:t>When a motion is made, the name of the person making the motion should be recorded in the minutes.</a:t>
            </a:r>
            <a:r>
              <a:rPr lang="en-US" i="1" dirty="0"/>
              <a:t> </a:t>
            </a:r>
            <a:endParaRPr lang="en-US" i="1" baseline="0" dirty="0">
              <a:cs typeface="Calibri"/>
            </a:endParaRP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8</a:t>
            </a:fld>
            <a:endParaRPr lang="en-US" dirty="0"/>
          </a:p>
        </p:txBody>
      </p:sp>
    </p:spTree>
    <p:extLst>
      <p:ext uri="{BB962C8B-B14F-4D97-AF65-F5344CB8AC3E}">
        <p14:creationId xmlns:p14="http://schemas.microsoft.com/office/powerpoint/2010/main" val="246807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(2 minutes)</a:t>
            </a:r>
          </a:p>
          <a:p>
            <a:pPr>
              <a:defRPr/>
            </a:pPr>
            <a:endParaRPr lang="en-US" dirty="0"/>
          </a:p>
          <a:p>
            <a:pPr>
              <a:defRPr/>
            </a:pPr>
            <a:r>
              <a:rPr lang="en-US" dirty="0"/>
              <a:t>Fac. Note: The corrected motion will appear when you click ‘enter’. </a:t>
            </a:r>
          </a:p>
          <a:p>
            <a:pPr>
              <a:defRPr/>
            </a:pPr>
            <a:endParaRPr lang="en-US" dirty="0"/>
          </a:p>
          <a:p>
            <a:pPr>
              <a:defRPr/>
            </a:pPr>
            <a:r>
              <a:rPr lang="en-US" dirty="0"/>
              <a:t>Read the incorrect motion record from the PowerPoint slide:</a:t>
            </a:r>
            <a:r>
              <a:rPr lang="en-US" dirty="0">
                <a:solidFill>
                  <a:srgbClr val="1D407B"/>
                </a:solidFill>
              </a:rPr>
              <a:t> </a:t>
            </a:r>
            <a:r>
              <a:rPr lang="en-US" sz="1200" i="1" dirty="0"/>
              <a:t>Jane Doe moved to approved the Bylaws and Standing Rules as presented. Motion passed with a 75-15 vote.</a:t>
            </a:r>
            <a:r>
              <a:rPr lang="en-US" i="1" dirty="0"/>
              <a:t>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D407B"/>
              </a:solidFill>
            </a:endParaRPr>
          </a:p>
          <a:p>
            <a:r>
              <a:rPr lang="en-US" dirty="0"/>
              <a:t>Ask participants </a:t>
            </a:r>
            <a:r>
              <a:rPr lang="en-US" baseline="0" dirty="0"/>
              <a:t>to identify the error. </a:t>
            </a:r>
            <a:r>
              <a:rPr lang="en-US" dirty="0"/>
              <a:t>Ask for a volunteer</a:t>
            </a:r>
            <a:r>
              <a:rPr lang="en-US" baseline="0" dirty="0"/>
              <a:t> to identify what should be changed in the original version in order for it to be accurate. Once a volunteer has identified the mistake, click ‘enter’ for the correct version to appear on the slide.</a:t>
            </a:r>
            <a:r>
              <a:rPr lang="en-US" dirty="0"/>
              <a:t> </a:t>
            </a:r>
          </a:p>
          <a:p>
            <a:endParaRPr lang="en-US" dirty="0">
              <a:cs typeface="Calibri" panose="020F0502020204030204"/>
            </a:endParaRPr>
          </a:p>
          <a:p>
            <a:r>
              <a:rPr lang="en-US" baseline="0" dirty="0"/>
              <a:t>If not mentioned, sharing the following: </a:t>
            </a:r>
            <a:r>
              <a:rPr lang="en-US" i="1" baseline="0" dirty="0"/>
              <a:t>When a motion is recorded, the amount by which it passed or failed should not be included.</a:t>
            </a:r>
            <a:r>
              <a:rPr lang="en-US" i="1" dirty="0"/>
              <a:t> </a:t>
            </a:r>
            <a:endParaRPr lang="en-US" i="1" baseline="0" dirty="0">
              <a:cs typeface="Calibri"/>
            </a:endParaRPr>
          </a:p>
          <a:p>
            <a:endParaRPr lang="en-US" dirty="0"/>
          </a:p>
        </p:txBody>
      </p:sp>
      <p:sp>
        <p:nvSpPr>
          <p:cNvPr id="4" name="Slide Number Placeholder 3"/>
          <p:cNvSpPr>
            <a:spLocks noGrp="1"/>
          </p:cNvSpPr>
          <p:nvPr>
            <p:ph type="sldNum" sz="quarter" idx="5"/>
          </p:nvPr>
        </p:nvSpPr>
        <p:spPr/>
        <p:txBody>
          <a:bodyPr/>
          <a:lstStyle/>
          <a:p>
            <a:fld id="{E56D7494-F31E-4597-B942-BF8D4C2650B1}" type="slidenum">
              <a:rPr lang="en-US" smtClean="0"/>
              <a:t>9</a:t>
            </a:fld>
            <a:endParaRPr lang="en-US" dirty="0"/>
          </a:p>
        </p:txBody>
      </p:sp>
    </p:spTree>
    <p:extLst>
      <p:ext uri="{BB962C8B-B14F-4D97-AF65-F5344CB8AC3E}">
        <p14:creationId xmlns:p14="http://schemas.microsoft.com/office/powerpoint/2010/main" val="3050883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E46ABC3-579F-48EC-A83A-B70061331252}"/>
              </a:ext>
            </a:extLst>
          </p:cNvPr>
          <p:cNvSpPr>
            <a:spLocks noGrp="1"/>
          </p:cNvSpPr>
          <p:nvPr>
            <p:ph type="body" sz="quarter" idx="10" hasCustomPrompt="1"/>
          </p:nvPr>
        </p:nvSpPr>
        <p:spPr>
          <a:xfrm>
            <a:off x="304800" y="609600"/>
            <a:ext cx="2336800" cy="381000"/>
          </a:xfrm>
          <a:prstGeom prst="rect">
            <a:avLst/>
          </a:prstGeom>
        </p:spPr>
        <p:txBody>
          <a:bodyPr/>
          <a:lstStyle>
            <a:lvl1pPr algn="l">
              <a:defRPr sz="2200" b="1" i="0" cap="none" baseline="0">
                <a:solidFill>
                  <a:srgbClr val="0D2C6C"/>
                </a:solidFill>
                <a:latin typeface="TROPILINE-EXTRABOLD" pitchFamily="2" charset="77"/>
              </a:defRPr>
            </a:lvl1pPr>
            <a:lvl2pPr marL="0" algn="l">
              <a:defRPr sz="1200" b="0">
                <a:solidFill>
                  <a:srgbClr val="B78D4D"/>
                </a:solidFill>
              </a:defRPr>
            </a:lvl2pPr>
          </a:lstStyle>
          <a:p>
            <a:pPr lvl="0"/>
            <a:r>
              <a:rPr lang="en-US" dirty="0"/>
              <a:t>Heading</a:t>
            </a:r>
          </a:p>
          <a:p>
            <a:pPr lvl="1"/>
            <a:r>
              <a:rPr lang="en-US" dirty="0"/>
              <a:t>Subheading</a:t>
            </a:r>
          </a:p>
        </p:txBody>
      </p:sp>
    </p:spTree>
    <p:extLst>
      <p:ext uri="{BB962C8B-B14F-4D97-AF65-F5344CB8AC3E}">
        <p14:creationId xmlns:p14="http://schemas.microsoft.com/office/powerpoint/2010/main" val="170244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0139DE-8F41-34EF-77E2-2125051FB84A}"/>
              </a:ext>
            </a:extLst>
          </p:cNvPr>
          <p:cNvSpPr>
            <a:spLocks noGrp="1"/>
          </p:cNvSpPr>
          <p:nvPr>
            <p:ph type="body" sz="quarter" idx="12"/>
          </p:nvPr>
        </p:nvSpPr>
        <p:spPr>
          <a:xfrm>
            <a:off x="381000" y="762000"/>
            <a:ext cx="4114800" cy="1371600"/>
          </a:xfrm>
          <a:prstGeom prst="rect">
            <a:avLst/>
          </a:prstGeom>
        </p:spPr>
        <p:txBody>
          <a:bodyPr/>
          <a:lstStyle>
            <a:lvl1pPr>
              <a:defRPr sz="1100">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90D9CCCC-9142-4D32-A6E8-79853A51A716}"/>
              </a:ext>
            </a:extLst>
          </p:cNvPr>
          <p:cNvSpPr>
            <a:spLocks noGrp="1"/>
          </p:cNvSpPr>
          <p:nvPr>
            <p:ph sz="quarter" idx="10" hasCustomPrompt="1"/>
          </p:nvPr>
        </p:nvSpPr>
        <p:spPr>
          <a:xfrm>
            <a:off x="381000" y="304801"/>
            <a:ext cx="4114800" cy="304800"/>
          </a:xfrm>
          <a:prstGeom prst="rect">
            <a:avLst/>
          </a:prstGeom>
        </p:spPr>
        <p:txBody>
          <a:bodyPr/>
          <a:lstStyle>
            <a:lvl1pPr>
              <a:defRPr sz="1600" b="1">
                <a:solidFill>
                  <a:schemeClr val="bg1"/>
                </a:solidFill>
                <a:latin typeface="+mj-lt"/>
              </a:defRPr>
            </a:lvl1pPr>
            <a:lvl2pPr marL="0" algn="l">
              <a:defRPr sz="1400" b="1">
                <a:solidFill>
                  <a:srgbClr val="B78D4D"/>
                </a:solidFill>
              </a:defRPr>
            </a:lvl2pPr>
            <a:lvl3pPr>
              <a:defRPr sz="1333">
                <a:latin typeface="+mn-lt"/>
              </a:defRPr>
            </a:lvl3pPr>
          </a:lstStyle>
          <a:p>
            <a:pPr lvl="0"/>
            <a:r>
              <a:rPr lang="en-US" dirty="0"/>
              <a:t>Heading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0D9CCCC-9142-4D32-A6E8-79853A51A716}"/>
              </a:ext>
            </a:extLst>
          </p:cNvPr>
          <p:cNvSpPr>
            <a:spLocks noGrp="1"/>
          </p:cNvSpPr>
          <p:nvPr>
            <p:ph sz="quarter" idx="10" hasCustomPrompt="1"/>
          </p:nvPr>
        </p:nvSpPr>
        <p:spPr>
          <a:xfrm>
            <a:off x="381000" y="304801"/>
            <a:ext cx="3352800" cy="304800"/>
          </a:xfrm>
          <a:prstGeom prst="rect">
            <a:avLst/>
          </a:prstGeom>
        </p:spPr>
        <p:txBody>
          <a:bodyPr/>
          <a:lstStyle>
            <a:lvl1pPr>
              <a:defRPr sz="1600" b="1">
                <a:solidFill>
                  <a:schemeClr val="bg1"/>
                </a:solidFill>
                <a:latin typeface="+mj-lt"/>
              </a:defRPr>
            </a:lvl1pPr>
            <a:lvl2pPr marL="0" algn="l">
              <a:defRPr sz="1400" b="1">
                <a:solidFill>
                  <a:srgbClr val="B78D4D"/>
                </a:solidFill>
              </a:defRPr>
            </a:lvl2pPr>
            <a:lvl3pPr>
              <a:defRPr sz="1333">
                <a:latin typeface="+mn-lt"/>
              </a:defRPr>
            </a:lvl3pPr>
          </a:lstStyle>
          <a:p>
            <a:pPr lvl="0"/>
            <a:r>
              <a:rPr lang="en-US"/>
              <a:t>Heading</a:t>
            </a:r>
          </a:p>
        </p:txBody>
      </p:sp>
      <p:sp>
        <p:nvSpPr>
          <p:cNvPr id="19" name="Content Placeholder 18">
            <a:extLst>
              <a:ext uri="{FF2B5EF4-FFF2-40B4-BE49-F238E27FC236}">
                <a16:creationId xmlns:a16="http://schemas.microsoft.com/office/drawing/2014/main" id="{CF8EE313-F5A4-4589-8C6F-5674B23B550C}"/>
              </a:ext>
            </a:extLst>
          </p:cNvPr>
          <p:cNvSpPr>
            <a:spLocks noGrp="1"/>
          </p:cNvSpPr>
          <p:nvPr>
            <p:ph sz="quarter" idx="11"/>
          </p:nvPr>
        </p:nvSpPr>
        <p:spPr>
          <a:xfrm>
            <a:off x="381000" y="762000"/>
            <a:ext cx="3352800" cy="1447800"/>
          </a:xfrm>
          <a:prstGeom prst="rect">
            <a:avLst/>
          </a:prstGeom>
        </p:spPr>
        <p:txBody>
          <a:bodyPr/>
          <a:lstStyle>
            <a:lvl1pPr>
              <a:defRPr sz="1000"/>
            </a:lvl1pPr>
          </a:lstStyle>
          <a:p>
            <a:pPr lvl="0"/>
            <a:endParaRPr lang="en-US"/>
          </a:p>
        </p:txBody>
      </p:sp>
    </p:spTree>
    <p:extLst>
      <p:ext uri="{BB962C8B-B14F-4D97-AF65-F5344CB8AC3E}">
        <p14:creationId xmlns:p14="http://schemas.microsoft.com/office/powerpoint/2010/main" val="5143679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bodyStyle>
    <p:otherStyle>
      <a:lvl1pPr marL="0" eaLnBrk="1" hangingPunct="1">
        <a:defRPr>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mailto:jayme@deltagamma.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anchora@deltagamma.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anchora@deltagamma.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media@deltagamma.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DE144C-8AB0-4343-A0B3-F5326BD27C34}"/>
              </a:ext>
            </a:extLst>
          </p:cNvPr>
          <p:cNvSpPr>
            <a:spLocks noGrp="1"/>
          </p:cNvSpPr>
          <p:nvPr>
            <p:ph type="body" sz="quarter" idx="10"/>
          </p:nvPr>
        </p:nvSpPr>
        <p:spPr>
          <a:xfrm>
            <a:off x="304800" y="914400"/>
            <a:ext cx="3048000" cy="381000"/>
          </a:xfrm>
        </p:spPr>
        <p:txBody>
          <a:bodyPr/>
          <a:lstStyle/>
          <a:p>
            <a:r>
              <a:rPr lang="en-US" dirty="0"/>
              <a:t>COMMUNICATIONS ADVISER</a:t>
            </a:r>
          </a:p>
        </p:txBody>
      </p:sp>
    </p:spTree>
    <p:extLst>
      <p:ext uri="{BB962C8B-B14F-4D97-AF65-F5344CB8AC3E}">
        <p14:creationId xmlns:p14="http://schemas.microsoft.com/office/powerpoint/2010/main" val="3462858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6468E0-C5E3-465B-B335-69D4FEAF9E90}"/>
              </a:ext>
            </a:extLst>
          </p:cNvPr>
          <p:cNvSpPr>
            <a:spLocks noGrp="1"/>
          </p:cNvSpPr>
          <p:nvPr>
            <p:ph type="body" sz="quarter" idx="12"/>
          </p:nvPr>
        </p:nvSpPr>
        <p:spPr/>
        <p:txBody>
          <a:bodyPr/>
          <a:lstStyle/>
          <a:p>
            <a:pPr algn="ctr"/>
            <a:r>
              <a:rPr lang="en-US" b="1" dirty="0"/>
              <a:t>Taking Effective Minutes: Chapter Votes</a:t>
            </a:r>
          </a:p>
          <a:p>
            <a:pPr algn="ctr"/>
            <a:endParaRPr lang="en-US" b="1" dirty="0"/>
          </a:p>
          <a:p>
            <a:pPr algn="l"/>
            <a:r>
              <a:rPr lang="en-US" dirty="0"/>
              <a:t>Example: Jane Doe moved to spend $100 from accumulated surplus on adviser appreciate gifts. Motion passed. </a:t>
            </a:r>
          </a:p>
          <a:p>
            <a:pPr algn="l"/>
            <a:endParaRPr lang="en-US" dirty="0"/>
          </a:p>
          <a:p>
            <a:pPr algn="l"/>
            <a:r>
              <a:rPr lang="en-US" dirty="0"/>
              <a:t>Example: Jane Doe moved to charge each member of the chapter $15 to cover the loss of income due to quota being 10 less than budgeted. Motion passed. </a:t>
            </a:r>
          </a:p>
        </p:txBody>
      </p:sp>
      <p:sp>
        <p:nvSpPr>
          <p:cNvPr id="2" name="Content Placeholder 1">
            <a:extLst>
              <a:ext uri="{FF2B5EF4-FFF2-40B4-BE49-F238E27FC236}">
                <a16:creationId xmlns:a16="http://schemas.microsoft.com/office/drawing/2014/main" id="{DED5B48D-EA0B-4D0C-9D45-C556B7506951}"/>
              </a:ext>
            </a:extLst>
          </p:cNvPr>
          <p:cNvSpPr>
            <a:spLocks noGrp="1"/>
          </p:cNvSpPr>
          <p:nvPr>
            <p:ph sz="quarter" idx="10"/>
          </p:nvPr>
        </p:nvSpPr>
        <p:spPr/>
        <p:txBody>
          <a:bodyPr/>
          <a:lstStyle/>
          <a:p>
            <a:r>
              <a:rPr lang="en-US" sz="1400" dirty="0"/>
              <a:t>Chapter Minutes and Attendance</a:t>
            </a:r>
          </a:p>
        </p:txBody>
      </p:sp>
    </p:spTree>
    <p:extLst>
      <p:ext uri="{BB962C8B-B14F-4D97-AF65-F5344CB8AC3E}">
        <p14:creationId xmlns:p14="http://schemas.microsoft.com/office/powerpoint/2010/main" val="374143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6468E0-C5E3-465B-B335-69D4FEAF9E90}"/>
              </a:ext>
            </a:extLst>
          </p:cNvPr>
          <p:cNvSpPr>
            <a:spLocks noGrp="1"/>
          </p:cNvSpPr>
          <p:nvPr>
            <p:ph type="body" sz="quarter" idx="12"/>
          </p:nvPr>
        </p:nvSpPr>
        <p:spPr/>
        <p:txBody>
          <a:bodyPr/>
          <a:lstStyle/>
          <a:p>
            <a:pPr algn="ctr"/>
            <a:r>
              <a:rPr lang="en-US" b="1" dirty="0"/>
              <a:t>Taking Effective Minutes</a:t>
            </a:r>
          </a:p>
          <a:p>
            <a:pPr marL="171450" indent="-171450" algn="l">
              <a:buFont typeface="Arial" panose="020B0604020202020204" pitchFamily="34" charset="0"/>
              <a:buChar char="•"/>
            </a:pPr>
            <a:r>
              <a:rPr lang="en-US" dirty="0"/>
              <a:t>The best time to review, edit, and tidy minutes is directly after the meeting has occurred. Take five to ten minutes to review the notes while they’re fresh. </a:t>
            </a:r>
          </a:p>
          <a:p>
            <a:pPr marL="171450" indent="-171450" algn="l">
              <a:buFont typeface="Arial" panose="020B0604020202020204" pitchFamily="34" charset="0"/>
              <a:buChar char="•"/>
            </a:pPr>
            <a:r>
              <a:rPr lang="en-US" dirty="0"/>
              <a:t>Ensure that details are minimal, remove any discussion or debate, and focus on actions assigned and the decisions made. </a:t>
            </a:r>
          </a:p>
          <a:p>
            <a:pPr marL="171450" indent="-171450" algn="l">
              <a:buFont typeface="Arial" panose="020B0604020202020204" pitchFamily="34" charset="0"/>
              <a:buChar char="•"/>
            </a:pPr>
            <a:r>
              <a:rPr lang="en-US" dirty="0"/>
              <a:t>Be sure you are only including the facts and removing any opinion. </a:t>
            </a:r>
          </a:p>
        </p:txBody>
      </p:sp>
      <p:sp>
        <p:nvSpPr>
          <p:cNvPr id="2" name="Content Placeholder 1">
            <a:extLst>
              <a:ext uri="{FF2B5EF4-FFF2-40B4-BE49-F238E27FC236}">
                <a16:creationId xmlns:a16="http://schemas.microsoft.com/office/drawing/2014/main" id="{DED5B48D-EA0B-4D0C-9D45-C556B7506951}"/>
              </a:ext>
            </a:extLst>
          </p:cNvPr>
          <p:cNvSpPr>
            <a:spLocks noGrp="1"/>
          </p:cNvSpPr>
          <p:nvPr>
            <p:ph sz="quarter" idx="10"/>
          </p:nvPr>
        </p:nvSpPr>
        <p:spPr/>
        <p:txBody>
          <a:bodyPr/>
          <a:lstStyle/>
          <a:p>
            <a:r>
              <a:rPr lang="en-US" sz="1400" dirty="0"/>
              <a:t>Chapter Minutes and Attendance</a:t>
            </a:r>
          </a:p>
        </p:txBody>
      </p:sp>
    </p:spTree>
    <p:extLst>
      <p:ext uri="{BB962C8B-B14F-4D97-AF65-F5344CB8AC3E}">
        <p14:creationId xmlns:p14="http://schemas.microsoft.com/office/powerpoint/2010/main" val="3093146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02591C-4ECA-F5D7-4B92-5F98F23AD60A}"/>
              </a:ext>
            </a:extLst>
          </p:cNvPr>
          <p:cNvSpPr>
            <a:spLocks noGrp="1"/>
          </p:cNvSpPr>
          <p:nvPr>
            <p:ph type="body" sz="quarter" idx="12"/>
          </p:nvPr>
        </p:nvSpPr>
        <p:spPr>
          <a:xfrm>
            <a:off x="381000" y="762000"/>
            <a:ext cx="3581400" cy="1371600"/>
          </a:xfrm>
        </p:spPr>
        <p:txBody>
          <a:bodyPr/>
          <a:lstStyle/>
          <a:p>
            <a:r>
              <a:rPr lang="en-US" b="1" dirty="0"/>
              <a:t>Update: </a:t>
            </a:r>
            <a:r>
              <a:rPr lang="en-US" dirty="0"/>
              <a:t>APNs are no longer issued for attendance. </a:t>
            </a:r>
          </a:p>
          <a:p>
            <a:endParaRPr lang="en-US" dirty="0"/>
          </a:p>
          <a:p>
            <a:r>
              <a:rPr lang="en-US" b="1" dirty="0"/>
              <a:t>New: </a:t>
            </a:r>
            <a:r>
              <a:rPr lang="en-US" dirty="0"/>
              <a:t>Two unexcused absences initiates an SOR filed by the vp: communications </a:t>
            </a:r>
          </a:p>
        </p:txBody>
      </p:sp>
      <p:sp>
        <p:nvSpPr>
          <p:cNvPr id="2" name="Content Placeholder 1">
            <a:extLst>
              <a:ext uri="{FF2B5EF4-FFF2-40B4-BE49-F238E27FC236}">
                <a16:creationId xmlns:a16="http://schemas.microsoft.com/office/drawing/2014/main" id="{3155667E-4266-4E56-BA34-12AB743EC7E9}"/>
              </a:ext>
            </a:extLst>
          </p:cNvPr>
          <p:cNvSpPr>
            <a:spLocks noGrp="1"/>
          </p:cNvSpPr>
          <p:nvPr>
            <p:ph sz="quarter" idx="10"/>
          </p:nvPr>
        </p:nvSpPr>
        <p:spPr/>
        <p:txBody>
          <a:bodyPr/>
          <a:lstStyle/>
          <a:p>
            <a:r>
              <a:rPr lang="en-US" dirty="0"/>
              <a:t>Attendance Accountability </a:t>
            </a:r>
          </a:p>
        </p:txBody>
      </p:sp>
    </p:spTree>
    <p:extLst>
      <p:ext uri="{BB962C8B-B14F-4D97-AF65-F5344CB8AC3E}">
        <p14:creationId xmlns:p14="http://schemas.microsoft.com/office/powerpoint/2010/main" val="217293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927076-46C3-4DB5-8C45-FD47CE7701B7}"/>
              </a:ext>
            </a:extLst>
          </p:cNvPr>
          <p:cNvSpPr>
            <a:spLocks noGrp="1"/>
          </p:cNvSpPr>
          <p:nvPr>
            <p:ph type="body" sz="quarter" idx="10"/>
          </p:nvPr>
        </p:nvSpPr>
        <p:spPr/>
        <p:txBody>
          <a:bodyPr/>
          <a:lstStyle/>
          <a:p>
            <a:r>
              <a:rPr lang="en-US" dirty="0"/>
              <a:t>BYLAWS &amp; STANDING RULES (BLSR)</a:t>
            </a:r>
          </a:p>
        </p:txBody>
      </p:sp>
    </p:spTree>
    <p:extLst>
      <p:ext uri="{BB962C8B-B14F-4D97-AF65-F5344CB8AC3E}">
        <p14:creationId xmlns:p14="http://schemas.microsoft.com/office/powerpoint/2010/main" val="4118056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D5C66-4AEC-4F82-AA98-E1C7783DB13F}"/>
              </a:ext>
            </a:extLst>
          </p:cNvPr>
          <p:cNvSpPr>
            <a:spLocks noGrp="1"/>
          </p:cNvSpPr>
          <p:nvPr>
            <p:ph type="body" sz="quarter" idx="12"/>
          </p:nvPr>
        </p:nvSpPr>
        <p:spPr/>
        <p:txBody>
          <a:bodyPr/>
          <a:lstStyle/>
          <a:p>
            <a:pPr marL="514350" indent="-514350">
              <a:buFont typeface="+mj-lt"/>
              <a:buAutoNum type="arabicPeriod"/>
            </a:pPr>
            <a:r>
              <a:rPr lang="en-US" sz="1000" dirty="0">
                <a:solidFill>
                  <a:srgbClr val="000000"/>
                </a:solidFill>
                <a:latin typeface="Montserrat" panose="00000500000000000000" pitchFamily="2" charset="0"/>
                <a:cs typeface="Arial" panose="020B0604020202020204" pitchFamily="34" charset="0"/>
              </a:rPr>
              <a:t>Model BLSR sent out in the spring by Director: Chapter Operations.</a:t>
            </a:r>
          </a:p>
          <a:p>
            <a:pPr marL="514350" indent="-514350">
              <a:buFont typeface="+mj-lt"/>
              <a:buAutoNum type="arabicPeriod"/>
            </a:pPr>
            <a:r>
              <a:rPr lang="en-US" sz="1000" dirty="0">
                <a:solidFill>
                  <a:srgbClr val="000000"/>
                </a:solidFill>
                <a:latin typeface="Montserrat" panose="00000500000000000000" pitchFamily="2" charset="0"/>
                <a:cs typeface="Arial" panose="020B0604020202020204" pitchFamily="34" charset="0"/>
              </a:rPr>
              <a:t>The vp: communications works with CMT to collect changes and update the model to reflect the changes.</a:t>
            </a:r>
          </a:p>
          <a:p>
            <a:pPr marL="514350" indent="-514350">
              <a:buFont typeface="+mj-lt"/>
              <a:buAutoNum type="arabicPeriod"/>
            </a:pPr>
            <a:r>
              <a:rPr lang="en-US" sz="1000" dirty="0">
                <a:solidFill>
                  <a:srgbClr val="000000"/>
                </a:solidFill>
                <a:latin typeface="Montserrat" panose="00000500000000000000" pitchFamily="2" charset="0"/>
                <a:cs typeface="Arial" panose="020B0604020202020204" pitchFamily="34" charset="0"/>
              </a:rPr>
              <a:t>This is submitted to the RCS/CAC/NCC via Anchorbase, she reviews it along with other regional team members.</a:t>
            </a:r>
          </a:p>
          <a:p>
            <a:endParaRPr lang="en-US" dirty="0"/>
          </a:p>
        </p:txBody>
      </p:sp>
      <p:sp>
        <p:nvSpPr>
          <p:cNvPr id="2" name="Content Placeholder 1">
            <a:extLst>
              <a:ext uri="{FF2B5EF4-FFF2-40B4-BE49-F238E27FC236}">
                <a16:creationId xmlns:a16="http://schemas.microsoft.com/office/drawing/2014/main" id="{C7F2299E-5D19-4A0C-BB41-5AE1253597E3}"/>
              </a:ext>
            </a:extLst>
          </p:cNvPr>
          <p:cNvSpPr>
            <a:spLocks noGrp="1"/>
          </p:cNvSpPr>
          <p:nvPr>
            <p:ph sz="quarter" idx="10"/>
          </p:nvPr>
        </p:nvSpPr>
        <p:spPr/>
        <p:txBody>
          <a:bodyPr/>
          <a:lstStyle/>
          <a:p>
            <a:r>
              <a:rPr lang="en-US" sz="1400" dirty="0"/>
              <a:t>Bylaws &amp; Standing Rules (BLSR)</a:t>
            </a:r>
          </a:p>
        </p:txBody>
      </p:sp>
    </p:spTree>
    <p:extLst>
      <p:ext uri="{BB962C8B-B14F-4D97-AF65-F5344CB8AC3E}">
        <p14:creationId xmlns:p14="http://schemas.microsoft.com/office/powerpoint/2010/main" val="69255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D5C66-4AEC-4F82-AA98-E1C7783DB13F}"/>
              </a:ext>
            </a:extLst>
          </p:cNvPr>
          <p:cNvSpPr>
            <a:spLocks noGrp="1"/>
          </p:cNvSpPr>
          <p:nvPr>
            <p:ph type="body" sz="quarter" idx="12"/>
          </p:nvPr>
        </p:nvSpPr>
        <p:spPr>
          <a:xfrm>
            <a:off x="304800" y="762000"/>
            <a:ext cx="3810000" cy="1371600"/>
          </a:xfrm>
        </p:spPr>
        <p:txBody>
          <a:bodyPr/>
          <a:lstStyle/>
          <a:p>
            <a:pPr marL="457200" indent="-457200">
              <a:buFontTx/>
              <a:buAutoNum type="arabicPeriod" startAt="3"/>
            </a:pPr>
            <a:r>
              <a:rPr lang="en-US" sz="1000" dirty="0">
                <a:solidFill>
                  <a:srgbClr val="000000"/>
                </a:solidFill>
                <a:latin typeface="Montserrat" panose="00000500000000000000" pitchFamily="2" charset="0"/>
                <a:cs typeface="Arial" panose="020B0604020202020204" pitchFamily="34" charset="0"/>
              </a:rPr>
              <a:t>Once RCS/CAC/NCC provides feedback and approves all changes one week before the chapter vote. </a:t>
            </a:r>
          </a:p>
          <a:p>
            <a:pPr marL="457200" indent="-457200">
              <a:buFontTx/>
              <a:buAutoNum type="arabicPeriod" startAt="3"/>
            </a:pPr>
            <a:r>
              <a:rPr lang="en-US" sz="1000" dirty="0">
                <a:solidFill>
                  <a:srgbClr val="000000"/>
                </a:solidFill>
                <a:latin typeface="Montserrat" panose="00000500000000000000" pitchFamily="2" charset="0"/>
                <a:cs typeface="Arial" panose="020B0604020202020204" pitchFamily="34" charset="0"/>
              </a:rPr>
              <a:t>Chapter votes on BLSR. If chapter does not approve, revision process is repeated.</a:t>
            </a:r>
          </a:p>
          <a:p>
            <a:pPr marL="457200" indent="-457200">
              <a:buAutoNum type="arabicPeriod" startAt="3"/>
            </a:pPr>
            <a:r>
              <a:rPr lang="en-US" sz="1000" dirty="0">
                <a:solidFill>
                  <a:srgbClr val="000000"/>
                </a:solidFill>
                <a:latin typeface="Montserrat" panose="00000500000000000000" pitchFamily="2" charset="0"/>
                <a:cs typeface="Arial" panose="020B0604020202020204" pitchFamily="34" charset="0"/>
              </a:rPr>
              <a:t>The vp: communications notifies RCS/CAC/NCC if BLSR have passed or if additional changes need to be made. </a:t>
            </a:r>
          </a:p>
          <a:p>
            <a:endParaRPr lang="en-US" dirty="0"/>
          </a:p>
        </p:txBody>
      </p:sp>
      <p:sp>
        <p:nvSpPr>
          <p:cNvPr id="2" name="Content Placeholder 1">
            <a:extLst>
              <a:ext uri="{FF2B5EF4-FFF2-40B4-BE49-F238E27FC236}">
                <a16:creationId xmlns:a16="http://schemas.microsoft.com/office/drawing/2014/main" id="{C7F2299E-5D19-4A0C-BB41-5AE1253597E3}"/>
              </a:ext>
            </a:extLst>
          </p:cNvPr>
          <p:cNvSpPr>
            <a:spLocks noGrp="1"/>
          </p:cNvSpPr>
          <p:nvPr>
            <p:ph sz="quarter" idx="10"/>
          </p:nvPr>
        </p:nvSpPr>
        <p:spPr/>
        <p:txBody>
          <a:bodyPr/>
          <a:lstStyle/>
          <a:p>
            <a:r>
              <a:rPr lang="en-US" sz="1400" dirty="0"/>
              <a:t>Bylaws &amp; Standing Rules (BLSR)</a:t>
            </a:r>
          </a:p>
        </p:txBody>
      </p:sp>
    </p:spTree>
    <p:extLst>
      <p:ext uri="{BB962C8B-B14F-4D97-AF65-F5344CB8AC3E}">
        <p14:creationId xmlns:p14="http://schemas.microsoft.com/office/powerpoint/2010/main" val="770160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D5C66-4AEC-4F82-AA98-E1C7783DB13F}"/>
              </a:ext>
            </a:extLst>
          </p:cNvPr>
          <p:cNvSpPr>
            <a:spLocks noGrp="1"/>
          </p:cNvSpPr>
          <p:nvPr>
            <p:ph type="body" sz="quarter" idx="12"/>
          </p:nvPr>
        </p:nvSpPr>
        <p:spPr>
          <a:xfrm>
            <a:off x="381000" y="762000"/>
            <a:ext cx="3657600" cy="1371600"/>
          </a:xfrm>
        </p:spPr>
        <p:txBody>
          <a:bodyPr/>
          <a:lstStyle/>
          <a:p>
            <a:pPr marL="457200" indent="-457200">
              <a:buAutoNum type="arabicPeriod" startAt="5"/>
            </a:pPr>
            <a:r>
              <a:rPr lang="en-US" sz="1000" dirty="0">
                <a:solidFill>
                  <a:srgbClr val="000000"/>
                </a:solidFill>
                <a:latin typeface="Montserrat" panose="00000500000000000000" pitchFamily="2" charset="0"/>
                <a:cs typeface="Arial" panose="020B0604020202020204" pitchFamily="34" charset="0"/>
              </a:rPr>
              <a:t>The approved BLSR should be submitted on and uploaded to greekbill.</a:t>
            </a:r>
          </a:p>
          <a:p>
            <a:pPr marL="457200" indent="-457200">
              <a:buAutoNum type="arabicPeriod" startAt="5"/>
            </a:pPr>
            <a:r>
              <a:rPr lang="en-US" sz="1000" dirty="0">
                <a:solidFill>
                  <a:srgbClr val="000000"/>
                </a:solidFill>
                <a:latin typeface="Montserrat" panose="00000500000000000000" pitchFamily="2" charset="0"/>
                <a:cs typeface="Arial" panose="020B0604020202020204" pitchFamily="34" charset="0"/>
              </a:rPr>
              <a:t>Members are required to log into greekbill and e-sign the BLSR.</a:t>
            </a:r>
          </a:p>
          <a:p>
            <a:endParaRPr lang="en-US" dirty="0"/>
          </a:p>
        </p:txBody>
      </p:sp>
      <p:sp>
        <p:nvSpPr>
          <p:cNvPr id="2" name="Content Placeholder 1">
            <a:extLst>
              <a:ext uri="{FF2B5EF4-FFF2-40B4-BE49-F238E27FC236}">
                <a16:creationId xmlns:a16="http://schemas.microsoft.com/office/drawing/2014/main" id="{C7F2299E-5D19-4A0C-BB41-5AE1253597E3}"/>
              </a:ext>
            </a:extLst>
          </p:cNvPr>
          <p:cNvSpPr>
            <a:spLocks noGrp="1"/>
          </p:cNvSpPr>
          <p:nvPr>
            <p:ph sz="quarter" idx="10"/>
          </p:nvPr>
        </p:nvSpPr>
        <p:spPr/>
        <p:txBody>
          <a:bodyPr/>
          <a:lstStyle/>
          <a:p>
            <a:r>
              <a:rPr lang="en-US" sz="1400" dirty="0"/>
              <a:t>Bylaws &amp; Standing Rules (BLSR)</a:t>
            </a:r>
          </a:p>
        </p:txBody>
      </p:sp>
    </p:spTree>
    <p:extLst>
      <p:ext uri="{BB962C8B-B14F-4D97-AF65-F5344CB8AC3E}">
        <p14:creationId xmlns:p14="http://schemas.microsoft.com/office/powerpoint/2010/main" val="4100209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EEEB213-A7FC-D3DB-DB6A-03A446259C64}"/>
              </a:ext>
            </a:extLst>
          </p:cNvPr>
          <p:cNvSpPr>
            <a:spLocks noGrp="1"/>
          </p:cNvSpPr>
          <p:nvPr>
            <p:ph type="body" sz="quarter" idx="12"/>
          </p:nvPr>
        </p:nvSpPr>
        <p:spPr/>
        <p:txBody>
          <a:bodyPr/>
          <a:lstStyle/>
          <a:p>
            <a:endParaRPr lang="en-US" dirty="0"/>
          </a:p>
        </p:txBody>
      </p:sp>
      <p:sp>
        <p:nvSpPr>
          <p:cNvPr id="2" name="Content Placeholder 1">
            <a:extLst>
              <a:ext uri="{FF2B5EF4-FFF2-40B4-BE49-F238E27FC236}">
                <a16:creationId xmlns:a16="http://schemas.microsoft.com/office/drawing/2014/main" id="{9A176D3A-8CAD-4FB9-8DF0-10C4EE74417C}"/>
              </a:ext>
            </a:extLst>
          </p:cNvPr>
          <p:cNvSpPr>
            <a:spLocks noGrp="1"/>
          </p:cNvSpPr>
          <p:nvPr>
            <p:ph sz="quarter" idx="10"/>
          </p:nvPr>
        </p:nvSpPr>
        <p:spPr/>
        <p:txBody>
          <a:bodyPr/>
          <a:lstStyle/>
          <a:p>
            <a:r>
              <a:rPr lang="en-US" sz="1400" dirty="0"/>
              <a:t>Bylaws &amp; Standing Rules (BLSR)</a:t>
            </a:r>
          </a:p>
        </p:txBody>
      </p:sp>
      <p:pic>
        <p:nvPicPr>
          <p:cNvPr id="4" name="Picture 3">
            <a:extLst>
              <a:ext uri="{FF2B5EF4-FFF2-40B4-BE49-F238E27FC236}">
                <a16:creationId xmlns:a16="http://schemas.microsoft.com/office/drawing/2014/main" id="{8EC401E3-ADC9-4371-A69E-66D7D0C1B59A}"/>
              </a:ext>
            </a:extLst>
          </p:cNvPr>
          <p:cNvPicPr>
            <a:picLocks noChangeAspect="1"/>
          </p:cNvPicPr>
          <p:nvPr/>
        </p:nvPicPr>
        <p:blipFill>
          <a:blip r:embed="rId3"/>
          <a:stretch>
            <a:fillRect/>
          </a:stretch>
        </p:blipFill>
        <p:spPr>
          <a:xfrm>
            <a:off x="427769" y="803351"/>
            <a:ext cx="3259262" cy="1365097"/>
          </a:xfrm>
          <a:prstGeom prst="rect">
            <a:avLst/>
          </a:prstGeom>
        </p:spPr>
      </p:pic>
    </p:spTree>
    <p:extLst>
      <p:ext uri="{BB962C8B-B14F-4D97-AF65-F5344CB8AC3E}">
        <p14:creationId xmlns:p14="http://schemas.microsoft.com/office/powerpoint/2010/main" val="112459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69D6C6-0EE1-4315-8246-562EEE8A5371}"/>
              </a:ext>
            </a:extLst>
          </p:cNvPr>
          <p:cNvSpPr>
            <a:spLocks noGrp="1"/>
          </p:cNvSpPr>
          <p:nvPr>
            <p:ph type="body" sz="quarter" idx="10"/>
          </p:nvPr>
        </p:nvSpPr>
        <p:spPr>
          <a:xfrm>
            <a:off x="304800" y="838200"/>
            <a:ext cx="2336800" cy="381000"/>
          </a:xfrm>
        </p:spPr>
        <p:txBody>
          <a:bodyPr/>
          <a:lstStyle/>
          <a:p>
            <a:r>
              <a:rPr lang="en-US" dirty="0"/>
              <a:t>ROSTER CHANGES</a:t>
            </a:r>
          </a:p>
        </p:txBody>
      </p:sp>
    </p:spTree>
    <p:extLst>
      <p:ext uri="{BB962C8B-B14F-4D97-AF65-F5344CB8AC3E}">
        <p14:creationId xmlns:p14="http://schemas.microsoft.com/office/powerpoint/2010/main" val="1226945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BF30A-8D53-4093-987D-0C0A31889D58}"/>
              </a:ext>
            </a:extLst>
          </p:cNvPr>
          <p:cNvSpPr>
            <a:spLocks noGrp="1"/>
          </p:cNvSpPr>
          <p:nvPr>
            <p:ph type="body" sz="quarter" idx="12"/>
          </p:nvPr>
        </p:nvSpPr>
        <p:spPr/>
        <p:txBody>
          <a:bodyPr numCol="2"/>
          <a:lstStyle/>
          <a:p>
            <a:pPr>
              <a:defRPr/>
            </a:pPr>
            <a:r>
              <a:rPr lang="en-US" sz="800" b="1" dirty="0">
                <a:solidFill>
                  <a:srgbClr val="000000"/>
                </a:solidFill>
                <a:latin typeface="Montserrat" panose="00000500000000000000" pitchFamily="2" charset="0"/>
                <a:cs typeface="Arial" panose="020B0604020202020204" pitchFamily="34" charset="0"/>
              </a:rPr>
              <a:t>vp: social standards</a:t>
            </a:r>
          </a:p>
          <a:p>
            <a:pPr marL="285750" indent="-285750">
              <a:buFont typeface="Arial" panose="020B0604020202020204" pitchFamily="34" charset="0"/>
              <a:buChar char="•"/>
              <a:defRPr/>
            </a:pPr>
            <a:r>
              <a:rPr lang="en-US" sz="800" dirty="0">
                <a:solidFill>
                  <a:srgbClr val="000000"/>
                </a:solidFill>
                <a:latin typeface="Montserrat" panose="00000500000000000000" pitchFamily="2" charset="0"/>
                <a:cs typeface="Arial" panose="020B0604020202020204" pitchFamily="34" charset="0"/>
              </a:rPr>
              <a:t>Resignation of Membership</a:t>
            </a:r>
          </a:p>
          <a:p>
            <a:pPr marL="285750" indent="-285750">
              <a:buFont typeface="Arial" panose="020B0604020202020204" pitchFamily="34" charset="0"/>
              <a:buChar char="•"/>
              <a:defRPr/>
            </a:pPr>
            <a:r>
              <a:rPr lang="en-US" sz="800" dirty="0">
                <a:solidFill>
                  <a:srgbClr val="000000"/>
                </a:solidFill>
                <a:latin typeface="Montserrat" panose="00000500000000000000" pitchFamily="2" charset="0"/>
                <a:cs typeface="Arial" panose="020B0604020202020204" pitchFamily="34" charset="0"/>
              </a:rPr>
              <a:t>Expulsion</a:t>
            </a:r>
          </a:p>
          <a:p>
            <a:pPr marL="285750" indent="-285750">
              <a:buFont typeface="Arial" panose="020B0604020202020204" pitchFamily="34" charset="0"/>
              <a:buChar char="•"/>
              <a:defRPr/>
            </a:pPr>
            <a:r>
              <a:rPr lang="en-US" sz="800" dirty="0">
                <a:solidFill>
                  <a:srgbClr val="000000"/>
                </a:solidFill>
                <a:latin typeface="Montserrat" panose="00000500000000000000" pitchFamily="2" charset="0"/>
                <a:cs typeface="Arial" panose="020B0604020202020204" pitchFamily="34" charset="0"/>
              </a:rPr>
              <a:t>Early Alumnae Status</a:t>
            </a:r>
          </a:p>
          <a:p>
            <a:pPr marL="285750" indent="-285750">
              <a:buFont typeface="Arial" panose="020B0604020202020204" pitchFamily="34" charset="0"/>
              <a:buChar char="•"/>
              <a:defRPr/>
            </a:pPr>
            <a:r>
              <a:rPr lang="en-US" sz="800" dirty="0">
                <a:solidFill>
                  <a:srgbClr val="000000"/>
                </a:solidFill>
                <a:latin typeface="Montserrat" panose="00000500000000000000" pitchFamily="2" charset="0"/>
                <a:cs typeface="Arial" panose="020B0604020202020204" pitchFamily="34" charset="0"/>
              </a:rPr>
              <a:t>Excused Status</a:t>
            </a:r>
          </a:p>
          <a:p>
            <a:pPr marL="285750" indent="-285750">
              <a:buFont typeface="Arial" panose="020B0604020202020204" pitchFamily="34" charset="0"/>
              <a:buChar char="•"/>
              <a:defRPr/>
            </a:pPr>
            <a:endParaRPr lang="en-US" sz="800" dirty="0">
              <a:solidFill>
                <a:srgbClr val="000000"/>
              </a:solidFill>
              <a:latin typeface="Montserrat" panose="00000500000000000000" pitchFamily="2" charset="0"/>
              <a:cs typeface="Arial" panose="020B0604020202020204" pitchFamily="34" charset="0"/>
            </a:endParaRPr>
          </a:p>
          <a:p>
            <a:pPr>
              <a:defRPr/>
            </a:pPr>
            <a:endParaRPr lang="en-US" sz="800" kern="0" dirty="0">
              <a:solidFill>
                <a:srgbClr val="000000"/>
              </a:solidFill>
              <a:latin typeface="Montserrat" panose="00000500000000000000" pitchFamily="2" charset="0"/>
              <a:cs typeface="Arial" panose="020B0604020202020204" pitchFamily="34" charset="0"/>
            </a:endParaRPr>
          </a:p>
          <a:p>
            <a:pPr>
              <a:defRPr/>
            </a:pPr>
            <a:endParaRPr lang="en-US" sz="800" kern="0" dirty="0">
              <a:solidFill>
                <a:srgbClr val="000000"/>
              </a:solidFill>
              <a:latin typeface="Montserrat" panose="00000500000000000000" pitchFamily="2" charset="0"/>
              <a:cs typeface="Arial" panose="020B0604020202020204" pitchFamily="34" charset="0"/>
            </a:endParaRPr>
          </a:p>
          <a:p>
            <a:pPr>
              <a:defRPr/>
            </a:pPr>
            <a:endParaRPr lang="en-US" sz="800" kern="0" dirty="0">
              <a:solidFill>
                <a:srgbClr val="000000"/>
              </a:solidFill>
              <a:latin typeface="Montserrat" panose="00000500000000000000" pitchFamily="2" charset="0"/>
              <a:cs typeface="Arial" panose="020B0604020202020204" pitchFamily="34" charset="0"/>
            </a:endParaRPr>
          </a:p>
          <a:p>
            <a:pPr>
              <a:defRPr/>
            </a:pPr>
            <a:endParaRPr lang="en-US" sz="800" kern="0" dirty="0">
              <a:solidFill>
                <a:srgbClr val="000000"/>
              </a:solidFill>
              <a:latin typeface="Montserrat" panose="00000500000000000000" pitchFamily="2" charset="0"/>
              <a:cs typeface="Arial" panose="020B0604020202020204" pitchFamily="34" charset="0"/>
            </a:endParaRPr>
          </a:p>
          <a:p>
            <a:pPr>
              <a:defRPr/>
            </a:pPr>
            <a:r>
              <a:rPr lang="en-US" sz="800" b="1" kern="0" dirty="0">
                <a:solidFill>
                  <a:srgbClr val="000000"/>
                </a:solidFill>
                <a:latin typeface="Montserrat" panose="00000500000000000000" pitchFamily="2" charset="0"/>
                <a:cs typeface="Arial" panose="020B0604020202020204" pitchFamily="34" charset="0"/>
              </a:rPr>
              <a:t>vp: communications</a:t>
            </a:r>
          </a:p>
          <a:p>
            <a:pPr marL="342900" indent="-342900">
              <a:buFont typeface="Arial" panose="020B0604020202020204" pitchFamily="34" charset="0"/>
              <a:buChar char="•"/>
              <a:defRPr/>
            </a:pPr>
            <a:r>
              <a:rPr lang="en-US" sz="800" kern="0" dirty="0">
                <a:solidFill>
                  <a:srgbClr val="000000"/>
                </a:solidFill>
                <a:latin typeface="Montserrat" panose="00000500000000000000" pitchFamily="2" charset="0"/>
                <a:cs typeface="Arial" panose="020B0604020202020204" pitchFamily="34" charset="0"/>
              </a:rPr>
              <a:t>Member Transfer</a:t>
            </a:r>
          </a:p>
          <a:p>
            <a:pPr marL="800100" lvl="1" indent="-342900">
              <a:buFont typeface="Arial" panose="020B0604020202020204" pitchFamily="34" charset="0"/>
              <a:buChar char="•"/>
              <a:defRPr/>
            </a:pPr>
            <a:r>
              <a:rPr lang="en-US" sz="800" kern="0" dirty="0">
                <a:solidFill>
                  <a:srgbClr val="000000"/>
                </a:solidFill>
                <a:latin typeface="Montserrat" panose="00000500000000000000" pitchFamily="2" charset="0"/>
                <a:cs typeface="Arial" panose="020B0604020202020204" pitchFamily="34" charset="0"/>
              </a:rPr>
              <a:t>Outgoing</a:t>
            </a:r>
          </a:p>
          <a:p>
            <a:pPr marL="800100" lvl="1" indent="-342900">
              <a:buFont typeface="Arial" panose="020B0604020202020204" pitchFamily="34" charset="0"/>
              <a:buChar char="•"/>
              <a:defRPr/>
            </a:pPr>
            <a:r>
              <a:rPr lang="en-US" sz="800" kern="0" dirty="0">
                <a:solidFill>
                  <a:srgbClr val="000000"/>
                </a:solidFill>
                <a:latin typeface="Montserrat" panose="00000500000000000000" pitchFamily="2" charset="0"/>
                <a:cs typeface="Arial" panose="020B0604020202020204" pitchFamily="34" charset="0"/>
              </a:rPr>
              <a:t>Incoming</a:t>
            </a:r>
          </a:p>
          <a:p>
            <a:pPr marL="342900" indent="-342900">
              <a:buFont typeface="Arial" panose="020B0604020202020204" pitchFamily="34" charset="0"/>
              <a:buChar char="•"/>
              <a:defRPr/>
            </a:pPr>
            <a:r>
              <a:rPr lang="en-US" sz="800" kern="0" dirty="0">
                <a:solidFill>
                  <a:srgbClr val="000000"/>
                </a:solidFill>
                <a:latin typeface="Montserrat" panose="00000500000000000000" pitchFamily="2" charset="0"/>
                <a:cs typeface="Arial" panose="020B0604020202020204" pitchFamily="34" charset="0"/>
              </a:rPr>
              <a:t>5</a:t>
            </a:r>
            <a:r>
              <a:rPr lang="en-US" sz="800" kern="0" baseline="30000" dirty="0">
                <a:solidFill>
                  <a:srgbClr val="000000"/>
                </a:solidFill>
                <a:latin typeface="Montserrat" panose="00000500000000000000" pitchFamily="2" charset="0"/>
                <a:cs typeface="Arial" panose="020B0604020202020204" pitchFamily="34" charset="0"/>
              </a:rPr>
              <a:t>th</a:t>
            </a:r>
            <a:r>
              <a:rPr lang="en-US" sz="800" kern="0" dirty="0">
                <a:solidFill>
                  <a:srgbClr val="000000"/>
                </a:solidFill>
                <a:latin typeface="Montserrat" panose="00000500000000000000" pitchFamily="2" charset="0"/>
                <a:cs typeface="Arial" panose="020B0604020202020204" pitchFamily="34" charset="0"/>
              </a:rPr>
              <a:t> Year Alumnae Status</a:t>
            </a:r>
          </a:p>
          <a:p>
            <a:pPr marL="342900" indent="-342900">
              <a:buFont typeface="Arial" panose="020B0604020202020204" pitchFamily="34" charset="0"/>
              <a:buChar char="•"/>
              <a:defRPr/>
            </a:pPr>
            <a:r>
              <a:rPr lang="en-US" sz="800" kern="0" dirty="0">
                <a:solidFill>
                  <a:srgbClr val="000000"/>
                </a:solidFill>
                <a:latin typeface="Montserrat" panose="00000500000000000000" pitchFamily="2" charset="0"/>
                <a:cs typeface="Arial" panose="020B0604020202020204" pitchFamily="34" charset="0"/>
              </a:rPr>
              <a:t>Graduate</a:t>
            </a:r>
          </a:p>
          <a:p>
            <a:endParaRPr lang="en-US" dirty="0"/>
          </a:p>
        </p:txBody>
      </p:sp>
      <p:sp>
        <p:nvSpPr>
          <p:cNvPr id="2" name="Content Placeholder 1">
            <a:extLst>
              <a:ext uri="{FF2B5EF4-FFF2-40B4-BE49-F238E27FC236}">
                <a16:creationId xmlns:a16="http://schemas.microsoft.com/office/drawing/2014/main" id="{07B8B193-F6F8-4252-9AD6-6F131483F74D}"/>
              </a:ext>
            </a:extLst>
          </p:cNvPr>
          <p:cNvSpPr>
            <a:spLocks noGrp="1"/>
          </p:cNvSpPr>
          <p:nvPr>
            <p:ph sz="quarter" idx="10"/>
          </p:nvPr>
        </p:nvSpPr>
        <p:spPr/>
        <p:txBody>
          <a:bodyPr/>
          <a:lstStyle/>
          <a:p>
            <a:r>
              <a:rPr lang="en-US" dirty="0"/>
              <a:t>Roster Changes</a:t>
            </a:r>
          </a:p>
        </p:txBody>
      </p:sp>
      <p:sp>
        <p:nvSpPr>
          <p:cNvPr id="4" name="Content Placeholder 2">
            <a:extLst>
              <a:ext uri="{FF2B5EF4-FFF2-40B4-BE49-F238E27FC236}">
                <a16:creationId xmlns:a16="http://schemas.microsoft.com/office/drawing/2014/main" id="{CDB6406C-7E7B-4F1E-9874-6FBB0D8F2E8B}"/>
              </a:ext>
            </a:extLst>
          </p:cNvPr>
          <p:cNvSpPr txBox="1">
            <a:spLocks/>
          </p:cNvSpPr>
          <p:nvPr/>
        </p:nvSpPr>
        <p:spPr>
          <a:xfrm>
            <a:off x="266700" y="1790698"/>
            <a:ext cx="3581400" cy="571501"/>
          </a:xfrm>
          <a:prstGeom prst="rect">
            <a:avLst/>
          </a:prstGeom>
        </p:spPr>
        <p:txBody>
          <a:bodyPr numCol="1"/>
          <a:lstStyle>
            <a:lvl1pPr marL="0" eaLnBrk="1" hangingPunct="1">
              <a:defRPr sz="1000">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lgn="ctr">
              <a:defRPr/>
            </a:pPr>
            <a:r>
              <a:rPr lang="en-US" sz="800" b="1" kern="0" dirty="0">
                <a:solidFill>
                  <a:srgbClr val="000000"/>
                </a:solidFill>
                <a:latin typeface="Montserrat" panose="00000500000000000000" pitchFamily="2" charset="0"/>
                <a:cs typeface="Arial" panose="020B0604020202020204" pitchFamily="34" charset="0"/>
              </a:rPr>
              <a:t>Delta Gamma Library: </a:t>
            </a:r>
            <a:r>
              <a:rPr lang="en-US" sz="800" kern="0" dirty="0">
                <a:solidFill>
                  <a:srgbClr val="000000"/>
                </a:solidFill>
                <a:latin typeface="Montserrat" panose="00000500000000000000" pitchFamily="2" charset="0"/>
                <a:cs typeface="Arial" panose="020B0604020202020204" pitchFamily="34" charset="0"/>
              </a:rPr>
              <a:t>“How to Update your Anchorbase Roster”</a:t>
            </a:r>
          </a:p>
          <a:p>
            <a:pPr algn="ctr">
              <a:defRPr/>
            </a:pPr>
            <a:endParaRPr lang="en-US" sz="800" kern="0" dirty="0">
              <a:solidFill>
                <a:srgbClr val="000000"/>
              </a:solidFill>
              <a:latin typeface="Montserrat" panose="00000500000000000000" pitchFamily="2" charset="0"/>
              <a:cs typeface="Arial" panose="020B0604020202020204" pitchFamily="34" charset="0"/>
            </a:endParaRPr>
          </a:p>
          <a:p>
            <a:pPr algn="ctr">
              <a:defRPr/>
            </a:pPr>
            <a:r>
              <a:rPr lang="en-US" sz="800" kern="0" dirty="0">
                <a:solidFill>
                  <a:srgbClr val="000000"/>
                </a:solidFill>
                <a:latin typeface="Montserrat" panose="00000500000000000000" pitchFamily="2" charset="0"/>
                <a:cs typeface="Arial" panose="020B0604020202020204" pitchFamily="34" charset="0"/>
              </a:rPr>
              <a:t>Note: Removal from Roster Process </a:t>
            </a:r>
            <a:endParaRPr lang="en-US" kern="0" dirty="0">
              <a:solidFill>
                <a:srgbClr val="000000"/>
              </a:solidFill>
            </a:endParaRPr>
          </a:p>
        </p:txBody>
      </p:sp>
    </p:spTree>
    <p:extLst>
      <p:ext uri="{BB962C8B-B14F-4D97-AF65-F5344CB8AC3E}">
        <p14:creationId xmlns:p14="http://schemas.microsoft.com/office/powerpoint/2010/main" val="315102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538FEC-70E1-4DE7-A121-2109198F72D9}"/>
              </a:ext>
            </a:extLst>
          </p:cNvPr>
          <p:cNvSpPr>
            <a:spLocks noGrp="1"/>
          </p:cNvSpPr>
          <p:nvPr>
            <p:ph type="body" sz="quarter" idx="12"/>
          </p:nvPr>
        </p:nvSpPr>
        <p:spPr/>
        <p:txBody>
          <a:bodyPr/>
          <a:lstStyle/>
          <a:p>
            <a:pPr marL="342900" indent="-342900" algn="l">
              <a:buFont typeface="Arial" panose="020B0604020202020204" pitchFamily="34" charset="0"/>
              <a:buChar char="•"/>
            </a:pPr>
            <a:r>
              <a:rPr lang="en-US" sz="1200" dirty="0">
                <a:solidFill>
                  <a:srgbClr val="000000"/>
                </a:solidFill>
                <a:latin typeface="Montserrat" panose="00000500000000000000" pitchFamily="2" charset="0"/>
                <a:cs typeface="Arial" panose="020B0604020202020204" pitchFamily="34" charset="0"/>
              </a:rPr>
              <a:t>Name</a:t>
            </a:r>
          </a:p>
          <a:p>
            <a:pPr marL="342900" indent="-342900" algn="l">
              <a:buFont typeface="Arial" panose="020B0604020202020204" pitchFamily="34" charset="0"/>
              <a:buChar char="•"/>
            </a:pPr>
            <a:r>
              <a:rPr lang="en-US" sz="1200" dirty="0">
                <a:solidFill>
                  <a:srgbClr val="000000"/>
                </a:solidFill>
                <a:latin typeface="Montserrat" panose="00000500000000000000" pitchFamily="2" charset="0"/>
                <a:cs typeface="Arial" panose="020B0604020202020204" pitchFamily="34" charset="0"/>
              </a:rPr>
              <a:t>Chapter of Initiation </a:t>
            </a:r>
          </a:p>
          <a:p>
            <a:pPr marL="342900" indent="-342900" algn="l">
              <a:buFont typeface="Arial" panose="020B0604020202020204" pitchFamily="34" charset="0"/>
              <a:buChar char="•"/>
            </a:pPr>
            <a:r>
              <a:rPr lang="en-US" sz="1200" dirty="0">
                <a:solidFill>
                  <a:srgbClr val="000000"/>
                </a:solidFill>
                <a:latin typeface="Montserrat" panose="00000500000000000000" pitchFamily="2" charset="0"/>
                <a:cs typeface="Arial" panose="020B0604020202020204" pitchFamily="34" charset="0"/>
              </a:rPr>
              <a:t>Chapter you advise </a:t>
            </a:r>
          </a:p>
          <a:p>
            <a:pPr marL="342900" indent="-342900" algn="l">
              <a:buFont typeface="Arial" panose="020B0604020202020204" pitchFamily="34" charset="0"/>
              <a:buChar char="•"/>
            </a:pPr>
            <a:r>
              <a:rPr lang="en-US" sz="1200" dirty="0">
                <a:solidFill>
                  <a:srgbClr val="000000"/>
                </a:solidFill>
                <a:latin typeface="Montserrat" panose="00000500000000000000" pitchFamily="2" charset="0"/>
                <a:cs typeface="Arial" panose="020B0604020202020204" pitchFamily="34" charset="0"/>
              </a:rPr>
              <a:t>Your Why </a:t>
            </a:r>
          </a:p>
          <a:p>
            <a:pPr marL="342900" indent="-342900" algn="l">
              <a:buFont typeface="Arial" panose="020B0604020202020204" pitchFamily="34" charset="0"/>
              <a:buChar char="•"/>
            </a:pPr>
            <a:r>
              <a:rPr lang="en-US" sz="1200" dirty="0">
                <a:solidFill>
                  <a:srgbClr val="000000"/>
                </a:solidFill>
                <a:latin typeface="Montserrat" panose="00000500000000000000" pitchFamily="2" charset="0"/>
                <a:cs typeface="Arial" panose="020B0604020202020204" pitchFamily="34" charset="0"/>
              </a:rPr>
              <a:t>Something you are excited about for today’s training </a:t>
            </a:r>
          </a:p>
          <a:p>
            <a:endParaRPr lang="en-US" dirty="0"/>
          </a:p>
        </p:txBody>
      </p:sp>
      <p:sp>
        <p:nvSpPr>
          <p:cNvPr id="2" name="Content Placeholder 1">
            <a:extLst>
              <a:ext uri="{FF2B5EF4-FFF2-40B4-BE49-F238E27FC236}">
                <a16:creationId xmlns:a16="http://schemas.microsoft.com/office/drawing/2014/main" id="{441EBC52-3881-45F2-ADC6-B9CEC97639FA}"/>
              </a:ext>
            </a:extLst>
          </p:cNvPr>
          <p:cNvSpPr>
            <a:spLocks noGrp="1"/>
          </p:cNvSpPr>
          <p:nvPr>
            <p:ph sz="quarter" idx="10"/>
          </p:nvPr>
        </p:nvSpPr>
        <p:spPr/>
        <p:txBody>
          <a:bodyPr/>
          <a:lstStyle/>
          <a:p>
            <a:r>
              <a:rPr lang="en-US" dirty="0"/>
              <a:t>Introductions</a:t>
            </a:r>
          </a:p>
        </p:txBody>
      </p:sp>
    </p:spTree>
    <p:extLst>
      <p:ext uri="{BB962C8B-B14F-4D97-AF65-F5344CB8AC3E}">
        <p14:creationId xmlns:p14="http://schemas.microsoft.com/office/powerpoint/2010/main" val="742062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E9B6BF-C4D9-440C-AE04-0F220A444AFA}"/>
              </a:ext>
            </a:extLst>
          </p:cNvPr>
          <p:cNvSpPr>
            <a:spLocks noGrp="1"/>
          </p:cNvSpPr>
          <p:nvPr>
            <p:ph type="body" sz="quarter" idx="12"/>
          </p:nvPr>
        </p:nvSpPr>
        <p:spPr/>
        <p:txBody>
          <a:bodyPr/>
          <a:lstStyle/>
          <a:p>
            <a:pPr algn="l"/>
            <a:r>
              <a:rPr lang="en-US" altLang="en-US" sz="900" dirty="0">
                <a:solidFill>
                  <a:srgbClr val="000000"/>
                </a:solidFill>
                <a:latin typeface="Montserrat" panose="00000500000000000000" pitchFamily="2" charset="0"/>
                <a:cs typeface="Arial" panose="020B0604020202020204" pitchFamily="34" charset="0"/>
              </a:rPr>
              <a:t>It is February 2023. Emily is an initiate of Alpha Alpha and is transferring to Fake university in August 2023. She would like to become an alumna member now.</a:t>
            </a:r>
          </a:p>
          <a:p>
            <a:pPr algn="l"/>
            <a:r>
              <a:rPr lang="en-US" altLang="en-US" sz="900" b="1" dirty="0">
                <a:solidFill>
                  <a:srgbClr val="000000"/>
                </a:solidFill>
                <a:latin typeface="Montserrat" panose="00000500000000000000" pitchFamily="2" charset="0"/>
                <a:cs typeface="Arial" panose="020B0604020202020204" pitchFamily="34" charset="0"/>
              </a:rPr>
              <a:t>What options are available to Emily?</a:t>
            </a:r>
          </a:p>
          <a:p>
            <a:pPr marL="914400" lvl="1" indent="-457200" algn="l">
              <a:buFontTx/>
              <a:buAutoNum type="alphaUcPeriod"/>
            </a:pPr>
            <a:r>
              <a:rPr lang="en-US" altLang="en-US" sz="900" dirty="0">
                <a:solidFill>
                  <a:srgbClr val="000000"/>
                </a:solidFill>
                <a:latin typeface="Montserrat" panose="00000500000000000000" pitchFamily="2" charset="0"/>
                <a:cs typeface="Arial" panose="020B0604020202020204" pitchFamily="34" charset="0"/>
              </a:rPr>
              <a:t>She can become an alumna member now.</a:t>
            </a:r>
          </a:p>
          <a:p>
            <a:pPr marL="914400" lvl="1" indent="-457200" algn="l">
              <a:buFontTx/>
              <a:buAutoNum type="alphaUcPeriod"/>
            </a:pPr>
            <a:r>
              <a:rPr lang="en-US" altLang="en-US" sz="900" dirty="0">
                <a:solidFill>
                  <a:srgbClr val="000000"/>
                </a:solidFill>
                <a:latin typeface="Montserrat" panose="00000500000000000000" pitchFamily="2" charset="0"/>
                <a:cs typeface="Arial" panose="020B0604020202020204" pitchFamily="34" charset="0"/>
              </a:rPr>
              <a:t>She can resign her membership.</a:t>
            </a:r>
          </a:p>
          <a:p>
            <a:pPr marL="914400" lvl="1" indent="-457200" algn="l">
              <a:buFontTx/>
              <a:buAutoNum type="alphaUcPeriod"/>
            </a:pPr>
            <a:r>
              <a:rPr lang="en-US" altLang="en-US" sz="900" dirty="0">
                <a:solidFill>
                  <a:srgbClr val="000000"/>
                </a:solidFill>
                <a:latin typeface="Montserrat" panose="00000500000000000000" pitchFamily="2" charset="0"/>
                <a:cs typeface="Arial" panose="020B0604020202020204" pitchFamily="34" charset="0"/>
              </a:rPr>
              <a:t>She can join another sorority at Fake University. </a:t>
            </a:r>
          </a:p>
          <a:p>
            <a:pPr marL="914400" lvl="1" indent="-457200" algn="l">
              <a:buFontTx/>
              <a:buAutoNum type="alphaUcPeriod"/>
            </a:pPr>
            <a:r>
              <a:rPr lang="en-US" altLang="en-US" sz="900" dirty="0">
                <a:solidFill>
                  <a:srgbClr val="000000"/>
                </a:solidFill>
                <a:latin typeface="Montserrat" panose="00000500000000000000" pitchFamily="2" charset="0"/>
                <a:cs typeface="Arial" panose="020B0604020202020204" pitchFamily="34" charset="0"/>
              </a:rPr>
              <a:t>She can remain a collegiate member and become an alumnae member when the spring 2022 term ends.</a:t>
            </a:r>
          </a:p>
          <a:p>
            <a:endParaRPr lang="en-US" dirty="0"/>
          </a:p>
        </p:txBody>
      </p:sp>
      <p:sp>
        <p:nvSpPr>
          <p:cNvPr id="2" name="Content Placeholder 1">
            <a:extLst>
              <a:ext uri="{FF2B5EF4-FFF2-40B4-BE49-F238E27FC236}">
                <a16:creationId xmlns:a16="http://schemas.microsoft.com/office/drawing/2014/main" id="{701F4A9F-5E2C-4BD0-B907-5C5D74AEA278}"/>
              </a:ext>
            </a:extLst>
          </p:cNvPr>
          <p:cNvSpPr>
            <a:spLocks noGrp="1"/>
          </p:cNvSpPr>
          <p:nvPr>
            <p:ph sz="quarter" idx="10"/>
          </p:nvPr>
        </p:nvSpPr>
        <p:spPr/>
        <p:txBody>
          <a:bodyPr/>
          <a:lstStyle/>
          <a:p>
            <a:r>
              <a:rPr lang="en-US" dirty="0"/>
              <a:t>Roster Changes: Scenario 1</a:t>
            </a:r>
          </a:p>
        </p:txBody>
      </p:sp>
    </p:spTree>
    <p:extLst>
      <p:ext uri="{BB962C8B-B14F-4D97-AF65-F5344CB8AC3E}">
        <p14:creationId xmlns:p14="http://schemas.microsoft.com/office/powerpoint/2010/main" val="3295397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788884-39E5-4111-B079-FDA90B53E23B}"/>
              </a:ext>
            </a:extLst>
          </p:cNvPr>
          <p:cNvSpPr>
            <a:spLocks noGrp="1"/>
          </p:cNvSpPr>
          <p:nvPr>
            <p:ph type="body" sz="quarter" idx="12"/>
          </p:nvPr>
        </p:nvSpPr>
        <p:spPr>
          <a:xfrm>
            <a:off x="381000" y="838200"/>
            <a:ext cx="3886200" cy="1371600"/>
          </a:xfrm>
        </p:spPr>
        <p:txBody>
          <a:bodyPr/>
          <a:lstStyle/>
          <a:p>
            <a:pPr algn="l"/>
            <a:r>
              <a:rPr lang="en-US" altLang="en-US" sz="800" dirty="0">
                <a:solidFill>
                  <a:srgbClr val="000000"/>
                </a:solidFill>
                <a:latin typeface="Montserrat" panose="00000500000000000000" pitchFamily="2" charset="0"/>
              </a:rPr>
              <a:t>Aria was initiated into Delta Gamma in the Fall of 2021. Fall of 2022 will be her 9</a:t>
            </a:r>
            <a:r>
              <a:rPr lang="en-US" altLang="en-US" sz="800" baseline="30000" dirty="0">
                <a:solidFill>
                  <a:srgbClr val="000000"/>
                </a:solidFill>
                <a:latin typeface="Montserrat" panose="00000500000000000000" pitchFamily="2" charset="0"/>
              </a:rPr>
              <a:t>th</a:t>
            </a:r>
            <a:r>
              <a:rPr lang="en-US" altLang="en-US" sz="800" dirty="0">
                <a:solidFill>
                  <a:srgbClr val="000000"/>
                </a:solidFill>
                <a:latin typeface="Montserrat" panose="00000500000000000000" pitchFamily="2" charset="0"/>
              </a:rPr>
              <a:t> term in college. She will be student teaching this term at a high school that is 2 hours away, and doesn’t have time to participate in Delta Gamma activities.</a:t>
            </a:r>
          </a:p>
          <a:p>
            <a:pPr algn="l"/>
            <a:endParaRPr lang="en-US" altLang="en-US" sz="800" dirty="0">
              <a:solidFill>
                <a:srgbClr val="000000"/>
              </a:solidFill>
              <a:latin typeface="Montserrat" panose="00000500000000000000" pitchFamily="2" charset="0"/>
            </a:endParaRPr>
          </a:p>
          <a:p>
            <a:pPr algn="l"/>
            <a:r>
              <a:rPr lang="en-US" altLang="en-US" sz="800" b="1" dirty="0">
                <a:solidFill>
                  <a:srgbClr val="000000"/>
                </a:solidFill>
                <a:latin typeface="Montserrat" panose="00000500000000000000" pitchFamily="2" charset="0"/>
              </a:rPr>
              <a:t>What is the best option for Aria?</a:t>
            </a:r>
          </a:p>
          <a:p>
            <a:pPr marL="914400" lvl="1" indent="-457200" algn="l">
              <a:buFontTx/>
              <a:buAutoNum type="alphaUcPeriod"/>
            </a:pPr>
            <a:r>
              <a:rPr lang="en-US" altLang="en-US" sz="800" dirty="0">
                <a:solidFill>
                  <a:srgbClr val="000000"/>
                </a:solidFill>
                <a:latin typeface="Montserrat" panose="00000500000000000000" pitchFamily="2" charset="0"/>
              </a:rPr>
              <a:t>She can request Excused Status from Honor Board and ATC</a:t>
            </a:r>
          </a:p>
          <a:p>
            <a:pPr marL="914400" lvl="1" indent="-457200" algn="l">
              <a:buFontTx/>
              <a:buAutoNum type="alphaUcPeriod"/>
            </a:pPr>
            <a:r>
              <a:rPr lang="en-US" altLang="en-US" sz="800" dirty="0">
                <a:solidFill>
                  <a:srgbClr val="000000"/>
                </a:solidFill>
                <a:latin typeface="Montserrat" panose="00000500000000000000" pitchFamily="2" charset="0"/>
              </a:rPr>
              <a:t>The ATC can grant her 5</a:t>
            </a:r>
            <a:r>
              <a:rPr lang="en-US" altLang="en-US" sz="800" baseline="30000" dirty="0">
                <a:solidFill>
                  <a:srgbClr val="000000"/>
                </a:solidFill>
                <a:latin typeface="Montserrat" panose="00000500000000000000" pitchFamily="2" charset="0"/>
              </a:rPr>
              <a:t>th</a:t>
            </a:r>
            <a:r>
              <a:rPr lang="en-US" altLang="en-US" sz="800" dirty="0">
                <a:solidFill>
                  <a:srgbClr val="000000"/>
                </a:solidFill>
                <a:latin typeface="Montserrat" panose="00000500000000000000" pitchFamily="2" charset="0"/>
              </a:rPr>
              <a:t> year Alumna Status.</a:t>
            </a:r>
          </a:p>
          <a:p>
            <a:pPr marL="914400" lvl="1" indent="-457200" algn="l">
              <a:buFontTx/>
              <a:buAutoNum type="alphaUcPeriod"/>
            </a:pPr>
            <a:r>
              <a:rPr lang="en-US" altLang="en-US" sz="800" dirty="0">
                <a:solidFill>
                  <a:srgbClr val="000000"/>
                </a:solidFill>
                <a:latin typeface="Montserrat" panose="00000500000000000000" pitchFamily="2" charset="0"/>
              </a:rPr>
              <a:t>She can remain a collegiate member, and be fined for the activities she misses, if she is not excused.</a:t>
            </a:r>
          </a:p>
          <a:p>
            <a:pPr marL="914400" lvl="1" indent="-457200" algn="l">
              <a:buFontTx/>
              <a:buAutoNum type="alphaUcPeriod"/>
            </a:pPr>
            <a:r>
              <a:rPr lang="en-US" altLang="en-US" sz="800" dirty="0">
                <a:solidFill>
                  <a:srgbClr val="000000"/>
                </a:solidFill>
                <a:latin typeface="Montserrat" panose="00000500000000000000" pitchFamily="2" charset="0"/>
              </a:rPr>
              <a:t>She can resign her membership.</a:t>
            </a:r>
          </a:p>
          <a:p>
            <a:endParaRPr lang="en-US" dirty="0"/>
          </a:p>
        </p:txBody>
      </p:sp>
      <p:sp>
        <p:nvSpPr>
          <p:cNvPr id="2" name="Content Placeholder 1">
            <a:extLst>
              <a:ext uri="{FF2B5EF4-FFF2-40B4-BE49-F238E27FC236}">
                <a16:creationId xmlns:a16="http://schemas.microsoft.com/office/drawing/2014/main" id="{46563DAA-9A55-46A4-AE41-B8E497097D2C}"/>
              </a:ext>
            </a:extLst>
          </p:cNvPr>
          <p:cNvSpPr>
            <a:spLocks noGrp="1"/>
          </p:cNvSpPr>
          <p:nvPr>
            <p:ph sz="quarter" idx="10"/>
          </p:nvPr>
        </p:nvSpPr>
        <p:spPr/>
        <p:txBody>
          <a:bodyPr/>
          <a:lstStyle/>
          <a:p>
            <a:r>
              <a:rPr lang="en-US" dirty="0"/>
              <a:t>Roster Changes: Scenario 2</a:t>
            </a:r>
          </a:p>
        </p:txBody>
      </p:sp>
    </p:spTree>
    <p:extLst>
      <p:ext uri="{BB962C8B-B14F-4D97-AF65-F5344CB8AC3E}">
        <p14:creationId xmlns:p14="http://schemas.microsoft.com/office/powerpoint/2010/main" val="3500189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41AAFE-D854-4E2F-88E3-3EA7CA1DDD82}"/>
              </a:ext>
            </a:extLst>
          </p:cNvPr>
          <p:cNvSpPr>
            <a:spLocks noGrp="1"/>
          </p:cNvSpPr>
          <p:nvPr>
            <p:ph sz="quarter" idx="10"/>
          </p:nvPr>
        </p:nvSpPr>
        <p:spPr/>
        <p:txBody>
          <a:bodyPr/>
          <a:lstStyle/>
          <a:p>
            <a:r>
              <a:rPr lang="en-US" dirty="0"/>
              <a:t>Roster Changes: Anchorbase</a:t>
            </a:r>
          </a:p>
        </p:txBody>
      </p:sp>
      <p:sp>
        <p:nvSpPr>
          <p:cNvPr id="3" name="Content Placeholder 2">
            <a:extLst>
              <a:ext uri="{FF2B5EF4-FFF2-40B4-BE49-F238E27FC236}">
                <a16:creationId xmlns:a16="http://schemas.microsoft.com/office/drawing/2014/main" id="{C086F76A-96ED-4F54-AEEE-4CCF22EFD594}"/>
              </a:ext>
            </a:extLst>
          </p:cNvPr>
          <p:cNvSpPr>
            <a:spLocks noGrp="1"/>
          </p:cNvSpPr>
          <p:nvPr>
            <p:ph sz="quarter" idx="11"/>
          </p:nvPr>
        </p:nvSpPr>
        <p:spPr/>
        <p:txBody>
          <a:bodyPr/>
          <a:lstStyle/>
          <a:p>
            <a:endParaRPr lang="en-US" dirty="0"/>
          </a:p>
        </p:txBody>
      </p:sp>
      <p:pic>
        <p:nvPicPr>
          <p:cNvPr id="4" name="Picture 3">
            <a:extLst>
              <a:ext uri="{FF2B5EF4-FFF2-40B4-BE49-F238E27FC236}">
                <a16:creationId xmlns:a16="http://schemas.microsoft.com/office/drawing/2014/main" id="{082D76A5-D814-4865-80BB-4F7145F6D285}"/>
              </a:ext>
            </a:extLst>
          </p:cNvPr>
          <p:cNvPicPr>
            <a:picLocks noChangeAspect="1"/>
          </p:cNvPicPr>
          <p:nvPr/>
        </p:nvPicPr>
        <p:blipFill>
          <a:blip r:embed="rId3"/>
          <a:stretch>
            <a:fillRect/>
          </a:stretch>
        </p:blipFill>
        <p:spPr>
          <a:xfrm>
            <a:off x="152400" y="700649"/>
            <a:ext cx="1726070" cy="1570502"/>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FDAAE2CD-7E93-44E6-B602-F1071731B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1123916"/>
            <a:ext cx="1726070" cy="1085884"/>
          </a:xfrm>
          <a:prstGeom prst="rect">
            <a:avLst/>
          </a:prstGeom>
        </p:spPr>
      </p:pic>
      <p:sp>
        <p:nvSpPr>
          <p:cNvPr id="6" name="Arrow: Right 5">
            <a:extLst>
              <a:ext uri="{FF2B5EF4-FFF2-40B4-BE49-F238E27FC236}">
                <a16:creationId xmlns:a16="http://schemas.microsoft.com/office/drawing/2014/main" id="{3E1AFFA1-4927-4FA1-98C1-4A2ECFF5BE61}"/>
              </a:ext>
            </a:extLst>
          </p:cNvPr>
          <p:cNvSpPr/>
          <p:nvPr/>
        </p:nvSpPr>
        <p:spPr>
          <a:xfrm>
            <a:off x="1941405" y="1524000"/>
            <a:ext cx="457200" cy="182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327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7B1879-471D-4722-AC5F-B72691EA3F91}"/>
              </a:ext>
            </a:extLst>
          </p:cNvPr>
          <p:cNvSpPr>
            <a:spLocks noGrp="1"/>
          </p:cNvSpPr>
          <p:nvPr>
            <p:ph type="body" sz="quarter" idx="10"/>
          </p:nvPr>
        </p:nvSpPr>
        <p:spPr>
          <a:xfrm>
            <a:off x="228600" y="838200"/>
            <a:ext cx="2336800" cy="381000"/>
          </a:xfrm>
        </p:spPr>
        <p:txBody>
          <a:bodyPr/>
          <a:lstStyle/>
          <a:p>
            <a:r>
              <a:rPr lang="en-US" dirty="0"/>
              <a:t>DELTA GAMMA STYLE GUIDE</a:t>
            </a:r>
          </a:p>
        </p:txBody>
      </p:sp>
    </p:spTree>
    <p:extLst>
      <p:ext uri="{BB962C8B-B14F-4D97-AF65-F5344CB8AC3E}">
        <p14:creationId xmlns:p14="http://schemas.microsoft.com/office/powerpoint/2010/main" val="4028924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C233A-02D8-48CD-A539-2829A0C54EEA}"/>
              </a:ext>
            </a:extLst>
          </p:cNvPr>
          <p:cNvSpPr>
            <a:spLocks noGrp="1"/>
          </p:cNvSpPr>
          <p:nvPr>
            <p:ph type="body" sz="quarter" idx="12"/>
          </p:nvPr>
        </p:nvSpPr>
        <p:spPr>
          <a:xfrm>
            <a:off x="381000" y="762000"/>
            <a:ext cx="3657600" cy="1371600"/>
          </a:xfrm>
        </p:spPr>
        <p:txBody>
          <a:bodyPr/>
          <a:lstStyle/>
          <a:p>
            <a:pPr algn="ctr"/>
            <a:r>
              <a:rPr lang="en-US" b="1" dirty="0"/>
              <a:t>Identify the errors in the following sentence:</a:t>
            </a:r>
          </a:p>
          <a:p>
            <a:pPr algn="l"/>
            <a:endParaRPr lang="en-US" dirty="0"/>
          </a:p>
          <a:p>
            <a:pPr algn="l"/>
            <a:r>
              <a:rPr lang="en-US" dirty="0"/>
              <a:t>Since Sally is the VP Finance she budgets for alcoholic events. </a:t>
            </a:r>
          </a:p>
          <a:p>
            <a:pPr algn="l"/>
            <a:endParaRPr lang="en-US" dirty="0"/>
          </a:p>
          <a:p>
            <a:pPr algn="l"/>
            <a:r>
              <a:rPr lang="en-US" dirty="0">
                <a:solidFill>
                  <a:srgbClr val="FF0000"/>
                </a:solidFill>
              </a:rPr>
              <a:t>Because</a:t>
            </a:r>
            <a:r>
              <a:rPr lang="en-US" dirty="0"/>
              <a:t> Sally is the </a:t>
            </a:r>
            <a:r>
              <a:rPr lang="en-US" dirty="0">
                <a:solidFill>
                  <a:srgbClr val="FF0000"/>
                </a:solidFill>
              </a:rPr>
              <a:t>vp: finance</a:t>
            </a:r>
            <a:r>
              <a:rPr lang="en-US" dirty="0"/>
              <a:t>, she budgets for </a:t>
            </a:r>
            <a:r>
              <a:rPr lang="en-US" dirty="0">
                <a:solidFill>
                  <a:srgbClr val="FF0000"/>
                </a:solidFill>
              </a:rPr>
              <a:t>events with alcohol</a:t>
            </a:r>
            <a:r>
              <a:rPr lang="en-US" dirty="0"/>
              <a:t>. </a:t>
            </a:r>
          </a:p>
        </p:txBody>
      </p:sp>
      <p:sp>
        <p:nvSpPr>
          <p:cNvPr id="2" name="Content Placeholder 1">
            <a:extLst>
              <a:ext uri="{FF2B5EF4-FFF2-40B4-BE49-F238E27FC236}">
                <a16:creationId xmlns:a16="http://schemas.microsoft.com/office/drawing/2014/main" id="{935E53DF-9648-4023-9B9D-F0B5BA92F11A}"/>
              </a:ext>
            </a:extLst>
          </p:cNvPr>
          <p:cNvSpPr>
            <a:spLocks noGrp="1"/>
          </p:cNvSpPr>
          <p:nvPr>
            <p:ph sz="quarter" idx="10"/>
          </p:nvPr>
        </p:nvSpPr>
        <p:spPr/>
        <p:txBody>
          <a:bodyPr/>
          <a:lstStyle/>
          <a:p>
            <a:r>
              <a:rPr lang="en-US" dirty="0"/>
              <a:t>Delta Gamma Style</a:t>
            </a:r>
          </a:p>
        </p:txBody>
      </p:sp>
    </p:spTree>
    <p:extLst>
      <p:ext uri="{BB962C8B-B14F-4D97-AF65-F5344CB8AC3E}">
        <p14:creationId xmlns:p14="http://schemas.microsoft.com/office/powerpoint/2010/main" val="304895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C233A-02D8-48CD-A539-2829A0C54EEA}"/>
              </a:ext>
            </a:extLst>
          </p:cNvPr>
          <p:cNvSpPr>
            <a:spLocks noGrp="1"/>
          </p:cNvSpPr>
          <p:nvPr>
            <p:ph type="body" sz="quarter" idx="12"/>
          </p:nvPr>
        </p:nvSpPr>
        <p:spPr>
          <a:xfrm>
            <a:off x="381000" y="762000"/>
            <a:ext cx="3657600" cy="1371600"/>
          </a:xfrm>
        </p:spPr>
        <p:txBody>
          <a:bodyPr/>
          <a:lstStyle/>
          <a:p>
            <a:pPr algn="ctr"/>
            <a:r>
              <a:rPr lang="en-US" b="1" dirty="0"/>
              <a:t>Identify the errors in the following sentence:</a:t>
            </a:r>
          </a:p>
          <a:p>
            <a:pPr algn="l"/>
            <a:endParaRPr lang="en-US" dirty="0"/>
          </a:p>
          <a:p>
            <a:pPr algn="l"/>
            <a:r>
              <a:rPr lang="en-US" dirty="0"/>
              <a:t>The Omega Omega—Test State University chapter has too many actives on their phone during chapter. </a:t>
            </a:r>
          </a:p>
          <a:p>
            <a:pPr algn="l"/>
            <a:endParaRPr lang="en-US" dirty="0"/>
          </a:p>
          <a:p>
            <a:pPr algn="l"/>
            <a:r>
              <a:rPr lang="en-US" dirty="0">
                <a:solidFill>
                  <a:srgbClr val="FF0000"/>
                </a:solidFill>
              </a:rPr>
              <a:t>Omega Omega-Test State </a:t>
            </a:r>
            <a:r>
              <a:rPr lang="en-US" dirty="0">
                <a:solidFill>
                  <a:srgbClr val="000000"/>
                </a:solidFill>
              </a:rPr>
              <a:t>has too many </a:t>
            </a:r>
            <a:r>
              <a:rPr lang="en-US" dirty="0">
                <a:solidFill>
                  <a:srgbClr val="FF0000"/>
                </a:solidFill>
              </a:rPr>
              <a:t>collegians </a:t>
            </a:r>
            <a:r>
              <a:rPr lang="en-US" dirty="0">
                <a:solidFill>
                  <a:srgbClr val="000000"/>
                </a:solidFill>
              </a:rPr>
              <a:t>on their phones during </a:t>
            </a:r>
            <a:r>
              <a:rPr lang="en-US" dirty="0">
                <a:solidFill>
                  <a:srgbClr val="FF0000"/>
                </a:solidFill>
              </a:rPr>
              <a:t>chapter meeting. </a:t>
            </a:r>
            <a:endParaRPr lang="en-US" dirty="0"/>
          </a:p>
        </p:txBody>
      </p:sp>
      <p:sp>
        <p:nvSpPr>
          <p:cNvPr id="2" name="Content Placeholder 1">
            <a:extLst>
              <a:ext uri="{FF2B5EF4-FFF2-40B4-BE49-F238E27FC236}">
                <a16:creationId xmlns:a16="http://schemas.microsoft.com/office/drawing/2014/main" id="{935E53DF-9648-4023-9B9D-F0B5BA92F11A}"/>
              </a:ext>
            </a:extLst>
          </p:cNvPr>
          <p:cNvSpPr>
            <a:spLocks noGrp="1"/>
          </p:cNvSpPr>
          <p:nvPr>
            <p:ph sz="quarter" idx="10"/>
          </p:nvPr>
        </p:nvSpPr>
        <p:spPr/>
        <p:txBody>
          <a:bodyPr/>
          <a:lstStyle/>
          <a:p>
            <a:r>
              <a:rPr lang="en-US" dirty="0"/>
              <a:t>Delta Gamma Style</a:t>
            </a:r>
          </a:p>
        </p:txBody>
      </p:sp>
    </p:spTree>
    <p:extLst>
      <p:ext uri="{BB962C8B-B14F-4D97-AF65-F5344CB8AC3E}">
        <p14:creationId xmlns:p14="http://schemas.microsoft.com/office/powerpoint/2010/main" val="20487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1C233A-02D8-48CD-A539-2829A0C54EEA}"/>
              </a:ext>
            </a:extLst>
          </p:cNvPr>
          <p:cNvSpPr>
            <a:spLocks noGrp="1"/>
          </p:cNvSpPr>
          <p:nvPr>
            <p:ph type="body" sz="quarter" idx="12"/>
          </p:nvPr>
        </p:nvSpPr>
        <p:spPr>
          <a:xfrm>
            <a:off x="381000" y="762000"/>
            <a:ext cx="3810000" cy="1371600"/>
          </a:xfrm>
        </p:spPr>
        <p:txBody>
          <a:bodyPr/>
          <a:lstStyle/>
          <a:p>
            <a:pPr algn="ctr"/>
            <a:r>
              <a:rPr lang="en-US" b="1" dirty="0"/>
              <a:t>Identify the errors in the following sentence:</a:t>
            </a:r>
          </a:p>
          <a:p>
            <a:pPr algn="l"/>
            <a:endParaRPr lang="en-US" dirty="0"/>
          </a:p>
          <a:p>
            <a:pPr algn="l"/>
            <a:r>
              <a:rPr lang="en-US" dirty="0"/>
              <a:t>The advisor blames all communications mess ups on the vp panhellenic. </a:t>
            </a:r>
          </a:p>
          <a:p>
            <a:pPr algn="l"/>
            <a:endParaRPr lang="en-US" dirty="0"/>
          </a:p>
          <a:p>
            <a:pPr algn="l"/>
            <a:r>
              <a:rPr lang="en-US" dirty="0">
                <a:solidFill>
                  <a:srgbClr val="000000"/>
                </a:solidFill>
              </a:rPr>
              <a:t>The advis</a:t>
            </a:r>
            <a:r>
              <a:rPr lang="en-US" dirty="0">
                <a:solidFill>
                  <a:srgbClr val="FF0000"/>
                </a:solidFill>
              </a:rPr>
              <a:t>e</a:t>
            </a:r>
            <a:r>
              <a:rPr lang="en-US" dirty="0">
                <a:solidFill>
                  <a:srgbClr val="000000"/>
                </a:solidFill>
              </a:rPr>
              <a:t>r and vp: </a:t>
            </a:r>
            <a:r>
              <a:rPr lang="en-US" dirty="0">
                <a:solidFill>
                  <a:srgbClr val="FF0000"/>
                </a:solidFill>
              </a:rPr>
              <a:t>P</a:t>
            </a:r>
            <a:r>
              <a:rPr lang="en-US" dirty="0">
                <a:solidFill>
                  <a:srgbClr val="000000"/>
                </a:solidFill>
              </a:rPr>
              <a:t>anhellenic disagree on best communication methods. </a:t>
            </a:r>
          </a:p>
        </p:txBody>
      </p:sp>
      <p:sp>
        <p:nvSpPr>
          <p:cNvPr id="2" name="Content Placeholder 1">
            <a:extLst>
              <a:ext uri="{FF2B5EF4-FFF2-40B4-BE49-F238E27FC236}">
                <a16:creationId xmlns:a16="http://schemas.microsoft.com/office/drawing/2014/main" id="{935E53DF-9648-4023-9B9D-F0B5BA92F11A}"/>
              </a:ext>
            </a:extLst>
          </p:cNvPr>
          <p:cNvSpPr>
            <a:spLocks noGrp="1"/>
          </p:cNvSpPr>
          <p:nvPr>
            <p:ph sz="quarter" idx="10"/>
          </p:nvPr>
        </p:nvSpPr>
        <p:spPr/>
        <p:txBody>
          <a:bodyPr/>
          <a:lstStyle/>
          <a:p>
            <a:r>
              <a:rPr lang="en-US" dirty="0"/>
              <a:t>Delta Gamma Style</a:t>
            </a:r>
          </a:p>
        </p:txBody>
      </p:sp>
    </p:spTree>
    <p:extLst>
      <p:ext uri="{BB962C8B-B14F-4D97-AF65-F5344CB8AC3E}">
        <p14:creationId xmlns:p14="http://schemas.microsoft.com/office/powerpoint/2010/main" val="15736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A66B83-C398-41A2-A58E-45250918946B}"/>
              </a:ext>
            </a:extLst>
          </p:cNvPr>
          <p:cNvSpPr>
            <a:spLocks noGrp="1"/>
          </p:cNvSpPr>
          <p:nvPr>
            <p:ph type="body" sz="quarter" idx="12"/>
          </p:nvPr>
        </p:nvSpPr>
        <p:spPr/>
        <p:txBody>
          <a:bodyPr/>
          <a:lstStyle/>
          <a:p>
            <a:pPr algn="ctr"/>
            <a:r>
              <a:rPr lang="en-US" b="1" dirty="0"/>
              <a:t>Acronyms the Delta Gamma Way</a:t>
            </a:r>
          </a:p>
        </p:txBody>
      </p:sp>
      <p:sp>
        <p:nvSpPr>
          <p:cNvPr id="2" name="Content Placeholder 1">
            <a:extLst>
              <a:ext uri="{FF2B5EF4-FFF2-40B4-BE49-F238E27FC236}">
                <a16:creationId xmlns:a16="http://schemas.microsoft.com/office/drawing/2014/main" id="{D91B864B-545A-48CE-99CA-9CFD511FD076}"/>
              </a:ext>
            </a:extLst>
          </p:cNvPr>
          <p:cNvSpPr>
            <a:spLocks noGrp="1"/>
          </p:cNvSpPr>
          <p:nvPr>
            <p:ph sz="quarter" idx="10"/>
          </p:nvPr>
        </p:nvSpPr>
        <p:spPr/>
        <p:txBody>
          <a:bodyPr/>
          <a:lstStyle/>
          <a:p>
            <a:r>
              <a:rPr lang="en-US" dirty="0"/>
              <a:t>Delta Gamma Style </a:t>
            </a:r>
          </a:p>
        </p:txBody>
      </p:sp>
      <p:sp>
        <p:nvSpPr>
          <p:cNvPr id="5" name="Rectangle 4">
            <a:extLst>
              <a:ext uri="{FF2B5EF4-FFF2-40B4-BE49-F238E27FC236}">
                <a16:creationId xmlns:a16="http://schemas.microsoft.com/office/drawing/2014/main" id="{B223DACC-85D8-4F06-8E8C-0A5794D89A14}"/>
              </a:ext>
            </a:extLst>
          </p:cNvPr>
          <p:cNvSpPr/>
          <p:nvPr/>
        </p:nvSpPr>
        <p:spPr>
          <a:xfrm>
            <a:off x="304800" y="1044140"/>
            <a:ext cx="1066800" cy="1200329"/>
          </a:xfrm>
          <a:prstGeom prst="rect">
            <a:avLst/>
          </a:prstGeom>
        </p:spPr>
        <p:txBody>
          <a:bodyPr wrap="square" numCol="1">
            <a:spAutoFit/>
          </a:bodyPr>
          <a:lstStyle/>
          <a:p>
            <a:pPr algn="ctr"/>
            <a:r>
              <a:rPr lang="en-US" sz="1200" dirty="0">
                <a:solidFill>
                  <a:srgbClr val="000000"/>
                </a:solidFill>
                <a:latin typeface="Montserrat" panose="00000500000000000000" pitchFamily="2" charset="0"/>
                <a:cs typeface="Arial" panose="020B0604020202020204" pitchFamily="34" charset="0"/>
              </a:rPr>
              <a:t>RD</a:t>
            </a:r>
          </a:p>
          <a:p>
            <a:pPr algn="ctr"/>
            <a:r>
              <a:rPr lang="en-US" sz="1200" dirty="0">
                <a:solidFill>
                  <a:srgbClr val="000000"/>
                </a:solidFill>
                <a:latin typeface="Montserrat" panose="00000500000000000000" pitchFamily="2" charset="0"/>
                <a:cs typeface="Arial" panose="020B0604020202020204" pitchFamily="34" charset="0"/>
              </a:rPr>
              <a:t>RCS</a:t>
            </a:r>
          </a:p>
          <a:p>
            <a:pPr algn="ctr"/>
            <a:r>
              <a:rPr lang="en-US" sz="1200" dirty="0">
                <a:solidFill>
                  <a:srgbClr val="000000"/>
                </a:solidFill>
                <a:latin typeface="Montserrat" panose="00000500000000000000" pitchFamily="2" charset="0"/>
                <a:cs typeface="Arial" panose="020B0604020202020204" pitchFamily="34" charset="0"/>
              </a:rPr>
              <a:t>RCRS</a:t>
            </a:r>
          </a:p>
          <a:p>
            <a:pPr algn="ctr"/>
            <a:r>
              <a:rPr lang="en-US" sz="1200" dirty="0">
                <a:solidFill>
                  <a:srgbClr val="000000"/>
                </a:solidFill>
                <a:latin typeface="Montserrat" panose="00000500000000000000" pitchFamily="2" charset="0"/>
                <a:cs typeface="Arial" panose="020B0604020202020204" pitchFamily="34" charset="0"/>
              </a:rPr>
              <a:t>RAS</a:t>
            </a:r>
          </a:p>
          <a:p>
            <a:pPr algn="ctr"/>
            <a:r>
              <a:rPr lang="en-US" sz="1200" dirty="0">
                <a:solidFill>
                  <a:srgbClr val="000000"/>
                </a:solidFill>
                <a:latin typeface="Montserrat" panose="00000500000000000000" pitchFamily="2" charset="0"/>
                <a:cs typeface="Arial" panose="020B0604020202020204" pitchFamily="34" charset="0"/>
              </a:rPr>
              <a:t>RFS</a:t>
            </a:r>
          </a:p>
          <a:p>
            <a:pPr algn="ctr"/>
            <a:r>
              <a:rPr lang="en-US" sz="1200" dirty="0">
                <a:solidFill>
                  <a:srgbClr val="000000"/>
                </a:solidFill>
                <a:latin typeface="Montserrat" panose="00000500000000000000" pitchFamily="2" charset="0"/>
                <a:cs typeface="Arial" panose="020B0604020202020204" pitchFamily="34" charset="0"/>
              </a:rPr>
              <a:t>RHS</a:t>
            </a:r>
          </a:p>
        </p:txBody>
      </p:sp>
      <p:sp>
        <p:nvSpPr>
          <p:cNvPr id="6" name="Rectangle 5">
            <a:extLst>
              <a:ext uri="{FF2B5EF4-FFF2-40B4-BE49-F238E27FC236}">
                <a16:creationId xmlns:a16="http://schemas.microsoft.com/office/drawing/2014/main" id="{B8281601-CA84-4564-900A-0E453CCD10C2}"/>
              </a:ext>
            </a:extLst>
          </p:cNvPr>
          <p:cNvSpPr/>
          <p:nvPr/>
        </p:nvSpPr>
        <p:spPr>
          <a:xfrm>
            <a:off x="1371600" y="1038135"/>
            <a:ext cx="1066800" cy="1200329"/>
          </a:xfrm>
          <a:prstGeom prst="rect">
            <a:avLst/>
          </a:prstGeom>
        </p:spPr>
        <p:txBody>
          <a:bodyPr wrap="square" numCol="1">
            <a:spAutoFit/>
          </a:bodyPr>
          <a:lstStyle/>
          <a:p>
            <a:pPr algn="ctr"/>
            <a:r>
              <a:rPr lang="en-US" sz="1200" dirty="0">
                <a:solidFill>
                  <a:srgbClr val="000000"/>
                </a:solidFill>
                <a:latin typeface="Montserrat" panose="00000500000000000000" pitchFamily="2" charset="0"/>
                <a:cs typeface="Arial" panose="020B0604020202020204" pitchFamily="34" charset="0"/>
              </a:rPr>
              <a:t>EO </a:t>
            </a:r>
          </a:p>
          <a:p>
            <a:pPr algn="ctr"/>
            <a:r>
              <a:rPr lang="en-US" sz="1200" dirty="0">
                <a:solidFill>
                  <a:srgbClr val="000000"/>
                </a:solidFill>
                <a:latin typeface="Montserrat" panose="00000500000000000000" pitchFamily="2" charset="0"/>
                <a:cs typeface="Arial" panose="020B0604020202020204" pitchFamily="34" charset="0"/>
              </a:rPr>
              <a:t>CDS</a:t>
            </a:r>
          </a:p>
          <a:p>
            <a:pPr algn="ctr"/>
            <a:r>
              <a:rPr lang="en-US" sz="1200" dirty="0">
                <a:solidFill>
                  <a:srgbClr val="000000"/>
                </a:solidFill>
                <a:latin typeface="Montserrat" panose="00000500000000000000" pitchFamily="2" charset="0"/>
                <a:cs typeface="Arial" panose="020B0604020202020204" pitchFamily="34" charset="0"/>
              </a:rPr>
              <a:t>RFNC</a:t>
            </a:r>
          </a:p>
          <a:p>
            <a:pPr algn="ctr"/>
            <a:r>
              <a:rPr lang="en-US" sz="1200" dirty="0">
                <a:solidFill>
                  <a:srgbClr val="000000"/>
                </a:solidFill>
                <a:latin typeface="Montserrat" panose="00000500000000000000" pitchFamily="2" charset="0"/>
                <a:cs typeface="Arial" panose="020B0604020202020204" pitchFamily="34" charset="0"/>
              </a:rPr>
              <a:t>FSA</a:t>
            </a:r>
          </a:p>
          <a:p>
            <a:pPr algn="ctr"/>
            <a:r>
              <a:rPr lang="en-US" sz="1200" dirty="0">
                <a:solidFill>
                  <a:srgbClr val="000000"/>
                </a:solidFill>
                <a:latin typeface="Montserrat" panose="00000500000000000000" pitchFamily="2" charset="0"/>
                <a:cs typeface="Arial" panose="020B0604020202020204" pitchFamily="34" charset="0"/>
              </a:rPr>
              <a:t>FHC</a:t>
            </a:r>
          </a:p>
          <a:p>
            <a:pPr algn="ctr"/>
            <a:r>
              <a:rPr lang="en-US" sz="1200" dirty="0">
                <a:solidFill>
                  <a:srgbClr val="000000"/>
                </a:solidFill>
                <a:latin typeface="Montserrat" panose="00000500000000000000" pitchFamily="2" charset="0"/>
                <a:cs typeface="Arial" panose="020B0604020202020204" pitchFamily="34" charset="0"/>
              </a:rPr>
              <a:t>BOA</a:t>
            </a:r>
          </a:p>
        </p:txBody>
      </p:sp>
      <p:sp>
        <p:nvSpPr>
          <p:cNvPr id="7" name="Rectangle 6">
            <a:extLst>
              <a:ext uri="{FF2B5EF4-FFF2-40B4-BE49-F238E27FC236}">
                <a16:creationId xmlns:a16="http://schemas.microsoft.com/office/drawing/2014/main" id="{C1809147-8148-402C-9E45-782963143A42}"/>
              </a:ext>
            </a:extLst>
          </p:cNvPr>
          <p:cNvSpPr/>
          <p:nvPr/>
        </p:nvSpPr>
        <p:spPr>
          <a:xfrm>
            <a:off x="2514600" y="1038134"/>
            <a:ext cx="1066800" cy="1200329"/>
          </a:xfrm>
          <a:prstGeom prst="rect">
            <a:avLst/>
          </a:prstGeom>
        </p:spPr>
        <p:txBody>
          <a:bodyPr wrap="square" numCol="1">
            <a:spAutoFit/>
          </a:bodyPr>
          <a:lstStyle/>
          <a:p>
            <a:pPr algn="ctr"/>
            <a:r>
              <a:rPr lang="en-US" sz="1200" dirty="0">
                <a:solidFill>
                  <a:srgbClr val="000000"/>
                </a:solidFill>
                <a:latin typeface="Montserrat" panose="00000500000000000000" pitchFamily="2" charset="0"/>
                <a:cs typeface="Arial" panose="020B0604020202020204" pitchFamily="34" charset="0"/>
              </a:rPr>
              <a:t>BOT </a:t>
            </a:r>
          </a:p>
          <a:p>
            <a:pPr algn="ctr"/>
            <a:r>
              <a:rPr lang="en-US" sz="1200" dirty="0">
                <a:solidFill>
                  <a:srgbClr val="000000"/>
                </a:solidFill>
                <a:latin typeface="Montserrat" panose="00000500000000000000" pitchFamily="2" charset="0"/>
                <a:cs typeface="Arial" panose="020B0604020202020204" pitchFamily="34" charset="0"/>
              </a:rPr>
              <a:t>CDC</a:t>
            </a:r>
          </a:p>
          <a:p>
            <a:pPr algn="ctr"/>
            <a:r>
              <a:rPr lang="en-US" sz="1200" dirty="0">
                <a:solidFill>
                  <a:srgbClr val="000000"/>
                </a:solidFill>
                <a:latin typeface="Montserrat" panose="00000500000000000000" pitchFamily="2" charset="0"/>
                <a:cs typeface="Arial" panose="020B0604020202020204" pitchFamily="34" charset="0"/>
              </a:rPr>
              <a:t>Nom Com</a:t>
            </a:r>
          </a:p>
          <a:p>
            <a:pPr algn="ctr"/>
            <a:r>
              <a:rPr lang="en-US" sz="1200" dirty="0">
                <a:solidFill>
                  <a:srgbClr val="000000"/>
                </a:solidFill>
                <a:latin typeface="Montserrat" panose="00000500000000000000" pitchFamily="2" charset="0"/>
                <a:cs typeface="Arial" panose="020B0604020202020204" pitchFamily="34" charset="0"/>
              </a:rPr>
              <a:t>NPC</a:t>
            </a:r>
          </a:p>
          <a:p>
            <a:pPr algn="ctr"/>
            <a:r>
              <a:rPr lang="en-US" sz="1200" dirty="0">
                <a:solidFill>
                  <a:srgbClr val="000000"/>
                </a:solidFill>
                <a:latin typeface="Montserrat" panose="00000500000000000000" pitchFamily="2" charset="0"/>
                <a:cs typeface="Arial" panose="020B0604020202020204" pitchFamily="34" charset="0"/>
              </a:rPr>
              <a:t>NCC</a:t>
            </a:r>
          </a:p>
          <a:p>
            <a:pPr algn="ctr"/>
            <a:r>
              <a:rPr lang="en-US" sz="1200" dirty="0">
                <a:solidFill>
                  <a:srgbClr val="000000"/>
                </a:solidFill>
                <a:latin typeface="Montserrat" panose="00000500000000000000" pitchFamily="2" charset="0"/>
                <a:cs typeface="Arial" panose="020B0604020202020204" pitchFamily="34" charset="0"/>
              </a:rPr>
              <a:t>CAC</a:t>
            </a:r>
          </a:p>
        </p:txBody>
      </p:sp>
    </p:spTree>
    <p:extLst>
      <p:ext uri="{BB962C8B-B14F-4D97-AF65-F5344CB8AC3E}">
        <p14:creationId xmlns:p14="http://schemas.microsoft.com/office/powerpoint/2010/main" val="1436177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A66B83-C398-41A2-A58E-45250918946B}"/>
              </a:ext>
            </a:extLst>
          </p:cNvPr>
          <p:cNvSpPr>
            <a:spLocks noGrp="1"/>
          </p:cNvSpPr>
          <p:nvPr>
            <p:ph type="body" sz="quarter" idx="12"/>
          </p:nvPr>
        </p:nvSpPr>
        <p:spPr/>
        <p:txBody>
          <a:bodyPr/>
          <a:lstStyle/>
          <a:p>
            <a:pPr algn="ctr"/>
            <a:r>
              <a:rPr lang="en-US" b="1" dirty="0"/>
              <a:t>Acronyms the Delta Gamma Way</a:t>
            </a:r>
          </a:p>
        </p:txBody>
      </p:sp>
      <p:sp>
        <p:nvSpPr>
          <p:cNvPr id="2" name="Content Placeholder 1">
            <a:extLst>
              <a:ext uri="{FF2B5EF4-FFF2-40B4-BE49-F238E27FC236}">
                <a16:creationId xmlns:a16="http://schemas.microsoft.com/office/drawing/2014/main" id="{D91B864B-545A-48CE-99CA-9CFD511FD076}"/>
              </a:ext>
            </a:extLst>
          </p:cNvPr>
          <p:cNvSpPr>
            <a:spLocks noGrp="1"/>
          </p:cNvSpPr>
          <p:nvPr>
            <p:ph sz="quarter" idx="10"/>
          </p:nvPr>
        </p:nvSpPr>
        <p:spPr/>
        <p:txBody>
          <a:bodyPr/>
          <a:lstStyle/>
          <a:p>
            <a:r>
              <a:rPr lang="en-US" dirty="0"/>
              <a:t>Delta Gamma Style </a:t>
            </a:r>
          </a:p>
        </p:txBody>
      </p:sp>
      <p:sp>
        <p:nvSpPr>
          <p:cNvPr id="8" name="Rectangle 7">
            <a:extLst>
              <a:ext uri="{FF2B5EF4-FFF2-40B4-BE49-F238E27FC236}">
                <a16:creationId xmlns:a16="http://schemas.microsoft.com/office/drawing/2014/main" id="{E48A6CDB-F778-4E9C-B476-1CC4C5D8D016}"/>
              </a:ext>
            </a:extLst>
          </p:cNvPr>
          <p:cNvSpPr/>
          <p:nvPr/>
        </p:nvSpPr>
        <p:spPr>
          <a:xfrm>
            <a:off x="152400" y="990600"/>
            <a:ext cx="1447800" cy="1361911"/>
          </a:xfrm>
          <a:prstGeom prst="rect">
            <a:avLst/>
          </a:prstGeom>
        </p:spPr>
        <p:txBody>
          <a:bodyPr wrap="square" numCol="1">
            <a:spAutoFit/>
          </a:bodyPr>
          <a:lstStyle/>
          <a:p>
            <a:r>
              <a:rPr lang="en-US" sz="750" b="1" dirty="0">
                <a:solidFill>
                  <a:srgbClr val="000000"/>
                </a:solidFill>
                <a:latin typeface="Montserrat" panose="00000500000000000000" pitchFamily="2" charset="0"/>
                <a:cs typeface="Arial" panose="020B0604020202020204" pitchFamily="34" charset="0"/>
              </a:rPr>
              <a:t>RD:</a:t>
            </a:r>
            <a:r>
              <a:rPr lang="en-US" sz="750" dirty="0">
                <a:solidFill>
                  <a:srgbClr val="000000"/>
                </a:solidFill>
                <a:latin typeface="Montserrat" panose="00000500000000000000" pitchFamily="2" charset="0"/>
                <a:cs typeface="Arial" panose="020B0604020202020204" pitchFamily="34" charset="0"/>
              </a:rPr>
              <a:t> Regional Director </a:t>
            </a:r>
          </a:p>
          <a:p>
            <a:r>
              <a:rPr lang="en-US" sz="750" b="1" dirty="0">
                <a:solidFill>
                  <a:srgbClr val="000000"/>
                </a:solidFill>
                <a:latin typeface="Montserrat" panose="00000500000000000000" pitchFamily="2" charset="0"/>
                <a:cs typeface="Arial" panose="020B0604020202020204" pitchFamily="34" charset="0"/>
              </a:rPr>
              <a:t>RCS:</a:t>
            </a:r>
            <a:r>
              <a:rPr lang="en-US" sz="750" dirty="0">
                <a:solidFill>
                  <a:srgbClr val="000000"/>
                </a:solidFill>
                <a:latin typeface="Montserrat" panose="00000500000000000000" pitchFamily="2" charset="0"/>
                <a:cs typeface="Arial" panose="020B0604020202020204" pitchFamily="34" charset="0"/>
              </a:rPr>
              <a:t> Regional Collegiate Specialist</a:t>
            </a:r>
          </a:p>
          <a:p>
            <a:r>
              <a:rPr lang="en-US" sz="750" b="1" dirty="0">
                <a:solidFill>
                  <a:srgbClr val="000000"/>
                </a:solidFill>
                <a:latin typeface="Montserrat" panose="00000500000000000000" pitchFamily="2" charset="0"/>
                <a:cs typeface="Arial" panose="020B0604020202020204" pitchFamily="34" charset="0"/>
              </a:rPr>
              <a:t>RCRS:</a:t>
            </a:r>
            <a:r>
              <a:rPr lang="en-US" sz="750" dirty="0">
                <a:solidFill>
                  <a:srgbClr val="000000"/>
                </a:solidFill>
                <a:latin typeface="Montserrat" panose="00000500000000000000" pitchFamily="2" charset="0"/>
                <a:cs typeface="Arial" panose="020B0604020202020204" pitchFamily="34" charset="0"/>
              </a:rPr>
              <a:t> Regional Collegiate Recruitment Specialist</a:t>
            </a:r>
          </a:p>
          <a:p>
            <a:r>
              <a:rPr lang="en-US" sz="750" b="1" dirty="0">
                <a:solidFill>
                  <a:srgbClr val="000000"/>
                </a:solidFill>
                <a:latin typeface="Montserrat" panose="00000500000000000000" pitchFamily="2" charset="0"/>
                <a:cs typeface="Arial" panose="020B0604020202020204" pitchFamily="34" charset="0"/>
              </a:rPr>
              <a:t>RAS:</a:t>
            </a:r>
            <a:r>
              <a:rPr lang="en-US" sz="750" dirty="0">
                <a:solidFill>
                  <a:srgbClr val="000000"/>
                </a:solidFill>
                <a:latin typeface="Montserrat" panose="00000500000000000000" pitchFamily="2" charset="0"/>
                <a:cs typeface="Arial" panose="020B0604020202020204" pitchFamily="34" charset="0"/>
              </a:rPr>
              <a:t> Regional Alumnae Specialist</a:t>
            </a:r>
          </a:p>
          <a:p>
            <a:r>
              <a:rPr lang="en-US" sz="750" b="1" dirty="0">
                <a:solidFill>
                  <a:srgbClr val="000000"/>
                </a:solidFill>
                <a:latin typeface="Montserrat" panose="00000500000000000000" pitchFamily="2" charset="0"/>
                <a:cs typeface="Arial" panose="020B0604020202020204" pitchFamily="34" charset="0"/>
              </a:rPr>
              <a:t>RFS:</a:t>
            </a:r>
            <a:r>
              <a:rPr lang="en-US" sz="750" dirty="0">
                <a:solidFill>
                  <a:srgbClr val="000000"/>
                </a:solidFill>
                <a:latin typeface="Montserrat" panose="00000500000000000000" pitchFamily="2" charset="0"/>
                <a:cs typeface="Arial" panose="020B0604020202020204" pitchFamily="34" charset="0"/>
              </a:rPr>
              <a:t> Regional Finance Specialist</a:t>
            </a:r>
          </a:p>
          <a:p>
            <a:r>
              <a:rPr lang="en-US" sz="750" b="1" dirty="0">
                <a:solidFill>
                  <a:srgbClr val="000000"/>
                </a:solidFill>
                <a:latin typeface="Montserrat" panose="00000500000000000000" pitchFamily="2" charset="0"/>
                <a:cs typeface="Arial" panose="020B0604020202020204" pitchFamily="34" charset="0"/>
              </a:rPr>
              <a:t>RHS:</a:t>
            </a:r>
            <a:r>
              <a:rPr lang="en-US" sz="750" dirty="0">
                <a:solidFill>
                  <a:srgbClr val="000000"/>
                </a:solidFill>
                <a:latin typeface="Montserrat" panose="00000500000000000000" pitchFamily="2" charset="0"/>
                <a:cs typeface="Arial" panose="020B0604020202020204" pitchFamily="34" charset="0"/>
              </a:rPr>
              <a:t> Regional Housing Specialist</a:t>
            </a:r>
          </a:p>
        </p:txBody>
      </p:sp>
      <p:sp>
        <p:nvSpPr>
          <p:cNvPr id="9" name="Rectangle 8">
            <a:extLst>
              <a:ext uri="{FF2B5EF4-FFF2-40B4-BE49-F238E27FC236}">
                <a16:creationId xmlns:a16="http://schemas.microsoft.com/office/drawing/2014/main" id="{BEBB2D48-6F6B-4C23-9F69-DB52318E116E}"/>
              </a:ext>
            </a:extLst>
          </p:cNvPr>
          <p:cNvSpPr/>
          <p:nvPr/>
        </p:nvSpPr>
        <p:spPr>
          <a:xfrm>
            <a:off x="1524000" y="990600"/>
            <a:ext cx="1600202" cy="1246495"/>
          </a:xfrm>
          <a:prstGeom prst="rect">
            <a:avLst/>
          </a:prstGeom>
        </p:spPr>
        <p:txBody>
          <a:bodyPr wrap="square">
            <a:spAutoFit/>
          </a:bodyPr>
          <a:lstStyle/>
          <a:p>
            <a:r>
              <a:rPr lang="en-US" sz="750" b="1" dirty="0">
                <a:solidFill>
                  <a:srgbClr val="000000"/>
                </a:solidFill>
                <a:latin typeface="Montserrat" panose="00000500000000000000" pitchFamily="2" charset="0"/>
                <a:cs typeface="Arial" panose="020B0604020202020204" pitchFamily="34" charset="0"/>
              </a:rPr>
              <a:t>EO:</a:t>
            </a:r>
            <a:r>
              <a:rPr lang="en-US" sz="750" dirty="0">
                <a:solidFill>
                  <a:srgbClr val="000000"/>
                </a:solidFill>
                <a:latin typeface="Montserrat" panose="00000500000000000000" pitchFamily="2" charset="0"/>
                <a:cs typeface="Arial" panose="020B0604020202020204" pitchFamily="34" charset="0"/>
              </a:rPr>
              <a:t> Executive Offices</a:t>
            </a:r>
          </a:p>
          <a:p>
            <a:r>
              <a:rPr lang="en-US" sz="750" b="1" dirty="0">
                <a:solidFill>
                  <a:srgbClr val="000000"/>
                </a:solidFill>
                <a:latin typeface="Montserrat" panose="00000500000000000000" pitchFamily="2" charset="0"/>
                <a:cs typeface="Arial" panose="020B0604020202020204" pitchFamily="34" charset="0"/>
              </a:rPr>
              <a:t>CDS:</a:t>
            </a:r>
            <a:r>
              <a:rPr lang="en-US" sz="750" dirty="0">
                <a:solidFill>
                  <a:srgbClr val="000000"/>
                </a:solidFill>
                <a:latin typeface="Montserrat" panose="00000500000000000000" pitchFamily="2" charset="0"/>
                <a:cs typeface="Arial" panose="020B0604020202020204" pitchFamily="34" charset="0"/>
              </a:rPr>
              <a:t> Collegiate Development Specialist</a:t>
            </a:r>
          </a:p>
          <a:p>
            <a:r>
              <a:rPr lang="en-US" sz="750" b="1" dirty="0">
                <a:solidFill>
                  <a:srgbClr val="000000"/>
                </a:solidFill>
                <a:latin typeface="Montserrat" panose="00000500000000000000" pitchFamily="2" charset="0"/>
                <a:cs typeface="Arial" panose="020B0604020202020204" pitchFamily="34" charset="0"/>
              </a:rPr>
              <a:t>RFNC:</a:t>
            </a:r>
            <a:r>
              <a:rPr lang="en-US" sz="750" dirty="0">
                <a:solidFill>
                  <a:srgbClr val="000000"/>
                </a:solidFill>
                <a:latin typeface="Montserrat" panose="00000500000000000000" pitchFamily="2" charset="0"/>
                <a:cs typeface="Arial" panose="020B0604020202020204" pitchFamily="34" charset="0"/>
              </a:rPr>
              <a:t> Regional Foundation Coordinator</a:t>
            </a:r>
          </a:p>
          <a:p>
            <a:r>
              <a:rPr lang="en-US" sz="750" b="1" dirty="0">
                <a:solidFill>
                  <a:srgbClr val="000000"/>
                </a:solidFill>
                <a:latin typeface="Montserrat" panose="00000500000000000000" pitchFamily="2" charset="0"/>
                <a:cs typeface="Arial" panose="020B0604020202020204" pitchFamily="34" charset="0"/>
              </a:rPr>
              <a:t>FSA:</a:t>
            </a:r>
            <a:r>
              <a:rPr lang="en-US" sz="750" dirty="0">
                <a:solidFill>
                  <a:srgbClr val="000000"/>
                </a:solidFill>
                <a:latin typeface="Montserrat" panose="00000500000000000000" pitchFamily="2" charset="0"/>
                <a:cs typeface="Arial" panose="020B0604020202020204" pitchFamily="34" charset="0"/>
              </a:rPr>
              <a:t> Fraternity/Sorority Advisor</a:t>
            </a:r>
          </a:p>
          <a:p>
            <a:r>
              <a:rPr lang="en-US" sz="750" b="1" dirty="0">
                <a:solidFill>
                  <a:srgbClr val="000000"/>
                </a:solidFill>
                <a:latin typeface="Montserrat" panose="00000500000000000000" pitchFamily="2" charset="0"/>
                <a:cs typeface="Arial" panose="020B0604020202020204" pitchFamily="34" charset="0"/>
              </a:rPr>
              <a:t>FHC:</a:t>
            </a:r>
            <a:r>
              <a:rPr lang="en-US" sz="750" dirty="0">
                <a:solidFill>
                  <a:srgbClr val="000000"/>
                </a:solidFill>
                <a:latin typeface="Montserrat" panose="00000500000000000000" pitchFamily="2" charset="0"/>
                <a:cs typeface="Arial" panose="020B0604020202020204" pitchFamily="34" charset="0"/>
              </a:rPr>
              <a:t> Fraternity House Corporation</a:t>
            </a:r>
          </a:p>
          <a:p>
            <a:r>
              <a:rPr lang="en-US" sz="750" b="1" dirty="0">
                <a:solidFill>
                  <a:srgbClr val="000000"/>
                </a:solidFill>
                <a:latin typeface="Montserrat" panose="00000500000000000000" pitchFamily="2" charset="0"/>
                <a:cs typeface="Arial" panose="020B0604020202020204" pitchFamily="34" charset="0"/>
              </a:rPr>
              <a:t>BOT:</a:t>
            </a:r>
            <a:r>
              <a:rPr lang="en-US" sz="750" dirty="0">
                <a:solidFill>
                  <a:srgbClr val="000000"/>
                </a:solidFill>
                <a:latin typeface="Montserrat" panose="00000500000000000000" pitchFamily="2" charset="0"/>
                <a:cs typeface="Arial" panose="020B0604020202020204" pitchFamily="34" charset="0"/>
              </a:rPr>
              <a:t> Board of Trustees</a:t>
            </a:r>
          </a:p>
        </p:txBody>
      </p:sp>
      <p:sp>
        <p:nvSpPr>
          <p:cNvPr id="10" name="Rectangle 9">
            <a:extLst>
              <a:ext uri="{FF2B5EF4-FFF2-40B4-BE49-F238E27FC236}">
                <a16:creationId xmlns:a16="http://schemas.microsoft.com/office/drawing/2014/main" id="{CD7F530D-64C0-4475-8F17-81BCC8E15CB4}"/>
              </a:ext>
            </a:extLst>
          </p:cNvPr>
          <p:cNvSpPr/>
          <p:nvPr/>
        </p:nvSpPr>
        <p:spPr>
          <a:xfrm>
            <a:off x="2895600" y="990599"/>
            <a:ext cx="1524000" cy="1246495"/>
          </a:xfrm>
          <a:prstGeom prst="rect">
            <a:avLst/>
          </a:prstGeom>
        </p:spPr>
        <p:txBody>
          <a:bodyPr wrap="square">
            <a:spAutoFit/>
          </a:bodyPr>
          <a:lstStyle/>
          <a:p>
            <a:r>
              <a:rPr lang="en-US" sz="750" b="1" dirty="0">
                <a:solidFill>
                  <a:srgbClr val="000000"/>
                </a:solidFill>
                <a:latin typeface="Montserrat" panose="00000500000000000000" pitchFamily="2" charset="0"/>
                <a:cs typeface="Arial" panose="020B0604020202020204" pitchFamily="34" charset="0"/>
              </a:rPr>
              <a:t>CDC:</a:t>
            </a:r>
            <a:r>
              <a:rPr lang="en-US" sz="750" dirty="0">
                <a:solidFill>
                  <a:srgbClr val="000000"/>
                </a:solidFill>
                <a:latin typeface="Montserrat" panose="00000500000000000000" pitchFamily="2" charset="0"/>
                <a:cs typeface="Arial" panose="020B0604020202020204" pitchFamily="34" charset="0"/>
              </a:rPr>
              <a:t> Collegiate Development Consultant</a:t>
            </a:r>
          </a:p>
          <a:p>
            <a:r>
              <a:rPr lang="en-US" sz="750" b="1" dirty="0">
                <a:solidFill>
                  <a:srgbClr val="000000"/>
                </a:solidFill>
                <a:latin typeface="Montserrat" panose="00000500000000000000" pitchFamily="2" charset="0"/>
                <a:cs typeface="Arial" panose="020B0604020202020204" pitchFamily="34" charset="0"/>
              </a:rPr>
              <a:t>Nom Com:</a:t>
            </a:r>
            <a:r>
              <a:rPr lang="en-US" sz="750" dirty="0">
                <a:solidFill>
                  <a:srgbClr val="000000"/>
                </a:solidFill>
                <a:latin typeface="Montserrat" panose="00000500000000000000" pitchFamily="2" charset="0"/>
                <a:cs typeface="Arial" panose="020B0604020202020204" pitchFamily="34" charset="0"/>
              </a:rPr>
              <a:t> Nominating Committee</a:t>
            </a:r>
          </a:p>
          <a:p>
            <a:r>
              <a:rPr lang="en-US" sz="750" b="1" dirty="0">
                <a:solidFill>
                  <a:srgbClr val="000000"/>
                </a:solidFill>
                <a:latin typeface="Montserrat" panose="00000500000000000000" pitchFamily="2" charset="0"/>
                <a:cs typeface="Arial" panose="020B0604020202020204" pitchFamily="34" charset="0"/>
              </a:rPr>
              <a:t>NPC:</a:t>
            </a:r>
            <a:r>
              <a:rPr lang="en-US" sz="750" dirty="0">
                <a:solidFill>
                  <a:srgbClr val="000000"/>
                </a:solidFill>
                <a:latin typeface="Montserrat" panose="00000500000000000000" pitchFamily="2" charset="0"/>
                <a:cs typeface="Arial" panose="020B0604020202020204" pitchFamily="34" charset="0"/>
              </a:rPr>
              <a:t> National Panhellenic Conference</a:t>
            </a:r>
          </a:p>
          <a:p>
            <a:r>
              <a:rPr lang="en-US" sz="750" b="1" dirty="0">
                <a:solidFill>
                  <a:srgbClr val="000000"/>
                </a:solidFill>
                <a:latin typeface="Montserrat" panose="00000500000000000000" pitchFamily="2" charset="0"/>
                <a:cs typeface="Arial" panose="020B0604020202020204" pitchFamily="34" charset="0"/>
              </a:rPr>
              <a:t>NCC:</a:t>
            </a:r>
            <a:r>
              <a:rPr lang="en-US" sz="750" dirty="0">
                <a:solidFill>
                  <a:srgbClr val="000000"/>
                </a:solidFill>
                <a:latin typeface="Montserrat" panose="00000500000000000000" pitchFamily="2" charset="0"/>
                <a:cs typeface="Arial" panose="020B0604020202020204" pitchFamily="34" charset="0"/>
              </a:rPr>
              <a:t> New Chapter Coordinator</a:t>
            </a:r>
          </a:p>
          <a:p>
            <a:r>
              <a:rPr lang="en-US" sz="750" b="1" dirty="0">
                <a:solidFill>
                  <a:srgbClr val="000000"/>
                </a:solidFill>
                <a:latin typeface="Montserrat" panose="00000500000000000000" pitchFamily="2" charset="0"/>
                <a:cs typeface="Arial" panose="020B0604020202020204" pitchFamily="34" charset="0"/>
              </a:rPr>
              <a:t>CAC: </a:t>
            </a:r>
            <a:r>
              <a:rPr lang="en-US" sz="750" dirty="0">
                <a:solidFill>
                  <a:srgbClr val="000000"/>
                </a:solidFill>
                <a:latin typeface="Montserrat" panose="00000500000000000000" pitchFamily="2" charset="0"/>
                <a:cs typeface="Arial" panose="020B0604020202020204" pitchFamily="34" charset="0"/>
              </a:rPr>
              <a:t>Council Appointed Coordinator</a:t>
            </a:r>
          </a:p>
        </p:txBody>
      </p:sp>
    </p:spTree>
    <p:extLst>
      <p:ext uri="{BB962C8B-B14F-4D97-AF65-F5344CB8AC3E}">
        <p14:creationId xmlns:p14="http://schemas.microsoft.com/office/powerpoint/2010/main" val="1969080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E0247-C450-4765-9A52-EE7E545D15FC}"/>
              </a:ext>
            </a:extLst>
          </p:cNvPr>
          <p:cNvSpPr>
            <a:spLocks noGrp="1"/>
          </p:cNvSpPr>
          <p:nvPr>
            <p:ph type="body" sz="quarter" idx="10"/>
          </p:nvPr>
        </p:nvSpPr>
        <p:spPr>
          <a:xfrm>
            <a:off x="381000" y="990600"/>
            <a:ext cx="2336800" cy="381000"/>
          </a:xfrm>
        </p:spPr>
        <p:txBody>
          <a:bodyPr/>
          <a:lstStyle/>
          <a:p>
            <a:r>
              <a:rPr lang="en-US" dirty="0"/>
              <a:t>DELTA GAMMA BRAND</a:t>
            </a:r>
          </a:p>
        </p:txBody>
      </p:sp>
    </p:spTree>
    <p:extLst>
      <p:ext uri="{BB962C8B-B14F-4D97-AF65-F5344CB8AC3E}">
        <p14:creationId xmlns:p14="http://schemas.microsoft.com/office/powerpoint/2010/main" val="102556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09B7C4-5F71-408C-92D5-A2DB3B7D72E8}"/>
              </a:ext>
            </a:extLst>
          </p:cNvPr>
          <p:cNvSpPr>
            <a:spLocks noGrp="1"/>
          </p:cNvSpPr>
          <p:nvPr>
            <p:ph type="body" sz="quarter" idx="12"/>
          </p:nvPr>
        </p:nvSpPr>
        <p:spPr/>
        <p:txBody>
          <a:bodyPr/>
          <a:lstStyle/>
          <a:p>
            <a:pPr marL="171450" indent="-171450">
              <a:buFont typeface="Arial" panose="020B0604020202020204" pitchFamily="34" charset="0"/>
              <a:buChar char="•"/>
            </a:pPr>
            <a:r>
              <a:rPr lang="en-US" dirty="0"/>
              <a:t>Communications Team </a:t>
            </a:r>
          </a:p>
          <a:p>
            <a:pPr marL="171450" indent="-171450">
              <a:buFont typeface="Arial" panose="020B0604020202020204" pitchFamily="34" charset="0"/>
              <a:buChar char="•"/>
            </a:pPr>
            <a:r>
              <a:rPr lang="en-US" dirty="0"/>
              <a:t>Collegiate Officer Responsibilities </a:t>
            </a:r>
          </a:p>
          <a:p>
            <a:pPr marL="781035" lvl="1" indent="-171450">
              <a:buFont typeface="Arial" panose="020B0604020202020204" pitchFamily="34" charset="0"/>
              <a:buChar char="•"/>
            </a:pPr>
            <a:r>
              <a:rPr lang="en-US" dirty="0"/>
              <a:t>Meeting minutes </a:t>
            </a:r>
          </a:p>
          <a:p>
            <a:pPr marL="781035" lvl="1" indent="-171450">
              <a:buFont typeface="Arial" panose="020B0604020202020204" pitchFamily="34" charset="0"/>
              <a:buChar char="•"/>
            </a:pPr>
            <a:r>
              <a:rPr lang="en-US" dirty="0"/>
              <a:t>Attendance </a:t>
            </a:r>
          </a:p>
          <a:p>
            <a:pPr marL="781035" lvl="1" indent="-171450">
              <a:buFont typeface="Arial" panose="020B0604020202020204" pitchFamily="34" charset="0"/>
              <a:buChar char="•"/>
            </a:pPr>
            <a:r>
              <a:rPr lang="en-US" dirty="0"/>
              <a:t>BLSR </a:t>
            </a:r>
          </a:p>
          <a:p>
            <a:pPr marL="781035" lvl="1" indent="-171450">
              <a:buFont typeface="Arial" panose="020B0604020202020204" pitchFamily="34" charset="0"/>
              <a:buChar char="•"/>
            </a:pPr>
            <a:r>
              <a:rPr lang="en-US" dirty="0"/>
              <a:t>Roster </a:t>
            </a:r>
          </a:p>
          <a:p>
            <a:pPr marL="171450" indent="-171450">
              <a:buFont typeface="Arial" panose="020B0604020202020204" pitchFamily="34" charset="0"/>
              <a:buChar char="•"/>
            </a:pPr>
            <a:r>
              <a:rPr lang="en-US" dirty="0"/>
              <a:t>Branding Guidelines </a:t>
            </a:r>
          </a:p>
          <a:p>
            <a:pPr marL="171450" indent="-171450">
              <a:buFont typeface="Arial" panose="020B0604020202020204" pitchFamily="34" charset="0"/>
              <a:buChar char="•"/>
            </a:pPr>
            <a:r>
              <a:rPr lang="en-US" dirty="0"/>
              <a:t>DG Style </a:t>
            </a:r>
          </a:p>
          <a:p>
            <a:pPr marL="171450" indent="-171450">
              <a:buFont typeface="Arial" panose="020B0604020202020204" pitchFamily="34" charset="0"/>
              <a:buChar char="•"/>
            </a:pPr>
            <a:r>
              <a:rPr lang="en-US" dirty="0"/>
              <a:t>Website &amp; Social Media Review </a:t>
            </a:r>
          </a:p>
          <a:p>
            <a:pPr marL="781035" lvl="1" indent="-171450">
              <a:buFont typeface="Arial" panose="020B0604020202020204" pitchFamily="34" charset="0"/>
              <a:buChar char="•"/>
            </a:pPr>
            <a:endParaRPr lang="en-US" dirty="0"/>
          </a:p>
        </p:txBody>
      </p:sp>
      <p:sp>
        <p:nvSpPr>
          <p:cNvPr id="2" name="Content Placeholder 1">
            <a:extLst>
              <a:ext uri="{FF2B5EF4-FFF2-40B4-BE49-F238E27FC236}">
                <a16:creationId xmlns:a16="http://schemas.microsoft.com/office/drawing/2014/main" id="{7FA7A8C3-3C4B-4383-BCA2-BE32A04D2499}"/>
              </a:ext>
            </a:extLst>
          </p:cNvPr>
          <p:cNvSpPr>
            <a:spLocks noGrp="1"/>
          </p:cNvSpPr>
          <p:nvPr>
            <p:ph sz="quarter" idx="10"/>
          </p:nvPr>
        </p:nvSpPr>
        <p:spPr/>
        <p:txBody>
          <a:bodyPr/>
          <a:lstStyle/>
          <a:p>
            <a:r>
              <a:rPr lang="en-US" dirty="0"/>
              <a:t>Agenda </a:t>
            </a:r>
          </a:p>
        </p:txBody>
      </p:sp>
    </p:spTree>
    <p:extLst>
      <p:ext uri="{BB962C8B-B14F-4D97-AF65-F5344CB8AC3E}">
        <p14:creationId xmlns:p14="http://schemas.microsoft.com/office/powerpoint/2010/main" val="4000349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F8427E-6871-4C0F-9977-1FD985B60048}"/>
              </a:ext>
            </a:extLst>
          </p:cNvPr>
          <p:cNvSpPr>
            <a:spLocks noGrp="1"/>
          </p:cNvSpPr>
          <p:nvPr>
            <p:ph type="body" sz="quarter" idx="12"/>
          </p:nvPr>
        </p:nvSpPr>
        <p:spPr/>
        <p:txBody>
          <a:bodyPr/>
          <a:lstStyle/>
          <a:p>
            <a:r>
              <a:rPr lang="en-US" b="1" dirty="0"/>
              <a:t>Using real-life examples</a:t>
            </a:r>
          </a:p>
          <a:p>
            <a:r>
              <a:rPr lang="en-US" dirty="0"/>
              <a:t>Let’s use what we’ve learned today to make arguments on what is on brand and off brand on the next few slides </a:t>
            </a:r>
          </a:p>
          <a:p>
            <a:pPr marL="171450" indent="-171450">
              <a:buFont typeface="Arial" panose="020B0604020202020204" pitchFamily="34" charset="0"/>
              <a:buChar char="•"/>
            </a:pPr>
            <a:r>
              <a:rPr lang="en-US" dirty="0"/>
              <a:t>Jot down your answers</a:t>
            </a:r>
          </a:p>
          <a:p>
            <a:pPr marL="171450" indent="-171450">
              <a:buFont typeface="Arial" panose="020B0604020202020204" pitchFamily="34" charset="0"/>
              <a:buChar char="•"/>
            </a:pPr>
            <a:r>
              <a:rPr lang="en-US" dirty="0"/>
              <a:t>20 seconds per slide </a:t>
            </a:r>
          </a:p>
          <a:p>
            <a:pPr marL="171450" indent="-171450">
              <a:buFont typeface="Arial" panose="020B0604020202020204" pitchFamily="34" charset="0"/>
              <a:buChar char="•"/>
            </a:pPr>
            <a:r>
              <a:rPr lang="en-US" dirty="0"/>
              <a:t>A few will be asked to share reasoning </a:t>
            </a:r>
          </a:p>
        </p:txBody>
      </p:sp>
      <p:sp>
        <p:nvSpPr>
          <p:cNvPr id="2" name="Content Placeholder 1">
            <a:extLst>
              <a:ext uri="{FF2B5EF4-FFF2-40B4-BE49-F238E27FC236}">
                <a16:creationId xmlns:a16="http://schemas.microsoft.com/office/drawing/2014/main" id="{1E1C907F-8411-4964-B6CB-FF8E83247A16}"/>
              </a:ext>
            </a:extLst>
          </p:cNvPr>
          <p:cNvSpPr>
            <a:spLocks noGrp="1"/>
          </p:cNvSpPr>
          <p:nvPr>
            <p:ph sz="quarter" idx="10"/>
          </p:nvPr>
        </p:nvSpPr>
        <p:spPr/>
        <p:txBody>
          <a:bodyPr/>
          <a:lstStyle/>
          <a:p>
            <a:r>
              <a:rPr lang="en-US" dirty="0"/>
              <a:t>Let’s play a game! </a:t>
            </a:r>
          </a:p>
        </p:txBody>
      </p:sp>
    </p:spTree>
    <p:extLst>
      <p:ext uri="{BB962C8B-B14F-4D97-AF65-F5344CB8AC3E}">
        <p14:creationId xmlns:p14="http://schemas.microsoft.com/office/powerpoint/2010/main" val="1309479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D91351-A50D-41EC-8F35-A265237BD2A9}"/>
              </a:ext>
            </a:extLst>
          </p:cNvPr>
          <p:cNvSpPr>
            <a:spLocks noGrp="1"/>
          </p:cNvSpPr>
          <p:nvPr>
            <p:ph type="body" sz="quarter" idx="10"/>
          </p:nvPr>
        </p:nvSpPr>
        <p:spPr>
          <a:xfrm>
            <a:off x="152400" y="304800"/>
            <a:ext cx="2336800" cy="381000"/>
          </a:xfrm>
        </p:spPr>
        <p:txBody>
          <a:bodyPr/>
          <a:lstStyle/>
          <a:p>
            <a:r>
              <a:rPr lang="en-US" dirty="0"/>
              <a:t>A. Postcards</a:t>
            </a:r>
          </a:p>
        </p:txBody>
      </p:sp>
      <p:pic>
        <p:nvPicPr>
          <p:cNvPr id="3" name="Picture 2">
            <a:extLst>
              <a:ext uri="{FF2B5EF4-FFF2-40B4-BE49-F238E27FC236}">
                <a16:creationId xmlns:a16="http://schemas.microsoft.com/office/drawing/2014/main" id="{C2EAEE0B-6BAB-44A9-B368-8A1A349E7147}"/>
              </a:ext>
            </a:extLst>
          </p:cNvPr>
          <p:cNvPicPr>
            <a:picLocks noChangeAspect="1"/>
          </p:cNvPicPr>
          <p:nvPr/>
        </p:nvPicPr>
        <p:blipFill>
          <a:blip r:embed="rId3"/>
          <a:stretch>
            <a:fillRect/>
          </a:stretch>
        </p:blipFill>
        <p:spPr>
          <a:xfrm>
            <a:off x="1600200" y="609600"/>
            <a:ext cx="1941330" cy="1524000"/>
          </a:xfrm>
          <a:prstGeom prst="rect">
            <a:avLst/>
          </a:prstGeom>
        </p:spPr>
      </p:pic>
    </p:spTree>
    <p:extLst>
      <p:ext uri="{BB962C8B-B14F-4D97-AF65-F5344CB8AC3E}">
        <p14:creationId xmlns:p14="http://schemas.microsoft.com/office/powerpoint/2010/main" val="2391145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D91351-A50D-41EC-8F35-A265237BD2A9}"/>
              </a:ext>
            </a:extLst>
          </p:cNvPr>
          <p:cNvSpPr>
            <a:spLocks noGrp="1"/>
          </p:cNvSpPr>
          <p:nvPr>
            <p:ph type="body" sz="quarter" idx="10"/>
          </p:nvPr>
        </p:nvSpPr>
        <p:spPr>
          <a:xfrm>
            <a:off x="35859" y="201171"/>
            <a:ext cx="2336800" cy="381000"/>
          </a:xfrm>
        </p:spPr>
        <p:txBody>
          <a:bodyPr/>
          <a:lstStyle/>
          <a:p>
            <a:r>
              <a:rPr lang="en-US" sz="1400" dirty="0"/>
              <a:t>b. Email Signatures</a:t>
            </a:r>
          </a:p>
        </p:txBody>
      </p:sp>
      <p:pic>
        <p:nvPicPr>
          <p:cNvPr id="6" name="Picture 5">
            <a:extLst>
              <a:ext uri="{FF2B5EF4-FFF2-40B4-BE49-F238E27FC236}">
                <a16:creationId xmlns:a16="http://schemas.microsoft.com/office/drawing/2014/main" id="{4FA57EF1-9982-41ED-9A63-35F4A2EAB933}"/>
              </a:ext>
            </a:extLst>
          </p:cNvPr>
          <p:cNvPicPr>
            <a:picLocks noChangeAspect="1"/>
          </p:cNvPicPr>
          <p:nvPr/>
        </p:nvPicPr>
        <p:blipFill>
          <a:blip r:embed="rId3"/>
          <a:stretch>
            <a:fillRect/>
          </a:stretch>
        </p:blipFill>
        <p:spPr>
          <a:xfrm>
            <a:off x="76200" y="1066800"/>
            <a:ext cx="1772105" cy="685800"/>
          </a:xfrm>
          <a:prstGeom prst="rect">
            <a:avLst/>
          </a:prstGeom>
        </p:spPr>
      </p:pic>
      <p:sp>
        <p:nvSpPr>
          <p:cNvPr id="7" name="Rectangle 6">
            <a:extLst>
              <a:ext uri="{FF2B5EF4-FFF2-40B4-BE49-F238E27FC236}">
                <a16:creationId xmlns:a16="http://schemas.microsoft.com/office/drawing/2014/main" id="{DE248C4B-1A21-4983-9FF4-3AD96F890BDD}"/>
              </a:ext>
            </a:extLst>
          </p:cNvPr>
          <p:cNvSpPr/>
          <p:nvPr/>
        </p:nvSpPr>
        <p:spPr>
          <a:xfrm>
            <a:off x="2252811" y="914400"/>
            <a:ext cx="1752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57" dirty="0"/>
          </a:p>
        </p:txBody>
      </p:sp>
      <p:pic>
        <p:nvPicPr>
          <p:cNvPr id="8" name="Picture 7">
            <a:extLst>
              <a:ext uri="{FF2B5EF4-FFF2-40B4-BE49-F238E27FC236}">
                <a16:creationId xmlns:a16="http://schemas.microsoft.com/office/drawing/2014/main" id="{D59C2EFF-A1CD-487B-9023-413F97C6946C}"/>
              </a:ext>
            </a:extLst>
          </p:cNvPr>
          <p:cNvPicPr>
            <a:picLocks noChangeAspect="1"/>
          </p:cNvPicPr>
          <p:nvPr/>
        </p:nvPicPr>
        <p:blipFill rotWithShape="1">
          <a:blip r:embed="rId3"/>
          <a:srcRect l="-1" r="76191"/>
          <a:stretch/>
        </p:blipFill>
        <p:spPr>
          <a:xfrm>
            <a:off x="2084694" y="1084195"/>
            <a:ext cx="426918" cy="640976"/>
          </a:xfrm>
          <a:prstGeom prst="rect">
            <a:avLst/>
          </a:prstGeom>
        </p:spPr>
      </p:pic>
      <p:sp>
        <p:nvSpPr>
          <p:cNvPr id="9" name="TextBox 8">
            <a:extLst>
              <a:ext uri="{FF2B5EF4-FFF2-40B4-BE49-F238E27FC236}">
                <a16:creationId xmlns:a16="http://schemas.microsoft.com/office/drawing/2014/main" id="{5B11D785-FD30-4A90-ACB5-C863F1E0137D}"/>
              </a:ext>
            </a:extLst>
          </p:cNvPr>
          <p:cNvSpPr txBox="1"/>
          <p:nvPr/>
        </p:nvSpPr>
        <p:spPr>
          <a:xfrm>
            <a:off x="2489200" y="1121658"/>
            <a:ext cx="3657600" cy="630942"/>
          </a:xfrm>
          <a:prstGeom prst="rect">
            <a:avLst/>
          </a:prstGeom>
          <a:noFill/>
        </p:spPr>
        <p:txBody>
          <a:bodyPr wrap="square" rtlCol="0">
            <a:spAutoFit/>
          </a:bodyPr>
          <a:lstStyle/>
          <a:p>
            <a:r>
              <a:rPr lang="en-US" sz="700" dirty="0">
                <a:latin typeface="Aachen BT" panose="02040806020206050204" pitchFamily="18" charset="0"/>
              </a:rPr>
              <a:t>Jayme Detweiler Crowell</a:t>
            </a:r>
          </a:p>
          <a:p>
            <a:r>
              <a:rPr lang="en-US" sz="700" dirty="0">
                <a:latin typeface="Aachen BT" panose="02040806020206050204" pitchFamily="18" charset="0"/>
              </a:rPr>
              <a:t>Alpha Pi-Arizona</a:t>
            </a:r>
          </a:p>
          <a:p>
            <a:r>
              <a:rPr lang="en-US" sz="700" i="1" dirty="0">
                <a:latin typeface="Aachen BT" panose="02040806020206050204" pitchFamily="18" charset="0"/>
              </a:rPr>
              <a:t>ANCHORA</a:t>
            </a:r>
            <a:r>
              <a:rPr lang="en-US" sz="700" dirty="0">
                <a:latin typeface="Aachen BT" panose="02040806020206050204" pitchFamily="18" charset="0"/>
              </a:rPr>
              <a:t> Editor</a:t>
            </a:r>
          </a:p>
          <a:p>
            <a:r>
              <a:rPr lang="en-US" sz="700" dirty="0">
                <a:latin typeface="Aachen BT" panose="02040806020206050204" pitchFamily="18" charset="0"/>
                <a:hlinkClick r:id="rId4"/>
              </a:rPr>
              <a:t>jayme@deltagamma.org</a:t>
            </a:r>
            <a:br>
              <a:rPr lang="en-US" sz="700" dirty="0">
                <a:latin typeface="Aachen BT" panose="02040806020206050204" pitchFamily="18" charset="0"/>
              </a:rPr>
            </a:br>
            <a:r>
              <a:rPr lang="en-US" sz="700" dirty="0">
                <a:latin typeface="Aachen BT" panose="02040806020206050204" pitchFamily="18" charset="0"/>
              </a:rPr>
              <a:t>330-286-3279 </a:t>
            </a:r>
          </a:p>
        </p:txBody>
      </p:sp>
      <p:sp>
        <p:nvSpPr>
          <p:cNvPr id="10" name="Text Placeholder 1">
            <a:extLst>
              <a:ext uri="{FF2B5EF4-FFF2-40B4-BE49-F238E27FC236}">
                <a16:creationId xmlns:a16="http://schemas.microsoft.com/office/drawing/2014/main" id="{74610CA5-2256-4F5A-B5AA-B0D795E066EA}"/>
              </a:ext>
            </a:extLst>
          </p:cNvPr>
          <p:cNvSpPr txBox="1">
            <a:spLocks/>
          </p:cNvSpPr>
          <p:nvPr/>
        </p:nvSpPr>
        <p:spPr>
          <a:xfrm>
            <a:off x="152400" y="698713"/>
            <a:ext cx="481187" cy="381000"/>
          </a:xfrm>
          <a:prstGeom prst="rect">
            <a:avLst/>
          </a:prstGeom>
        </p:spPr>
        <p:txBody>
          <a:bodyPr/>
          <a:lstStyle>
            <a:lvl1pPr marL="0" algn="l" eaLnBrk="1" hangingPunct="1">
              <a:defRPr sz="2133" b="1" cap="all" baseline="0">
                <a:solidFill>
                  <a:srgbClr val="0D2C6C"/>
                </a:solidFill>
                <a:latin typeface="+mj-lt"/>
                <a:ea typeface="+mn-ea"/>
                <a:cs typeface="+mn-cs"/>
              </a:defRPr>
            </a:lvl1pPr>
            <a:lvl2pPr marL="0" algn="l" eaLnBrk="1" hangingPunct="1">
              <a:defRPr sz="1200" b="0">
                <a:solidFill>
                  <a:srgbClr val="B78D4D"/>
                </a:solidFill>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r>
              <a:rPr lang="en-US" sz="1400" kern="0" dirty="0"/>
              <a:t>1.</a:t>
            </a:r>
          </a:p>
        </p:txBody>
      </p:sp>
      <p:sp>
        <p:nvSpPr>
          <p:cNvPr id="11" name="Text Placeholder 1">
            <a:extLst>
              <a:ext uri="{FF2B5EF4-FFF2-40B4-BE49-F238E27FC236}">
                <a16:creationId xmlns:a16="http://schemas.microsoft.com/office/drawing/2014/main" id="{B68817E8-57B1-49DA-9E32-459A2C5B071E}"/>
              </a:ext>
            </a:extLst>
          </p:cNvPr>
          <p:cNvSpPr txBox="1">
            <a:spLocks/>
          </p:cNvSpPr>
          <p:nvPr/>
        </p:nvSpPr>
        <p:spPr>
          <a:xfrm>
            <a:off x="2132065" y="685800"/>
            <a:ext cx="481187" cy="381000"/>
          </a:xfrm>
          <a:prstGeom prst="rect">
            <a:avLst/>
          </a:prstGeom>
        </p:spPr>
        <p:txBody>
          <a:bodyPr/>
          <a:lstStyle>
            <a:lvl1pPr marL="0" algn="l" eaLnBrk="1" hangingPunct="1">
              <a:defRPr sz="2133" b="1" cap="all" baseline="0">
                <a:solidFill>
                  <a:srgbClr val="0D2C6C"/>
                </a:solidFill>
                <a:latin typeface="+mj-lt"/>
                <a:ea typeface="+mn-ea"/>
                <a:cs typeface="+mn-cs"/>
              </a:defRPr>
            </a:lvl1pPr>
            <a:lvl2pPr marL="0" algn="l" eaLnBrk="1" hangingPunct="1">
              <a:defRPr sz="1200" b="0">
                <a:solidFill>
                  <a:srgbClr val="B78D4D"/>
                </a:solidFill>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r>
              <a:rPr lang="en-US" sz="1400" kern="0" dirty="0"/>
              <a:t>2.</a:t>
            </a:r>
          </a:p>
        </p:txBody>
      </p:sp>
    </p:spTree>
    <p:extLst>
      <p:ext uri="{BB962C8B-B14F-4D97-AF65-F5344CB8AC3E}">
        <p14:creationId xmlns:p14="http://schemas.microsoft.com/office/powerpoint/2010/main" val="2124738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D91351-A50D-41EC-8F35-A265237BD2A9}"/>
              </a:ext>
            </a:extLst>
          </p:cNvPr>
          <p:cNvSpPr>
            <a:spLocks noGrp="1"/>
          </p:cNvSpPr>
          <p:nvPr>
            <p:ph type="body" sz="quarter" idx="10"/>
          </p:nvPr>
        </p:nvSpPr>
        <p:spPr>
          <a:xfrm>
            <a:off x="152400" y="304800"/>
            <a:ext cx="2336800" cy="381000"/>
          </a:xfrm>
        </p:spPr>
        <p:txBody>
          <a:bodyPr/>
          <a:lstStyle/>
          <a:p>
            <a:r>
              <a:rPr lang="en-US" dirty="0"/>
              <a:t>c. Handouts</a:t>
            </a:r>
          </a:p>
        </p:txBody>
      </p:sp>
      <p:sp>
        <p:nvSpPr>
          <p:cNvPr id="6" name="Rectangle 5">
            <a:extLst>
              <a:ext uri="{FF2B5EF4-FFF2-40B4-BE49-F238E27FC236}">
                <a16:creationId xmlns:a16="http://schemas.microsoft.com/office/drawing/2014/main" id="{8FE4E563-27E8-4AAF-BFC3-A7489C4A79D7}"/>
              </a:ext>
            </a:extLst>
          </p:cNvPr>
          <p:cNvSpPr/>
          <p:nvPr/>
        </p:nvSpPr>
        <p:spPr>
          <a:xfrm>
            <a:off x="381000" y="762000"/>
            <a:ext cx="990600" cy="1066800"/>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rgbClr val="000000"/>
              </a:solidFill>
              <a:latin typeface="Comic Sans MS" panose="030F0702030302020204" pitchFamily="66" charset="0"/>
            </a:endParaRPr>
          </a:p>
          <a:p>
            <a:endParaRPr lang="en-US" sz="600" dirty="0">
              <a:solidFill>
                <a:srgbClr val="000000"/>
              </a:solidFill>
              <a:latin typeface="Comic Sans MS" panose="030F0702030302020204" pitchFamily="66" charset="0"/>
            </a:endParaRPr>
          </a:p>
          <a:p>
            <a:endParaRPr lang="en-US" sz="600" dirty="0">
              <a:solidFill>
                <a:srgbClr val="000000"/>
              </a:solidFill>
              <a:latin typeface="Comic Sans MS" panose="030F0702030302020204" pitchFamily="66" charset="0"/>
            </a:endParaRPr>
          </a:p>
          <a:p>
            <a:endParaRPr lang="en-US" sz="600" dirty="0">
              <a:solidFill>
                <a:srgbClr val="000000"/>
              </a:solidFill>
              <a:latin typeface="Comic Sans MS" panose="030F0702030302020204" pitchFamily="66" charset="0"/>
            </a:endParaRPr>
          </a:p>
          <a:p>
            <a:endParaRPr lang="en-US" sz="600" dirty="0">
              <a:solidFill>
                <a:srgbClr val="000000"/>
              </a:solidFill>
              <a:latin typeface="Comic Sans MS" panose="030F0702030302020204" pitchFamily="66" charset="0"/>
            </a:endParaRPr>
          </a:p>
          <a:p>
            <a:endParaRPr lang="en-US" sz="600" dirty="0">
              <a:solidFill>
                <a:srgbClr val="000000"/>
              </a:solidFill>
              <a:latin typeface="Comic Sans MS" panose="030F0702030302020204" pitchFamily="66" charset="0"/>
            </a:endParaRPr>
          </a:p>
          <a:p>
            <a:endParaRPr lang="en-US" sz="600" dirty="0">
              <a:solidFill>
                <a:srgbClr val="000000"/>
              </a:solidFill>
              <a:latin typeface="Comic Sans MS" panose="030F0702030302020204" pitchFamily="66" charset="0"/>
            </a:endParaRPr>
          </a:p>
          <a:p>
            <a:endParaRPr lang="en-US" sz="600" dirty="0">
              <a:solidFill>
                <a:srgbClr val="000000"/>
              </a:solidFill>
              <a:latin typeface="Comic Sans MS" panose="030F0702030302020204" pitchFamily="66" charset="0"/>
            </a:endParaRPr>
          </a:p>
          <a:p>
            <a:endParaRPr lang="en-US" sz="600" dirty="0">
              <a:solidFill>
                <a:srgbClr val="000000"/>
              </a:solidFill>
              <a:latin typeface="Comic Sans MS" panose="030F0702030302020204" pitchFamily="66" charset="0"/>
            </a:endParaRPr>
          </a:p>
          <a:p>
            <a:endParaRPr lang="en-US" sz="600" dirty="0">
              <a:solidFill>
                <a:srgbClr val="000000"/>
              </a:solidFill>
              <a:latin typeface="Comic Sans MS" panose="030F0702030302020204" pitchFamily="66" charset="0"/>
            </a:endParaRPr>
          </a:p>
          <a:p>
            <a:endParaRPr lang="en-US" sz="600" dirty="0">
              <a:solidFill>
                <a:srgbClr val="000000"/>
              </a:solidFill>
              <a:latin typeface="Comic Sans MS" panose="030F0702030302020204" pitchFamily="66" charset="0"/>
            </a:endParaRPr>
          </a:p>
          <a:p>
            <a:endParaRPr lang="en-US" sz="600" dirty="0">
              <a:solidFill>
                <a:srgbClr val="000000"/>
              </a:solidFill>
              <a:latin typeface="Comic Sans MS" panose="030F0702030302020204" pitchFamily="66" charset="0"/>
            </a:endParaRPr>
          </a:p>
          <a:p>
            <a:r>
              <a:rPr lang="en-US" sz="600" dirty="0">
                <a:solidFill>
                  <a:srgbClr val="000000"/>
                </a:solidFill>
                <a:latin typeface="Comic Sans MS" panose="030F0702030302020204" pitchFamily="66" charset="0"/>
              </a:rPr>
              <a:t>Tips to use GreekBill</a:t>
            </a:r>
          </a:p>
          <a:p>
            <a:endParaRPr lang="en-US" sz="600" dirty="0">
              <a:solidFill>
                <a:srgbClr val="000000"/>
              </a:solidFill>
              <a:latin typeface="Comic Sans MS" panose="030F0702030302020204" pitchFamily="66" charset="0"/>
            </a:endParaRPr>
          </a:p>
          <a:p>
            <a:r>
              <a:rPr lang="en-US" sz="600" dirty="0">
                <a:solidFill>
                  <a:srgbClr val="000000"/>
                </a:solidFill>
                <a:latin typeface="Comic Sans MS" panose="030F0702030302020204" pitchFamily="66" charset="0"/>
              </a:rPr>
              <a:t>Step 1:</a:t>
            </a:r>
          </a:p>
          <a:p>
            <a:r>
              <a:rPr lang="en-US" sz="600" dirty="0">
                <a:solidFill>
                  <a:srgbClr val="000000"/>
                </a:solidFill>
                <a:latin typeface="Comic Sans MS" panose="030F0702030302020204" pitchFamily="66" charset="0"/>
              </a:rPr>
              <a:t>Log in</a:t>
            </a:r>
            <a:br>
              <a:rPr lang="en-US" sz="600" dirty="0">
                <a:solidFill>
                  <a:srgbClr val="000000"/>
                </a:solidFill>
                <a:latin typeface="Comic Sans MS" panose="030F0702030302020204" pitchFamily="66" charset="0"/>
              </a:rPr>
            </a:br>
            <a:br>
              <a:rPr lang="en-US" sz="600" dirty="0">
                <a:solidFill>
                  <a:srgbClr val="000000"/>
                </a:solidFill>
                <a:latin typeface="Comic Sans MS" panose="030F0702030302020204" pitchFamily="66" charset="0"/>
              </a:rPr>
            </a:br>
            <a:r>
              <a:rPr lang="en-US" sz="600" dirty="0">
                <a:solidFill>
                  <a:srgbClr val="000000"/>
                </a:solidFill>
                <a:latin typeface="Comic Sans MS" panose="030F0702030302020204" pitchFamily="66" charset="0"/>
              </a:rPr>
              <a:t>Step 2:</a:t>
            </a:r>
          </a:p>
          <a:p>
            <a:r>
              <a:rPr lang="en-US" sz="600" dirty="0">
                <a:solidFill>
                  <a:srgbClr val="000000"/>
                </a:solidFill>
                <a:latin typeface="Comic Sans MS" panose="030F0702030302020204" pitchFamily="66" charset="0"/>
              </a:rPr>
              <a:t>Click “my account”</a:t>
            </a:r>
          </a:p>
          <a:p>
            <a:pPr algn="ctr"/>
            <a:endParaRPr lang="en-US" sz="5357" dirty="0"/>
          </a:p>
        </p:txBody>
      </p:sp>
      <p:pic>
        <p:nvPicPr>
          <p:cNvPr id="5" name="Picture 4">
            <a:extLst>
              <a:ext uri="{FF2B5EF4-FFF2-40B4-BE49-F238E27FC236}">
                <a16:creationId xmlns:a16="http://schemas.microsoft.com/office/drawing/2014/main" id="{E74DFEBD-D0BD-4B15-8577-5977BE454309}"/>
              </a:ext>
            </a:extLst>
          </p:cNvPr>
          <p:cNvPicPr>
            <a:picLocks noChangeAspect="1"/>
          </p:cNvPicPr>
          <p:nvPr/>
        </p:nvPicPr>
        <p:blipFill rotWithShape="1">
          <a:blip r:embed="rId3"/>
          <a:srcRect l="-1" r="76191"/>
          <a:stretch/>
        </p:blipFill>
        <p:spPr>
          <a:xfrm>
            <a:off x="758374" y="769318"/>
            <a:ext cx="235851" cy="354107"/>
          </a:xfrm>
          <a:prstGeom prst="rect">
            <a:avLst/>
          </a:prstGeom>
        </p:spPr>
      </p:pic>
      <p:pic>
        <p:nvPicPr>
          <p:cNvPr id="7" name="Picture 6">
            <a:extLst>
              <a:ext uri="{FF2B5EF4-FFF2-40B4-BE49-F238E27FC236}">
                <a16:creationId xmlns:a16="http://schemas.microsoft.com/office/drawing/2014/main" id="{749CDDFD-2081-44D5-99EA-471B05CDE849}"/>
              </a:ext>
            </a:extLst>
          </p:cNvPr>
          <p:cNvPicPr>
            <a:picLocks noChangeAspect="1"/>
          </p:cNvPicPr>
          <p:nvPr/>
        </p:nvPicPr>
        <p:blipFill>
          <a:blip r:embed="rId4"/>
          <a:stretch>
            <a:fillRect/>
          </a:stretch>
        </p:blipFill>
        <p:spPr>
          <a:xfrm>
            <a:off x="2362200" y="762000"/>
            <a:ext cx="1361504" cy="1707077"/>
          </a:xfrm>
          <a:prstGeom prst="rect">
            <a:avLst/>
          </a:prstGeom>
        </p:spPr>
      </p:pic>
      <p:sp>
        <p:nvSpPr>
          <p:cNvPr id="9" name="TextBox 8">
            <a:extLst>
              <a:ext uri="{FF2B5EF4-FFF2-40B4-BE49-F238E27FC236}">
                <a16:creationId xmlns:a16="http://schemas.microsoft.com/office/drawing/2014/main" id="{893FA92B-60B1-47C7-B86C-EB71E6725642}"/>
              </a:ext>
            </a:extLst>
          </p:cNvPr>
          <p:cNvSpPr txBox="1"/>
          <p:nvPr/>
        </p:nvSpPr>
        <p:spPr>
          <a:xfrm>
            <a:off x="2362200" y="1295400"/>
            <a:ext cx="1295400" cy="523220"/>
          </a:xfrm>
          <a:prstGeom prst="rect">
            <a:avLst/>
          </a:prstGeom>
          <a:noFill/>
        </p:spPr>
        <p:txBody>
          <a:bodyPr wrap="square">
            <a:spAutoFit/>
          </a:bodyPr>
          <a:lstStyle/>
          <a:p>
            <a:r>
              <a:rPr lang="en-US" sz="400" dirty="0">
                <a:latin typeface="Montserrat" panose="00000500000000000000" pitchFamily="2" charset="0"/>
              </a:rPr>
              <a:t>Tips to use GreekBill</a:t>
            </a:r>
          </a:p>
          <a:p>
            <a:endParaRPr lang="en-US" sz="400" dirty="0">
              <a:latin typeface="Montserrat" panose="00000500000000000000" pitchFamily="2" charset="0"/>
            </a:endParaRPr>
          </a:p>
          <a:p>
            <a:r>
              <a:rPr lang="en-US" sz="400" dirty="0">
                <a:latin typeface="Montserrat" panose="00000500000000000000" pitchFamily="2" charset="0"/>
              </a:rPr>
              <a:t>Step 1:</a:t>
            </a:r>
          </a:p>
          <a:p>
            <a:r>
              <a:rPr lang="en-US" sz="400" dirty="0">
                <a:latin typeface="Montserrat" panose="00000500000000000000" pitchFamily="2" charset="0"/>
              </a:rPr>
              <a:t>Log in</a:t>
            </a:r>
            <a:br>
              <a:rPr lang="en-US" sz="400" dirty="0">
                <a:latin typeface="Montserrat" panose="00000500000000000000" pitchFamily="2" charset="0"/>
              </a:rPr>
            </a:br>
            <a:br>
              <a:rPr lang="en-US" sz="400" dirty="0">
                <a:latin typeface="Montserrat" panose="00000500000000000000" pitchFamily="2" charset="0"/>
              </a:rPr>
            </a:br>
            <a:r>
              <a:rPr lang="en-US" sz="400" dirty="0">
                <a:latin typeface="Montserrat" panose="00000500000000000000" pitchFamily="2" charset="0"/>
              </a:rPr>
              <a:t>Step 2:</a:t>
            </a:r>
          </a:p>
          <a:p>
            <a:r>
              <a:rPr lang="en-US" sz="400" dirty="0">
                <a:latin typeface="Montserrat" panose="00000500000000000000" pitchFamily="2" charset="0"/>
              </a:rPr>
              <a:t>Click “my account”</a:t>
            </a:r>
          </a:p>
        </p:txBody>
      </p:sp>
      <p:sp>
        <p:nvSpPr>
          <p:cNvPr id="11" name="TextBox 10">
            <a:extLst>
              <a:ext uri="{FF2B5EF4-FFF2-40B4-BE49-F238E27FC236}">
                <a16:creationId xmlns:a16="http://schemas.microsoft.com/office/drawing/2014/main" id="{41F19CD5-A46B-4495-8224-D57282F55B6E}"/>
              </a:ext>
            </a:extLst>
          </p:cNvPr>
          <p:cNvSpPr txBox="1"/>
          <p:nvPr/>
        </p:nvSpPr>
        <p:spPr>
          <a:xfrm>
            <a:off x="2438400" y="769318"/>
            <a:ext cx="381000" cy="369332"/>
          </a:xfrm>
          <a:prstGeom prst="rect">
            <a:avLst/>
          </a:prstGeom>
          <a:noFill/>
        </p:spPr>
        <p:txBody>
          <a:bodyPr wrap="square">
            <a:spAutoFit/>
          </a:bodyPr>
          <a:lstStyle/>
          <a:p>
            <a:r>
              <a:rPr lang="en-US" b="1" dirty="0"/>
              <a:t>2.</a:t>
            </a:r>
          </a:p>
        </p:txBody>
      </p:sp>
      <p:sp>
        <p:nvSpPr>
          <p:cNvPr id="12" name="TextBox 11">
            <a:extLst>
              <a:ext uri="{FF2B5EF4-FFF2-40B4-BE49-F238E27FC236}">
                <a16:creationId xmlns:a16="http://schemas.microsoft.com/office/drawing/2014/main" id="{12CB211C-C231-48BF-85EA-AF7AFD73F663}"/>
              </a:ext>
            </a:extLst>
          </p:cNvPr>
          <p:cNvSpPr txBox="1"/>
          <p:nvPr/>
        </p:nvSpPr>
        <p:spPr>
          <a:xfrm>
            <a:off x="7152" y="755511"/>
            <a:ext cx="381000" cy="369332"/>
          </a:xfrm>
          <a:prstGeom prst="rect">
            <a:avLst/>
          </a:prstGeom>
          <a:noFill/>
        </p:spPr>
        <p:txBody>
          <a:bodyPr wrap="square">
            <a:spAutoFit/>
          </a:bodyPr>
          <a:lstStyle/>
          <a:p>
            <a:r>
              <a:rPr lang="en-US" b="1" dirty="0"/>
              <a:t>1.</a:t>
            </a:r>
          </a:p>
        </p:txBody>
      </p:sp>
    </p:spTree>
    <p:extLst>
      <p:ext uri="{BB962C8B-B14F-4D97-AF65-F5344CB8AC3E}">
        <p14:creationId xmlns:p14="http://schemas.microsoft.com/office/powerpoint/2010/main" val="1969794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D91351-A50D-41EC-8F35-A265237BD2A9}"/>
              </a:ext>
            </a:extLst>
          </p:cNvPr>
          <p:cNvSpPr>
            <a:spLocks noGrp="1"/>
          </p:cNvSpPr>
          <p:nvPr>
            <p:ph type="body" sz="quarter" idx="10"/>
          </p:nvPr>
        </p:nvSpPr>
        <p:spPr>
          <a:xfrm>
            <a:off x="113156" y="381000"/>
            <a:ext cx="2336800" cy="381000"/>
          </a:xfrm>
        </p:spPr>
        <p:txBody>
          <a:bodyPr/>
          <a:lstStyle/>
          <a:p>
            <a:r>
              <a:rPr lang="en-US" sz="1400" dirty="0"/>
              <a:t>D. Merchandise/Gifts</a:t>
            </a:r>
          </a:p>
        </p:txBody>
      </p:sp>
      <p:pic>
        <p:nvPicPr>
          <p:cNvPr id="4" name="Picture 10" descr="Blank">
            <a:extLst>
              <a:ext uri="{FF2B5EF4-FFF2-40B4-BE49-F238E27FC236}">
                <a16:creationId xmlns:a16="http://schemas.microsoft.com/office/drawing/2014/main" id="{439DFD96-EB44-4A36-BF92-CAEEB852CD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156" y="781501"/>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logo&#10;&#10;Description automatically generated">
            <a:extLst>
              <a:ext uri="{FF2B5EF4-FFF2-40B4-BE49-F238E27FC236}">
                <a16:creationId xmlns:a16="http://schemas.microsoft.com/office/drawing/2014/main" id="{FC3C7A64-54DD-4D58-84F8-851B96E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004323"/>
            <a:ext cx="621156" cy="621156"/>
          </a:xfrm>
          <a:prstGeom prst="rect">
            <a:avLst/>
          </a:prstGeom>
        </p:spPr>
      </p:pic>
      <p:pic>
        <p:nvPicPr>
          <p:cNvPr id="6" name="Picture 2" descr="beach.quenalbertini: Nautical mug | Nautical decor, Nautical, Mugs">
            <a:extLst>
              <a:ext uri="{FF2B5EF4-FFF2-40B4-BE49-F238E27FC236}">
                <a16:creationId xmlns:a16="http://schemas.microsoft.com/office/drawing/2014/main" id="{ED9D26C5-272D-44E2-B1FD-7CF3212930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838200"/>
            <a:ext cx="1348283" cy="106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a:extLst>
              <a:ext uri="{FF2B5EF4-FFF2-40B4-BE49-F238E27FC236}">
                <a16:creationId xmlns:a16="http://schemas.microsoft.com/office/drawing/2014/main" id="{BE9CBCB3-2CBA-4339-AD5E-AC5B28052743}"/>
              </a:ext>
            </a:extLst>
          </p:cNvPr>
          <p:cNvSpPr txBox="1">
            <a:spLocks/>
          </p:cNvSpPr>
          <p:nvPr/>
        </p:nvSpPr>
        <p:spPr>
          <a:xfrm>
            <a:off x="149150" y="813823"/>
            <a:ext cx="369323" cy="381000"/>
          </a:xfrm>
          <a:prstGeom prst="rect">
            <a:avLst/>
          </a:prstGeom>
        </p:spPr>
        <p:txBody>
          <a:bodyPr/>
          <a:lstStyle>
            <a:lvl1pPr marL="0" algn="l" eaLnBrk="1" hangingPunct="1">
              <a:defRPr sz="2133" b="1" cap="all" baseline="0">
                <a:solidFill>
                  <a:srgbClr val="0D2C6C"/>
                </a:solidFill>
                <a:latin typeface="+mj-lt"/>
                <a:ea typeface="+mn-ea"/>
                <a:cs typeface="+mn-cs"/>
              </a:defRPr>
            </a:lvl1pPr>
            <a:lvl2pPr marL="0" algn="l" eaLnBrk="1" hangingPunct="1">
              <a:defRPr sz="1200" b="0">
                <a:solidFill>
                  <a:srgbClr val="B78D4D"/>
                </a:solidFill>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r>
              <a:rPr lang="en-US" sz="1400" kern="0" dirty="0"/>
              <a:t>1.</a:t>
            </a:r>
          </a:p>
        </p:txBody>
      </p:sp>
      <p:sp>
        <p:nvSpPr>
          <p:cNvPr id="8" name="Text Placeholder 1">
            <a:extLst>
              <a:ext uri="{FF2B5EF4-FFF2-40B4-BE49-F238E27FC236}">
                <a16:creationId xmlns:a16="http://schemas.microsoft.com/office/drawing/2014/main" id="{74C7C10D-EE4A-4E0E-94C3-28D20DB773C8}"/>
              </a:ext>
            </a:extLst>
          </p:cNvPr>
          <p:cNvSpPr txBox="1">
            <a:spLocks/>
          </p:cNvSpPr>
          <p:nvPr/>
        </p:nvSpPr>
        <p:spPr>
          <a:xfrm>
            <a:off x="2100495" y="737803"/>
            <a:ext cx="369323" cy="381000"/>
          </a:xfrm>
          <a:prstGeom prst="rect">
            <a:avLst/>
          </a:prstGeom>
        </p:spPr>
        <p:txBody>
          <a:bodyPr/>
          <a:lstStyle>
            <a:lvl1pPr marL="0" algn="l" eaLnBrk="1" hangingPunct="1">
              <a:defRPr sz="2133" b="1" cap="all" baseline="0">
                <a:solidFill>
                  <a:srgbClr val="0D2C6C"/>
                </a:solidFill>
                <a:latin typeface="+mj-lt"/>
                <a:ea typeface="+mn-ea"/>
                <a:cs typeface="+mn-cs"/>
              </a:defRPr>
            </a:lvl1pPr>
            <a:lvl2pPr marL="0" algn="l" eaLnBrk="1" hangingPunct="1">
              <a:defRPr sz="1200" b="0">
                <a:solidFill>
                  <a:srgbClr val="B78D4D"/>
                </a:solidFill>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r>
              <a:rPr lang="en-US" sz="1400" kern="0" dirty="0"/>
              <a:t>2.</a:t>
            </a:r>
          </a:p>
        </p:txBody>
      </p:sp>
    </p:spTree>
    <p:extLst>
      <p:ext uri="{BB962C8B-B14F-4D97-AF65-F5344CB8AC3E}">
        <p14:creationId xmlns:p14="http://schemas.microsoft.com/office/powerpoint/2010/main" val="3468735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E0247-C450-4765-9A52-EE7E545D15FC}"/>
              </a:ext>
            </a:extLst>
          </p:cNvPr>
          <p:cNvSpPr>
            <a:spLocks noGrp="1"/>
          </p:cNvSpPr>
          <p:nvPr>
            <p:ph type="body" sz="quarter" idx="10"/>
          </p:nvPr>
        </p:nvSpPr>
        <p:spPr>
          <a:xfrm>
            <a:off x="571500" y="762000"/>
            <a:ext cx="3733800" cy="457200"/>
          </a:xfrm>
        </p:spPr>
        <p:txBody>
          <a:bodyPr/>
          <a:lstStyle/>
          <a:p>
            <a:pPr algn="ctr"/>
            <a:r>
              <a:rPr lang="en-US" sz="1200" dirty="0"/>
              <a:t>Delta Gamma Brand</a:t>
            </a:r>
            <a:endParaRPr lang="en-US" sz="1050" dirty="0"/>
          </a:p>
          <a:p>
            <a:pPr marL="342900" indent="-342900" algn="ctr">
              <a:buFont typeface="+mj-lt"/>
              <a:buAutoNum type="arabicPeriod"/>
            </a:pPr>
            <a:r>
              <a:rPr lang="en-US" sz="1050" b="0" dirty="0">
                <a:latin typeface="+mn-lt"/>
              </a:rPr>
              <a:t>What stands out in the brand guidelines?</a:t>
            </a:r>
          </a:p>
          <a:p>
            <a:pPr marL="342900" indent="-342900" algn="ctr">
              <a:buFont typeface="+mj-lt"/>
              <a:buAutoNum type="arabicPeriod"/>
            </a:pPr>
            <a:r>
              <a:rPr lang="en-US" sz="1050" b="0" dirty="0">
                <a:latin typeface="+mn-lt"/>
              </a:rPr>
              <a:t>What aspect of this document would be helpful to review with the officer you advise? </a:t>
            </a:r>
          </a:p>
          <a:p>
            <a:pPr marL="342900" indent="-342900" algn="ctr">
              <a:buFont typeface="+mj-lt"/>
              <a:buAutoNum type="arabicPeriod"/>
            </a:pPr>
            <a:r>
              <a:rPr lang="en-US" sz="1050" b="0" dirty="0">
                <a:latin typeface="+mn-lt"/>
              </a:rPr>
              <a:t>How might you use aspects of the messaging map in your work as a communications adviser?</a:t>
            </a:r>
          </a:p>
          <a:p>
            <a:pPr marL="342900" indent="-342900" algn="ctr">
              <a:buFont typeface="+mj-lt"/>
              <a:buAutoNum type="arabicPeriod"/>
            </a:pPr>
            <a:endParaRPr lang="en-US" sz="1400" dirty="0"/>
          </a:p>
        </p:txBody>
      </p:sp>
    </p:spTree>
    <p:extLst>
      <p:ext uri="{BB962C8B-B14F-4D97-AF65-F5344CB8AC3E}">
        <p14:creationId xmlns:p14="http://schemas.microsoft.com/office/powerpoint/2010/main" val="894146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696E04-A35C-45BE-B91D-407C3A35D56B}"/>
              </a:ext>
            </a:extLst>
          </p:cNvPr>
          <p:cNvSpPr>
            <a:spLocks noGrp="1"/>
          </p:cNvSpPr>
          <p:nvPr>
            <p:ph type="body" sz="quarter" idx="10"/>
          </p:nvPr>
        </p:nvSpPr>
        <p:spPr>
          <a:xfrm>
            <a:off x="304800" y="1181100"/>
            <a:ext cx="2336800" cy="381000"/>
          </a:xfrm>
        </p:spPr>
        <p:txBody>
          <a:bodyPr/>
          <a:lstStyle/>
          <a:p>
            <a:r>
              <a:rPr lang="en-US" i="1" dirty="0"/>
              <a:t>ANCHORA</a:t>
            </a:r>
          </a:p>
        </p:txBody>
      </p:sp>
    </p:spTree>
    <p:extLst>
      <p:ext uri="{BB962C8B-B14F-4D97-AF65-F5344CB8AC3E}">
        <p14:creationId xmlns:p14="http://schemas.microsoft.com/office/powerpoint/2010/main" val="1551289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2B2AFF-E96A-4F11-B3EA-FA946A8DBD4F}"/>
              </a:ext>
            </a:extLst>
          </p:cNvPr>
          <p:cNvSpPr>
            <a:spLocks noGrp="1"/>
          </p:cNvSpPr>
          <p:nvPr>
            <p:ph type="body" sz="quarter" idx="12"/>
          </p:nvPr>
        </p:nvSpPr>
        <p:spPr/>
        <p:txBody>
          <a:bodyPr/>
          <a:lstStyle/>
          <a:p>
            <a:pPr algn="ctr"/>
            <a:r>
              <a:rPr lang="en-US" b="1" dirty="0"/>
              <a:t>Submission Deadlines:</a:t>
            </a:r>
          </a:p>
          <a:p>
            <a:pPr algn="ctr"/>
            <a:r>
              <a:rPr lang="en-US" sz="1000" dirty="0">
                <a:solidFill>
                  <a:srgbClr val="000000"/>
                </a:solidFill>
                <a:latin typeface="Montserrat" panose="00000500000000000000" pitchFamily="2" charset="0"/>
                <a:cs typeface="Arial" panose="020B0604020202020204" pitchFamily="34" charset="0"/>
              </a:rPr>
              <a:t>April 15: summer issue</a:t>
            </a:r>
          </a:p>
          <a:p>
            <a:pPr algn="ctr"/>
            <a:r>
              <a:rPr lang="en-US" sz="1000" dirty="0">
                <a:solidFill>
                  <a:srgbClr val="000000"/>
                </a:solidFill>
                <a:latin typeface="Montserrat" panose="00000500000000000000" pitchFamily="2" charset="0"/>
                <a:cs typeface="Arial" panose="020B0604020202020204" pitchFamily="34" charset="0"/>
              </a:rPr>
              <a:t>July 15: fall issue </a:t>
            </a:r>
          </a:p>
          <a:p>
            <a:pPr algn="ctr"/>
            <a:r>
              <a:rPr lang="en-US" sz="1000" dirty="0">
                <a:solidFill>
                  <a:srgbClr val="000000"/>
                </a:solidFill>
                <a:latin typeface="Montserrat" panose="00000500000000000000" pitchFamily="2" charset="0"/>
                <a:cs typeface="Arial" panose="020B0604020202020204" pitchFamily="34" charset="0"/>
              </a:rPr>
              <a:t>October 15: winter issue </a:t>
            </a:r>
          </a:p>
          <a:p>
            <a:pPr algn="ctr"/>
            <a:r>
              <a:rPr lang="en-US" sz="1000" dirty="0">
                <a:solidFill>
                  <a:srgbClr val="000000"/>
                </a:solidFill>
                <a:latin typeface="Montserrat" panose="00000500000000000000" pitchFamily="2" charset="0"/>
                <a:cs typeface="Arial" panose="020B0604020202020204" pitchFamily="34" charset="0"/>
              </a:rPr>
              <a:t>January 15: spring issue </a:t>
            </a:r>
          </a:p>
          <a:p>
            <a:pPr algn="ctr"/>
            <a:endParaRPr lang="en-US" dirty="0">
              <a:solidFill>
                <a:srgbClr val="000000"/>
              </a:solidFill>
              <a:latin typeface="Montserrat" panose="00000500000000000000" pitchFamily="2" charset="0"/>
              <a:cs typeface="Arial" panose="020B0604020202020204" pitchFamily="34" charset="0"/>
            </a:endParaRPr>
          </a:p>
          <a:p>
            <a:pPr algn="l"/>
            <a:r>
              <a:rPr lang="en-US" sz="1000" dirty="0">
                <a:latin typeface="Montserrat" panose="00000500000000000000" pitchFamily="2" charset="0"/>
                <a:cs typeface="Arial" panose="020B0604020202020204" pitchFamily="34" charset="0"/>
              </a:rPr>
              <a:t>Submissions accepted via Google Form (sent in officer newsletter and available on DG website under news and resources tab)</a:t>
            </a:r>
          </a:p>
          <a:p>
            <a:pPr algn="l"/>
            <a:endParaRPr lang="en-US" sz="1000" dirty="0">
              <a:solidFill>
                <a:srgbClr val="000000"/>
              </a:solidFill>
              <a:latin typeface="Montserrat" panose="00000500000000000000" pitchFamily="2" charset="0"/>
              <a:cs typeface="Arial" panose="020B0604020202020204" pitchFamily="34" charset="0"/>
            </a:endParaRPr>
          </a:p>
          <a:p>
            <a:pPr algn="l"/>
            <a:endParaRPr lang="en-US" b="1" dirty="0"/>
          </a:p>
        </p:txBody>
      </p:sp>
      <p:sp>
        <p:nvSpPr>
          <p:cNvPr id="2" name="Content Placeholder 1">
            <a:extLst>
              <a:ext uri="{FF2B5EF4-FFF2-40B4-BE49-F238E27FC236}">
                <a16:creationId xmlns:a16="http://schemas.microsoft.com/office/drawing/2014/main" id="{5C109042-409F-488E-A611-68F293AC1A79}"/>
              </a:ext>
            </a:extLst>
          </p:cNvPr>
          <p:cNvSpPr>
            <a:spLocks noGrp="1"/>
          </p:cNvSpPr>
          <p:nvPr>
            <p:ph sz="quarter" idx="10"/>
          </p:nvPr>
        </p:nvSpPr>
        <p:spPr>
          <a:xfrm>
            <a:off x="381000" y="304800"/>
            <a:ext cx="4114800" cy="304800"/>
          </a:xfrm>
        </p:spPr>
        <p:txBody>
          <a:bodyPr/>
          <a:lstStyle/>
          <a:p>
            <a:r>
              <a:rPr lang="en-US" i="1" dirty="0"/>
              <a:t>ANCHORA</a:t>
            </a:r>
          </a:p>
        </p:txBody>
      </p:sp>
    </p:spTree>
    <p:extLst>
      <p:ext uri="{BB962C8B-B14F-4D97-AF65-F5344CB8AC3E}">
        <p14:creationId xmlns:p14="http://schemas.microsoft.com/office/powerpoint/2010/main" val="25974179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2B2AFF-E96A-4F11-B3EA-FA946A8DBD4F}"/>
              </a:ext>
            </a:extLst>
          </p:cNvPr>
          <p:cNvSpPr>
            <a:spLocks noGrp="1"/>
          </p:cNvSpPr>
          <p:nvPr>
            <p:ph type="body" sz="quarter" idx="12"/>
          </p:nvPr>
        </p:nvSpPr>
        <p:spPr/>
        <p:txBody>
          <a:bodyPr/>
          <a:lstStyle/>
          <a:p>
            <a:pPr algn="ctr"/>
            <a:r>
              <a:rPr lang="en-US" b="1" dirty="0"/>
              <a:t>Submitting Chapter Updates</a:t>
            </a:r>
          </a:p>
          <a:p>
            <a:pPr algn="l"/>
            <a:r>
              <a:rPr lang="en-US" sz="650" b="1" dirty="0">
                <a:solidFill>
                  <a:srgbClr val="000000"/>
                </a:solidFill>
                <a:latin typeface="Montserrat" panose="00000500000000000000" pitchFamily="2" charset="0"/>
                <a:cs typeface="Arial" panose="020B0604020202020204" pitchFamily="34" charset="0"/>
              </a:rPr>
              <a:t>Submitted:</a:t>
            </a:r>
            <a:br>
              <a:rPr lang="en-US" sz="650" dirty="0">
                <a:solidFill>
                  <a:srgbClr val="000000"/>
                </a:solidFill>
                <a:latin typeface="Montserrat" panose="00000500000000000000" pitchFamily="2" charset="0"/>
                <a:cs typeface="Arial" panose="020B0604020202020204" pitchFamily="34" charset="0"/>
              </a:rPr>
            </a:br>
            <a:r>
              <a:rPr lang="en-US" sz="650" dirty="0">
                <a:solidFill>
                  <a:srgbClr val="000000"/>
                </a:solidFill>
                <a:latin typeface="Montserrat" panose="00000500000000000000" pitchFamily="2" charset="0"/>
                <a:cs typeface="Arial" panose="020B0604020202020204" pitchFamily="34" charset="0"/>
              </a:rPr>
              <a:t>This semester, we had so many super successful events! Our chapter won first place in Greek Weekend overall! This means we had the most members attend the events and win the events. We are also trying to become involved on campus through philanthropies of other Greek organizations and campus events!</a:t>
            </a:r>
          </a:p>
          <a:p>
            <a:pPr algn="l"/>
            <a:endParaRPr lang="en-US" sz="650" dirty="0">
              <a:solidFill>
                <a:srgbClr val="000000"/>
              </a:solidFill>
              <a:latin typeface="Montserrat" panose="00000500000000000000" pitchFamily="2" charset="0"/>
              <a:cs typeface="Arial" panose="020B0604020202020204" pitchFamily="34" charset="0"/>
            </a:endParaRPr>
          </a:p>
          <a:p>
            <a:r>
              <a:rPr lang="en-US" altLang="en-US" sz="650" b="1" dirty="0">
                <a:solidFill>
                  <a:srgbClr val="000000"/>
                </a:solidFill>
                <a:latin typeface="Montserrat" panose="00000500000000000000" pitchFamily="2" charset="0"/>
                <a:cs typeface="Arial" panose="020B0604020202020204" pitchFamily="34" charset="0"/>
              </a:rPr>
              <a:t>Printed:</a:t>
            </a:r>
            <a:endParaRPr lang="en-US" altLang="en-US" sz="650" dirty="0">
              <a:solidFill>
                <a:srgbClr val="000000"/>
              </a:solidFill>
              <a:latin typeface="Montserrat" panose="00000500000000000000" pitchFamily="2" charset="0"/>
              <a:cs typeface="Arial" panose="020B0604020202020204" pitchFamily="34" charset="0"/>
            </a:endParaRPr>
          </a:p>
          <a:p>
            <a:r>
              <a:rPr lang="en-US" altLang="en-US" sz="650" dirty="0">
                <a:solidFill>
                  <a:srgbClr val="000000"/>
                </a:solidFill>
                <a:latin typeface="Montserrat" panose="00000500000000000000" pitchFamily="2" charset="0"/>
                <a:cs typeface="Arial" panose="020B0604020202020204" pitchFamily="34" charset="0"/>
              </a:rPr>
              <a:t>This semester, Omega Omega-Test State has been working hard to make an impact on campus. They won first place in Greek Weekend. They had the most attendance and chapter participation and won the most events. Sisters are also trying to become involved with the larger community by attending other philanthropic events on campus.</a:t>
            </a:r>
          </a:p>
          <a:p>
            <a:pPr algn="l"/>
            <a:endParaRPr lang="en-US" sz="600" dirty="0">
              <a:solidFill>
                <a:srgbClr val="000000"/>
              </a:solidFill>
              <a:latin typeface="Montserrat" panose="00000500000000000000" pitchFamily="2" charset="0"/>
              <a:cs typeface="Arial" panose="020B0604020202020204" pitchFamily="34" charset="0"/>
            </a:endParaRPr>
          </a:p>
          <a:p>
            <a:pPr algn="l"/>
            <a:endParaRPr lang="en-US" sz="1000" dirty="0">
              <a:solidFill>
                <a:srgbClr val="000000"/>
              </a:solidFill>
              <a:latin typeface="Montserrat" panose="00000500000000000000" pitchFamily="2" charset="0"/>
              <a:cs typeface="Arial" panose="020B0604020202020204" pitchFamily="34" charset="0"/>
            </a:endParaRPr>
          </a:p>
          <a:p>
            <a:pPr algn="l"/>
            <a:endParaRPr lang="en-US" b="1" dirty="0"/>
          </a:p>
        </p:txBody>
      </p:sp>
      <p:sp>
        <p:nvSpPr>
          <p:cNvPr id="2" name="Content Placeholder 1">
            <a:extLst>
              <a:ext uri="{FF2B5EF4-FFF2-40B4-BE49-F238E27FC236}">
                <a16:creationId xmlns:a16="http://schemas.microsoft.com/office/drawing/2014/main" id="{5C109042-409F-488E-A611-68F293AC1A79}"/>
              </a:ext>
            </a:extLst>
          </p:cNvPr>
          <p:cNvSpPr>
            <a:spLocks noGrp="1"/>
          </p:cNvSpPr>
          <p:nvPr>
            <p:ph sz="quarter" idx="10"/>
          </p:nvPr>
        </p:nvSpPr>
        <p:spPr>
          <a:xfrm>
            <a:off x="381000" y="304800"/>
            <a:ext cx="4114800" cy="304800"/>
          </a:xfrm>
        </p:spPr>
        <p:txBody>
          <a:bodyPr/>
          <a:lstStyle/>
          <a:p>
            <a:pPr algn="l"/>
            <a:r>
              <a:rPr lang="en-US" i="1" dirty="0"/>
              <a:t>ANCHORA</a:t>
            </a:r>
          </a:p>
        </p:txBody>
      </p:sp>
    </p:spTree>
    <p:extLst>
      <p:ext uri="{BB962C8B-B14F-4D97-AF65-F5344CB8AC3E}">
        <p14:creationId xmlns:p14="http://schemas.microsoft.com/office/powerpoint/2010/main" val="3923966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2B2AFF-E96A-4F11-B3EA-FA946A8DBD4F}"/>
              </a:ext>
            </a:extLst>
          </p:cNvPr>
          <p:cNvSpPr>
            <a:spLocks noGrp="1"/>
          </p:cNvSpPr>
          <p:nvPr>
            <p:ph type="body" sz="quarter" idx="12"/>
          </p:nvPr>
        </p:nvSpPr>
        <p:spPr>
          <a:xfrm>
            <a:off x="381000" y="762000"/>
            <a:ext cx="3810000" cy="1371600"/>
          </a:xfrm>
        </p:spPr>
        <p:txBody>
          <a:bodyPr/>
          <a:lstStyle/>
          <a:p>
            <a:pPr algn="ctr"/>
            <a:r>
              <a:rPr lang="en-US" b="1" dirty="0"/>
              <a:t>Submit a Story Idea</a:t>
            </a:r>
          </a:p>
          <a:p>
            <a:pPr marL="0" marR="0">
              <a:spcBef>
                <a:spcPts val="0"/>
              </a:spcBef>
              <a:spcAft>
                <a:spcPts val="0"/>
              </a:spcAft>
            </a:pPr>
            <a:r>
              <a:rPr lang="en-US" sz="800" dirty="0">
                <a:effectLst/>
                <a:latin typeface="Montserrat" panose="00000500000000000000" pitchFamily="2" charset="0"/>
                <a:ea typeface="Calibri" panose="020F0502020204030204" pitchFamily="34" charset="0"/>
              </a:rPr>
              <a:t>The </a:t>
            </a:r>
            <a:r>
              <a:rPr lang="en-US" sz="800" i="1" dirty="0">
                <a:effectLst/>
                <a:latin typeface="Montserrat" panose="00000500000000000000" pitchFamily="2" charset="0"/>
                <a:ea typeface="Calibri" panose="020F0502020204030204" pitchFamily="34" charset="0"/>
              </a:rPr>
              <a:t>ANCHORA</a:t>
            </a:r>
            <a:r>
              <a:rPr lang="en-US" sz="800" dirty="0">
                <a:effectLst/>
                <a:latin typeface="Montserrat" panose="00000500000000000000" pitchFamily="2" charset="0"/>
                <a:ea typeface="Calibri" panose="020F0502020204030204" pitchFamily="34" charset="0"/>
              </a:rPr>
              <a:t> is always looking for stories of collegians in addition to their chapter updates in Cable Connection. If you have a story idea (perhaps about a sister doing something outstanding or unique, or maybe about your chapter making a difference on campus), please submit it to </a:t>
            </a:r>
            <a:r>
              <a:rPr lang="en-US" sz="800" u="sng" dirty="0">
                <a:solidFill>
                  <a:srgbClr val="0563C1"/>
                </a:solidFill>
                <a:effectLst/>
                <a:latin typeface="Montserrat" panose="00000500000000000000" pitchFamily="2" charset="0"/>
                <a:ea typeface="Calibri" panose="020F0502020204030204" pitchFamily="34" charset="0"/>
                <a:hlinkClick r:id="rId3"/>
              </a:rPr>
              <a:t>anchora@deltagamma.org</a:t>
            </a:r>
            <a:r>
              <a:rPr lang="en-US" sz="800" dirty="0">
                <a:effectLst/>
                <a:latin typeface="Montserrat" panose="00000500000000000000" pitchFamily="2" charset="0"/>
                <a:ea typeface="Calibri" panose="020F0502020204030204" pitchFamily="34" charset="0"/>
              </a:rPr>
              <a:t> or use the online submission tool that is shared in newsletters throughout the year. </a:t>
            </a:r>
          </a:p>
          <a:p>
            <a:pPr marL="0" marR="0">
              <a:spcBef>
                <a:spcPts val="0"/>
              </a:spcBef>
              <a:spcAft>
                <a:spcPts val="0"/>
              </a:spcAft>
            </a:pPr>
            <a:endParaRPr lang="en-US" sz="800" dirty="0">
              <a:latin typeface="Montserrat" panose="00000500000000000000" pitchFamily="2" charset="0"/>
              <a:ea typeface="Calibri" panose="020F0502020204030204" pitchFamily="34" charset="0"/>
            </a:endParaRPr>
          </a:p>
          <a:p>
            <a:pPr marL="0" marR="0">
              <a:spcBef>
                <a:spcPts val="0"/>
              </a:spcBef>
              <a:spcAft>
                <a:spcPts val="0"/>
              </a:spcAft>
            </a:pPr>
            <a:r>
              <a:rPr lang="en-US" sz="800" dirty="0">
                <a:effectLst/>
                <a:latin typeface="Montserrat" panose="00000500000000000000" pitchFamily="2" charset="0"/>
                <a:ea typeface="Calibri" panose="020F0502020204030204" pitchFamily="34" charset="0"/>
              </a:rPr>
              <a:t>Who knows – you may just see this story on the cover!</a:t>
            </a:r>
          </a:p>
          <a:p>
            <a:pPr algn="l"/>
            <a:endParaRPr lang="en-US" dirty="0"/>
          </a:p>
          <a:p>
            <a:pPr algn="l"/>
            <a:endParaRPr lang="en-US" sz="600" dirty="0">
              <a:solidFill>
                <a:srgbClr val="000000"/>
              </a:solidFill>
              <a:latin typeface="Montserrat" panose="00000500000000000000" pitchFamily="2" charset="0"/>
              <a:cs typeface="Arial" panose="020B0604020202020204" pitchFamily="34" charset="0"/>
            </a:endParaRPr>
          </a:p>
          <a:p>
            <a:pPr algn="l"/>
            <a:endParaRPr lang="en-US" sz="1000" dirty="0">
              <a:solidFill>
                <a:srgbClr val="000000"/>
              </a:solidFill>
              <a:latin typeface="Montserrat" panose="00000500000000000000" pitchFamily="2" charset="0"/>
              <a:cs typeface="Arial" panose="020B0604020202020204" pitchFamily="34" charset="0"/>
            </a:endParaRPr>
          </a:p>
          <a:p>
            <a:pPr algn="l"/>
            <a:endParaRPr lang="en-US" b="1" dirty="0"/>
          </a:p>
        </p:txBody>
      </p:sp>
      <p:sp>
        <p:nvSpPr>
          <p:cNvPr id="2" name="Content Placeholder 1">
            <a:extLst>
              <a:ext uri="{FF2B5EF4-FFF2-40B4-BE49-F238E27FC236}">
                <a16:creationId xmlns:a16="http://schemas.microsoft.com/office/drawing/2014/main" id="{5C109042-409F-488E-A611-68F293AC1A79}"/>
              </a:ext>
            </a:extLst>
          </p:cNvPr>
          <p:cNvSpPr>
            <a:spLocks noGrp="1"/>
          </p:cNvSpPr>
          <p:nvPr>
            <p:ph sz="quarter" idx="10"/>
          </p:nvPr>
        </p:nvSpPr>
        <p:spPr/>
        <p:txBody>
          <a:bodyPr/>
          <a:lstStyle/>
          <a:p>
            <a:r>
              <a:rPr lang="en-US" i="1" dirty="0"/>
              <a:t>ANCHORA</a:t>
            </a:r>
          </a:p>
        </p:txBody>
      </p:sp>
    </p:spTree>
    <p:extLst>
      <p:ext uri="{BB962C8B-B14F-4D97-AF65-F5344CB8AC3E}">
        <p14:creationId xmlns:p14="http://schemas.microsoft.com/office/powerpoint/2010/main" val="254659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0336B0-0984-471C-8C88-2708B4A8471C}"/>
              </a:ext>
            </a:extLst>
          </p:cNvPr>
          <p:cNvSpPr>
            <a:spLocks noGrp="1"/>
          </p:cNvSpPr>
          <p:nvPr>
            <p:ph type="body" sz="quarter" idx="12"/>
          </p:nvPr>
        </p:nvSpPr>
        <p:spPr>
          <a:xfrm>
            <a:off x="1907383" y="914400"/>
            <a:ext cx="1447800" cy="1200151"/>
          </a:xfrm>
        </p:spPr>
        <p:txBody>
          <a:bodyPr/>
          <a:lstStyle/>
          <a:p>
            <a:r>
              <a:rPr lang="en-US" dirty="0"/>
              <a:t>Who else could be seen as members of the communications team? </a:t>
            </a:r>
          </a:p>
        </p:txBody>
      </p:sp>
      <p:sp>
        <p:nvSpPr>
          <p:cNvPr id="2" name="Content Placeholder 1">
            <a:extLst>
              <a:ext uri="{FF2B5EF4-FFF2-40B4-BE49-F238E27FC236}">
                <a16:creationId xmlns:a16="http://schemas.microsoft.com/office/drawing/2014/main" id="{2A02FBC1-C3BB-43C0-88EE-502B7F822E76}"/>
              </a:ext>
            </a:extLst>
          </p:cNvPr>
          <p:cNvSpPr>
            <a:spLocks noGrp="1"/>
          </p:cNvSpPr>
          <p:nvPr>
            <p:ph sz="quarter" idx="10"/>
          </p:nvPr>
        </p:nvSpPr>
        <p:spPr/>
        <p:txBody>
          <a:bodyPr/>
          <a:lstStyle/>
          <a:p>
            <a:r>
              <a:rPr lang="en-US" dirty="0"/>
              <a:t>Communications Team</a:t>
            </a:r>
          </a:p>
        </p:txBody>
      </p:sp>
      <p:pic>
        <p:nvPicPr>
          <p:cNvPr id="4" name="Picture 3" descr="A screenshot of a cell phone&#10;&#10;Description automatically generated">
            <a:extLst>
              <a:ext uri="{FF2B5EF4-FFF2-40B4-BE49-F238E27FC236}">
                <a16:creationId xmlns:a16="http://schemas.microsoft.com/office/drawing/2014/main" id="{7C594E09-6FEC-452D-9776-9EA990BF9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762000"/>
            <a:ext cx="917936" cy="1447801"/>
          </a:xfrm>
          <a:prstGeom prst="rect">
            <a:avLst/>
          </a:prstGeom>
        </p:spPr>
      </p:pic>
    </p:spTree>
    <p:extLst>
      <p:ext uri="{BB962C8B-B14F-4D97-AF65-F5344CB8AC3E}">
        <p14:creationId xmlns:p14="http://schemas.microsoft.com/office/powerpoint/2010/main" val="1027842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2B2AFF-E96A-4F11-B3EA-FA946A8DBD4F}"/>
              </a:ext>
            </a:extLst>
          </p:cNvPr>
          <p:cNvSpPr>
            <a:spLocks noGrp="1"/>
          </p:cNvSpPr>
          <p:nvPr>
            <p:ph type="body" sz="quarter" idx="12"/>
          </p:nvPr>
        </p:nvSpPr>
        <p:spPr>
          <a:xfrm>
            <a:off x="381000" y="762000"/>
            <a:ext cx="3733800" cy="1371600"/>
          </a:xfrm>
        </p:spPr>
        <p:txBody>
          <a:bodyPr/>
          <a:lstStyle/>
          <a:p>
            <a:pPr algn="ctr"/>
            <a:r>
              <a:rPr lang="en-US" b="1" dirty="0"/>
              <a:t>Photo Submission Criteria</a:t>
            </a:r>
          </a:p>
          <a:p>
            <a:r>
              <a:rPr lang="en-US" sz="800" dirty="0">
                <a:solidFill>
                  <a:srgbClr val="000000"/>
                </a:solidFill>
                <a:latin typeface="Montserrat" panose="00000500000000000000" pitchFamily="2" charset="0"/>
                <a:cs typeface="Arial" panose="020B0604020202020204" pitchFamily="34" charset="0"/>
              </a:rPr>
              <a:t>Only submit high resolution photos (at least 300 dpi/ppi and 4x6 inches in size)</a:t>
            </a:r>
          </a:p>
          <a:p>
            <a:r>
              <a:rPr lang="en-US" sz="800" dirty="0">
                <a:solidFill>
                  <a:srgbClr val="000000"/>
                </a:solidFill>
                <a:latin typeface="Montserrat" panose="00000500000000000000" pitchFamily="2" charset="0"/>
                <a:cs typeface="Arial" panose="020B0604020202020204" pitchFamily="34" charset="0"/>
              </a:rPr>
              <a:t>Do not take photos from Facebook or Instagram. </a:t>
            </a:r>
          </a:p>
          <a:p>
            <a:pPr marL="342900" indent="-342900">
              <a:buFont typeface="Arial" panose="020B0604020202020204" pitchFamily="34" charset="0"/>
              <a:buChar char="•"/>
            </a:pPr>
            <a:r>
              <a:rPr lang="en-US" sz="800" dirty="0">
                <a:solidFill>
                  <a:srgbClr val="000000"/>
                </a:solidFill>
                <a:latin typeface="Montserrat" panose="00000500000000000000" pitchFamily="2" charset="0"/>
                <a:cs typeface="Arial" panose="020B0604020202020204" pitchFamily="34" charset="0"/>
              </a:rPr>
              <a:t>Send photos that have been uploaded directly from a camera or smartphone.</a:t>
            </a:r>
          </a:p>
          <a:p>
            <a:r>
              <a:rPr lang="en-US" sz="800" dirty="0">
                <a:solidFill>
                  <a:srgbClr val="000000"/>
                </a:solidFill>
                <a:latin typeface="Montserrat" panose="00000500000000000000" pitchFamily="2" charset="0"/>
                <a:cs typeface="Arial" panose="020B0604020202020204" pitchFamily="34" charset="0"/>
              </a:rPr>
              <a:t>Each photo should be at least 1 MB in size when you email it.</a:t>
            </a:r>
          </a:p>
          <a:p>
            <a:endParaRPr lang="en-US" sz="800" dirty="0">
              <a:solidFill>
                <a:srgbClr val="000000"/>
              </a:solidFill>
              <a:latin typeface="Montserrat" panose="00000500000000000000" pitchFamily="2" charset="0"/>
              <a:cs typeface="Arial" panose="020B0604020202020204" pitchFamily="34" charset="0"/>
            </a:endParaRPr>
          </a:p>
          <a:p>
            <a:r>
              <a:rPr lang="en-US" sz="800" dirty="0">
                <a:solidFill>
                  <a:srgbClr val="000000"/>
                </a:solidFill>
                <a:latin typeface="Montserrat" panose="00000500000000000000" pitchFamily="2" charset="0"/>
                <a:cs typeface="Arial" panose="020B0604020202020204" pitchFamily="34" charset="0"/>
              </a:rPr>
              <a:t>Submissions are accepted via email or by using the Google Form (</a:t>
            </a:r>
            <a:r>
              <a:rPr lang="en-US" sz="800" dirty="0">
                <a:solidFill>
                  <a:srgbClr val="000000"/>
                </a:solidFill>
                <a:latin typeface="Montserrat" panose="00000500000000000000" pitchFamily="2" charset="0"/>
                <a:cs typeface="Arial" panose="020B0604020202020204" pitchFamily="34" charset="0"/>
                <a:hlinkClick r:id="rId3"/>
              </a:rPr>
              <a:t>anchora@deltagamma.org</a:t>
            </a:r>
            <a:r>
              <a:rPr lang="en-US" sz="800" dirty="0">
                <a:solidFill>
                  <a:srgbClr val="000000"/>
                </a:solidFill>
                <a:latin typeface="Montserrat" panose="00000500000000000000" pitchFamily="2" charset="0"/>
                <a:cs typeface="Arial" panose="020B0604020202020204" pitchFamily="34" charset="0"/>
              </a:rPr>
              <a:t>) </a:t>
            </a:r>
          </a:p>
          <a:p>
            <a:pPr algn="l"/>
            <a:endParaRPr lang="en-US" dirty="0"/>
          </a:p>
          <a:p>
            <a:pPr algn="l"/>
            <a:endParaRPr lang="en-US" sz="600" dirty="0">
              <a:solidFill>
                <a:srgbClr val="000000"/>
              </a:solidFill>
              <a:latin typeface="Montserrat" panose="00000500000000000000" pitchFamily="2" charset="0"/>
              <a:cs typeface="Arial" panose="020B0604020202020204" pitchFamily="34" charset="0"/>
            </a:endParaRPr>
          </a:p>
          <a:p>
            <a:pPr algn="l"/>
            <a:endParaRPr lang="en-US" sz="1000" dirty="0">
              <a:solidFill>
                <a:srgbClr val="000000"/>
              </a:solidFill>
              <a:latin typeface="Montserrat" panose="00000500000000000000" pitchFamily="2" charset="0"/>
              <a:cs typeface="Arial" panose="020B0604020202020204" pitchFamily="34" charset="0"/>
            </a:endParaRPr>
          </a:p>
          <a:p>
            <a:pPr algn="l"/>
            <a:endParaRPr lang="en-US" b="1" dirty="0"/>
          </a:p>
        </p:txBody>
      </p:sp>
      <p:sp>
        <p:nvSpPr>
          <p:cNvPr id="2" name="Content Placeholder 1">
            <a:extLst>
              <a:ext uri="{FF2B5EF4-FFF2-40B4-BE49-F238E27FC236}">
                <a16:creationId xmlns:a16="http://schemas.microsoft.com/office/drawing/2014/main" id="{5C109042-409F-488E-A611-68F293AC1A79}"/>
              </a:ext>
            </a:extLst>
          </p:cNvPr>
          <p:cNvSpPr>
            <a:spLocks noGrp="1"/>
          </p:cNvSpPr>
          <p:nvPr>
            <p:ph sz="quarter" idx="10"/>
          </p:nvPr>
        </p:nvSpPr>
        <p:spPr/>
        <p:txBody>
          <a:bodyPr/>
          <a:lstStyle/>
          <a:p>
            <a:r>
              <a:rPr lang="en-US" i="1" dirty="0"/>
              <a:t>ANCHORA</a:t>
            </a:r>
          </a:p>
        </p:txBody>
      </p:sp>
    </p:spTree>
    <p:extLst>
      <p:ext uri="{BB962C8B-B14F-4D97-AF65-F5344CB8AC3E}">
        <p14:creationId xmlns:p14="http://schemas.microsoft.com/office/powerpoint/2010/main" val="726129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E6F58A-1C35-454E-9391-7AFDD7EBA206}"/>
              </a:ext>
            </a:extLst>
          </p:cNvPr>
          <p:cNvSpPr>
            <a:spLocks noGrp="1"/>
          </p:cNvSpPr>
          <p:nvPr>
            <p:ph type="body" sz="quarter" idx="12"/>
          </p:nvPr>
        </p:nvSpPr>
        <p:spPr/>
        <p:txBody>
          <a:bodyPr/>
          <a:lstStyle/>
          <a:p>
            <a:r>
              <a:rPr lang="en-US" sz="700" b="1" dirty="0">
                <a:latin typeface="Montserrat" panose="00000500000000000000" pitchFamily="2" charset="0"/>
              </a:rPr>
              <a:t>Statements must be approved by EO. </a:t>
            </a:r>
            <a:r>
              <a:rPr lang="en-US" sz="700" dirty="0">
                <a:latin typeface="Montserrat" panose="00000500000000000000" pitchFamily="2" charset="0"/>
              </a:rPr>
              <a:t>Drafts can be emailed to </a:t>
            </a:r>
            <a:r>
              <a:rPr lang="en-US" sz="700" dirty="0">
                <a:latin typeface="Montserrat" panose="00000500000000000000" pitchFamily="2" charset="0"/>
                <a:hlinkClick r:id="rId3">
                  <a:extLst>
                    <a:ext uri="{A12FA001-AC4F-418D-AE19-62706E023703}">
                      <ahyp:hlinkClr xmlns:ahyp="http://schemas.microsoft.com/office/drawing/2018/hyperlinkcolor" val="tx"/>
                    </a:ext>
                  </a:extLst>
                </a:hlinkClick>
              </a:rPr>
              <a:t>media@deltagamma.org</a:t>
            </a:r>
            <a:r>
              <a:rPr lang="en-US" sz="700" dirty="0">
                <a:latin typeface="Montserrat" panose="00000500000000000000" pitchFamily="2" charset="0"/>
              </a:rPr>
              <a:t> for review, feedback and approval.</a:t>
            </a:r>
          </a:p>
          <a:p>
            <a:pPr marL="285750" lvl="1" indent="-285750" fontAlgn="base">
              <a:buFont typeface="Arial" panose="020B0604020202020204" pitchFamily="34" charset="0"/>
              <a:buChar char="•"/>
            </a:pPr>
            <a:r>
              <a:rPr lang="en-US" sz="700" b="0" i="0" u="none" strike="noStrike" dirty="0">
                <a:effectLst/>
                <a:latin typeface="Montserrat" panose="00000500000000000000" pitchFamily="2" charset="0"/>
              </a:rPr>
              <a:t>No more than 1 page in length, though ideal is ½ - ⅔ page</a:t>
            </a:r>
          </a:p>
          <a:p>
            <a:pPr marL="285750" lvl="1" indent="-285750" fontAlgn="base">
              <a:buFont typeface="Arial" panose="020B0604020202020204" pitchFamily="34" charset="0"/>
              <a:buChar char="•"/>
            </a:pPr>
            <a:r>
              <a:rPr lang="en-US" sz="700" b="0" i="0" u="none" strike="noStrike" dirty="0">
                <a:effectLst/>
                <a:latin typeface="Montserrat" panose="00000500000000000000" pitchFamily="2" charset="0"/>
              </a:rPr>
              <a:t>Be careful not to speak on behalf of Delta Gamma Fraternity and be clear that this is coming from ______ chapter of Delta Gamma. </a:t>
            </a:r>
          </a:p>
          <a:p>
            <a:pPr marL="285750" lvl="1" indent="-285750" fontAlgn="base">
              <a:buFont typeface="Arial" panose="020B0604020202020204" pitchFamily="34" charset="0"/>
              <a:buChar char="•"/>
            </a:pPr>
            <a:r>
              <a:rPr lang="en-US" sz="700" b="0" i="0" u="none" strike="noStrike" dirty="0">
                <a:effectLst/>
                <a:latin typeface="Montserrat" panose="00000500000000000000" pitchFamily="2" charset="0"/>
              </a:rPr>
              <a:t>Be direct, not accusatory in your language.</a:t>
            </a:r>
          </a:p>
          <a:p>
            <a:pPr marL="285750" lvl="1" indent="-285750" fontAlgn="base">
              <a:buFont typeface="Arial" panose="020B0604020202020204" pitchFamily="34" charset="0"/>
              <a:buChar char="•"/>
            </a:pPr>
            <a:r>
              <a:rPr lang="en-US" sz="700" b="0" i="0" u="none" strike="noStrike" dirty="0">
                <a:effectLst/>
                <a:latin typeface="Montserrat" panose="00000500000000000000" pitchFamily="2" charset="0"/>
              </a:rPr>
              <a:t>Outline action steps being taken.</a:t>
            </a:r>
          </a:p>
          <a:p>
            <a:pPr marL="285750" lvl="1" indent="-285750" fontAlgn="base">
              <a:buFont typeface="Arial" panose="020B0604020202020204" pitchFamily="34" charset="0"/>
              <a:buChar char="•"/>
            </a:pPr>
            <a:r>
              <a:rPr lang="en-US" sz="700" b="0" i="0" u="none" strike="noStrike" dirty="0">
                <a:effectLst/>
                <a:latin typeface="Montserrat" panose="00000500000000000000" pitchFamily="2" charset="0"/>
              </a:rPr>
              <a:t>Drive to other credible resources when relevant.</a:t>
            </a:r>
          </a:p>
          <a:p>
            <a:pPr marL="0" lvl="1" fontAlgn="base"/>
            <a:endParaRPr lang="en-US" sz="700" dirty="0">
              <a:latin typeface="Montserrat" panose="00000500000000000000" pitchFamily="2" charset="0"/>
            </a:endParaRPr>
          </a:p>
          <a:p>
            <a:pPr marL="0" lvl="1" fontAlgn="base"/>
            <a:r>
              <a:rPr lang="en-US" sz="700" dirty="0">
                <a:latin typeface="Montserrat" panose="00000500000000000000" pitchFamily="2" charset="0"/>
              </a:rPr>
              <a:t>The word "statement" can mean an individual member engaging with a reporter, your chapter providing a quote to the media or any public statement shared on social media or other platforms as it relates to a crisis event, social justice or other subjects.</a:t>
            </a:r>
            <a:endParaRPr lang="en-US" sz="700" b="0" i="0" u="none" strike="noStrike" dirty="0">
              <a:effectLst/>
              <a:latin typeface="Montserrat" panose="00000500000000000000" pitchFamily="2" charset="0"/>
            </a:endParaRPr>
          </a:p>
          <a:p>
            <a:endParaRPr lang="en-US" dirty="0"/>
          </a:p>
        </p:txBody>
      </p:sp>
      <p:sp>
        <p:nvSpPr>
          <p:cNvPr id="2" name="Content Placeholder 1">
            <a:extLst>
              <a:ext uri="{FF2B5EF4-FFF2-40B4-BE49-F238E27FC236}">
                <a16:creationId xmlns:a16="http://schemas.microsoft.com/office/drawing/2014/main" id="{BF8BD871-AAC9-4D2D-8A6D-4A56050EA3C6}"/>
              </a:ext>
            </a:extLst>
          </p:cNvPr>
          <p:cNvSpPr>
            <a:spLocks noGrp="1"/>
          </p:cNvSpPr>
          <p:nvPr>
            <p:ph sz="quarter" idx="10"/>
          </p:nvPr>
        </p:nvSpPr>
        <p:spPr/>
        <p:txBody>
          <a:bodyPr/>
          <a:lstStyle/>
          <a:p>
            <a:r>
              <a:rPr lang="en-US" dirty="0"/>
              <a:t>Publishing a Public Statement</a:t>
            </a:r>
          </a:p>
        </p:txBody>
      </p:sp>
    </p:spTree>
    <p:extLst>
      <p:ext uri="{BB962C8B-B14F-4D97-AF65-F5344CB8AC3E}">
        <p14:creationId xmlns:p14="http://schemas.microsoft.com/office/powerpoint/2010/main" val="667470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D68BB5-9546-4118-B3DF-24C7E8F0A03F}"/>
              </a:ext>
            </a:extLst>
          </p:cNvPr>
          <p:cNvSpPr>
            <a:spLocks noGrp="1"/>
          </p:cNvSpPr>
          <p:nvPr>
            <p:ph sz="quarter" idx="10"/>
          </p:nvPr>
        </p:nvSpPr>
        <p:spPr/>
        <p:txBody>
          <a:bodyPr/>
          <a:lstStyle/>
          <a:p>
            <a:r>
              <a:rPr lang="en-US" dirty="0"/>
              <a:t>Chapter Websites</a:t>
            </a:r>
          </a:p>
        </p:txBody>
      </p:sp>
      <p:pic>
        <p:nvPicPr>
          <p:cNvPr id="4" name="Content Placeholder 3">
            <a:extLst>
              <a:ext uri="{FF2B5EF4-FFF2-40B4-BE49-F238E27FC236}">
                <a16:creationId xmlns:a16="http://schemas.microsoft.com/office/drawing/2014/main" id="{81069E7A-A87B-4BAC-B7BF-4CA5B8CBD989}"/>
              </a:ext>
            </a:extLst>
          </p:cNvPr>
          <p:cNvPicPr>
            <a:picLocks noGrp="1" noChangeAspect="1"/>
          </p:cNvPicPr>
          <p:nvPr>
            <p:ph sz="quarter" idx="4294967295"/>
          </p:nvPr>
        </p:nvPicPr>
        <p:blipFill rotWithShape="1">
          <a:blip r:embed="rId3"/>
          <a:srcRect l="3487"/>
          <a:stretch/>
        </p:blipFill>
        <p:spPr>
          <a:xfrm>
            <a:off x="1173162" y="762000"/>
            <a:ext cx="2530475" cy="1463565"/>
          </a:xfrm>
          <a:prstGeom prst="rect">
            <a:avLst/>
          </a:prstGeom>
        </p:spPr>
      </p:pic>
    </p:spTree>
    <p:extLst>
      <p:ext uri="{BB962C8B-B14F-4D97-AF65-F5344CB8AC3E}">
        <p14:creationId xmlns:p14="http://schemas.microsoft.com/office/powerpoint/2010/main" val="236400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EB61F2-F373-47F5-A8E4-FDF3B1ADFEBC}"/>
              </a:ext>
            </a:extLst>
          </p:cNvPr>
          <p:cNvPicPr>
            <a:picLocks noChangeAspect="1"/>
          </p:cNvPicPr>
          <p:nvPr/>
        </p:nvPicPr>
        <p:blipFill>
          <a:blip r:embed="rId3"/>
          <a:stretch>
            <a:fillRect/>
          </a:stretch>
        </p:blipFill>
        <p:spPr>
          <a:xfrm>
            <a:off x="255095" y="228600"/>
            <a:ext cx="4366610" cy="716253"/>
          </a:xfrm>
          <a:prstGeom prst="rect">
            <a:avLst/>
          </a:prstGeom>
        </p:spPr>
      </p:pic>
      <p:pic>
        <p:nvPicPr>
          <p:cNvPr id="6" name="Picture 5">
            <a:extLst>
              <a:ext uri="{FF2B5EF4-FFF2-40B4-BE49-F238E27FC236}">
                <a16:creationId xmlns:a16="http://schemas.microsoft.com/office/drawing/2014/main" id="{937A6C78-2DC0-4E16-AF37-9F8F57E53B3D}"/>
              </a:ext>
            </a:extLst>
          </p:cNvPr>
          <p:cNvPicPr>
            <a:picLocks noChangeAspect="1"/>
          </p:cNvPicPr>
          <p:nvPr/>
        </p:nvPicPr>
        <p:blipFill>
          <a:blip r:embed="rId4"/>
          <a:stretch>
            <a:fillRect/>
          </a:stretch>
        </p:blipFill>
        <p:spPr>
          <a:xfrm>
            <a:off x="748883" y="1083527"/>
            <a:ext cx="3379034" cy="1447800"/>
          </a:xfrm>
          <a:prstGeom prst="rect">
            <a:avLst/>
          </a:prstGeom>
        </p:spPr>
      </p:pic>
    </p:spTree>
    <p:extLst>
      <p:ext uri="{BB962C8B-B14F-4D97-AF65-F5344CB8AC3E}">
        <p14:creationId xmlns:p14="http://schemas.microsoft.com/office/powerpoint/2010/main" val="2931928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146AE3-F834-4150-8054-BFD0272CD83F}"/>
              </a:ext>
            </a:extLst>
          </p:cNvPr>
          <p:cNvSpPr>
            <a:spLocks noGrp="1"/>
          </p:cNvSpPr>
          <p:nvPr>
            <p:ph sz="quarter" idx="10"/>
          </p:nvPr>
        </p:nvSpPr>
        <p:spPr/>
        <p:txBody>
          <a:bodyPr/>
          <a:lstStyle/>
          <a:p>
            <a:r>
              <a:rPr lang="en-US" dirty="0"/>
              <a:t>Chapter Website</a:t>
            </a:r>
          </a:p>
        </p:txBody>
      </p:sp>
      <p:pic>
        <p:nvPicPr>
          <p:cNvPr id="4" name="Picture 3" descr="A screenshot of a cell phone&#10;&#10;Description automatically generated">
            <a:extLst>
              <a:ext uri="{FF2B5EF4-FFF2-40B4-BE49-F238E27FC236}">
                <a16:creationId xmlns:a16="http://schemas.microsoft.com/office/drawing/2014/main" id="{CC26917E-751F-4AA8-9B5F-C77D28840C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50" y="838200"/>
            <a:ext cx="2628900" cy="1424076"/>
          </a:xfrm>
          <a:prstGeom prst="rect">
            <a:avLst/>
          </a:prstGeom>
        </p:spPr>
      </p:pic>
    </p:spTree>
    <p:extLst>
      <p:ext uri="{BB962C8B-B14F-4D97-AF65-F5344CB8AC3E}">
        <p14:creationId xmlns:p14="http://schemas.microsoft.com/office/powerpoint/2010/main" val="2674686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192537-8524-42AA-B479-9B8C73B5016C}"/>
              </a:ext>
            </a:extLst>
          </p:cNvPr>
          <p:cNvSpPr>
            <a:spLocks noGrp="1"/>
          </p:cNvSpPr>
          <p:nvPr>
            <p:ph type="body" sz="quarter" idx="10"/>
          </p:nvPr>
        </p:nvSpPr>
        <p:spPr>
          <a:xfrm>
            <a:off x="53569" y="159988"/>
            <a:ext cx="2336800" cy="381000"/>
          </a:xfrm>
        </p:spPr>
        <p:txBody>
          <a:bodyPr/>
          <a:lstStyle/>
          <a:p>
            <a:r>
              <a:rPr lang="en-US" dirty="0"/>
              <a:t>Social Media </a:t>
            </a:r>
          </a:p>
        </p:txBody>
      </p:sp>
      <p:pic>
        <p:nvPicPr>
          <p:cNvPr id="9" name="Picture 8">
            <a:extLst>
              <a:ext uri="{FF2B5EF4-FFF2-40B4-BE49-F238E27FC236}">
                <a16:creationId xmlns:a16="http://schemas.microsoft.com/office/drawing/2014/main" id="{C0DF66E1-2693-4CB7-994A-F36BFF4EF4EC}"/>
              </a:ext>
            </a:extLst>
          </p:cNvPr>
          <p:cNvPicPr>
            <a:picLocks noChangeAspect="1"/>
          </p:cNvPicPr>
          <p:nvPr/>
        </p:nvPicPr>
        <p:blipFill>
          <a:blip r:embed="rId3"/>
          <a:stretch>
            <a:fillRect/>
          </a:stretch>
        </p:blipFill>
        <p:spPr>
          <a:xfrm>
            <a:off x="1380835" y="540988"/>
            <a:ext cx="2115131" cy="1289438"/>
          </a:xfrm>
          <a:prstGeom prst="rect">
            <a:avLst/>
          </a:prstGeom>
        </p:spPr>
      </p:pic>
      <p:pic>
        <p:nvPicPr>
          <p:cNvPr id="7" name="Picture 6">
            <a:extLst>
              <a:ext uri="{FF2B5EF4-FFF2-40B4-BE49-F238E27FC236}">
                <a16:creationId xmlns:a16="http://schemas.microsoft.com/office/drawing/2014/main" id="{B77FD64D-E252-44B4-8BEF-2EC2379858C2}"/>
              </a:ext>
            </a:extLst>
          </p:cNvPr>
          <p:cNvPicPr>
            <a:picLocks noChangeAspect="1"/>
          </p:cNvPicPr>
          <p:nvPr/>
        </p:nvPicPr>
        <p:blipFill>
          <a:blip r:embed="rId4"/>
          <a:stretch>
            <a:fillRect/>
          </a:stretch>
        </p:blipFill>
        <p:spPr>
          <a:xfrm>
            <a:off x="2796119" y="1379523"/>
            <a:ext cx="1750717" cy="1289437"/>
          </a:xfrm>
          <a:prstGeom prst="rect">
            <a:avLst/>
          </a:prstGeom>
        </p:spPr>
      </p:pic>
      <p:pic>
        <p:nvPicPr>
          <p:cNvPr id="5" name="Picture 4">
            <a:extLst>
              <a:ext uri="{FF2B5EF4-FFF2-40B4-BE49-F238E27FC236}">
                <a16:creationId xmlns:a16="http://schemas.microsoft.com/office/drawing/2014/main" id="{2C2EDE70-976B-4E47-9BD9-0D6865D4CFF7}"/>
              </a:ext>
            </a:extLst>
          </p:cNvPr>
          <p:cNvPicPr>
            <a:picLocks noChangeAspect="1"/>
          </p:cNvPicPr>
          <p:nvPr/>
        </p:nvPicPr>
        <p:blipFill>
          <a:blip r:embed="rId5"/>
          <a:stretch>
            <a:fillRect/>
          </a:stretch>
        </p:blipFill>
        <p:spPr>
          <a:xfrm>
            <a:off x="27049" y="1443144"/>
            <a:ext cx="1725552" cy="1269905"/>
          </a:xfrm>
          <a:prstGeom prst="rect">
            <a:avLst/>
          </a:prstGeom>
        </p:spPr>
      </p:pic>
    </p:spTree>
    <p:extLst>
      <p:ext uri="{BB962C8B-B14F-4D97-AF65-F5344CB8AC3E}">
        <p14:creationId xmlns:p14="http://schemas.microsoft.com/office/powerpoint/2010/main" val="3258076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C0D22F-C83A-4BA2-848B-0491596CD1C8}"/>
              </a:ext>
            </a:extLst>
          </p:cNvPr>
          <p:cNvSpPr>
            <a:spLocks noGrp="1"/>
          </p:cNvSpPr>
          <p:nvPr>
            <p:ph type="body" sz="quarter" idx="12"/>
          </p:nvPr>
        </p:nvSpPr>
        <p:spPr>
          <a:xfrm>
            <a:off x="381000" y="762000"/>
            <a:ext cx="3810000" cy="1371600"/>
          </a:xfrm>
        </p:spPr>
        <p:txBody>
          <a:bodyPr/>
          <a:lstStyle/>
          <a:p>
            <a:r>
              <a:rPr lang="en-US" dirty="0"/>
              <a:t>Addressing inappropriate/conflict posts and Delta Gamma’s Social Media Policy. </a:t>
            </a:r>
          </a:p>
        </p:txBody>
      </p:sp>
      <p:sp>
        <p:nvSpPr>
          <p:cNvPr id="2" name="Content Placeholder 1">
            <a:extLst>
              <a:ext uri="{FF2B5EF4-FFF2-40B4-BE49-F238E27FC236}">
                <a16:creationId xmlns:a16="http://schemas.microsoft.com/office/drawing/2014/main" id="{4917F3BE-F488-44CD-8BAA-D3D73CA2A787}"/>
              </a:ext>
            </a:extLst>
          </p:cNvPr>
          <p:cNvSpPr>
            <a:spLocks noGrp="1"/>
          </p:cNvSpPr>
          <p:nvPr>
            <p:ph sz="quarter" idx="10"/>
          </p:nvPr>
        </p:nvSpPr>
        <p:spPr>
          <a:xfrm>
            <a:off x="381000" y="297367"/>
            <a:ext cx="4114800" cy="304800"/>
          </a:xfrm>
        </p:spPr>
        <p:txBody>
          <a:bodyPr/>
          <a:lstStyle/>
          <a:p>
            <a:r>
              <a:rPr lang="en-US" dirty="0"/>
              <a:t>Social Media</a:t>
            </a:r>
          </a:p>
        </p:txBody>
      </p:sp>
    </p:spTree>
    <p:extLst>
      <p:ext uri="{BB962C8B-B14F-4D97-AF65-F5344CB8AC3E}">
        <p14:creationId xmlns:p14="http://schemas.microsoft.com/office/powerpoint/2010/main" val="1948962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A5B56A-F6D6-4D9E-A12E-BDA92ADBBF99}"/>
              </a:ext>
            </a:extLst>
          </p:cNvPr>
          <p:cNvSpPr>
            <a:spLocks noGrp="1"/>
          </p:cNvSpPr>
          <p:nvPr>
            <p:ph type="body" sz="quarter" idx="12"/>
          </p:nvPr>
        </p:nvSpPr>
        <p:spPr>
          <a:xfrm>
            <a:off x="381000" y="762000"/>
            <a:ext cx="3581400" cy="1371600"/>
          </a:xfrm>
        </p:spPr>
        <p:txBody>
          <a:bodyPr/>
          <a:lstStyle/>
          <a:p>
            <a:r>
              <a:rPr lang="en-US" dirty="0"/>
              <a:t>A chapter’s image and reputation is the sum of all individual encounters, in person or electronically, that the community has with its members. </a:t>
            </a:r>
          </a:p>
        </p:txBody>
      </p:sp>
      <p:sp>
        <p:nvSpPr>
          <p:cNvPr id="2" name="Content Placeholder 1">
            <a:extLst>
              <a:ext uri="{FF2B5EF4-FFF2-40B4-BE49-F238E27FC236}">
                <a16:creationId xmlns:a16="http://schemas.microsoft.com/office/drawing/2014/main" id="{AFC9AA90-FCA1-4342-870D-F6A43CF46946}"/>
              </a:ext>
            </a:extLst>
          </p:cNvPr>
          <p:cNvSpPr>
            <a:spLocks noGrp="1"/>
          </p:cNvSpPr>
          <p:nvPr>
            <p:ph sz="quarter" idx="10"/>
          </p:nvPr>
        </p:nvSpPr>
        <p:spPr/>
        <p:txBody>
          <a:bodyPr/>
          <a:lstStyle/>
          <a:p>
            <a:r>
              <a:rPr lang="en-US" dirty="0"/>
              <a:t>Social Media</a:t>
            </a:r>
          </a:p>
        </p:txBody>
      </p:sp>
    </p:spTree>
    <p:extLst>
      <p:ext uri="{BB962C8B-B14F-4D97-AF65-F5344CB8AC3E}">
        <p14:creationId xmlns:p14="http://schemas.microsoft.com/office/powerpoint/2010/main" val="3838771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010D8E-7242-41CB-B69D-6AA4B235B564}"/>
              </a:ext>
            </a:extLst>
          </p:cNvPr>
          <p:cNvSpPr>
            <a:spLocks noGrp="1"/>
          </p:cNvSpPr>
          <p:nvPr>
            <p:ph type="body" sz="quarter" idx="10"/>
          </p:nvPr>
        </p:nvSpPr>
        <p:spPr>
          <a:xfrm>
            <a:off x="304800" y="609600"/>
            <a:ext cx="2336800" cy="381000"/>
          </a:xfrm>
        </p:spPr>
        <p:txBody>
          <a:bodyPr/>
          <a:lstStyle/>
          <a:p>
            <a:r>
              <a:rPr lang="en-US" dirty="0"/>
              <a:t>CONTENT REVIEW ACTIVITY </a:t>
            </a:r>
          </a:p>
        </p:txBody>
      </p:sp>
      <p:pic>
        <p:nvPicPr>
          <p:cNvPr id="3" name="Picture 2">
            <a:extLst>
              <a:ext uri="{FF2B5EF4-FFF2-40B4-BE49-F238E27FC236}">
                <a16:creationId xmlns:a16="http://schemas.microsoft.com/office/drawing/2014/main" id="{F05808AE-B08E-4B21-9105-BB316DF1DF8E}"/>
              </a:ext>
            </a:extLst>
          </p:cNvPr>
          <p:cNvPicPr>
            <a:picLocks noChangeAspect="1"/>
          </p:cNvPicPr>
          <p:nvPr/>
        </p:nvPicPr>
        <p:blipFill>
          <a:blip r:embed="rId3"/>
          <a:stretch>
            <a:fillRect/>
          </a:stretch>
        </p:blipFill>
        <p:spPr>
          <a:xfrm>
            <a:off x="2438400" y="461220"/>
            <a:ext cx="1019735" cy="1820760"/>
          </a:xfrm>
          <a:prstGeom prst="rect">
            <a:avLst/>
          </a:prstGeom>
        </p:spPr>
      </p:pic>
    </p:spTree>
    <p:extLst>
      <p:ext uri="{BB962C8B-B14F-4D97-AF65-F5344CB8AC3E}">
        <p14:creationId xmlns:p14="http://schemas.microsoft.com/office/powerpoint/2010/main" val="620475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A62C0C-B75E-42F4-937E-F197D3A1743A}"/>
              </a:ext>
            </a:extLst>
          </p:cNvPr>
          <p:cNvSpPr>
            <a:spLocks noGrp="1"/>
          </p:cNvSpPr>
          <p:nvPr>
            <p:ph type="body" sz="quarter" idx="10"/>
          </p:nvPr>
        </p:nvSpPr>
        <p:spPr>
          <a:xfrm>
            <a:off x="228600" y="1066800"/>
            <a:ext cx="2336800" cy="381000"/>
          </a:xfrm>
        </p:spPr>
        <p:txBody>
          <a:bodyPr/>
          <a:lstStyle/>
          <a:p>
            <a:r>
              <a:rPr lang="en-US" dirty="0"/>
              <a:t>QUESTIONS?</a:t>
            </a:r>
          </a:p>
        </p:txBody>
      </p:sp>
    </p:spTree>
    <p:extLst>
      <p:ext uri="{BB962C8B-B14F-4D97-AF65-F5344CB8AC3E}">
        <p14:creationId xmlns:p14="http://schemas.microsoft.com/office/powerpoint/2010/main" val="73642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A392D0-6A6A-4241-BD4F-E9DBEEC51CD7}"/>
              </a:ext>
            </a:extLst>
          </p:cNvPr>
          <p:cNvSpPr>
            <a:spLocks noGrp="1"/>
          </p:cNvSpPr>
          <p:nvPr>
            <p:ph type="body" sz="quarter" idx="10"/>
          </p:nvPr>
        </p:nvSpPr>
        <p:spPr>
          <a:xfrm>
            <a:off x="228600" y="990600"/>
            <a:ext cx="3429000" cy="381000"/>
          </a:xfrm>
        </p:spPr>
        <p:txBody>
          <a:bodyPr/>
          <a:lstStyle/>
          <a:p>
            <a:r>
              <a:rPr lang="en-US" sz="1800" dirty="0"/>
              <a:t>COLLEGIATE OFFICER</a:t>
            </a:r>
          </a:p>
          <a:p>
            <a:r>
              <a:rPr lang="en-US" sz="1800" dirty="0"/>
              <a:t>RESPONSIBILITIES </a:t>
            </a:r>
          </a:p>
        </p:txBody>
      </p:sp>
    </p:spTree>
    <p:extLst>
      <p:ext uri="{BB962C8B-B14F-4D97-AF65-F5344CB8AC3E}">
        <p14:creationId xmlns:p14="http://schemas.microsoft.com/office/powerpoint/2010/main" val="368224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6468E0-C5E3-465B-B335-69D4FEAF9E90}"/>
              </a:ext>
            </a:extLst>
          </p:cNvPr>
          <p:cNvSpPr>
            <a:spLocks noGrp="1"/>
          </p:cNvSpPr>
          <p:nvPr>
            <p:ph type="body" sz="quarter" idx="12"/>
          </p:nvPr>
        </p:nvSpPr>
        <p:spPr/>
        <p:txBody>
          <a:bodyPr/>
          <a:lstStyle/>
          <a:p>
            <a:pPr algn="ctr"/>
            <a:r>
              <a:rPr lang="en-US" b="1" dirty="0"/>
              <a:t>Taking Effective Minutes</a:t>
            </a:r>
          </a:p>
          <a:p>
            <a:pPr algn="ctr"/>
            <a:endParaRPr lang="en-US" dirty="0"/>
          </a:p>
          <a:p>
            <a:pPr algn="l"/>
            <a:r>
              <a:rPr lang="en-US" dirty="0"/>
              <a:t>Effective minutes should give someone who was not in attendance a snapshot of the meeting and cover the important takeaways from the business conducted. </a:t>
            </a:r>
          </a:p>
        </p:txBody>
      </p:sp>
      <p:sp>
        <p:nvSpPr>
          <p:cNvPr id="2" name="Content Placeholder 1">
            <a:extLst>
              <a:ext uri="{FF2B5EF4-FFF2-40B4-BE49-F238E27FC236}">
                <a16:creationId xmlns:a16="http://schemas.microsoft.com/office/drawing/2014/main" id="{DED5B48D-EA0B-4D0C-9D45-C556B7506951}"/>
              </a:ext>
            </a:extLst>
          </p:cNvPr>
          <p:cNvSpPr>
            <a:spLocks noGrp="1"/>
          </p:cNvSpPr>
          <p:nvPr>
            <p:ph sz="quarter" idx="10"/>
          </p:nvPr>
        </p:nvSpPr>
        <p:spPr/>
        <p:txBody>
          <a:bodyPr/>
          <a:lstStyle/>
          <a:p>
            <a:r>
              <a:rPr lang="en-US" sz="1400" dirty="0"/>
              <a:t>Chapter Minutes and Attendance</a:t>
            </a:r>
          </a:p>
        </p:txBody>
      </p:sp>
    </p:spTree>
    <p:extLst>
      <p:ext uri="{BB962C8B-B14F-4D97-AF65-F5344CB8AC3E}">
        <p14:creationId xmlns:p14="http://schemas.microsoft.com/office/powerpoint/2010/main" val="322485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6468E0-C5E3-465B-B335-69D4FEAF9E90}"/>
              </a:ext>
            </a:extLst>
          </p:cNvPr>
          <p:cNvSpPr>
            <a:spLocks noGrp="1"/>
          </p:cNvSpPr>
          <p:nvPr>
            <p:ph type="body" sz="quarter" idx="12"/>
          </p:nvPr>
        </p:nvSpPr>
        <p:spPr/>
        <p:txBody>
          <a:bodyPr/>
          <a:lstStyle/>
          <a:p>
            <a:pPr algn="ctr"/>
            <a:r>
              <a:rPr lang="en-US" b="1" dirty="0"/>
              <a:t>Taking Effective Minutes: Motions </a:t>
            </a:r>
          </a:p>
          <a:p>
            <a:pPr marL="171450" indent="-171450" algn="l">
              <a:buFont typeface="Arial" panose="020B0604020202020204" pitchFamily="34" charset="0"/>
              <a:buChar char="•"/>
            </a:pPr>
            <a:r>
              <a:rPr lang="en-US" dirty="0"/>
              <a:t>Use a bullet point to show the motion</a:t>
            </a:r>
          </a:p>
          <a:p>
            <a:pPr marL="171450" indent="-171450" algn="l">
              <a:buFont typeface="Arial" panose="020B0604020202020204" pitchFamily="34" charset="0"/>
              <a:buChar char="•"/>
            </a:pPr>
            <a:r>
              <a:rPr lang="en-US" dirty="0"/>
              <a:t>Write the name of the person that makes the motion (no need for second’s name)</a:t>
            </a:r>
          </a:p>
          <a:p>
            <a:pPr marL="171450" indent="-171450" algn="l">
              <a:buFont typeface="Arial" panose="020B0604020202020204" pitchFamily="34" charset="0"/>
              <a:buChar char="•"/>
            </a:pPr>
            <a:r>
              <a:rPr lang="en-US" dirty="0"/>
              <a:t>Record whether the motion passed or failed</a:t>
            </a:r>
          </a:p>
          <a:p>
            <a:pPr marL="171450" indent="-171450" algn="l">
              <a:buFont typeface="Arial" panose="020B0604020202020204" pitchFamily="34" charset="0"/>
              <a:buChar char="•"/>
            </a:pPr>
            <a:r>
              <a:rPr lang="en-US" dirty="0"/>
              <a:t>Do not record the amount by which it passed or failed </a:t>
            </a:r>
          </a:p>
        </p:txBody>
      </p:sp>
      <p:sp>
        <p:nvSpPr>
          <p:cNvPr id="2" name="Content Placeholder 1">
            <a:extLst>
              <a:ext uri="{FF2B5EF4-FFF2-40B4-BE49-F238E27FC236}">
                <a16:creationId xmlns:a16="http://schemas.microsoft.com/office/drawing/2014/main" id="{DED5B48D-EA0B-4D0C-9D45-C556B7506951}"/>
              </a:ext>
            </a:extLst>
          </p:cNvPr>
          <p:cNvSpPr>
            <a:spLocks noGrp="1"/>
          </p:cNvSpPr>
          <p:nvPr>
            <p:ph sz="quarter" idx="10"/>
          </p:nvPr>
        </p:nvSpPr>
        <p:spPr/>
        <p:txBody>
          <a:bodyPr/>
          <a:lstStyle/>
          <a:p>
            <a:r>
              <a:rPr lang="en-US" sz="1400" dirty="0"/>
              <a:t>Chapter Minutes and Attendance</a:t>
            </a:r>
          </a:p>
        </p:txBody>
      </p:sp>
    </p:spTree>
    <p:extLst>
      <p:ext uri="{BB962C8B-B14F-4D97-AF65-F5344CB8AC3E}">
        <p14:creationId xmlns:p14="http://schemas.microsoft.com/office/powerpoint/2010/main" val="331090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6468E0-C5E3-465B-B335-69D4FEAF9E90}"/>
              </a:ext>
            </a:extLst>
          </p:cNvPr>
          <p:cNvSpPr>
            <a:spLocks noGrp="1"/>
          </p:cNvSpPr>
          <p:nvPr>
            <p:ph type="body" sz="quarter" idx="12"/>
          </p:nvPr>
        </p:nvSpPr>
        <p:spPr/>
        <p:txBody>
          <a:bodyPr/>
          <a:lstStyle/>
          <a:p>
            <a:pPr algn="ctr"/>
            <a:r>
              <a:rPr lang="en-US" b="1" dirty="0"/>
              <a:t>Identify the errors in the following motion:</a:t>
            </a:r>
          </a:p>
          <a:p>
            <a:pPr algn="l"/>
            <a:endParaRPr lang="en-US" b="1" dirty="0"/>
          </a:p>
          <a:p>
            <a:pPr algn="l"/>
            <a:r>
              <a:rPr lang="en-US" dirty="0"/>
              <a:t>Motion to approve the approve the Bylaws and Standing Rules as presented. Motion failed. </a:t>
            </a:r>
          </a:p>
          <a:p>
            <a:pPr algn="l"/>
            <a:endParaRPr lang="en-US" dirty="0"/>
          </a:p>
          <a:p>
            <a:pPr algn="l"/>
            <a:r>
              <a:rPr lang="en-US" dirty="0">
                <a:solidFill>
                  <a:srgbClr val="FF0000"/>
                </a:solidFill>
              </a:rPr>
              <a:t>Jane doe moved to </a:t>
            </a:r>
            <a:r>
              <a:rPr lang="en-US" dirty="0"/>
              <a:t>approve the Bylaws and Standing Rules as presented. Motion failed. </a:t>
            </a:r>
          </a:p>
        </p:txBody>
      </p:sp>
      <p:sp>
        <p:nvSpPr>
          <p:cNvPr id="2" name="Content Placeholder 1">
            <a:extLst>
              <a:ext uri="{FF2B5EF4-FFF2-40B4-BE49-F238E27FC236}">
                <a16:creationId xmlns:a16="http://schemas.microsoft.com/office/drawing/2014/main" id="{DED5B48D-EA0B-4D0C-9D45-C556B7506951}"/>
              </a:ext>
            </a:extLst>
          </p:cNvPr>
          <p:cNvSpPr>
            <a:spLocks noGrp="1"/>
          </p:cNvSpPr>
          <p:nvPr>
            <p:ph sz="quarter" idx="10"/>
          </p:nvPr>
        </p:nvSpPr>
        <p:spPr/>
        <p:txBody>
          <a:bodyPr/>
          <a:lstStyle/>
          <a:p>
            <a:r>
              <a:rPr lang="en-US" sz="1400" dirty="0"/>
              <a:t>Chapter Minutes and Attendance</a:t>
            </a:r>
          </a:p>
        </p:txBody>
      </p:sp>
    </p:spTree>
    <p:extLst>
      <p:ext uri="{BB962C8B-B14F-4D97-AF65-F5344CB8AC3E}">
        <p14:creationId xmlns:p14="http://schemas.microsoft.com/office/powerpoint/2010/main" val="350491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6468E0-C5E3-465B-B335-69D4FEAF9E90}"/>
              </a:ext>
            </a:extLst>
          </p:cNvPr>
          <p:cNvSpPr>
            <a:spLocks noGrp="1"/>
          </p:cNvSpPr>
          <p:nvPr>
            <p:ph type="body" sz="quarter" idx="12"/>
          </p:nvPr>
        </p:nvSpPr>
        <p:spPr/>
        <p:txBody>
          <a:bodyPr/>
          <a:lstStyle/>
          <a:p>
            <a:pPr algn="ctr"/>
            <a:r>
              <a:rPr lang="en-US" b="1" dirty="0"/>
              <a:t>Identify the errors in the following motion:</a:t>
            </a:r>
          </a:p>
          <a:p>
            <a:pPr algn="l"/>
            <a:endParaRPr lang="en-US" b="1" dirty="0"/>
          </a:p>
          <a:p>
            <a:pPr algn="l"/>
            <a:r>
              <a:rPr lang="en-US" dirty="0"/>
              <a:t>Jane Doe moved to approve the Bylaws and Standing Rules as presented. Motion passed with a 75-15 vote.</a:t>
            </a:r>
          </a:p>
          <a:p>
            <a:pPr algn="l"/>
            <a:endParaRPr lang="en-US" dirty="0"/>
          </a:p>
          <a:p>
            <a:pPr algn="l"/>
            <a:r>
              <a:rPr lang="en-US" dirty="0">
                <a:solidFill>
                  <a:srgbClr val="000000"/>
                </a:solidFill>
              </a:rPr>
              <a:t>Jane doe moved to approve the Bylaws and Standing Rules as presented. Motion passed. </a:t>
            </a:r>
            <a:r>
              <a:rPr lang="en-US" strike="sngStrike" dirty="0">
                <a:solidFill>
                  <a:srgbClr val="FF0000"/>
                </a:solidFill>
              </a:rPr>
              <a:t>With a 75-15 vote. </a:t>
            </a:r>
          </a:p>
        </p:txBody>
      </p:sp>
      <p:sp>
        <p:nvSpPr>
          <p:cNvPr id="2" name="Content Placeholder 1">
            <a:extLst>
              <a:ext uri="{FF2B5EF4-FFF2-40B4-BE49-F238E27FC236}">
                <a16:creationId xmlns:a16="http://schemas.microsoft.com/office/drawing/2014/main" id="{DED5B48D-EA0B-4D0C-9D45-C556B7506951}"/>
              </a:ext>
            </a:extLst>
          </p:cNvPr>
          <p:cNvSpPr>
            <a:spLocks noGrp="1"/>
          </p:cNvSpPr>
          <p:nvPr>
            <p:ph sz="quarter" idx="10"/>
          </p:nvPr>
        </p:nvSpPr>
        <p:spPr/>
        <p:txBody>
          <a:bodyPr/>
          <a:lstStyle/>
          <a:p>
            <a:r>
              <a:rPr lang="en-US" sz="1400" dirty="0"/>
              <a:t>Chapter Minutes and Attendance</a:t>
            </a:r>
          </a:p>
        </p:txBody>
      </p:sp>
    </p:spTree>
    <p:extLst>
      <p:ext uri="{BB962C8B-B14F-4D97-AF65-F5344CB8AC3E}">
        <p14:creationId xmlns:p14="http://schemas.microsoft.com/office/powerpoint/2010/main" val="34222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ower Pattern">
  <a:themeElements>
    <a:clrScheme name="Convention 2022">
      <a:dk1>
        <a:srgbClr val="00205B"/>
      </a:dk1>
      <a:lt1>
        <a:sysClr val="window" lastClr="FFFFFF"/>
      </a:lt1>
      <a:dk2>
        <a:srgbClr val="00205B"/>
      </a:dk2>
      <a:lt2>
        <a:srgbClr val="FFFFFF"/>
      </a:lt2>
      <a:accent1>
        <a:srgbClr val="B88F52"/>
      </a:accent1>
      <a:accent2>
        <a:srgbClr val="FFFFFF"/>
      </a:accent2>
      <a:accent3>
        <a:srgbClr val="DCB073"/>
      </a:accent3>
      <a:accent4>
        <a:srgbClr val="FFFFFF"/>
      </a:accent4>
      <a:accent5>
        <a:srgbClr val="00205B"/>
      </a:accent5>
      <a:accent6>
        <a:srgbClr val="DCB073"/>
      </a:accent6>
      <a:hlink>
        <a:srgbClr val="DCB073"/>
      </a:hlink>
      <a:folHlink>
        <a:srgbClr val="DCB073"/>
      </a:folHlink>
    </a:clrScheme>
    <a:fontScheme name="Convention 2022">
      <a:majorFont>
        <a:latin typeface="Tropiline"/>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5FD6C42C-CB75-48E4-9E21-F6E2CA0A3646}" vid="{8450879E-8F56-4A46-BABE-B86BEEE467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3F8ECF3795A34286EC99F74346F8C2" ma:contentTypeVersion="15" ma:contentTypeDescription="Create a new document." ma:contentTypeScope="" ma:versionID="f18d446164ddd6f9c844790637570d1d">
  <xsd:schema xmlns:xsd="http://www.w3.org/2001/XMLSchema" xmlns:xs="http://www.w3.org/2001/XMLSchema" xmlns:p="http://schemas.microsoft.com/office/2006/metadata/properties" xmlns:ns2="38d0f7a5-8910-4363-98fd-ee4d4f13758b" xmlns:ns3="ee9bb1d1-cab2-43e6-b3f0-cdb4d6c3ef08" targetNamespace="http://schemas.microsoft.com/office/2006/metadata/properties" ma:root="true" ma:fieldsID="206629ed7248d79371185e83bf5dd7b7" ns2:_="" ns3:_="">
    <xsd:import namespace="38d0f7a5-8910-4363-98fd-ee4d4f13758b"/>
    <xsd:import namespace="ee9bb1d1-cab2-43e6-b3f0-cdb4d6c3ef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d0f7a5-8910-4363-98fd-ee4d4f1375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eaaf9f0-9cfd-4642-a7d0-184488b5176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9bb1d1-cab2-43e6-b3f0-cdb4d6c3ef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c893f71-9c0c-4b88-95b5-2f042b41bde3}" ma:internalName="TaxCatchAll" ma:showField="CatchAllData" ma:web="ee9bb1d1-cab2-43e6-b3f0-cdb4d6c3ef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e9bb1d1-cab2-43e6-b3f0-cdb4d6c3ef08" xsi:nil="true"/>
    <lcf76f155ced4ddcb4097134ff3c332f xmlns="38d0f7a5-8910-4363-98fd-ee4d4f13758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8A4BD9D-4920-43F7-85AA-1E31242299FE}">
  <ds:schemaRefs>
    <ds:schemaRef ds:uri="http://schemas.microsoft.com/sharepoint/v3/contenttype/forms"/>
  </ds:schemaRefs>
</ds:datastoreItem>
</file>

<file path=customXml/itemProps2.xml><?xml version="1.0" encoding="utf-8"?>
<ds:datastoreItem xmlns:ds="http://schemas.openxmlformats.org/officeDocument/2006/customXml" ds:itemID="{0F305497-021C-4AB2-91DD-D8AFA1BFB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d0f7a5-8910-4363-98fd-ee4d4f13758b"/>
    <ds:schemaRef ds:uri="ee9bb1d1-cab2-43e6-b3f0-cdb4d6c3ef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3B67A7-F5B8-48A6-BCA9-9C0A65E77B9E}">
  <ds:schemaRefs>
    <ds:schemaRef ds:uri="http://www.w3.org/XML/1998/namespace"/>
    <ds:schemaRef ds:uri="http://purl.org/dc/dcmitype/"/>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f8cfff51-41f8-44bb-9a31-3bb5f3bb65fe"/>
    <ds:schemaRef ds:uri="ba9bb8f4-80f1-43b6-81c9-10a438e5ec08"/>
    <ds:schemaRef ds:uri="http://purl.org/dc/terms/"/>
    <ds:schemaRef ds:uri="ee9bb1d1-cab2-43e6-b3f0-cdb4d6c3ef08"/>
    <ds:schemaRef ds:uri="38d0f7a5-8910-4363-98fd-ee4d4f13758b"/>
  </ds:schemaRefs>
</ds:datastoreItem>
</file>

<file path=docProps/app.xml><?xml version="1.0" encoding="utf-8"?>
<Properties xmlns="http://schemas.openxmlformats.org/officeDocument/2006/extended-properties" xmlns:vt="http://schemas.openxmlformats.org/officeDocument/2006/docPropsVTypes">
  <Template/>
  <TotalTime>2791</TotalTime>
  <Words>8204</Words>
  <Application>Microsoft Office PowerPoint</Application>
  <PresentationFormat>Custom</PresentationFormat>
  <Paragraphs>677</Paragraphs>
  <Slides>49</Slides>
  <Notes>49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Aachen BT</vt:lpstr>
      <vt:lpstr>Arial</vt:lpstr>
      <vt:lpstr>Arial,Sans-Serif</vt:lpstr>
      <vt:lpstr>Avenir LT 55 Roman</vt:lpstr>
      <vt:lpstr>Calibri</vt:lpstr>
      <vt:lpstr>Comic Sans MS</vt:lpstr>
      <vt:lpstr>Montserrat</vt:lpstr>
      <vt:lpstr>Segoe UI</vt:lpstr>
      <vt:lpstr>Tropiline</vt:lpstr>
      <vt:lpstr>TROPILINE-EXTRABOLD</vt:lpstr>
      <vt:lpstr>Flower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Branson</dc:creator>
  <cp:lastModifiedBy>Lexie Kiernan</cp:lastModifiedBy>
  <cp:revision>25</cp:revision>
  <dcterms:created xsi:type="dcterms:W3CDTF">2021-10-18T19:40:09Z</dcterms:created>
  <dcterms:modified xsi:type="dcterms:W3CDTF">2022-08-31T17:30:41Z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2020-03-26T00:00:00Z</vt:filetime>
  </property>
  <property fmtid="{D5CDD505-2E9C-101B-9397-08002B2CF9AE}" pid="3" name="Creator">
    <vt:lpwstr>Adobe InDesign 15.0 (Macintosh)</vt:lpwstr>
  </property>
  <property fmtid="{D5CDD505-2E9C-101B-9397-08002B2CF9AE}" pid="4" name="LastSaved">
    <vt:filetime>2020-03-26T00:00:00Z</vt:filetime>
  </property>
  <property fmtid="{D5CDD505-2E9C-101B-9397-08002B2CF9AE}" pid="5" name="ContentTypeId">
    <vt:lpwstr>0x010100E23F8ECF3795A34286EC99F74346F8C2</vt:lpwstr>
  </property>
</Properties>
</file>