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0" r:id="rId1"/>
  </p:sldMasterIdLst>
  <p:notesMasterIdLst>
    <p:notesMasterId r:id="rId51"/>
  </p:notesMasterIdLst>
  <p:sldIdLst>
    <p:sldId id="256" r:id="rId2"/>
    <p:sldId id="458" r:id="rId3"/>
    <p:sldId id="268" r:id="rId4"/>
    <p:sldId id="515" r:id="rId5"/>
    <p:sldId id="521" r:id="rId6"/>
    <p:sldId id="523" r:id="rId7"/>
    <p:sldId id="294" r:id="rId8"/>
    <p:sldId id="517" r:id="rId9"/>
    <p:sldId id="518" r:id="rId10"/>
    <p:sldId id="261" r:id="rId11"/>
    <p:sldId id="265" r:id="rId12"/>
    <p:sldId id="511" r:id="rId13"/>
    <p:sldId id="279" r:id="rId14"/>
    <p:sldId id="526" r:id="rId15"/>
    <p:sldId id="396" r:id="rId16"/>
    <p:sldId id="510" r:id="rId17"/>
    <p:sldId id="398" r:id="rId18"/>
    <p:sldId id="409" r:id="rId19"/>
    <p:sldId id="414" r:id="rId20"/>
    <p:sldId id="417" r:id="rId21"/>
    <p:sldId id="513" r:id="rId22"/>
    <p:sldId id="514" r:id="rId23"/>
    <p:sldId id="456" r:id="rId24"/>
    <p:sldId id="271" r:id="rId25"/>
    <p:sldId id="460" r:id="rId26"/>
    <p:sldId id="461" r:id="rId27"/>
    <p:sldId id="259" r:id="rId28"/>
    <p:sldId id="503" r:id="rId29"/>
    <p:sldId id="367" r:id="rId30"/>
    <p:sldId id="286" r:id="rId31"/>
    <p:sldId id="307" r:id="rId32"/>
    <p:sldId id="464" r:id="rId33"/>
    <p:sldId id="321" r:id="rId34"/>
    <p:sldId id="322" r:id="rId35"/>
    <p:sldId id="334" r:id="rId36"/>
    <p:sldId id="375" r:id="rId37"/>
    <p:sldId id="516" r:id="rId38"/>
    <p:sldId id="519" r:id="rId39"/>
    <p:sldId id="520" r:id="rId40"/>
    <p:sldId id="467" r:id="rId41"/>
    <p:sldId id="512" r:id="rId42"/>
    <p:sldId id="525" r:id="rId43"/>
    <p:sldId id="471" r:id="rId44"/>
    <p:sldId id="472" r:id="rId45"/>
    <p:sldId id="473" r:id="rId46"/>
    <p:sldId id="453" r:id="rId47"/>
    <p:sldId id="522" r:id="rId48"/>
    <p:sldId id="524" r:id="rId49"/>
    <p:sldId id="504" r:id="rId50"/>
  </p:sldIdLst>
  <p:sldSz cx="12192000" cy="6858000"/>
  <p:notesSz cx="6858000" cy="9144000"/>
  <p:embeddedFontLst>
    <p:embeddedFont>
      <p:font typeface="Billy Ohio" panose="02000506000000020004" pitchFamily="50" charset="0"/>
      <p:regular r:id="rId52"/>
    </p:embeddedFont>
    <p:embeddedFont>
      <p:font typeface="Calibri" panose="020F050202020403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
      <p:font typeface="Montserrat" panose="00000500000000000000"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Segoe UI" panose="020B0502040204020203" pitchFamily="34" charset="0"/>
      <p:regular r:id="rId69"/>
      <p:bold r:id="rId70"/>
      <p:italic r:id="rId71"/>
      <p:boldItalic r:id="rId72"/>
    </p:embeddedFont>
  </p:embeddedFontLst>
  <p:defaultTextStyle>
    <a:defPPr>
      <a:defRPr lang="en-US"/>
    </a:defPPr>
    <a:lvl1pPr marL="0" algn="l" defTabSz="2041032" rtl="0" eaLnBrk="1" latinLnBrk="0" hangingPunct="1">
      <a:defRPr sz="4018" kern="1200">
        <a:solidFill>
          <a:schemeClr val="tx1"/>
        </a:solidFill>
        <a:latin typeface="+mn-lt"/>
        <a:ea typeface="+mn-ea"/>
        <a:cs typeface="+mn-cs"/>
      </a:defRPr>
    </a:lvl1pPr>
    <a:lvl2pPr marL="1020516" algn="l" defTabSz="2041032" rtl="0" eaLnBrk="1" latinLnBrk="0" hangingPunct="1">
      <a:defRPr sz="4018" kern="1200">
        <a:solidFill>
          <a:schemeClr val="tx1"/>
        </a:solidFill>
        <a:latin typeface="+mn-lt"/>
        <a:ea typeface="+mn-ea"/>
        <a:cs typeface="+mn-cs"/>
      </a:defRPr>
    </a:lvl2pPr>
    <a:lvl3pPr marL="2041032" algn="l" defTabSz="2041032" rtl="0" eaLnBrk="1" latinLnBrk="0" hangingPunct="1">
      <a:defRPr sz="4018" kern="1200">
        <a:solidFill>
          <a:schemeClr val="tx1"/>
        </a:solidFill>
        <a:latin typeface="+mn-lt"/>
        <a:ea typeface="+mn-ea"/>
        <a:cs typeface="+mn-cs"/>
      </a:defRPr>
    </a:lvl3pPr>
    <a:lvl4pPr marL="3061548" algn="l" defTabSz="2041032" rtl="0" eaLnBrk="1" latinLnBrk="0" hangingPunct="1">
      <a:defRPr sz="4018" kern="1200">
        <a:solidFill>
          <a:schemeClr val="tx1"/>
        </a:solidFill>
        <a:latin typeface="+mn-lt"/>
        <a:ea typeface="+mn-ea"/>
        <a:cs typeface="+mn-cs"/>
      </a:defRPr>
    </a:lvl4pPr>
    <a:lvl5pPr marL="4082064" algn="l" defTabSz="2041032" rtl="0" eaLnBrk="1" latinLnBrk="0" hangingPunct="1">
      <a:defRPr sz="4018" kern="1200">
        <a:solidFill>
          <a:schemeClr val="tx1"/>
        </a:solidFill>
        <a:latin typeface="+mn-lt"/>
        <a:ea typeface="+mn-ea"/>
        <a:cs typeface="+mn-cs"/>
      </a:defRPr>
    </a:lvl5pPr>
    <a:lvl6pPr marL="5102581" algn="l" defTabSz="2041032" rtl="0" eaLnBrk="1" latinLnBrk="0" hangingPunct="1">
      <a:defRPr sz="4018" kern="1200">
        <a:solidFill>
          <a:schemeClr val="tx1"/>
        </a:solidFill>
        <a:latin typeface="+mn-lt"/>
        <a:ea typeface="+mn-ea"/>
        <a:cs typeface="+mn-cs"/>
      </a:defRPr>
    </a:lvl6pPr>
    <a:lvl7pPr marL="6123097" algn="l" defTabSz="2041032" rtl="0" eaLnBrk="1" latinLnBrk="0" hangingPunct="1">
      <a:defRPr sz="4018" kern="1200">
        <a:solidFill>
          <a:schemeClr val="tx1"/>
        </a:solidFill>
        <a:latin typeface="+mn-lt"/>
        <a:ea typeface="+mn-ea"/>
        <a:cs typeface="+mn-cs"/>
      </a:defRPr>
    </a:lvl7pPr>
    <a:lvl8pPr marL="7143613" algn="l" defTabSz="2041032" rtl="0" eaLnBrk="1" latinLnBrk="0" hangingPunct="1">
      <a:defRPr sz="4018" kern="1200">
        <a:solidFill>
          <a:schemeClr val="tx1"/>
        </a:solidFill>
        <a:latin typeface="+mn-lt"/>
        <a:ea typeface="+mn-ea"/>
        <a:cs typeface="+mn-cs"/>
      </a:defRPr>
    </a:lvl8pPr>
    <a:lvl9pPr marL="8164129" algn="l" defTabSz="2041032" rtl="0" eaLnBrk="1" latinLnBrk="0" hangingPunct="1">
      <a:defRPr sz="401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AF9394-F9BD-6713-B632-C26B40EC46BA}" name="Jennifer Hall" initials="JH" userId="9d100957a669c8d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en Utley" initials="LU" lastIdx="7" clrIdx="0">
    <p:extLst>
      <p:ext uri="{19B8F6BF-5375-455C-9EA6-DF929625EA0E}">
        <p15:presenceInfo xmlns:p15="http://schemas.microsoft.com/office/powerpoint/2012/main" userId="S::lauren@deltagamma.org::20ad40aa-758c-4ecd-94ca-5e6eceea8cf6" providerId="AD"/>
      </p:ext>
    </p:extLst>
  </p:cmAuthor>
  <p:cmAuthor id="2" name="Jamie Cook" initials="JC" lastIdx="22" clrIdx="1">
    <p:extLst>
      <p:ext uri="{19B8F6BF-5375-455C-9EA6-DF929625EA0E}">
        <p15:presenceInfo xmlns:p15="http://schemas.microsoft.com/office/powerpoint/2012/main" userId="S::jamie@deltagamma.org::2306aed8-9947-4759-9b29-006b41484dc6" providerId="AD"/>
      </p:ext>
    </p:extLst>
  </p:cmAuthor>
  <p:cmAuthor id="3" name="Arielle Siner" initials="AS" lastIdx="4" clrIdx="2">
    <p:extLst>
      <p:ext uri="{19B8F6BF-5375-455C-9EA6-DF929625EA0E}">
        <p15:presenceInfo xmlns:p15="http://schemas.microsoft.com/office/powerpoint/2012/main" userId="S::arielle@deltagamma.org::8d927fef-74fa-4e6f-9042-b0204a9635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4A2"/>
    <a:srgbClr val="2F1A45"/>
    <a:srgbClr val="886478"/>
    <a:srgbClr val="FF7F3F"/>
    <a:srgbClr val="B00060"/>
    <a:srgbClr val="F38B00"/>
    <a:srgbClr val="B88400"/>
    <a:srgbClr val="F9DADF"/>
    <a:srgbClr val="DBC4E6"/>
    <a:srgbClr val="C8C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4FC18-91C3-44E5-84C2-53BE6397E8BA}" v="199" dt="2022-08-22T20:42:04.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50980" autoAdjust="0"/>
  </p:normalViewPr>
  <p:slideViewPr>
    <p:cSldViewPr snapToGrid="0">
      <p:cViewPr varScale="1">
        <p:scale>
          <a:sx n="58" d="100"/>
          <a:sy n="58" d="100"/>
        </p:scale>
        <p:origin x="26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400EE-9018-401B-8A64-7DA8989C934D}" type="datetimeFigureOut">
              <a:rPr lang="en-US" smtClean="0"/>
              <a:t>8/30/2022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C6CE0-C919-43EE-991F-C086E43D77C1}" type="slidenum">
              <a:rPr lang="en-US" smtClean="0"/>
              <a:t>‹#›</a:t>
            </a:fld>
            <a:endParaRPr lang="en-US" dirty="0"/>
          </a:p>
        </p:txBody>
      </p:sp>
    </p:spTree>
    <p:extLst>
      <p:ext uri="{BB962C8B-B14F-4D97-AF65-F5344CB8AC3E}">
        <p14:creationId xmlns:p14="http://schemas.microsoft.com/office/powerpoint/2010/main" val="197657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Session Time (2 hours) </a:t>
            </a:r>
          </a:p>
          <a:p>
            <a:endParaRPr lang="en-US" b="1" dirty="0"/>
          </a:p>
          <a:p>
            <a:r>
              <a:rPr lang="en-US" b="1" dirty="0"/>
              <a:t>Curriculum Key</a:t>
            </a:r>
            <a:endParaRPr lang="en-US" sz="1100" b="1" dirty="0"/>
          </a:p>
          <a:p>
            <a:r>
              <a:rPr lang="en-US" dirty="0"/>
              <a:t>(X minutes) - Denotes how long the section takes.  </a:t>
            </a:r>
            <a:endParaRPr lang="en-US" sz="1100" dirty="0"/>
          </a:p>
          <a:p>
            <a:r>
              <a:rPr lang="en-US" i="1" dirty="0"/>
              <a:t>Italics - </a:t>
            </a:r>
            <a:r>
              <a:rPr lang="en-US" dirty="0"/>
              <a:t>Marks curriculum you should tell/ask the participants. </a:t>
            </a:r>
            <a:endParaRPr lang="en-US" sz="1100" dirty="0"/>
          </a:p>
          <a:p>
            <a:r>
              <a:rPr lang="en-US" dirty="0"/>
              <a:t>Plain text - Indicates instructions for you as the facilitator. </a:t>
            </a:r>
            <a:endParaRPr lang="en-US" sz="1100" dirty="0"/>
          </a:p>
          <a:p>
            <a:r>
              <a:rPr lang="en-US" dirty="0"/>
              <a:t>Fac. Note: - Highlights special instructions for the facilitator</a:t>
            </a:r>
          </a:p>
          <a:p>
            <a:endParaRPr lang="en-US" dirty="0"/>
          </a:p>
          <a:p>
            <a:r>
              <a:rPr lang="en-US" dirty="0"/>
              <a:t>Advanced Preparation:</a:t>
            </a:r>
          </a:p>
          <a:p>
            <a:pPr marL="171450" indent="-171450">
              <a:buFontTx/>
              <a:buChar char="-"/>
            </a:pPr>
            <a:r>
              <a:rPr lang="en-US" dirty="0"/>
              <a:t>Review Fraternity Standards for Alumnae Groups (Long Version)</a:t>
            </a:r>
          </a:p>
          <a:p>
            <a:endParaRPr lang="en-US" dirty="0"/>
          </a:p>
          <a:p>
            <a:r>
              <a:rPr lang="en-US" i="1" dirty="0"/>
              <a:t>Welcome, everyone and thank you for being here! I am looking forward to being with you today. </a:t>
            </a:r>
          </a:p>
          <a:p>
            <a:endParaRPr lang="en-US" i="1" dirty="0"/>
          </a:p>
          <a:p>
            <a:r>
              <a:rPr lang="en-US" dirty="0"/>
              <a:t>Introduce yourself! </a:t>
            </a:r>
            <a:endParaRPr lang="en-US" sz="1100" dirty="0"/>
          </a:p>
          <a:p>
            <a:endParaRPr lang="en-US" dirty="0"/>
          </a:p>
        </p:txBody>
      </p:sp>
      <p:sp>
        <p:nvSpPr>
          <p:cNvPr id="4" name="Slide Number Placeholder 3"/>
          <p:cNvSpPr>
            <a:spLocks noGrp="1"/>
          </p:cNvSpPr>
          <p:nvPr>
            <p:ph type="sldNum" sz="quarter" idx="5"/>
          </p:nvPr>
        </p:nvSpPr>
        <p:spPr/>
        <p:txBody>
          <a:bodyPr/>
          <a:lstStyle/>
          <a:p>
            <a:fld id="{9CCC6CE0-C919-43EE-991F-C086E43D77C1}" type="slidenum">
              <a:rPr lang="en-US" smtClean="0"/>
              <a:t>1</a:t>
            </a:fld>
            <a:endParaRPr lang="en-US" dirty="0"/>
          </a:p>
        </p:txBody>
      </p:sp>
    </p:spTree>
    <p:extLst>
      <p:ext uri="{BB962C8B-B14F-4D97-AF65-F5344CB8AC3E}">
        <p14:creationId xmlns:p14="http://schemas.microsoft.com/office/powerpoint/2010/main" val="245905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(brief intro)</a:t>
            </a:r>
          </a:p>
          <a:p>
            <a:endParaRPr lang="en-US" i="1" dirty="0"/>
          </a:p>
          <a:p>
            <a:r>
              <a:rPr lang="en-US" i="1" dirty="0"/>
              <a:t>As we get started today, our training will of course be centered around the Fraternity Standards. These are our guideposts as we navigate alumnae operations, programming, service and social connections. The Fraternity standards are also what help us determine areas that our groups excel in our areas that they may need more focus. </a:t>
            </a:r>
          </a:p>
          <a:p>
            <a:endParaRPr lang="en-US" i="1" dirty="0"/>
          </a:p>
          <a:p>
            <a:r>
              <a:rPr lang="en-US" i="1" dirty="0"/>
              <a:t>If we are always looking back to the Fraternity Standards as we plan, program and report our groups will like be high functioning and a place that all members feel welcome, reconnected to Delta Gamma and have fun!</a:t>
            </a:r>
          </a:p>
          <a:p>
            <a:br>
              <a:rPr lang="en-US" i="1" dirty="0"/>
            </a:br>
            <a:r>
              <a:rPr lang="en-US" b="1" i="1" dirty="0"/>
              <a:t>Ask in the chat </a:t>
            </a:r>
            <a:r>
              <a:rPr lang="en-US" i="1" dirty="0"/>
              <a:t>who is familiar with the Fraternity Standards and have used them to guide group activities/planning/measuring their goals, etc.</a:t>
            </a:r>
          </a:p>
        </p:txBody>
      </p:sp>
      <p:sp>
        <p:nvSpPr>
          <p:cNvPr id="4" name="Slide Number Placeholder 3"/>
          <p:cNvSpPr>
            <a:spLocks noGrp="1"/>
          </p:cNvSpPr>
          <p:nvPr>
            <p:ph type="sldNum" sz="quarter" idx="10"/>
          </p:nvPr>
        </p:nvSpPr>
        <p:spPr/>
        <p:txBody>
          <a:bodyPr/>
          <a:lstStyle/>
          <a:p>
            <a:fld id="{9CCC6CE0-C919-43EE-991F-C086E43D77C1}" type="slidenum">
              <a:rPr lang="en-US" smtClean="0"/>
              <a:t>10</a:t>
            </a:fld>
            <a:endParaRPr lang="en-US" dirty="0"/>
          </a:p>
        </p:txBody>
      </p:sp>
    </p:spTree>
    <p:extLst>
      <p:ext uri="{BB962C8B-B14F-4D97-AF65-F5344CB8AC3E}">
        <p14:creationId xmlns:p14="http://schemas.microsoft.com/office/powerpoint/2010/main" val="72959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There are 12 Fraternity Standards for Alumnae Groups. </a:t>
            </a:r>
          </a:p>
          <a:p>
            <a:endParaRPr lang="en-US" i="1" dirty="0"/>
          </a:p>
          <a:p>
            <a:pPr marL="228600" indent="-228600">
              <a:buAutoNum type="arabicPeriod"/>
            </a:pPr>
            <a:r>
              <a:rPr lang="en-US" i="1" dirty="0"/>
              <a:t>They look similar to the standards for collegiate chapters. This is intentional, with a goal that if collegiate members are exposed to the Fraternity Standards during their time in their collegiate chapter, when they become alumnae there will be similar elements to help with a smooth transition to alumnae group membership. </a:t>
            </a:r>
          </a:p>
          <a:p>
            <a:pPr marL="228600" indent="-228600">
              <a:buAutoNum type="arabicPeriod"/>
            </a:pPr>
            <a:r>
              <a:rPr lang="en-US" i="1" dirty="0"/>
              <a:t>The standards include big picture goals for our groups, but also reflect day-to-day operation. They cover the full spectrum of alumnae group life – ritual, values, sisterhood, inclusivity and group operations</a:t>
            </a:r>
          </a:p>
          <a:p>
            <a:pPr marL="228600" indent="-228600">
              <a:buAutoNum type="arabicPeriod"/>
            </a:pPr>
            <a:r>
              <a:rPr lang="en-US" i="1" dirty="0"/>
              <a:t>They serve as a way to measure groups objectively and consistently</a:t>
            </a:r>
          </a:p>
          <a:p>
            <a:pPr marL="228600" indent="-228600">
              <a:buAutoNum type="arabicPeriod"/>
            </a:pPr>
            <a:r>
              <a:rPr lang="en-US" i="1" dirty="0"/>
              <a:t>Each standard has tasks associated with it to help you achieve each one. You can view the full version of the Fraternity standards on the Delta Gamma Website Library</a:t>
            </a:r>
          </a:p>
          <a:p>
            <a:pPr marL="0" indent="0">
              <a:buNone/>
            </a:pPr>
            <a:endParaRPr lang="en-US" i="1" dirty="0"/>
          </a:p>
          <a:p>
            <a:pPr marL="0" lvl="0" indent="0">
              <a:buNone/>
            </a:pPr>
            <a:r>
              <a:rPr lang="en-US" i="0" dirty="0"/>
              <a:t>Share that the standards can be found in the DG Library. </a:t>
            </a:r>
            <a:r>
              <a:rPr lang="en-US" b="1" i="0" dirty="0"/>
              <a:t>Drop link in the chat </a:t>
            </a:r>
            <a:r>
              <a:rPr lang="en-US" i="0" dirty="0"/>
              <a:t>so that attendees can pull up for themselves: https://www.deltagamma.org/wp-content/uploads/2022/02/Fraternity-Standards-for-Alumnae-Groups-Full-Version-2.pdf </a:t>
            </a:r>
          </a:p>
          <a:p>
            <a:endParaRPr lang="en-US" dirty="0"/>
          </a:p>
        </p:txBody>
      </p:sp>
      <p:sp>
        <p:nvSpPr>
          <p:cNvPr id="4" name="Slide Number Placeholder 3"/>
          <p:cNvSpPr>
            <a:spLocks noGrp="1"/>
          </p:cNvSpPr>
          <p:nvPr>
            <p:ph type="sldNum" sz="quarter" idx="5"/>
          </p:nvPr>
        </p:nvSpPr>
        <p:spPr/>
        <p:txBody>
          <a:bodyPr/>
          <a:lstStyle/>
          <a:p>
            <a:fld id="{9CCC6CE0-C919-43EE-991F-C086E43D77C1}" type="slidenum">
              <a:rPr lang="en-US" smtClean="0"/>
              <a:t>11</a:t>
            </a:fld>
            <a:endParaRPr lang="en-US" dirty="0"/>
          </a:p>
        </p:txBody>
      </p:sp>
    </p:spTree>
    <p:extLst>
      <p:ext uri="{BB962C8B-B14F-4D97-AF65-F5344CB8AC3E}">
        <p14:creationId xmlns:p14="http://schemas.microsoft.com/office/powerpoint/2010/main" val="82243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(Brief Intro)</a:t>
            </a:r>
          </a:p>
          <a:p>
            <a:endParaRPr lang="en-US" i="1" dirty="0"/>
          </a:p>
          <a:p>
            <a:r>
              <a:rPr lang="en-US" i="1" dirty="0"/>
              <a:t>We will spend the rest of our time together discussing a few Fraternity Standards in more detail and how you can put these standards into action to ensure the success of your alumnae group! </a:t>
            </a:r>
          </a:p>
        </p:txBody>
      </p:sp>
      <p:sp>
        <p:nvSpPr>
          <p:cNvPr id="4" name="Slide Number Placeholder 3"/>
          <p:cNvSpPr>
            <a:spLocks noGrp="1"/>
          </p:cNvSpPr>
          <p:nvPr>
            <p:ph type="sldNum" sz="quarter" idx="5"/>
          </p:nvPr>
        </p:nvSpPr>
        <p:spPr/>
        <p:txBody>
          <a:bodyPr/>
          <a:lstStyle/>
          <a:p>
            <a:fld id="{9CCC6CE0-C919-43EE-991F-C086E43D77C1}" type="slidenum">
              <a:rPr lang="en-US" smtClean="0"/>
              <a:t>12</a:t>
            </a:fld>
            <a:endParaRPr lang="en-US" dirty="0"/>
          </a:p>
        </p:txBody>
      </p:sp>
    </p:spTree>
    <p:extLst>
      <p:ext uri="{BB962C8B-B14F-4D97-AF65-F5344CB8AC3E}">
        <p14:creationId xmlns:p14="http://schemas.microsoft.com/office/powerpoint/2010/main" val="3072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 Strategies for increasing local dues paying members</a:t>
            </a:r>
          </a:p>
          <a:p>
            <a:endParaRPr lang="en-US" dirty="0"/>
          </a:p>
          <a:p>
            <a:r>
              <a:rPr lang="en-US" i="1" dirty="0"/>
              <a:t>The concept of Alumnae Dues connects to Fraternity Standard 9 which involves honoring fiscal-related responsibilities. We will talk through some important fiscal reminders and then go into more detail about alumnae dues.</a:t>
            </a:r>
          </a:p>
        </p:txBody>
      </p:sp>
      <p:sp>
        <p:nvSpPr>
          <p:cNvPr id="4" name="Slide Number Placeholder 3"/>
          <p:cNvSpPr>
            <a:spLocks noGrp="1"/>
          </p:cNvSpPr>
          <p:nvPr>
            <p:ph type="sldNum" sz="quarter" idx="10"/>
          </p:nvPr>
        </p:nvSpPr>
        <p:spPr/>
        <p:txBody>
          <a:bodyPr/>
          <a:lstStyle/>
          <a:p>
            <a:fld id="{9CCC6CE0-C919-43EE-991F-C086E43D77C1}" type="slidenum">
              <a:rPr lang="en-US" smtClean="0"/>
              <a:t>13</a:t>
            </a:fld>
            <a:endParaRPr lang="en-US" dirty="0"/>
          </a:p>
        </p:txBody>
      </p:sp>
    </p:spTree>
    <p:extLst>
      <p:ext uri="{BB962C8B-B14F-4D97-AF65-F5344CB8AC3E}">
        <p14:creationId xmlns:p14="http://schemas.microsoft.com/office/powerpoint/2010/main" val="403611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Before we dive in to how to collect and report local dues, let’s talk strategy. Here are some tips and tricks that are helpful when thinking about local dues.</a:t>
            </a:r>
          </a:p>
          <a:p>
            <a:endParaRPr lang="en-US" i="1" dirty="0"/>
          </a:p>
          <a:p>
            <a:r>
              <a:rPr lang="en-US" i="1" dirty="0"/>
              <a:t>First, set a goal of how many local dues payors you want to strive for in this fiscal year. A great place to start is to use the budget template for alumnae groups in the Delta Gamma library. Once you decide on a goal, communicate your goal to your membership. You will see some examples of this in a minute!</a:t>
            </a:r>
          </a:p>
          <a:p>
            <a:endParaRPr lang="en-US" i="1" dirty="0"/>
          </a:p>
          <a:p>
            <a:r>
              <a:rPr lang="en-US" i="1" dirty="0"/>
              <a:t>Second, set your dues at a reasonable amount. Once you develop a budget, you can determine how much you need to collect. Don’t set your dues higher than what you think your membership would be willing to pay. Sometimes lowering dues to an affordable amount can attract more members to pay! Also, communicate what the benefits of paying local dues are to them as a member.</a:t>
            </a:r>
          </a:p>
          <a:p>
            <a:endParaRPr lang="en-US" i="1" dirty="0"/>
          </a:p>
          <a:p>
            <a:r>
              <a:rPr lang="en-US" i="1" dirty="0"/>
              <a:t>Finally, consider offering multiple levels of dues based on your membership. Some groups offer a low price for recent graduates or 50 year plus members. Other groups offer additional incentives or goodies for paying at the higher level such as admission to Founders Day, branded t-shirts or members only events. Be creative! It is really all about knowing your membership.</a:t>
            </a:r>
          </a:p>
          <a:p>
            <a:endParaRPr lang="en-US" i="1" dirty="0"/>
          </a:p>
          <a:p>
            <a:endParaRPr lang="en-US" i="1" dirty="0"/>
          </a:p>
        </p:txBody>
      </p:sp>
      <p:sp>
        <p:nvSpPr>
          <p:cNvPr id="4" name="Slide Number Placeholder 3"/>
          <p:cNvSpPr>
            <a:spLocks noGrp="1"/>
          </p:cNvSpPr>
          <p:nvPr>
            <p:ph type="sldNum" sz="quarter" idx="5"/>
          </p:nvPr>
        </p:nvSpPr>
        <p:spPr/>
        <p:txBody>
          <a:bodyPr/>
          <a:lstStyle/>
          <a:p>
            <a:fld id="{9CCC6CE0-C919-43EE-991F-C086E43D77C1}" type="slidenum">
              <a:rPr lang="en-US" smtClean="0"/>
              <a:t>14</a:t>
            </a:fld>
            <a:endParaRPr lang="en-US" dirty="0"/>
          </a:p>
        </p:txBody>
      </p:sp>
    </p:spTree>
    <p:extLst>
      <p:ext uri="{BB962C8B-B14F-4D97-AF65-F5344CB8AC3E}">
        <p14:creationId xmlns:p14="http://schemas.microsoft.com/office/powerpoint/2010/main" val="216057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Let’s look at a couple of examples of strategies used by some alumnae groups for getting members to pay their dues.</a:t>
            </a:r>
          </a:p>
          <a:p>
            <a:endParaRPr lang="en-US" i="1" dirty="0"/>
          </a:p>
          <a:p>
            <a:r>
              <a:rPr lang="en-US" i="1" dirty="0"/>
              <a:t>Before we do this, it is important for us to talk together about how your due structures and dues may have been impacted in the past few years because of the Pandemic. How do we start to normalize dues payments again and share the value and importance of this. When asking for dues, how are you communicating the value of participating especially if your group is still holding virtual events?</a:t>
            </a:r>
          </a:p>
          <a:p>
            <a:endParaRPr lang="en-US" i="1" dirty="0"/>
          </a:p>
          <a:p>
            <a:r>
              <a:rPr lang="en-US" i="1" dirty="0"/>
              <a:t>Let’s look at some examples – remember as you are working on your campaigns that the new Delta Gamma brand elements are available for you to use if you search “brand elements” on the Library.</a:t>
            </a:r>
          </a:p>
          <a:p>
            <a:endParaRPr lang="en-US" i="0" dirty="0"/>
          </a:p>
          <a:p>
            <a:endParaRPr lang="en-US" i="0" dirty="0"/>
          </a:p>
          <a:p>
            <a:endParaRPr lang="en-US" i="1" dirty="0"/>
          </a:p>
          <a:p>
            <a:endParaRPr lang="en-US" i="1" dirty="0"/>
          </a:p>
        </p:txBody>
      </p:sp>
      <p:sp>
        <p:nvSpPr>
          <p:cNvPr id="4" name="Slide Number Placeholder 3"/>
          <p:cNvSpPr>
            <a:spLocks noGrp="1"/>
          </p:cNvSpPr>
          <p:nvPr>
            <p:ph type="sldNum" sz="quarter" idx="5"/>
          </p:nvPr>
        </p:nvSpPr>
        <p:spPr/>
        <p:txBody>
          <a:bodyPr/>
          <a:lstStyle/>
          <a:p>
            <a:fld id="{9CCC6CE0-C919-43EE-991F-C086E43D77C1}" type="slidenum">
              <a:rPr lang="en-US" smtClean="0"/>
              <a:t>15</a:t>
            </a:fld>
            <a:endParaRPr lang="en-US" dirty="0"/>
          </a:p>
        </p:txBody>
      </p:sp>
    </p:spTree>
    <p:extLst>
      <p:ext uri="{BB962C8B-B14F-4D97-AF65-F5344CB8AC3E}">
        <p14:creationId xmlns:p14="http://schemas.microsoft.com/office/powerpoint/2010/main" val="297829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(Slides 16-20: 2 minutes)</a:t>
            </a:r>
          </a:p>
          <a:p>
            <a:endParaRPr lang="en-US" i="1" dirty="0"/>
          </a:p>
          <a:p>
            <a:r>
              <a:rPr lang="en-US" i="1" dirty="0"/>
              <a:t>This is an example of messaging that would have been included in this groups newsletter. Not only does it remind members to pay their dues as the new fiscal year begins, but it tells a little bit about how the dues are utilized. They also included a quick-access link where members could easily find the page used to pay their dues. </a:t>
            </a:r>
          </a:p>
          <a:p>
            <a:endParaRPr lang="en-US" dirty="0"/>
          </a:p>
        </p:txBody>
      </p:sp>
      <p:sp>
        <p:nvSpPr>
          <p:cNvPr id="4" name="Slide Number Placeholder 3"/>
          <p:cNvSpPr>
            <a:spLocks noGrp="1"/>
          </p:cNvSpPr>
          <p:nvPr>
            <p:ph type="sldNum" sz="quarter" idx="5"/>
          </p:nvPr>
        </p:nvSpPr>
        <p:spPr/>
        <p:txBody>
          <a:bodyPr/>
          <a:lstStyle/>
          <a:p>
            <a:fld id="{9CCC6CE0-C919-43EE-991F-C086E43D77C1}" type="slidenum">
              <a:rPr lang="en-US" smtClean="0"/>
              <a:t>16</a:t>
            </a:fld>
            <a:endParaRPr lang="en-US" dirty="0"/>
          </a:p>
        </p:txBody>
      </p:sp>
    </p:spTree>
    <p:extLst>
      <p:ext uri="{BB962C8B-B14F-4D97-AF65-F5344CB8AC3E}">
        <p14:creationId xmlns:p14="http://schemas.microsoft.com/office/powerpoint/2010/main" val="135829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is another great example. </a:t>
            </a:r>
          </a:p>
        </p:txBody>
      </p:sp>
      <p:sp>
        <p:nvSpPr>
          <p:cNvPr id="4" name="Slide Number Placeholder 3"/>
          <p:cNvSpPr>
            <a:spLocks noGrp="1"/>
          </p:cNvSpPr>
          <p:nvPr>
            <p:ph type="sldNum" sz="quarter" idx="5"/>
          </p:nvPr>
        </p:nvSpPr>
        <p:spPr/>
        <p:txBody>
          <a:bodyPr/>
          <a:lstStyle/>
          <a:p>
            <a:fld id="{9CCC6CE0-C919-43EE-991F-C086E43D77C1}" type="slidenum">
              <a:rPr lang="en-US" smtClean="0"/>
              <a:t>17</a:t>
            </a:fld>
            <a:endParaRPr lang="en-US" dirty="0"/>
          </a:p>
        </p:txBody>
      </p:sp>
    </p:spTree>
    <p:extLst>
      <p:ext uri="{BB962C8B-B14F-4D97-AF65-F5344CB8AC3E}">
        <p14:creationId xmlns:p14="http://schemas.microsoft.com/office/powerpoint/2010/main" val="3045219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1" dirty="0">
                <a:solidFill>
                  <a:srgbClr val="002060"/>
                </a:solidFill>
                <a:latin typeface="Avenir Next" panose="020B0503020202020204" pitchFamily="34" charset="0"/>
              </a:rPr>
              <a:t>One way to monitor your local dues payers is to set a goal and tell them about it. Let your membership know the number of dues payers that you are hoping to see during the year and then update them on your progress! Continually update them on how close you’re getting to your goal so that they can join into the excitement surrounding your work. </a:t>
            </a:r>
          </a:p>
          <a:p>
            <a:pPr marL="0" indent="0">
              <a:buFont typeface="Arial" panose="020B0604020202020204" pitchFamily="34" charset="0"/>
              <a:buNone/>
            </a:pPr>
            <a:endParaRPr lang="en-US" sz="1200" i="1" dirty="0">
              <a:solidFill>
                <a:srgbClr val="002060"/>
              </a:solidFill>
              <a:latin typeface="Avenir Next" panose="020B0503020202020204" pitchFamily="34" charset="0"/>
            </a:endParaRPr>
          </a:p>
          <a:p>
            <a:pPr marL="0" indent="0">
              <a:buFont typeface="Arial" panose="020B0604020202020204" pitchFamily="34" charset="0"/>
              <a:buNone/>
            </a:pPr>
            <a:r>
              <a:rPr lang="en-US" sz="1200" i="1" dirty="0">
                <a:solidFill>
                  <a:srgbClr val="002060"/>
                </a:solidFill>
                <a:latin typeface="Avenir Next" panose="020B0503020202020204" pitchFamily="34" charset="0"/>
              </a:rPr>
              <a:t>Remember to recognize your dues payers by thanking them – you can include them in your newsletter, send individual emails or have a special recognition for members who pay at the highest level. Our members want to know that their involvement is important to the group and that they are appreciated in their alumnae group! Also, send continuous reminders for members to pay their dues – we are all juggling a lot, and can always use that encouragement in the form of a reminder to pay when convenient! </a:t>
            </a:r>
          </a:p>
          <a:p>
            <a:pPr marL="0" indent="0">
              <a:buFont typeface="Arial" panose="020B0604020202020204" pitchFamily="34" charset="0"/>
              <a:buNone/>
            </a:pPr>
            <a:endParaRPr lang="en-US" sz="1200" i="1" dirty="0">
              <a:solidFill>
                <a:srgbClr val="002060"/>
              </a:solidFill>
              <a:latin typeface="Avenir Next" panose="020B0503020202020204" pitchFamily="34" charset="0"/>
            </a:endParaRPr>
          </a:p>
          <a:p>
            <a:pPr marL="0" indent="0">
              <a:buFont typeface="Arial" panose="020B0604020202020204" pitchFamily="34" charset="0"/>
              <a:buNone/>
            </a:pPr>
            <a:r>
              <a:rPr lang="en-US" sz="1200" i="1" dirty="0">
                <a:solidFill>
                  <a:srgbClr val="002060"/>
                </a:solidFill>
                <a:latin typeface="Avenir Next" panose="020B0503020202020204" pitchFamily="34" charset="0"/>
              </a:rPr>
              <a:t>Start small with your goals. For example, if you had 20 local dues payors last year, set a goal to increase by 5 additional payors this year! </a:t>
            </a:r>
          </a:p>
        </p:txBody>
      </p:sp>
      <p:sp>
        <p:nvSpPr>
          <p:cNvPr id="4" name="Slide Number Placeholder 3"/>
          <p:cNvSpPr>
            <a:spLocks noGrp="1"/>
          </p:cNvSpPr>
          <p:nvPr>
            <p:ph type="sldNum" sz="quarter" idx="5"/>
          </p:nvPr>
        </p:nvSpPr>
        <p:spPr/>
        <p:txBody>
          <a:bodyPr/>
          <a:lstStyle/>
          <a:p>
            <a:fld id="{9CCC6CE0-C919-43EE-991F-C086E43D77C1}" type="slidenum">
              <a:rPr lang="en-US" smtClean="0"/>
              <a:t>18</a:t>
            </a:fld>
            <a:endParaRPr lang="en-US" dirty="0"/>
          </a:p>
        </p:txBody>
      </p:sp>
    </p:spTree>
    <p:extLst>
      <p:ext uri="{BB962C8B-B14F-4D97-AF65-F5344CB8AC3E}">
        <p14:creationId xmlns:p14="http://schemas.microsoft.com/office/powerpoint/2010/main" val="159383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1" dirty="0"/>
              <a:t>Here is a dues ask utilizing the new brand</a:t>
            </a:r>
          </a:p>
        </p:txBody>
      </p:sp>
      <p:sp>
        <p:nvSpPr>
          <p:cNvPr id="4" name="Slide Number Placeholder 3"/>
          <p:cNvSpPr>
            <a:spLocks noGrp="1"/>
          </p:cNvSpPr>
          <p:nvPr>
            <p:ph type="sldNum" sz="quarter" idx="5"/>
          </p:nvPr>
        </p:nvSpPr>
        <p:spPr/>
        <p:txBody>
          <a:bodyPr/>
          <a:lstStyle/>
          <a:p>
            <a:fld id="{9CCC6CE0-C919-43EE-991F-C086E43D77C1}" type="slidenum">
              <a:rPr lang="en-US" smtClean="0"/>
              <a:t>19</a:t>
            </a:fld>
            <a:endParaRPr lang="en-US" dirty="0"/>
          </a:p>
        </p:txBody>
      </p:sp>
    </p:spTree>
    <p:extLst>
      <p:ext uri="{BB962C8B-B14F-4D97-AF65-F5344CB8AC3E}">
        <p14:creationId xmlns:p14="http://schemas.microsoft.com/office/powerpoint/2010/main" val="335928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t>
            </a:r>
            <a:r>
              <a:rPr lang="en-US" i="0" dirty="0">
                <a:highlight>
                  <a:srgbClr val="FFFF00"/>
                </a:highlight>
              </a:rPr>
              <a:t>5 minutes</a:t>
            </a:r>
            <a:r>
              <a:rPr lang="en-US" i="0" dirty="0"/>
              <a:t>)</a:t>
            </a:r>
          </a:p>
          <a:p>
            <a:endParaRPr lang="en-US" i="1" dirty="0"/>
          </a:p>
          <a:p>
            <a:r>
              <a:rPr lang="en-US" i="1" dirty="0"/>
              <a:t>We are going to start with introductions before we dive-in to our agenda. There will be time throughout the day for networking and getting to know each other.  Let’s have each person share their name, chapter of initiation, alumnae group officer position and if you were a professional athlete, what would your walk up song be or the song that would play when they announce your name. </a:t>
            </a:r>
          </a:p>
          <a:p>
            <a:endParaRPr lang="en-US" i="1" dirty="0"/>
          </a:p>
          <a:p>
            <a:r>
              <a:rPr lang="en-US" b="0" i="0" dirty="0"/>
              <a:t>Call out and share some of the responses as they come in through the chat. </a:t>
            </a:r>
          </a:p>
          <a:p>
            <a:endParaRPr lang="en-US" b="1" i="0" dirty="0"/>
          </a:p>
          <a:p>
            <a:r>
              <a:rPr lang="en-US" b="0" i="1" dirty="0"/>
              <a:t>We are so glad you are here today! Thank you for saying yes to Delta Gamma and yes to your local alumnae group. We are so appreciative of our alumnae officers and the work they do to provide a meaningful and valuable experience for our members. We know that forming connections and meeting other officers can be the most beneficial parts of these types of training. We encourage you to share contact information with each other so that our conversations can continue after our event concludes today. </a:t>
            </a:r>
          </a:p>
        </p:txBody>
      </p:sp>
      <p:sp>
        <p:nvSpPr>
          <p:cNvPr id="4" name="Slide Number Placeholder 3"/>
          <p:cNvSpPr>
            <a:spLocks noGrp="1"/>
          </p:cNvSpPr>
          <p:nvPr>
            <p:ph type="sldNum" sz="quarter" idx="5"/>
          </p:nvPr>
        </p:nvSpPr>
        <p:spPr/>
        <p:txBody>
          <a:bodyPr/>
          <a:lstStyle/>
          <a:p>
            <a:fld id="{9CCC6CE0-C919-43EE-991F-C086E43D77C1}" type="slidenum">
              <a:rPr lang="en-US" smtClean="0"/>
              <a:t>2</a:t>
            </a:fld>
            <a:endParaRPr lang="en-US" dirty="0"/>
          </a:p>
        </p:txBody>
      </p:sp>
    </p:spTree>
    <p:extLst>
      <p:ext uri="{BB962C8B-B14F-4D97-AF65-F5344CB8AC3E}">
        <p14:creationId xmlns:p14="http://schemas.microsoft.com/office/powerpoint/2010/main" val="308144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 is a great idea to help members know what their dues go toward each year! It is great to show how paying your dues can provide opportunities to connect and do good together as a group. Please note that you do not need to create something as elaborate as what you see above. Something as simple as a few bullet points in your annual newsletter works just as well!</a:t>
            </a:r>
          </a:p>
        </p:txBody>
      </p:sp>
      <p:sp>
        <p:nvSpPr>
          <p:cNvPr id="4" name="Slide Number Placeholder 3"/>
          <p:cNvSpPr>
            <a:spLocks noGrp="1"/>
          </p:cNvSpPr>
          <p:nvPr>
            <p:ph type="sldNum" sz="quarter" idx="5"/>
          </p:nvPr>
        </p:nvSpPr>
        <p:spPr/>
        <p:txBody>
          <a:bodyPr/>
          <a:lstStyle/>
          <a:p>
            <a:fld id="{9CCC6CE0-C919-43EE-991F-C086E43D77C1}" type="slidenum">
              <a:rPr lang="en-US" smtClean="0"/>
              <a:t>20</a:t>
            </a:fld>
            <a:endParaRPr lang="en-US" dirty="0"/>
          </a:p>
        </p:txBody>
      </p:sp>
    </p:spTree>
    <p:extLst>
      <p:ext uri="{BB962C8B-B14F-4D97-AF65-F5344CB8AC3E}">
        <p14:creationId xmlns:p14="http://schemas.microsoft.com/office/powerpoint/2010/main" val="23665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The most important way to ensure your alumnae group can hold events, celebrate sisterhood and provide meaning membership experiences is by making sure your group’s local dues are set up. There are two ways to do this!</a:t>
            </a:r>
          </a:p>
          <a:p>
            <a:endParaRPr lang="en-US" i="1" dirty="0"/>
          </a:p>
          <a:p>
            <a:r>
              <a:rPr lang="en-US" i="1" dirty="0"/>
              <a:t>You should have received this email in both May and June, but if you need it again, please reach out to alumnaedept@deltagamma.org. This has two helpful links inside. One will direct you to the memberplanet success site which provides step by step instructions on how to set up your local dues.</a:t>
            </a:r>
          </a:p>
          <a:p>
            <a:endParaRPr lang="en-US" i="1" dirty="0"/>
          </a:p>
          <a:p>
            <a:r>
              <a:rPr lang="en-US" i="1" dirty="0"/>
              <a:t>The second link is a quick survey you can complete to have these set up for you by member planet. This is a great way to quickly get these set up with no hassle! </a:t>
            </a:r>
          </a:p>
          <a:p>
            <a:endParaRPr lang="en-US" i="1" dirty="0"/>
          </a:p>
          <a:p>
            <a:r>
              <a:rPr lang="en-US" i="1" dirty="0"/>
              <a:t>It is imperative that your local dues are set up as a Quickpay Invoice. This will ensure that your dues payment sync over to Anchorbase and requires no entry from your vp: finance.</a:t>
            </a:r>
          </a:p>
        </p:txBody>
      </p:sp>
      <p:sp>
        <p:nvSpPr>
          <p:cNvPr id="4" name="Slide Number Placeholder 3"/>
          <p:cNvSpPr>
            <a:spLocks noGrp="1"/>
          </p:cNvSpPr>
          <p:nvPr>
            <p:ph type="sldNum" sz="quarter" idx="5"/>
          </p:nvPr>
        </p:nvSpPr>
        <p:spPr/>
        <p:txBody>
          <a:bodyPr/>
          <a:lstStyle/>
          <a:p>
            <a:fld id="{9CCC6CE0-C919-43EE-991F-C086E43D77C1}" type="slidenum">
              <a:rPr lang="en-US" smtClean="0"/>
              <a:t>21</a:t>
            </a:fld>
            <a:endParaRPr lang="en-US" dirty="0"/>
          </a:p>
        </p:txBody>
      </p:sp>
    </p:spTree>
    <p:extLst>
      <p:ext uri="{BB962C8B-B14F-4D97-AF65-F5344CB8AC3E}">
        <p14:creationId xmlns:p14="http://schemas.microsoft.com/office/powerpoint/2010/main" val="2750779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Setting up your local dues is a rather simple process! </a:t>
            </a:r>
          </a:p>
          <a:p>
            <a:br>
              <a:rPr lang="en-US" i="1" dirty="0"/>
            </a:br>
            <a:r>
              <a:rPr lang="en-US" i="1" dirty="0"/>
              <a:t>Once in memberplanet, you will choose the invoices option. All of your invoices that are currently set up will appear (if any) and you will chose the new charge option from the three blue buttons at the top right corner, Then from there you can fill in the fields on the Charge Information screen. You can choose one fixed amount or a tiered approach if you want offer different dues levels for your membership.</a:t>
            </a:r>
          </a:p>
          <a:p>
            <a:endParaRPr lang="en-US" i="1" dirty="0"/>
          </a:p>
          <a:p>
            <a:r>
              <a:rPr lang="en-US" i="1" dirty="0"/>
              <a:t>Who offers different dues levels? If so, do you offer any different benefits or incentives at each level?</a:t>
            </a:r>
          </a:p>
        </p:txBody>
      </p:sp>
      <p:sp>
        <p:nvSpPr>
          <p:cNvPr id="4" name="Slide Number Placeholder 3"/>
          <p:cNvSpPr>
            <a:spLocks noGrp="1"/>
          </p:cNvSpPr>
          <p:nvPr>
            <p:ph type="sldNum" sz="quarter" idx="5"/>
          </p:nvPr>
        </p:nvSpPr>
        <p:spPr/>
        <p:txBody>
          <a:bodyPr/>
          <a:lstStyle/>
          <a:p>
            <a:fld id="{9CCC6CE0-C919-43EE-991F-C086E43D77C1}" type="slidenum">
              <a:rPr lang="en-US" smtClean="0"/>
              <a:t>22</a:t>
            </a:fld>
            <a:endParaRPr lang="en-US" dirty="0"/>
          </a:p>
        </p:txBody>
      </p:sp>
    </p:spTree>
    <p:extLst>
      <p:ext uri="{BB962C8B-B14F-4D97-AF65-F5344CB8AC3E}">
        <p14:creationId xmlns:p14="http://schemas.microsoft.com/office/powerpoint/2010/main" val="625832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(2 minutes)</a:t>
            </a:r>
          </a:p>
          <a:p>
            <a:endParaRPr lang="en-US" b="0" i="1" dirty="0"/>
          </a:p>
          <a:p>
            <a:r>
              <a:rPr lang="en-US" b="0" i="1" dirty="0"/>
              <a:t>The roles and responsibilities of our alumnae vp: finance are critical. There are a variety of finance tasks that are connected to Fraternity Standard 9. This slide outlines some of these tasks. We will not be discussing these items in detail today – but you can expect to see future training and communication about these vp: finance tasks. </a:t>
            </a:r>
          </a:p>
        </p:txBody>
      </p:sp>
      <p:sp>
        <p:nvSpPr>
          <p:cNvPr id="4" name="Slide Number Placeholder 3"/>
          <p:cNvSpPr>
            <a:spLocks noGrp="1"/>
          </p:cNvSpPr>
          <p:nvPr>
            <p:ph type="sldNum" sz="quarter" idx="10"/>
          </p:nvPr>
        </p:nvSpPr>
        <p:spPr/>
        <p:txBody>
          <a:bodyPr/>
          <a:lstStyle/>
          <a:p>
            <a:fld id="{9CCC6CE0-C919-43EE-991F-C086E43D77C1}" type="slidenum">
              <a:rPr lang="en-US" smtClean="0"/>
              <a:t>23</a:t>
            </a:fld>
            <a:endParaRPr lang="en-US" dirty="0"/>
          </a:p>
        </p:txBody>
      </p:sp>
    </p:spTree>
    <p:extLst>
      <p:ext uri="{BB962C8B-B14F-4D97-AF65-F5344CB8AC3E}">
        <p14:creationId xmlns:p14="http://schemas.microsoft.com/office/powerpoint/2010/main" val="2811827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Our members are the core of our organization. Standard 5 refers to membership – and in the next few slides we will discuss opportunities for finding new members as well as membership retention. </a:t>
            </a:r>
          </a:p>
          <a:p>
            <a:endParaRPr lang="en-US" i="1" dirty="0"/>
          </a:p>
        </p:txBody>
      </p:sp>
      <p:sp>
        <p:nvSpPr>
          <p:cNvPr id="4" name="Slide Number Placeholder 3"/>
          <p:cNvSpPr>
            <a:spLocks noGrp="1"/>
          </p:cNvSpPr>
          <p:nvPr>
            <p:ph type="sldNum" sz="quarter" idx="5"/>
          </p:nvPr>
        </p:nvSpPr>
        <p:spPr/>
        <p:txBody>
          <a:bodyPr/>
          <a:lstStyle/>
          <a:p>
            <a:fld id="{9CCC6CE0-C919-43EE-991F-C086E43D77C1}" type="slidenum">
              <a:rPr lang="en-US" smtClean="0"/>
              <a:t>24</a:t>
            </a:fld>
            <a:endParaRPr lang="en-US" dirty="0"/>
          </a:p>
        </p:txBody>
      </p:sp>
    </p:spTree>
    <p:extLst>
      <p:ext uri="{BB962C8B-B14F-4D97-AF65-F5344CB8AC3E}">
        <p14:creationId xmlns:p14="http://schemas.microsoft.com/office/powerpoint/2010/main" val="155977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(5 minutes)</a:t>
            </a:r>
            <a:endParaRPr lang="en-US" b="0" dirty="0">
              <a:effectLst/>
            </a:endParaRPr>
          </a:p>
          <a:p>
            <a:pPr rtl="0">
              <a:spcBef>
                <a:spcPts val="0"/>
              </a:spcBef>
              <a:spcAft>
                <a:spcPts val="0"/>
              </a:spcAft>
            </a:pPr>
            <a:br>
              <a:rPr lang="en-US" b="0" dirty="0">
                <a:effectLst/>
              </a:rPr>
            </a:br>
            <a:r>
              <a:rPr lang="en-US" sz="1200" b="0" i="1" u="none" strike="noStrike" dirty="0">
                <a:solidFill>
                  <a:srgbClr val="000000"/>
                </a:solidFill>
                <a:effectLst/>
                <a:latin typeface="Calibri" panose="020F0502020204030204" pitchFamily="34" charset="0"/>
              </a:rPr>
              <a:t>This is a piece of information from the Alumnae Officer Manual about recruiting new members. </a:t>
            </a:r>
            <a:endParaRPr lang="en-US" b="0" dirty="0">
              <a:effectLst/>
            </a:endParaRPr>
          </a:p>
          <a:p>
            <a:pPr rtl="0" fontAlgn="base">
              <a:spcBef>
                <a:spcPts val="0"/>
              </a:spcBef>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 Your members are your greatest recruiters! When local Delta Gamma’s reach out to local alumnae who are uninvolved, their personal invitation is the single most useful recruitment tool. Similarly, when new members do come to an event, follow-up with them via card, phone call or other personal note so that they know they were welcomed. </a:t>
            </a:r>
          </a:p>
          <a:p>
            <a:pPr rtl="0" fontAlgn="base">
              <a:spcBef>
                <a:spcPts val="0"/>
              </a:spcBef>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 A helpful strategy is to focus on young alumnae and those who are new to the area. Young alumnae are usually most connected to their Delta Gamma experience and women who are new to the area are often searching for ways to belong. Your group can provide that to them!</a:t>
            </a:r>
          </a:p>
          <a:p>
            <a:pPr rtl="0" fontAlgn="base">
              <a:spcBef>
                <a:spcPts val="0"/>
              </a:spcBef>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 Sort your alumnae roster by initiation/grad date and use the DGs New to Town Report to find these women.</a:t>
            </a:r>
          </a:p>
          <a:p>
            <a:pPr rtl="0" fontAlgn="base">
              <a:spcBef>
                <a:spcPts val="0"/>
              </a:spcBef>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 Creating goals is helpful so that everyone is on the same page and can be involved with achieving them!</a:t>
            </a:r>
          </a:p>
          <a:p>
            <a:pPr rtl="0" fontAlgn="base">
              <a:spcBef>
                <a:spcPts val="0"/>
              </a:spcBef>
              <a:spcAft>
                <a:spcPts val="0"/>
              </a:spcAft>
              <a:buFont typeface="Arial" panose="020B0604020202020204" pitchFamily="34" charset="0"/>
              <a:buNone/>
            </a:pPr>
            <a:br>
              <a:rPr lang="en-US" b="0" dirty="0">
                <a:effectLst/>
              </a:rPr>
            </a:br>
            <a:r>
              <a:rPr lang="en-US" sz="1200" b="0" i="1" u="none" strike="noStrike" dirty="0">
                <a:solidFill>
                  <a:srgbClr val="000000"/>
                </a:solidFill>
                <a:effectLst/>
                <a:latin typeface="Calibri" panose="020F0502020204030204" pitchFamily="34" charset="0"/>
              </a:rPr>
              <a:t>Ask:</a:t>
            </a:r>
          </a:p>
          <a:p>
            <a:pPr marL="742950" lvl="1" indent="-285750" rtl="0" fontAlgn="base">
              <a:spcBef>
                <a:spcPts val="0"/>
              </a:spcBef>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Have any of your groups had success with creating life-stage or special interest groups?</a:t>
            </a:r>
          </a:p>
          <a:p>
            <a:pPr marL="742950" lvl="1"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Allow for a few groups to share best practices related to this question either by unmuting themselves or typing into the chat box</a:t>
            </a:r>
          </a:p>
          <a:p>
            <a:br>
              <a:rPr lang="en-US" b="0" dirty="0">
                <a:effectLst/>
              </a:rPr>
            </a:br>
            <a:endParaRPr lang="en-US" i="1" dirty="0"/>
          </a:p>
        </p:txBody>
      </p:sp>
      <p:sp>
        <p:nvSpPr>
          <p:cNvPr id="4" name="Slide Number Placeholder 3"/>
          <p:cNvSpPr>
            <a:spLocks noGrp="1"/>
          </p:cNvSpPr>
          <p:nvPr>
            <p:ph type="sldNum" sz="quarter" idx="5"/>
          </p:nvPr>
        </p:nvSpPr>
        <p:spPr/>
        <p:txBody>
          <a:bodyPr/>
          <a:lstStyle/>
          <a:p>
            <a:fld id="{9CCC6CE0-C919-43EE-991F-C086E43D77C1}" type="slidenum">
              <a:rPr lang="en-US" smtClean="0"/>
              <a:t>25</a:t>
            </a:fld>
            <a:endParaRPr lang="en-US" dirty="0"/>
          </a:p>
        </p:txBody>
      </p:sp>
    </p:spTree>
    <p:extLst>
      <p:ext uri="{BB962C8B-B14F-4D97-AF65-F5344CB8AC3E}">
        <p14:creationId xmlns:p14="http://schemas.microsoft.com/office/powerpoint/2010/main" val="194511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 minutes)</a:t>
            </a:r>
          </a:p>
          <a:p>
            <a:endParaRPr lang="en-US" i="1" dirty="0"/>
          </a:p>
          <a:p>
            <a:r>
              <a:rPr lang="en-US" i="1" dirty="0"/>
              <a:t>Once you have members involved, as you all do, retention becomes vital. While we always have room to practice recruiting new members, keeping the members we have recruited is just as important. </a:t>
            </a:r>
          </a:p>
          <a:p>
            <a:endParaRPr lang="en-US" i="1" dirty="0"/>
          </a:p>
          <a:p>
            <a:r>
              <a:rPr lang="en-US" i="1" dirty="0"/>
              <a:t>What do you know about the keys for retention from your days in your collegiate chapter or from your post-graduate life? What is important or what are some keys to retention, in general?</a:t>
            </a:r>
          </a:p>
          <a:p>
            <a:endParaRPr lang="en-US" i="1" dirty="0"/>
          </a:p>
          <a:p>
            <a:r>
              <a:rPr lang="en-US" i="0" dirty="0"/>
              <a:t>Take feedback from a few of the attendees. Upon your click, additional information will appear. </a:t>
            </a:r>
          </a:p>
          <a:p>
            <a:endParaRPr lang="en-US" i="0" dirty="0"/>
          </a:p>
          <a:p>
            <a:r>
              <a:rPr lang="en-US" i="0" dirty="0"/>
              <a:t>Share these items if the conversation did not mention them:</a:t>
            </a:r>
          </a:p>
          <a:p>
            <a:pPr marL="171450" indent="-171450">
              <a:buFont typeface="Arial" panose="020B0604020202020204" pitchFamily="34" charset="0"/>
              <a:buChar char="•"/>
            </a:pPr>
            <a:r>
              <a:rPr lang="en-US" dirty="0"/>
              <a:t>Do introductions at the beginning of each event</a:t>
            </a:r>
          </a:p>
          <a:p>
            <a:pPr marL="171450" indent="-171450">
              <a:buFont typeface="Arial" panose="020B0604020202020204" pitchFamily="34" charset="0"/>
              <a:buChar char="•"/>
            </a:pPr>
            <a:r>
              <a:rPr lang="en-US" dirty="0"/>
              <a:t>Involve new members on a committee – if people feel they have a purpose, they will remain more engaged. </a:t>
            </a:r>
          </a:p>
          <a:p>
            <a:pPr marL="171450" indent="-171450">
              <a:buFont typeface="Arial" panose="020B0604020202020204" pitchFamily="34" charset="0"/>
              <a:buChar char="•"/>
            </a:pPr>
            <a:r>
              <a:rPr lang="en-US" dirty="0"/>
              <a:t>“Thank you” – say thank you to members and praise them for their contributions! </a:t>
            </a:r>
          </a:p>
          <a:p>
            <a:pPr marL="171450" indent="-171450">
              <a:buFont typeface="Arial" panose="020B0604020202020204" pitchFamily="34" charset="0"/>
              <a:buChar char="•"/>
            </a:pPr>
            <a:r>
              <a:rPr lang="en-US" dirty="0"/>
              <a:t>Survey members about what they liked and did not like about events</a:t>
            </a:r>
          </a:p>
          <a:p>
            <a:pPr marL="171450" indent="-171450">
              <a:buFont typeface="Arial" panose="020B0604020202020204" pitchFamily="34" charset="0"/>
              <a:buChar char="•"/>
            </a:pPr>
            <a:r>
              <a:rPr lang="en-US" dirty="0"/>
              <a:t>Encourage members to contribute ideas</a:t>
            </a:r>
          </a:p>
          <a:p>
            <a:pPr marL="171450" indent="-171450">
              <a:buFont typeface="Arial" panose="020B0604020202020204" pitchFamily="34" charset="0"/>
              <a:buChar char="•"/>
            </a:pPr>
            <a:r>
              <a:rPr lang="en-US" dirty="0"/>
              <a:t>Use a ritual or inspiration from </a:t>
            </a:r>
            <a:r>
              <a:rPr lang="en-US" i="1" dirty="0"/>
              <a:t>Rituals Handbook</a:t>
            </a:r>
            <a:r>
              <a:rPr lang="en-US" dirty="0"/>
              <a:t> or </a:t>
            </a:r>
            <a:r>
              <a:rPr lang="en-US" i="1" dirty="0"/>
              <a:t>Think Anchor Deep</a:t>
            </a:r>
            <a:r>
              <a:rPr lang="en-US" dirty="0"/>
              <a:t> at the beginning and close with the Oath of Friendship, when possible. </a:t>
            </a:r>
          </a:p>
          <a:p>
            <a:endParaRPr lang="en-US" i="0" dirty="0"/>
          </a:p>
          <a:p>
            <a:endParaRPr lang="en-US" i="0" dirty="0"/>
          </a:p>
        </p:txBody>
      </p:sp>
      <p:sp>
        <p:nvSpPr>
          <p:cNvPr id="4" name="Slide Number Placeholder 3"/>
          <p:cNvSpPr>
            <a:spLocks noGrp="1"/>
          </p:cNvSpPr>
          <p:nvPr>
            <p:ph type="sldNum" sz="quarter" idx="5"/>
          </p:nvPr>
        </p:nvSpPr>
        <p:spPr/>
        <p:txBody>
          <a:bodyPr/>
          <a:lstStyle/>
          <a:p>
            <a:fld id="{9CCC6CE0-C919-43EE-991F-C086E43D77C1}" type="slidenum">
              <a:rPr lang="en-US" smtClean="0"/>
              <a:t>26</a:t>
            </a:fld>
            <a:endParaRPr lang="en-US" dirty="0"/>
          </a:p>
        </p:txBody>
      </p:sp>
    </p:spTree>
    <p:extLst>
      <p:ext uri="{BB962C8B-B14F-4D97-AF65-F5344CB8AC3E}">
        <p14:creationId xmlns:p14="http://schemas.microsoft.com/office/powerpoint/2010/main" val="2818334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So much about recruiting members is about what we communicate and how we tell the story of what it means to be involved. Our communication and our events need to be engaging, thoughtful, affordable and social. Understanding that we need to work to be sure that the alumnae group is worth our valuable time, what else might you add to this list? What other characteristics are important?</a:t>
            </a:r>
          </a:p>
          <a:p>
            <a:endParaRPr lang="en-US" i="1" dirty="0"/>
          </a:p>
          <a:p>
            <a:r>
              <a:rPr lang="en-US" i="0" dirty="0"/>
              <a:t>Take a few responses from the group. </a:t>
            </a:r>
          </a:p>
        </p:txBody>
      </p:sp>
      <p:sp>
        <p:nvSpPr>
          <p:cNvPr id="4" name="Slide Number Placeholder 3"/>
          <p:cNvSpPr>
            <a:spLocks noGrp="1"/>
          </p:cNvSpPr>
          <p:nvPr>
            <p:ph type="sldNum" sz="quarter" idx="10"/>
          </p:nvPr>
        </p:nvSpPr>
        <p:spPr/>
        <p:txBody>
          <a:bodyPr/>
          <a:lstStyle/>
          <a:p>
            <a:fld id="{B41F7AA7-2A04-4101-A39F-A866C6E043CA}" type="slidenum">
              <a:rPr lang="en-US" smtClean="0"/>
              <a:t>27</a:t>
            </a:fld>
            <a:endParaRPr lang="en-US" dirty="0"/>
          </a:p>
        </p:txBody>
      </p:sp>
    </p:spTree>
    <p:extLst>
      <p:ext uri="{BB962C8B-B14F-4D97-AF65-F5344CB8AC3E}">
        <p14:creationId xmlns:p14="http://schemas.microsoft.com/office/powerpoint/2010/main" val="416932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 we know, COVID really altered the senior year experiences of Delta Gamma members over the past few years. It is more important now than ever before that we work to connect graduates to Delta Gamma alumnae groups so that they can be offered the opportunity to continue their active Delta Gamma experience seamlessly. Although this is great practice for every year, it feels most important now as we recover from a few years of not being able to connect with collegiate chapters.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rtl="0">
              <a:spcBef>
                <a:spcPts val="0"/>
              </a:spcBef>
              <a:spcAft>
                <a:spcPts val="0"/>
              </a:spcAft>
            </a:pPr>
            <a:r>
              <a:rPr lang="en-US" sz="1800" b="0" i="1" u="none" strike="noStrike" dirty="0">
                <a:solidFill>
                  <a:srgbClr val="000000"/>
                </a:solidFill>
                <a:effectLst/>
                <a:latin typeface="Calibri" panose="020F0502020204030204" pitchFamily="34" charset="0"/>
              </a:rPr>
              <a:t>Two helpful reports in </a:t>
            </a:r>
            <a:r>
              <a:rPr lang="en-US" sz="1800" b="0" i="1" u="none" strike="noStrike" dirty="0" err="1">
                <a:solidFill>
                  <a:srgbClr val="000000"/>
                </a:solidFill>
                <a:effectLst/>
                <a:latin typeface="Calibri" panose="020F0502020204030204" pitchFamily="34" charset="0"/>
              </a:rPr>
              <a:t>Anchorbase</a:t>
            </a:r>
            <a:r>
              <a:rPr lang="en-US" sz="1800" b="0" i="1" u="none" strike="noStrike" dirty="0">
                <a:solidFill>
                  <a:srgbClr val="000000"/>
                </a:solidFill>
                <a:effectLst/>
                <a:latin typeface="Calibri" panose="020F0502020204030204" pitchFamily="34" charset="0"/>
              </a:rPr>
              <a:t> to help you connect to recent graduates include the “Collegians in Your Area” report and the “</a:t>
            </a:r>
            <a:r>
              <a:rPr lang="en-US" sz="1800" b="0" i="1" u="none" strike="noStrike" dirty="0" err="1">
                <a:solidFill>
                  <a:srgbClr val="000000"/>
                </a:solidFill>
                <a:effectLst/>
                <a:latin typeface="Calibri" panose="020F0502020204030204" pitchFamily="34" charset="0"/>
              </a:rPr>
              <a:t>ALumnae</a:t>
            </a:r>
            <a:r>
              <a:rPr lang="en-US" sz="1800" b="0" i="1" u="none" strike="noStrike" dirty="0">
                <a:solidFill>
                  <a:srgbClr val="000000"/>
                </a:solidFill>
                <a:effectLst/>
                <a:latin typeface="Calibri" panose="020F0502020204030204" pitchFamily="34" charset="0"/>
              </a:rPr>
              <a:t> Roster” report. </a:t>
            </a:r>
            <a:endParaRPr lang="en-US" b="0" dirty="0">
              <a:effectLst/>
            </a:endParaRPr>
          </a:p>
          <a:p>
            <a:pPr rtl="0" fontAlgn="base">
              <a:spcBef>
                <a:spcPts val="0"/>
              </a:spcBef>
              <a:spcAft>
                <a:spcPts val="0"/>
              </a:spcAft>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 For the Collegians in Your area, something to remember is that not all collegians change their address from their parent’s address or their college address to their permanent alumnae address. </a:t>
            </a:r>
            <a:endParaRPr lang="en-US" sz="1800" b="0" i="1"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 For the Alumnae Roster report, it lists women in zip codes that are part of your alumnae group. </a:t>
            </a:r>
            <a:endParaRPr lang="en-US" sz="1800" b="0" i="1" u="none" strike="noStrike" dirty="0">
              <a:solidFill>
                <a:srgbClr val="000000"/>
              </a:solidFill>
              <a:effectLst/>
              <a:latin typeface="Arial" panose="020B0604020202020204" pitchFamily="34" charset="0"/>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Ask for volunteers to share their favorite idea for engaging recent graduates. </a:t>
            </a:r>
            <a:endParaRPr lang="en-US" b="0" dirty="0">
              <a:effectLst/>
            </a:endParaRPr>
          </a:p>
          <a:p>
            <a:br>
              <a:rPr lang="en-US" b="0" dirty="0">
                <a:effectLst/>
              </a:rPr>
            </a:b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b="1" dirty="0"/>
          </a:p>
        </p:txBody>
      </p:sp>
      <p:sp>
        <p:nvSpPr>
          <p:cNvPr id="4" name="Slide Number Placeholder 3"/>
          <p:cNvSpPr>
            <a:spLocks noGrp="1"/>
          </p:cNvSpPr>
          <p:nvPr>
            <p:ph type="sldNum" sz="quarter" idx="10"/>
          </p:nvPr>
        </p:nvSpPr>
        <p:spPr/>
        <p:txBody>
          <a:bodyPr/>
          <a:lstStyle/>
          <a:p>
            <a:fld id="{9CCC6CE0-C919-43EE-991F-C086E43D77C1}" type="slidenum">
              <a:rPr lang="en-US" smtClean="0"/>
              <a:t>28</a:t>
            </a:fld>
            <a:endParaRPr lang="en-US" dirty="0"/>
          </a:p>
        </p:txBody>
      </p:sp>
    </p:spTree>
    <p:extLst>
      <p:ext uri="{BB962C8B-B14F-4D97-AF65-F5344CB8AC3E}">
        <p14:creationId xmlns:p14="http://schemas.microsoft.com/office/powerpoint/2010/main" val="95836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Here are some resources to help you in achieving this fraternity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Remember and share the positional statement on inclusivity with the rest of your officer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There is a “DGs New to Town” report in Anchorbase that will update you when a member changes her address to align with the zip codes that are assigned to your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engaging Recent Graduate Resource we just reviewed is in the DG Library along with Collumnae Event Planning Guide and Alumnae Group Programming Ideas resource.</a:t>
            </a:r>
          </a:p>
        </p:txBody>
      </p:sp>
      <p:sp>
        <p:nvSpPr>
          <p:cNvPr id="4" name="Slide Number Placeholder 3"/>
          <p:cNvSpPr>
            <a:spLocks noGrp="1"/>
          </p:cNvSpPr>
          <p:nvPr>
            <p:ph type="sldNum" sz="quarter" idx="10"/>
          </p:nvPr>
        </p:nvSpPr>
        <p:spPr/>
        <p:txBody>
          <a:bodyPr/>
          <a:lstStyle/>
          <a:p>
            <a:fld id="{9CCC6CE0-C919-43EE-991F-C086E43D77C1}" type="slidenum">
              <a:rPr lang="en-US" smtClean="0"/>
              <a:t>29</a:t>
            </a:fld>
            <a:endParaRPr lang="en-US" dirty="0"/>
          </a:p>
        </p:txBody>
      </p:sp>
    </p:spTree>
    <p:extLst>
      <p:ext uri="{BB962C8B-B14F-4D97-AF65-F5344CB8AC3E}">
        <p14:creationId xmlns:p14="http://schemas.microsoft.com/office/powerpoint/2010/main" val="173955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Here is our agenda for today! After our day together, you will be equipped with ideas and understanding of many of the Fraternity Standards for Alumnae Groups. </a:t>
            </a:r>
          </a:p>
        </p:txBody>
      </p:sp>
      <p:sp>
        <p:nvSpPr>
          <p:cNvPr id="4" name="Slide Number Placeholder 3"/>
          <p:cNvSpPr>
            <a:spLocks noGrp="1"/>
          </p:cNvSpPr>
          <p:nvPr>
            <p:ph type="sldNum" sz="quarter" idx="10"/>
          </p:nvPr>
        </p:nvSpPr>
        <p:spPr/>
        <p:txBody>
          <a:bodyPr/>
          <a:lstStyle/>
          <a:p>
            <a:fld id="{9CCC6CE0-C919-43EE-991F-C086E43D77C1}" type="slidenum">
              <a:rPr lang="en-US" smtClean="0"/>
              <a:t>3</a:t>
            </a:fld>
            <a:endParaRPr lang="en-US" dirty="0"/>
          </a:p>
        </p:txBody>
      </p:sp>
    </p:spTree>
    <p:extLst>
      <p:ext uri="{BB962C8B-B14F-4D97-AF65-F5344CB8AC3E}">
        <p14:creationId xmlns:p14="http://schemas.microsoft.com/office/powerpoint/2010/main" val="3797822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(Brief intro)</a:t>
            </a:r>
          </a:p>
          <a:p>
            <a:endParaRPr lang="en-US" i="1" dirty="0"/>
          </a:p>
          <a:p>
            <a:r>
              <a:rPr lang="en-US" i="1" dirty="0"/>
              <a:t>Next is Fraternity Standard 11. This involves fulfilling all required programming expectations for alumnae groups in a thoughtful and intentional way. </a:t>
            </a:r>
          </a:p>
        </p:txBody>
      </p:sp>
      <p:sp>
        <p:nvSpPr>
          <p:cNvPr id="4" name="Slide Number Placeholder 3"/>
          <p:cNvSpPr>
            <a:spLocks noGrp="1"/>
          </p:cNvSpPr>
          <p:nvPr>
            <p:ph type="sldNum" sz="quarter" idx="10"/>
          </p:nvPr>
        </p:nvSpPr>
        <p:spPr/>
        <p:txBody>
          <a:bodyPr/>
          <a:lstStyle/>
          <a:p>
            <a:fld id="{9CCC6CE0-C919-43EE-991F-C086E43D77C1}" type="slidenum">
              <a:rPr lang="en-US" smtClean="0"/>
              <a:t>30</a:t>
            </a:fld>
            <a:endParaRPr lang="en-US" dirty="0"/>
          </a:p>
        </p:txBody>
      </p:sp>
    </p:spTree>
    <p:extLst>
      <p:ext uri="{BB962C8B-B14F-4D97-AF65-F5344CB8AC3E}">
        <p14:creationId xmlns:p14="http://schemas.microsoft.com/office/powerpoint/2010/main" val="210762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There are the programming requirements for alumnae groups. You can see that it involves chapters hosting 6 events and associations hosting 3 per year. Alumnae groups are expected to utilize the Programming Model and officers should attend all events. The programs should be unique and inclusive of all generations, and the officers should seek feedback from members on their satisfaction with the programming of the alumnae group. All events, even virtual ones, should be on the Anchorbase calendar. </a:t>
            </a:r>
          </a:p>
          <a:p>
            <a:endParaRPr lang="en-US" i="1" dirty="0"/>
          </a:p>
          <a:p>
            <a:r>
              <a:rPr lang="en-US" i="1" dirty="0"/>
              <a:t>Which one of these requirements tend to be the hardest to accomplish?</a:t>
            </a:r>
          </a:p>
        </p:txBody>
      </p:sp>
      <p:sp>
        <p:nvSpPr>
          <p:cNvPr id="4" name="Slide Number Placeholder 3"/>
          <p:cNvSpPr>
            <a:spLocks noGrp="1"/>
          </p:cNvSpPr>
          <p:nvPr>
            <p:ph type="sldNum" sz="quarter" idx="5"/>
          </p:nvPr>
        </p:nvSpPr>
        <p:spPr/>
        <p:txBody>
          <a:bodyPr/>
          <a:lstStyle/>
          <a:p>
            <a:fld id="{9CCC6CE0-C919-43EE-991F-C086E43D77C1}" type="slidenum">
              <a:rPr lang="en-US" smtClean="0"/>
              <a:t>31</a:t>
            </a:fld>
            <a:endParaRPr lang="en-US" dirty="0"/>
          </a:p>
        </p:txBody>
      </p:sp>
    </p:spTree>
    <p:extLst>
      <p:ext uri="{BB962C8B-B14F-4D97-AF65-F5344CB8AC3E}">
        <p14:creationId xmlns:p14="http://schemas.microsoft.com/office/powerpoint/2010/main" val="1545522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The Alumnae Programming Model aims to focus alumnae group programming around goals related to sisterhood, membership, community, Foundation and networking. It is designed to serve as a guideline for alumnae groups to create calendar events and develop programming that focuses on fun, friendship, sisterhood and “Doing Good” while increasing membership. The intent is to streamline programming and alumnae group operations. </a:t>
            </a:r>
          </a:p>
          <a:p>
            <a:endParaRPr lang="en-US" i="1" dirty="0"/>
          </a:p>
          <a:p>
            <a:r>
              <a:rPr lang="en-US" i="1" dirty="0"/>
              <a:t>All alumnae groups must include programming from within all Five Star categories. To achieve this, it is helpful for group officers to set their goals around these elements, as well. At least one goal from each of the five categories should be included with each event on the calendar. </a:t>
            </a:r>
          </a:p>
          <a:p>
            <a:endParaRPr lang="en-US" i="1" dirty="0"/>
          </a:p>
          <a:p>
            <a:r>
              <a:rPr lang="en-US" i="1" dirty="0"/>
              <a:t>We will have time to share ideas a little later, but for now please share in the chat what is one signature event that your group hosts every year or what is your favorite event that your group hosts every year? </a:t>
            </a:r>
          </a:p>
          <a:p>
            <a:endParaRPr lang="en-US" i="1" dirty="0"/>
          </a:p>
          <a:p>
            <a:endParaRPr lang="en-US" i="0" dirty="0"/>
          </a:p>
        </p:txBody>
      </p:sp>
      <p:sp>
        <p:nvSpPr>
          <p:cNvPr id="4" name="Slide Number Placeholder 3"/>
          <p:cNvSpPr>
            <a:spLocks noGrp="1"/>
          </p:cNvSpPr>
          <p:nvPr>
            <p:ph type="sldNum" sz="quarter" idx="5"/>
          </p:nvPr>
        </p:nvSpPr>
        <p:spPr/>
        <p:txBody>
          <a:bodyPr/>
          <a:lstStyle/>
          <a:p>
            <a:fld id="{9CCC6CE0-C919-43EE-991F-C086E43D77C1}" type="slidenum">
              <a:rPr lang="en-US" smtClean="0"/>
              <a:t>32</a:t>
            </a:fld>
            <a:endParaRPr lang="en-US" dirty="0"/>
          </a:p>
        </p:txBody>
      </p:sp>
    </p:spTree>
    <p:extLst>
      <p:ext uri="{BB962C8B-B14F-4D97-AF65-F5344CB8AC3E}">
        <p14:creationId xmlns:p14="http://schemas.microsoft.com/office/powerpoint/2010/main" val="3553106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One of the best ways to communicate information and upcoming events  to group members, or other alumnae in the area is through a newsletter. Please note that you do not need to mail copies of the newsletter and that they can be distributed only electronically. </a:t>
            </a:r>
          </a:p>
          <a:p>
            <a:endParaRPr lang="en-US" i="1" dirty="0"/>
          </a:p>
          <a:p>
            <a:r>
              <a:rPr lang="en-US" i="1" dirty="0"/>
              <a:t>How many of you are currently utilizing a newsletter?</a:t>
            </a:r>
          </a:p>
          <a:p>
            <a:endParaRPr lang="en-US" i="1" dirty="0"/>
          </a:p>
          <a:p>
            <a:r>
              <a:rPr lang="en-US" i="1" dirty="0"/>
              <a:t>Great! Here are a couple of tips.</a:t>
            </a:r>
          </a:p>
          <a:p>
            <a:endParaRPr lang="en-US" i="1" dirty="0"/>
          </a:p>
          <a:p>
            <a:r>
              <a:rPr lang="en-US" i="0" dirty="0"/>
              <a:t>Review slide. </a:t>
            </a:r>
          </a:p>
        </p:txBody>
      </p:sp>
      <p:sp>
        <p:nvSpPr>
          <p:cNvPr id="4" name="Slide Number Placeholder 3"/>
          <p:cNvSpPr>
            <a:spLocks noGrp="1"/>
          </p:cNvSpPr>
          <p:nvPr>
            <p:ph type="sldNum" sz="quarter" idx="5"/>
          </p:nvPr>
        </p:nvSpPr>
        <p:spPr/>
        <p:txBody>
          <a:bodyPr/>
          <a:lstStyle/>
          <a:p>
            <a:fld id="{9CCC6CE0-C919-43EE-991F-C086E43D77C1}" type="slidenum">
              <a:rPr lang="en-US" smtClean="0"/>
              <a:t>33</a:t>
            </a:fld>
            <a:endParaRPr lang="en-US" dirty="0"/>
          </a:p>
        </p:txBody>
      </p:sp>
    </p:spTree>
    <p:extLst>
      <p:ext uri="{BB962C8B-B14F-4D97-AF65-F5344CB8AC3E}">
        <p14:creationId xmlns:p14="http://schemas.microsoft.com/office/powerpoint/2010/main" val="163338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Newsletters are great to use as a one-stop shop. They can be utilized for everything listed here. </a:t>
            </a:r>
          </a:p>
          <a:p>
            <a:endParaRPr lang="en-US" i="1" dirty="0"/>
          </a:p>
          <a:p>
            <a:r>
              <a:rPr lang="en-US" i="0" dirty="0"/>
              <a:t>Review the slide. </a:t>
            </a:r>
          </a:p>
          <a:p>
            <a:endParaRPr lang="en-US" i="0" dirty="0"/>
          </a:p>
        </p:txBody>
      </p:sp>
      <p:sp>
        <p:nvSpPr>
          <p:cNvPr id="4" name="Slide Number Placeholder 3"/>
          <p:cNvSpPr>
            <a:spLocks noGrp="1"/>
          </p:cNvSpPr>
          <p:nvPr>
            <p:ph type="sldNum" sz="quarter" idx="5"/>
          </p:nvPr>
        </p:nvSpPr>
        <p:spPr/>
        <p:txBody>
          <a:bodyPr/>
          <a:lstStyle/>
          <a:p>
            <a:fld id="{9CCC6CE0-C919-43EE-991F-C086E43D77C1}" type="slidenum">
              <a:rPr lang="en-US" smtClean="0"/>
              <a:t>34</a:t>
            </a:fld>
            <a:endParaRPr lang="en-US" dirty="0"/>
          </a:p>
        </p:txBody>
      </p:sp>
    </p:spTree>
    <p:extLst>
      <p:ext uri="{BB962C8B-B14F-4D97-AF65-F5344CB8AC3E}">
        <p14:creationId xmlns:p14="http://schemas.microsoft.com/office/powerpoint/2010/main" val="423134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By a show of hands, how many of your groups are currently utilizing memberplanet for your member communications? </a:t>
            </a:r>
          </a:p>
          <a:p>
            <a:endParaRPr lang="en-US" i="1" dirty="0"/>
          </a:p>
          <a:p>
            <a:r>
              <a:rPr lang="en-US" i="1" dirty="0"/>
              <a:t>Here are a couple of reasons why memberplanet can be helpful. </a:t>
            </a:r>
          </a:p>
          <a:p>
            <a:endParaRPr lang="en-US" i="1" dirty="0"/>
          </a:p>
          <a:p>
            <a:r>
              <a:rPr lang="en-US" i="0" dirty="0"/>
              <a:t>Review the slide. </a:t>
            </a:r>
          </a:p>
          <a:p>
            <a:endParaRPr lang="en-US" i="0" dirty="0"/>
          </a:p>
          <a:p>
            <a:r>
              <a:rPr lang="en-US" i="0" dirty="0"/>
              <a:t>It is helpful to communicate and post on your group’s social media, but a newsletter is the best way to communicate to your members who are not following you on social media outlets.</a:t>
            </a:r>
          </a:p>
        </p:txBody>
      </p:sp>
      <p:sp>
        <p:nvSpPr>
          <p:cNvPr id="4" name="Slide Number Placeholder 3"/>
          <p:cNvSpPr>
            <a:spLocks noGrp="1"/>
          </p:cNvSpPr>
          <p:nvPr>
            <p:ph type="sldNum" sz="quarter" idx="5"/>
          </p:nvPr>
        </p:nvSpPr>
        <p:spPr/>
        <p:txBody>
          <a:bodyPr/>
          <a:lstStyle/>
          <a:p>
            <a:fld id="{9CCC6CE0-C919-43EE-991F-C086E43D77C1}" type="slidenum">
              <a:rPr lang="en-US" smtClean="0"/>
              <a:t>35</a:t>
            </a:fld>
            <a:endParaRPr lang="en-US" dirty="0"/>
          </a:p>
        </p:txBody>
      </p:sp>
    </p:spTree>
    <p:extLst>
      <p:ext uri="{BB962C8B-B14F-4D97-AF65-F5344CB8AC3E}">
        <p14:creationId xmlns:p14="http://schemas.microsoft.com/office/powerpoint/2010/main" val="1681355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Here are some resources that are available to help you with Fraternity Standard #11. </a:t>
            </a:r>
          </a:p>
          <a:p>
            <a:endParaRPr lang="en-US" i="1" dirty="0"/>
          </a:p>
          <a:p>
            <a:r>
              <a:rPr lang="en-US" i="0" dirty="0"/>
              <a:t>Review the slide. </a:t>
            </a:r>
          </a:p>
        </p:txBody>
      </p:sp>
      <p:sp>
        <p:nvSpPr>
          <p:cNvPr id="4" name="Slide Number Placeholder 3"/>
          <p:cNvSpPr>
            <a:spLocks noGrp="1"/>
          </p:cNvSpPr>
          <p:nvPr>
            <p:ph type="sldNum" sz="quarter" idx="10"/>
          </p:nvPr>
        </p:nvSpPr>
        <p:spPr/>
        <p:txBody>
          <a:bodyPr/>
          <a:lstStyle/>
          <a:p>
            <a:fld id="{9CCC6CE0-C919-43EE-991F-C086E43D77C1}" type="slidenum">
              <a:rPr lang="en-US" smtClean="0"/>
              <a:t>36</a:t>
            </a:fld>
            <a:endParaRPr lang="en-US" dirty="0"/>
          </a:p>
        </p:txBody>
      </p:sp>
    </p:spTree>
    <p:extLst>
      <p:ext uri="{BB962C8B-B14F-4D97-AF65-F5344CB8AC3E}">
        <p14:creationId xmlns:p14="http://schemas.microsoft.com/office/powerpoint/2010/main" val="1312373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Delta Gamma uses a reporting system called Anchorbase. Utilizing Anchorbase is a great tool to provide you with information about the members, while it also being a way for you to track important milestones and provide necessary information back to alumnae leadership, your regional team and Executive Offices. </a:t>
            </a:r>
          </a:p>
          <a:p>
            <a:endParaRPr lang="en-US" i="1" dirty="0"/>
          </a:p>
          <a:p>
            <a:r>
              <a:rPr lang="en-US" i="1" dirty="0"/>
              <a:t>Now that you have learned a little more about some of the Fraternity Standards, let’s review the system and show you how you can share information with your RAS/ADC about the great things happening in your alumnae group and be a useful resource for future alumnae officers! </a:t>
            </a:r>
          </a:p>
          <a:p>
            <a:endParaRPr lang="en-US" i="1" dirty="0"/>
          </a:p>
          <a:p>
            <a:r>
              <a:rPr lang="en-US" i="1" dirty="0"/>
              <a:t>You can also learn a bit more about Anchorbase reporting in Fraternity Standard 3 – Executing timely reporting and effective communication regarding all alumnae group business and activities.</a:t>
            </a:r>
          </a:p>
        </p:txBody>
      </p:sp>
      <p:sp>
        <p:nvSpPr>
          <p:cNvPr id="4" name="Slide Number Placeholder 3"/>
          <p:cNvSpPr>
            <a:spLocks noGrp="1"/>
          </p:cNvSpPr>
          <p:nvPr>
            <p:ph type="sldNum" sz="quarter" idx="10"/>
          </p:nvPr>
        </p:nvSpPr>
        <p:spPr/>
        <p:txBody>
          <a:bodyPr/>
          <a:lstStyle/>
          <a:p>
            <a:fld id="{9CCC6CE0-C919-43EE-991F-C086E43D77C1}" type="slidenum">
              <a:rPr lang="en-US" smtClean="0"/>
              <a:t>37</a:t>
            </a:fld>
            <a:endParaRPr lang="en-US" dirty="0"/>
          </a:p>
        </p:txBody>
      </p:sp>
    </p:spTree>
    <p:extLst>
      <p:ext uri="{BB962C8B-B14F-4D97-AF65-F5344CB8AC3E}">
        <p14:creationId xmlns:p14="http://schemas.microsoft.com/office/powerpoint/2010/main" val="3562081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 </a:t>
            </a:r>
          </a:p>
          <a:p>
            <a:endParaRPr lang="en-US" i="1" dirty="0"/>
          </a:p>
          <a:p>
            <a:r>
              <a:rPr lang="en-US" i="1" dirty="0"/>
              <a:t>The best way to get yourself acquainted with Anchorbase and completing necessary tasks or utilizing reports is to explore the tutorials or webinar recordings you can find on your dashboard under General Reminders. Here, you will find Quick Clip Tutorials which are 2-5 minute videos showing you how to complete an important task like filling out your alumnae group calendar or adding a member to your roster who may not be appearing because they live out of the area.</a:t>
            </a:r>
          </a:p>
          <a:p>
            <a:endParaRPr lang="en-US" i="1" dirty="0"/>
          </a:p>
          <a:p>
            <a:r>
              <a:rPr lang="en-US" i="1" dirty="0"/>
              <a:t>You will also notice help text and directions at the firs step of each task or at the top of each Anchorbase report. Please take time to read this as to eliminate any frustration or questions that you may have. Any bold, navy blue text is a link that you can click for an additional resource.</a:t>
            </a:r>
          </a:p>
          <a:p>
            <a:endParaRPr lang="en-US" i="1" dirty="0"/>
          </a:p>
          <a:p>
            <a:r>
              <a:rPr lang="en-US" i="1" dirty="0"/>
              <a:t>We are going to briefly walk through adding a member to your roster and marking a member’s dues as paid.</a:t>
            </a:r>
          </a:p>
        </p:txBody>
      </p:sp>
      <p:sp>
        <p:nvSpPr>
          <p:cNvPr id="4" name="Slide Number Placeholder 3"/>
          <p:cNvSpPr>
            <a:spLocks noGrp="1"/>
          </p:cNvSpPr>
          <p:nvPr>
            <p:ph type="sldNum" sz="quarter" idx="5"/>
          </p:nvPr>
        </p:nvSpPr>
        <p:spPr/>
        <p:txBody>
          <a:bodyPr/>
          <a:lstStyle/>
          <a:p>
            <a:fld id="{9CCC6CE0-C919-43EE-991F-C086E43D77C1}" type="slidenum">
              <a:rPr lang="en-US" smtClean="0"/>
              <a:t>38</a:t>
            </a:fld>
            <a:endParaRPr lang="en-US" dirty="0"/>
          </a:p>
        </p:txBody>
      </p:sp>
    </p:spTree>
    <p:extLst>
      <p:ext uri="{BB962C8B-B14F-4D97-AF65-F5344CB8AC3E}">
        <p14:creationId xmlns:p14="http://schemas.microsoft.com/office/powerpoint/2010/main" val="3556245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(5 minutes)</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It is important that you manually add the women to your roster who are attending your alumnae group events or who would like to attend or receive communication, but do not live in the area. A member can join and pay local dues to any alumnae group regardless of her geographical location. A member can also be a member of multiple alumnae groups. There are many sisters who like to do this so that they have an alumnae group whenever they travel or are at a seasonal address. </a:t>
            </a:r>
          </a:p>
          <a:p>
            <a:pPr algn="l"/>
            <a:br>
              <a:rPr lang="en-US" b="0" i="1" dirty="0">
                <a:effectLst/>
                <a:latin typeface="Arial" panose="020B0604020202020204" pitchFamily="34" charset="0"/>
              </a:rPr>
            </a:br>
            <a:r>
              <a:rPr lang="en-US" b="0" i="1" dirty="0">
                <a:effectLst/>
                <a:latin typeface="Arial" panose="020B0604020202020204" pitchFamily="34" charset="0"/>
              </a:rPr>
              <a:t>If you hear from a member who has recently moved to your area and would like to be added to your roster, please ask her for an updated address as alumnae groups are based on zip code, so she may not need to be added to your roster, but just need her new address added. Once her address is updated to reflected your zip code area she will be automatically placed on your roster.</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If a member is outside of the area, you will want to add her by completing the Add Member task under the Roster menu in your Anchorbase.</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The trickiest part is knowing where to click once you get to this screen. Before any names populate, you must click the blue “Add Member to list” button. This is where the arrow is pointing in the image.</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Once you click on this, you will be able to search a member and their name will appear. All you need to do is select the “1” option for “add alum member”.  You can search for several names if you have more than one to add and then select “1” for all members.</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After selecting all the members you wish to report, you’ll  click “continue” and then will be taken to a new page that will ask you to submit the effective date and the reason for adding this member, any option is okay to select here. Following that, there is a quick validation step and that is it! </a:t>
            </a:r>
            <a:endParaRPr lang="en-US" b="0" i="1" dirty="0">
              <a:effectLst/>
              <a:latin typeface="Roboto"/>
            </a:endParaRPr>
          </a:p>
          <a:p>
            <a:endParaRPr lang="en-US" i="1" dirty="0"/>
          </a:p>
          <a:p>
            <a:r>
              <a:rPr lang="en-US" i="1" dirty="0"/>
              <a:t>What questions do you have about this?</a:t>
            </a:r>
          </a:p>
        </p:txBody>
      </p:sp>
      <p:sp>
        <p:nvSpPr>
          <p:cNvPr id="4" name="Slide Number Placeholder 3"/>
          <p:cNvSpPr>
            <a:spLocks noGrp="1"/>
          </p:cNvSpPr>
          <p:nvPr>
            <p:ph type="sldNum" sz="quarter" idx="5"/>
          </p:nvPr>
        </p:nvSpPr>
        <p:spPr/>
        <p:txBody>
          <a:bodyPr/>
          <a:lstStyle/>
          <a:p>
            <a:fld id="{9CCC6CE0-C919-43EE-991F-C086E43D77C1}" type="slidenum">
              <a:rPr lang="en-US" smtClean="0"/>
              <a:t>39</a:t>
            </a:fld>
            <a:endParaRPr lang="en-US" dirty="0"/>
          </a:p>
        </p:txBody>
      </p:sp>
    </p:spTree>
    <p:extLst>
      <p:ext uri="{BB962C8B-B14F-4D97-AF65-F5344CB8AC3E}">
        <p14:creationId xmlns:p14="http://schemas.microsoft.com/office/powerpoint/2010/main" val="134372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(2 minutes)</a:t>
            </a:r>
          </a:p>
          <a:p>
            <a:endParaRPr lang="en-US" i="1" dirty="0"/>
          </a:p>
          <a:p>
            <a:r>
              <a:rPr lang="en-US" i="1" dirty="0"/>
              <a:t>As we begin our training today, our hope is that in our short time together you will learn about the different resources available to you. One of the biggest resources is our alumnae team and these wonderful women are the first place to go for questions or additional support for your groups. Each of your group’s has either a Regional Alumnae Specialist (RAS) or an Alumnae Development consultant (ADC. These are the women pictured above and are assigned groups within their region.</a:t>
            </a:r>
          </a:p>
          <a:p>
            <a:endParaRPr lang="en-US" i="1" dirty="0"/>
          </a:p>
          <a:p>
            <a:r>
              <a:rPr lang="en-US" i="1" dirty="0"/>
              <a:t>The Alumnae Directors and Council Trustee: Alumnae are more focused on overall alumnae strategy including engagement, day to day operations and recruitment/retention.</a:t>
            </a:r>
          </a:p>
        </p:txBody>
      </p:sp>
      <p:sp>
        <p:nvSpPr>
          <p:cNvPr id="4" name="Slide Number Placeholder 3"/>
          <p:cNvSpPr>
            <a:spLocks noGrp="1"/>
          </p:cNvSpPr>
          <p:nvPr>
            <p:ph type="sldNum" sz="quarter" idx="5"/>
          </p:nvPr>
        </p:nvSpPr>
        <p:spPr/>
        <p:txBody>
          <a:bodyPr/>
          <a:lstStyle/>
          <a:p>
            <a:fld id="{9CCC6CE0-C919-43EE-991F-C086E43D77C1}" type="slidenum">
              <a:rPr lang="en-US" smtClean="0"/>
              <a:t>4</a:t>
            </a:fld>
            <a:endParaRPr lang="en-US" dirty="0"/>
          </a:p>
        </p:txBody>
      </p:sp>
    </p:spTree>
    <p:extLst>
      <p:ext uri="{BB962C8B-B14F-4D97-AF65-F5344CB8AC3E}">
        <p14:creationId xmlns:p14="http://schemas.microsoft.com/office/powerpoint/2010/main" val="4194429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(5 minutes)</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If you have payments made through an avenue that is not memberplanet, you will need to report those via this task. Feel free to navigate to this task in Anchorbase as we talk through it! </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You will go to the Finance tab at the top of the screen, and then tasks and “update paid local dues” </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You can see there that the instructions mention that if payments were collected in memberplanet, they do NOT need to be recorded in this task. Those payments will automatically appear in Anchorbase from memberplanet.</a:t>
            </a:r>
            <a:r>
              <a:rPr lang="en-US" b="0" i="1" dirty="0">
                <a:effectLst/>
                <a:latin typeface="Roboto"/>
              </a:rPr>
              <a:t> </a:t>
            </a:r>
            <a:r>
              <a:rPr lang="en-US" b="0" i="1" dirty="0">
                <a:effectLst/>
                <a:latin typeface="Arial" panose="020B0604020202020204" pitchFamily="34" charset="0"/>
              </a:rPr>
              <a:t>Please only record payments made outside the dues invoice below.</a:t>
            </a:r>
          </a:p>
          <a:p>
            <a:pPr algn="l"/>
            <a:endParaRPr lang="en-US" b="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ea typeface="Calibri" panose="020F0502020204030204" pitchFamily="34" charset="0"/>
              </a:rPr>
              <a:t>Some payments made through memberplanet show up in Anchorbase and some do not. If a member uses the quick pay memberplanet invoice it shows up in Anchorbase. If they use a general payment form in memberplanet it doesn't show up in Anchorbase b/c the payment is not connected to the members record. The quickpay form shows up b/c they have logged in to memberplanet to make the payment so that data can be tied to the members record in iMIS and then shown in Anchorbase. </a:t>
            </a:r>
            <a:r>
              <a:rPr lang="en-US" sz="1800" i="1" dirty="0">
                <a:solidFill>
                  <a:srgbClr val="FF0000"/>
                </a:solidFill>
                <a:effectLst/>
                <a:latin typeface="Segoe UI" panose="020B0502040204020203" pitchFamily="34" charset="0"/>
                <a:ea typeface="Calibri" panose="020F0502020204030204" pitchFamily="34" charset="0"/>
              </a:rPr>
              <a:t>Additionally, any per capita dues ask that EO sends out uses the quickpay method, which means if a group’s local dues are set up as a Quickpay invoice they will appear as an option when EO sends out reminders to pay dues!</a:t>
            </a:r>
            <a:endParaRPr lang="en-US" b="0" i="1" dirty="0">
              <a:effectLst/>
              <a:latin typeface="Arial" panose="020B0604020202020204" pitchFamily="34" charset="0"/>
            </a:endParaRP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This screen shot is an example of what you will see when you open the task. All you need to do is select the “1” option for any member that you are reporting. You can search for a members name or just scroll through them. If you are not reporting a members dues, you would leave “no action” selected for them. </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After selecting all the members you wish to report, you’ll  click “continue” and then will be taken to a new page that will ask you to submit the date and amount of the payment. Following that, there is a quick validation step and that is it! You can submit this more than once and as you receive payments. </a:t>
            </a:r>
          </a:p>
          <a:p>
            <a:pPr algn="l"/>
            <a:endParaRPr lang="en-US" b="0" i="1" dirty="0">
              <a:effectLst/>
              <a:latin typeface="Arial" panose="020B0604020202020204" pitchFamily="34" charset="0"/>
            </a:endParaRPr>
          </a:p>
          <a:p>
            <a:pPr algn="l"/>
            <a:r>
              <a:rPr lang="en-US" b="0" i="1" dirty="0">
                <a:effectLst/>
                <a:latin typeface="Arial" panose="020B0604020202020204" pitchFamily="34" charset="0"/>
              </a:rPr>
              <a:t>Remember there is a recorded tutorial of how to do this on the Anchorbase Dashboard as well.</a:t>
            </a:r>
            <a:endParaRPr lang="en-US" b="0" i="1" dirty="0">
              <a:effectLst/>
              <a:latin typeface="Roboto"/>
            </a:endParaRPr>
          </a:p>
          <a:p>
            <a:endParaRPr lang="en-US" i="1" dirty="0"/>
          </a:p>
          <a:p>
            <a:r>
              <a:rPr lang="en-US" i="1" dirty="0"/>
              <a:t>What questions do you have about this? We will talk a little bit more about alumnae dues next.</a:t>
            </a:r>
          </a:p>
        </p:txBody>
      </p:sp>
      <p:sp>
        <p:nvSpPr>
          <p:cNvPr id="4" name="Slide Number Placeholder 3"/>
          <p:cNvSpPr>
            <a:spLocks noGrp="1"/>
          </p:cNvSpPr>
          <p:nvPr>
            <p:ph type="sldNum" sz="quarter" idx="5"/>
          </p:nvPr>
        </p:nvSpPr>
        <p:spPr/>
        <p:txBody>
          <a:bodyPr/>
          <a:lstStyle/>
          <a:p>
            <a:fld id="{9CCC6CE0-C919-43EE-991F-C086E43D77C1}" type="slidenum">
              <a:rPr lang="en-US" smtClean="0"/>
              <a:t>40</a:t>
            </a:fld>
            <a:endParaRPr lang="en-US" dirty="0"/>
          </a:p>
        </p:txBody>
      </p:sp>
    </p:spTree>
    <p:extLst>
      <p:ext uri="{BB962C8B-B14F-4D97-AF65-F5344CB8AC3E}">
        <p14:creationId xmlns:p14="http://schemas.microsoft.com/office/powerpoint/2010/main" val="862616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Anchorbase is full of helpful reports that will reflect your alumnae group information to you. Whether you are looking for women who have recently moved to your area, the involvement of alumnae in your area or number of other reports, you can find them all by exploring the “reports” tab under each of your available headings. Here are some we recommend exploring more in depth.</a:t>
            </a:r>
          </a:p>
          <a:p>
            <a:endParaRPr lang="en-US" i="1" dirty="0"/>
          </a:p>
          <a:p>
            <a:pPr marL="342900" indent="-342900">
              <a:buFont typeface="Arial" panose="020B0604020202020204" pitchFamily="34" charset="0"/>
              <a:buChar char="•"/>
            </a:pPr>
            <a:r>
              <a:rPr lang="en-US" sz="1200" i="1" dirty="0">
                <a:latin typeface="Montserrat" panose="00000500000000000000" pitchFamily="2" charset="0"/>
              </a:rPr>
              <a:t>Calendar &gt; Reports &gt; Calendar Style or Spreadsheet style – This is where you can see your alumnae calendar in two different views</a:t>
            </a:r>
          </a:p>
          <a:p>
            <a:pPr marL="342900" indent="-342900">
              <a:buFont typeface="Arial" panose="020B0604020202020204" pitchFamily="34" charset="0"/>
              <a:buChar char="•"/>
            </a:pPr>
            <a:r>
              <a:rPr lang="en-US" sz="1200" i="1" dirty="0">
                <a:latin typeface="Montserrat" panose="00000500000000000000" pitchFamily="2" charset="0"/>
              </a:rPr>
              <a:t>Roster &gt; Reports &gt; Alumnae Roster – This provides you a report of your full alumnae roster. It is easiest to export it to excel and utilize it that way. Always download a new copy to ensure updates are captured.</a:t>
            </a:r>
          </a:p>
          <a:p>
            <a:pPr marL="342900" indent="-342900">
              <a:buFont typeface="Arial" panose="020B0604020202020204" pitchFamily="34" charset="0"/>
              <a:buChar char="•"/>
            </a:pPr>
            <a:r>
              <a:rPr lang="en-US" sz="1200" i="1" dirty="0">
                <a:latin typeface="Montserrat" panose="00000500000000000000" pitchFamily="2" charset="0"/>
              </a:rPr>
              <a:t>Roster &gt; Reports &gt; DGs New to Town – This is where you can get a list of anyone who has moved to your area in the last year.</a:t>
            </a:r>
          </a:p>
          <a:p>
            <a:pPr marL="342900" indent="-342900">
              <a:buFont typeface="Arial" panose="020B0604020202020204" pitchFamily="34" charset="0"/>
              <a:buChar char="•"/>
            </a:pPr>
            <a:r>
              <a:rPr lang="en-US" sz="1200" i="1" dirty="0">
                <a:latin typeface="Montserrat" panose="00000500000000000000" pitchFamily="2" charset="0"/>
              </a:rPr>
              <a:t>Roster &gt; Reports &gt; Zip Codes in my Group – This will give you a list of the zip codes that make up your alumnae group so that you can see if you need to complete a zip code analysis</a:t>
            </a:r>
          </a:p>
          <a:p>
            <a:pPr marL="342900" indent="-342900">
              <a:buFont typeface="Arial" panose="020B0604020202020204" pitchFamily="34" charset="0"/>
              <a:buChar char="•"/>
            </a:pPr>
            <a:r>
              <a:rPr lang="en-US" sz="1200" i="1" dirty="0">
                <a:latin typeface="Montserrat" panose="00000500000000000000" pitchFamily="2" charset="0"/>
              </a:rPr>
              <a:t>Roster &gt; Reports &gt; Birthday Report – This is a great report to use to send birthday wishes to your alumnae group</a:t>
            </a:r>
          </a:p>
          <a:p>
            <a:pPr marL="342900" indent="-342900">
              <a:buFont typeface="Arial" panose="020B0604020202020204" pitchFamily="34" charset="0"/>
              <a:buChar char="•"/>
            </a:pPr>
            <a:r>
              <a:rPr lang="en-US" sz="1200" i="1" dirty="0">
                <a:latin typeface="Montserrat" panose="00000500000000000000" pitchFamily="2" charset="0"/>
              </a:rPr>
              <a:t>Awards &gt; Reports &gt; Membership Milestone Anniversaries – Can be used to recognize your milestone members at Founders Day or other events</a:t>
            </a:r>
          </a:p>
          <a:p>
            <a:pPr marL="342900" indent="-342900">
              <a:buFont typeface="Arial" panose="020B0604020202020204" pitchFamily="34" charset="0"/>
              <a:buChar char="•"/>
            </a:pPr>
            <a:r>
              <a:rPr lang="en-US" sz="1200" i="1" dirty="0">
                <a:latin typeface="Montserrat" panose="00000500000000000000" pitchFamily="2" charset="0"/>
              </a:rPr>
              <a:t>Awards &gt; Reports &gt; Volunteer History of Alumnae Groups Members – This is a great way to see what involvement your alumnae group members have so that you can nominate them for Individual Alumnae Awards</a:t>
            </a:r>
          </a:p>
          <a:p>
            <a:pPr marL="342900" indent="-342900">
              <a:buFont typeface="Arial" panose="020B0604020202020204" pitchFamily="34" charset="0"/>
              <a:buChar char="•"/>
            </a:pPr>
            <a:r>
              <a:rPr lang="en-US" sz="1200" i="1" dirty="0">
                <a:latin typeface="Montserrat" panose="00000500000000000000" pitchFamily="2" charset="0"/>
              </a:rPr>
              <a:t>Foundation &gt; Reports &gt; Fundraising – Summary – This is a great way to see your group’s fundraising history</a:t>
            </a:r>
          </a:p>
          <a:p>
            <a:pPr marL="342900" indent="-342900">
              <a:buFont typeface="Arial" panose="020B0604020202020204" pitchFamily="34" charset="0"/>
              <a:buChar char="•"/>
            </a:pPr>
            <a:r>
              <a:rPr lang="en-US" sz="1200" i="1" dirty="0">
                <a:latin typeface="Montserrat" panose="00000500000000000000" pitchFamily="2" charset="0"/>
              </a:rPr>
              <a:t>Finance &gt; Reports &gt; Current Year Local Dues &amp; Finance &gt; Reports &gt; Current Year Per Capita Dues – Then both of these dues reports will show you your local dues or your per capita dues that have synced over from Executive Officers or from Member Planet.</a:t>
            </a:r>
          </a:p>
          <a:p>
            <a:endParaRPr lang="en-US" dirty="0"/>
          </a:p>
        </p:txBody>
      </p:sp>
      <p:sp>
        <p:nvSpPr>
          <p:cNvPr id="4" name="Slide Number Placeholder 3"/>
          <p:cNvSpPr>
            <a:spLocks noGrp="1"/>
          </p:cNvSpPr>
          <p:nvPr>
            <p:ph type="sldNum" sz="quarter" idx="5"/>
          </p:nvPr>
        </p:nvSpPr>
        <p:spPr/>
        <p:txBody>
          <a:bodyPr/>
          <a:lstStyle/>
          <a:p>
            <a:fld id="{9CCC6CE0-C919-43EE-991F-C086E43D77C1}" type="slidenum">
              <a:rPr lang="en-US" smtClean="0"/>
              <a:t>41</a:t>
            </a:fld>
            <a:endParaRPr lang="en-US" dirty="0"/>
          </a:p>
        </p:txBody>
      </p:sp>
    </p:spTree>
    <p:extLst>
      <p:ext uri="{BB962C8B-B14F-4D97-AF65-F5344CB8AC3E}">
        <p14:creationId xmlns:p14="http://schemas.microsoft.com/office/powerpoint/2010/main" val="2091505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(Brief Intro)</a:t>
            </a:r>
          </a:p>
          <a:p>
            <a:endParaRPr lang="en-US" i="1" dirty="0"/>
          </a:p>
          <a:p>
            <a:r>
              <a:rPr lang="en-US" i="1" dirty="0"/>
              <a:t>Now that we have gone over some of the Fraternity Standards and talked about how you can share information with your RAS/ADC as well as with future officers of your group, let’s spend a little time talking about the Alumnae Group Evaluation tool. </a:t>
            </a:r>
          </a:p>
        </p:txBody>
      </p:sp>
      <p:sp>
        <p:nvSpPr>
          <p:cNvPr id="4" name="Slide Number Placeholder 3"/>
          <p:cNvSpPr>
            <a:spLocks noGrp="1"/>
          </p:cNvSpPr>
          <p:nvPr>
            <p:ph type="sldNum" sz="quarter" idx="10"/>
          </p:nvPr>
        </p:nvSpPr>
        <p:spPr/>
        <p:txBody>
          <a:bodyPr/>
          <a:lstStyle/>
          <a:p>
            <a:fld id="{9CCC6CE0-C919-43EE-991F-C086E43D77C1}" type="slidenum">
              <a:rPr lang="en-US" smtClean="0"/>
              <a:t>42</a:t>
            </a:fld>
            <a:endParaRPr lang="en-US" dirty="0"/>
          </a:p>
        </p:txBody>
      </p:sp>
    </p:spTree>
    <p:extLst>
      <p:ext uri="{BB962C8B-B14F-4D97-AF65-F5344CB8AC3E}">
        <p14:creationId xmlns:p14="http://schemas.microsoft.com/office/powerpoint/2010/main" val="700864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The Fraternity Standards are utilized as an assessment measure for all alumnae groups annually through the AGE – Alumnae Group Evaluation. </a:t>
            </a:r>
          </a:p>
          <a:p>
            <a:endParaRPr lang="en-US" i="1" dirty="0"/>
          </a:p>
          <a:p>
            <a:r>
              <a:rPr lang="en-US" i="1" dirty="0"/>
              <a:t>There are two pieces to this process. One is a self assessment for your group to complete and the other is an assessment completed by your RAS/ADC. You should have received the email about the Self Assessment on August 1, so you will want to try and complete that to provide your RAS/ADC feedback.</a:t>
            </a:r>
          </a:p>
          <a:p>
            <a:endParaRPr lang="en-US" b="1" i="0" dirty="0"/>
          </a:p>
        </p:txBody>
      </p:sp>
      <p:sp>
        <p:nvSpPr>
          <p:cNvPr id="4" name="Slide Number Placeholder 3"/>
          <p:cNvSpPr>
            <a:spLocks noGrp="1"/>
          </p:cNvSpPr>
          <p:nvPr>
            <p:ph type="sldNum" sz="quarter" idx="5"/>
          </p:nvPr>
        </p:nvSpPr>
        <p:spPr/>
        <p:txBody>
          <a:bodyPr/>
          <a:lstStyle/>
          <a:p>
            <a:fld id="{9CCC6CE0-C919-43EE-991F-C086E43D77C1}" type="slidenum">
              <a:rPr lang="en-US" smtClean="0"/>
              <a:t>43</a:t>
            </a:fld>
            <a:endParaRPr lang="en-US" dirty="0"/>
          </a:p>
        </p:txBody>
      </p:sp>
    </p:spTree>
    <p:extLst>
      <p:ext uri="{BB962C8B-B14F-4D97-AF65-F5344CB8AC3E}">
        <p14:creationId xmlns:p14="http://schemas.microsoft.com/office/powerpoint/2010/main" val="4178028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The outcome of those assessments are a color score – bronze, pink and blue. </a:t>
            </a:r>
          </a:p>
          <a:p>
            <a:endParaRPr lang="en-US" i="1" dirty="0"/>
          </a:p>
          <a:p>
            <a:r>
              <a:rPr lang="en-US" i="1" dirty="0"/>
              <a:t>Bronze is assigned if the group is exceptional and goes above and beyond the standard performance expectations, pink if the group is successful and is meeting a majority of the performance expectations and blue if the group has opportunities for improvement and/or is not meeting one of the core elements of an alumnae group. The goal is for all alumnae groups to be pink. Think pink!</a:t>
            </a:r>
          </a:p>
          <a:p>
            <a:endParaRPr lang="en-US" i="1" dirty="0"/>
          </a:p>
          <a:p>
            <a:r>
              <a:rPr lang="en-US" i="1" dirty="0"/>
              <a:t>This assessment and color outcome serves as a guide for the RAS/ADC when determining how to best support you in the coming year. </a:t>
            </a:r>
          </a:p>
        </p:txBody>
      </p:sp>
      <p:sp>
        <p:nvSpPr>
          <p:cNvPr id="4" name="Slide Number Placeholder 3"/>
          <p:cNvSpPr>
            <a:spLocks noGrp="1"/>
          </p:cNvSpPr>
          <p:nvPr>
            <p:ph type="sldNum" sz="quarter" idx="5"/>
          </p:nvPr>
        </p:nvSpPr>
        <p:spPr/>
        <p:txBody>
          <a:bodyPr/>
          <a:lstStyle/>
          <a:p>
            <a:fld id="{9CCC6CE0-C919-43EE-991F-C086E43D77C1}" type="slidenum">
              <a:rPr lang="en-US" smtClean="0"/>
              <a:t>44</a:t>
            </a:fld>
            <a:endParaRPr lang="en-US" dirty="0"/>
          </a:p>
        </p:txBody>
      </p:sp>
    </p:spTree>
    <p:extLst>
      <p:ext uri="{BB962C8B-B14F-4D97-AF65-F5344CB8AC3E}">
        <p14:creationId xmlns:p14="http://schemas.microsoft.com/office/powerpoint/2010/main" val="1010850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This is a screen shot of the self-assessment that your group will complete ahead of your RAS/ADC submitting an evaluation. You should have received an email on August 1 that the Self-Evaluation is ready for you to complete.. It is best to complete it by November 1 to allow for a less busy end of year/holiday season. The RAS/ADC team will provide their evaluations of each group between October - Jan and then you will be notified of your scoring and recommendations in the spring.</a:t>
            </a:r>
          </a:p>
          <a:p>
            <a:endParaRPr lang="en-US" i="1" dirty="0"/>
          </a:p>
          <a:p>
            <a:r>
              <a:rPr lang="en-US" i="0" dirty="0"/>
              <a:t>Share link in chat: https://www.deltagamma.org/wp-content/uploads/2022/02/Alumnae-Group-Evaluation-Tool-Worksheet-2.pdf </a:t>
            </a:r>
          </a:p>
          <a:p>
            <a:endParaRPr lang="en-US" i="0" dirty="0"/>
          </a:p>
          <a:p>
            <a:r>
              <a:rPr lang="en-US" i="1" dirty="0"/>
              <a:t>In the meantime, we encourage you to take a look at the Alumnae Group Evaluation worksheet that can be found in the DG Library. This is a great way to begin evaluating your group’s efforts at upholding the Fraternity Standards. </a:t>
            </a:r>
          </a:p>
        </p:txBody>
      </p:sp>
      <p:sp>
        <p:nvSpPr>
          <p:cNvPr id="4" name="Slide Number Placeholder 3"/>
          <p:cNvSpPr>
            <a:spLocks noGrp="1"/>
          </p:cNvSpPr>
          <p:nvPr>
            <p:ph type="sldNum" sz="quarter" idx="5"/>
          </p:nvPr>
        </p:nvSpPr>
        <p:spPr/>
        <p:txBody>
          <a:bodyPr/>
          <a:lstStyle/>
          <a:p>
            <a:fld id="{9CCC6CE0-C919-43EE-991F-C086E43D77C1}" type="slidenum">
              <a:rPr lang="en-US" smtClean="0"/>
              <a:t>45</a:t>
            </a:fld>
            <a:endParaRPr lang="en-US" dirty="0"/>
          </a:p>
        </p:txBody>
      </p:sp>
    </p:spTree>
    <p:extLst>
      <p:ext uri="{BB962C8B-B14F-4D97-AF65-F5344CB8AC3E}">
        <p14:creationId xmlns:p14="http://schemas.microsoft.com/office/powerpoint/2010/main" val="932354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(30 minutes)</a:t>
            </a:r>
          </a:p>
          <a:p>
            <a:endParaRPr lang="en-US" i="1" dirty="0"/>
          </a:p>
          <a:p>
            <a:r>
              <a:rPr lang="en-US" i="1" dirty="0"/>
              <a:t>Unfortunately, we aren’t able to cover all 12 of the Fraternity Standards, but we hope this sets you up with some tips, tricks and resources! To close today, we are going to give you time to brainstorm with other officers here today. </a:t>
            </a:r>
          </a:p>
          <a:p>
            <a:endParaRPr lang="en-US" i="1" dirty="0"/>
          </a:p>
          <a:p>
            <a:r>
              <a:rPr lang="en-US" b="1" i="0" dirty="0"/>
              <a:t>Fac Note: You will be launching breakout rooms for this portion of the training. You have two options on how to OPTION 1: Select the “Let Participants Choose Room” option. Create 5 breakout rooms and label each room  </a:t>
            </a:r>
          </a:p>
          <a:p>
            <a:pPr marL="171450" indent="-171450">
              <a:buFontTx/>
              <a:buChar char="-"/>
            </a:pPr>
            <a:r>
              <a:rPr lang="en-US" b="1" i="0" dirty="0"/>
              <a:t>OPTION 1: Select the “Assign Automatically” option and select 3-5 attendees per breakout room. Attendees will be assigned randomly to each room.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dirty="0"/>
              <a:t>OPTION 2: Select the “Let Participants Choose Room” option. Create 5 breakout rooms and label each room with size breakdowns of alumnae groups for attendees to self select into </a:t>
            </a:r>
          </a:p>
          <a:p>
            <a:pPr marL="171450" indent="-171450">
              <a:buFontTx/>
              <a:buChar char="-"/>
            </a:pPr>
            <a:endParaRPr lang="en-US" b="1" i="0" dirty="0"/>
          </a:p>
          <a:p>
            <a:endParaRPr lang="en-US" i="1" dirty="0"/>
          </a:p>
          <a:p>
            <a:r>
              <a:rPr lang="en-US" i="0" dirty="0"/>
              <a:t>Copy and paste into the chat: </a:t>
            </a:r>
          </a:p>
          <a:p>
            <a:endParaRPr lang="en-US" i="0"/>
          </a:p>
          <a:p>
            <a:r>
              <a:rPr lang="en-US" i="0"/>
              <a:t>Brainstorming </a:t>
            </a:r>
            <a:r>
              <a:rPr lang="en-US" i="0" dirty="0"/>
              <a:t>Questions: </a:t>
            </a:r>
          </a:p>
          <a:p>
            <a:pPr marL="171450" indent="-171450">
              <a:buFont typeface="Arial" panose="020B0604020202020204" pitchFamily="34" charset="0"/>
              <a:buChar char="•"/>
            </a:pPr>
            <a:r>
              <a:rPr lang="en-US" i="0" dirty="0"/>
              <a:t>What does your alumnae group do best? </a:t>
            </a:r>
          </a:p>
          <a:p>
            <a:pPr marL="171450" indent="-171450">
              <a:buFont typeface="Arial" panose="020B0604020202020204" pitchFamily="34" charset="0"/>
              <a:buChar char="•"/>
            </a:pPr>
            <a:r>
              <a:rPr lang="en-US" i="0" dirty="0"/>
              <a:t>What event is most successful for your group? Why? </a:t>
            </a:r>
          </a:p>
          <a:p>
            <a:pPr marL="171450" indent="-171450">
              <a:buFont typeface="Arial" panose="020B0604020202020204" pitchFamily="34" charset="0"/>
              <a:buChar char="•"/>
            </a:pPr>
            <a:r>
              <a:rPr lang="en-US" i="0" dirty="0"/>
              <a:t>What strategies does your group use to recruit members? Does this work well, why or why not? </a:t>
            </a:r>
          </a:p>
          <a:p>
            <a:pPr marL="171450" indent="-171450">
              <a:buFont typeface="Arial" panose="020B0604020202020204" pitchFamily="34" charset="0"/>
              <a:buChar char="•"/>
            </a:pPr>
            <a:r>
              <a:rPr lang="en-US" i="0" dirty="0"/>
              <a:t>What area does your group hope to improve on most in the next year?</a:t>
            </a: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1A6DCF0A-9748-41BA-B55F-2ABAAF5A3B9D}" type="slidenum">
              <a:rPr lang="en-US" smtClean="0"/>
              <a:t>46</a:t>
            </a:fld>
            <a:endParaRPr lang="en-US" dirty="0"/>
          </a:p>
        </p:txBody>
      </p:sp>
    </p:spTree>
    <p:extLst>
      <p:ext uri="{BB962C8B-B14F-4D97-AF65-F5344CB8AC3E}">
        <p14:creationId xmlns:p14="http://schemas.microsoft.com/office/powerpoint/2010/main" val="1248525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(5 minutes)</a:t>
            </a:r>
          </a:p>
          <a:p>
            <a:endParaRPr lang="en-US" i="1" dirty="0"/>
          </a:p>
          <a:p>
            <a:r>
              <a:rPr lang="en-US" i="1" dirty="0"/>
              <a:t>What is the one tangible goal that you are walking away with from today? </a:t>
            </a:r>
          </a:p>
          <a:p>
            <a:endParaRPr lang="en-US" i="1" dirty="0"/>
          </a:p>
          <a:p>
            <a:r>
              <a:rPr lang="en-US" i="1" dirty="0"/>
              <a:t>Please feel free to come off of mute to share or share in the chat.</a:t>
            </a:r>
            <a:endParaRPr lang="en-US" i="0" dirty="0"/>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1A6DCF0A-9748-41BA-B55F-2ABAAF5A3B9D}" type="slidenum">
              <a:rPr lang="en-US" smtClean="0"/>
              <a:t>47</a:t>
            </a:fld>
            <a:endParaRPr lang="en-US" dirty="0"/>
          </a:p>
        </p:txBody>
      </p:sp>
    </p:spTree>
    <p:extLst>
      <p:ext uri="{BB962C8B-B14F-4D97-AF65-F5344CB8AC3E}">
        <p14:creationId xmlns:p14="http://schemas.microsoft.com/office/powerpoint/2010/main" val="3960698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Here are some important dates for you to remember as you leave here today. All of these dates can also be found in the Officer Navigation Guides. Please take a picture or screenshot of this slide to share with your fellow officers who may not be in attendance today. </a:t>
            </a:r>
          </a:p>
        </p:txBody>
      </p:sp>
      <p:sp>
        <p:nvSpPr>
          <p:cNvPr id="4" name="Slide Number Placeholder 3"/>
          <p:cNvSpPr>
            <a:spLocks noGrp="1"/>
          </p:cNvSpPr>
          <p:nvPr>
            <p:ph type="sldNum" sz="quarter" idx="5"/>
          </p:nvPr>
        </p:nvSpPr>
        <p:spPr/>
        <p:txBody>
          <a:bodyPr/>
          <a:lstStyle/>
          <a:p>
            <a:fld id="{9CCC6CE0-C919-43EE-991F-C086E43D77C1}" type="slidenum">
              <a:rPr lang="en-US" smtClean="0"/>
              <a:t>48</a:t>
            </a:fld>
            <a:endParaRPr lang="en-US" dirty="0"/>
          </a:p>
        </p:txBody>
      </p:sp>
    </p:spTree>
    <p:extLst>
      <p:ext uri="{BB962C8B-B14F-4D97-AF65-F5344CB8AC3E}">
        <p14:creationId xmlns:p14="http://schemas.microsoft.com/office/powerpoint/2010/main" val="1077326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DCF0A-9748-41BA-B55F-2ABAAF5A3B9D}" type="slidenum">
              <a:rPr lang="en-US" smtClean="0"/>
              <a:t>49</a:t>
            </a:fld>
            <a:endParaRPr lang="en-US" dirty="0"/>
          </a:p>
        </p:txBody>
      </p:sp>
    </p:spTree>
    <p:extLst>
      <p:ext uri="{BB962C8B-B14F-4D97-AF65-F5344CB8AC3E}">
        <p14:creationId xmlns:p14="http://schemas.microsoft.com/office/powerpoint/2010/main" val="213008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pPr rtl="0">
              <a:spcBef>
                <a:spcPts val="0"/>
              </a:spcBef>
              <a:spcAft>
                <a:spcPts val="0"/>
              </a:spcAft>
            </a:pPr>
            <a:br>
              <a:rPr lang="en-US" b="0" dirty="0">
                <a:effectLst/>
              </a:rPr>
            </a:br>
            <a:r>
              <a:rPr lang="en-US" sz="1800" b="0" i="1" u="none" strike="noStrike" dirty="0">
                <a:solidFill>
                  <a:srgbClr val="000000"/>
                </a:solidFill>
                <a:effectLst/>
                <a:latin typeface="Calibri" panose="020F0502020204030204" pitchFamily="34" charset="0"/>
              </a:rPr>
              <a:t>The Regional Alumnae Specialists (RAS) and Alumnae Development Consultants (ADC) are volunteers that work with alumnae chapters and associations throughout the Fraternity. Regional Alumnae Specialists are assigned to specific regions and work with groups on brainstorming ideas for programming, member recruitment and retention and are also your first point of contact resource for training and questions. </a:t>
            </a:r>
            <a:endParaRPr lang="en-US" b="0" dirty="0">
              <a:effectLst/>
            </a:endParaRPr>
          </a:p>
          <a:p>
            <a:pPr rtl="0">
              <a:spcBef>
                <a:spcPts val="0"/>
              </a:spcBef>
              <a:spcAft>
                <a:spcPts val="0"/>
              </a:spcAft>
            </a:pPr>
            <a:br>
              <a:rPr lang="en-US" b="0" dirty="0">
                <a:effectLst/>
              </a:rPr>
            </a:br>
            <a:r>
              <a:rPr lang="en-US" sz="1800" b="0" i="1" u="none" strike="noStrike" dirty="0">
                <a:solidFill>
                  <a:srgbClr val="000000"/>
                </a:solidFill>
                <a:effectLst/>
                <a:latin typeface="Calibri" panose="020F0502020204030204" pitchFamily="34" charset="0"/>
              </a:rPr>
              <a:t>An Alumnae Development Consultant (ADC) may work with multiple regions and has a more focused approach to working with an alumnae group. They typically work with groups who need additional support or are trying to start from scratch or rebuild. </a:t>
            </a:r>
            <a:endParaRPr lang="en-US" b="0" dirty="0">
              <a:effectLst/>
            </a:endParaRPr>
          </a:p>
          <a:p>
            <a:pPr rtl="0">
              <a:spcBef>
                <a:spcPts val="0"/>
              </a:spcBef>
              <a:spcAft>
                <a:spcPts val="0"/>
              </a:spcAft>
            </a:pPr>
            <a:br>
              <a:rPr lang="en-US" b="0" dirty="0">
                <a:effectLst/>
              </a:rPr>
            </a:br>
            <a:r>
              <a:rPr lang="en-US" sz="1800" b="0" i="1" u="none" strike="noStrike" dirty="0">
                <a:solidFill>
                  <a:srgbClr val="000000"/>
                </a:solidFill>
                <a:effectLst/>
                <a:latin typeface="Calibri" panose="020F0502020204030204" pitchFamily="34" charset="0"/>
              </a:rPr>
              <a:t>Both the RAS and ADC are cheerleaders and coaches for you as an alumnae officer!</a:t>
            </a:r>
            <a:endParaRPr lang="en-US" b="0" dirty="0">
              <a:effectLst/>
            </a:endParaRPr>
          </a:p>
          <a:p>
            <a:br>
              <a:rPr lang="en-US" dirty="0"/>
            </a:br>
            <a:endParaRPr lang="en-US" i="1" dirty="0"/>
          </a:p>
        </p:txBody>
      </p:sp>
      <p:sp>
        <p:nvSpPr>
          <p:cNvPr id="4" name="Slide Number Placeholder 3"/>
          <p:cNvSpPr>
            <a:spLocks noGrp="1"/>
          </p:cNvSpPr>
          <p:nvPr>
            <p:ph type="sldNum" sz="quarter" idx="10"/>
          </p:nvPr>
        </p:nvSpPr>
        <p:spPr/>
        <p:txBody>
          <a:bodyPr/>
          <a:lstStyle/>
          <a:p>
            <a:fld id="{9CCC6CE0-C919-43EE-991F-C086E43D77C1}" type="slidenum">
              <a:rPr lang="en-US" smtClean="0"/>
              <a:t>5</a:t>
            </a:fld>
            <a:endParaRPr lang="en-US" dirty="0"/>
          </a:p>
        </p:txBody>
      </p:sp>
    </p:spTree>
    <p:extLst>
      <p:ext uri="{BB962C8B-B14F-4D97-AF65-F5344CB8AC3E}">
        <p14:creationId xmlns:p14="http://schemas.microsoft.com/office/powerpoint/2010/main" val="276953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(2 minutes)</a:t>
            </a:r>
          </a:p>
          <a:p>
            <a:endParaRPr lang="en-US" i="1" dirty="0"/>
          </a:p>
          <a:p>
            <a:r>
              <a:rPr lang="en-US" i="1" dirty="0"/>
              <a:t>There are many ways that you contribute to the overall Delta Gamma alumnae experience as an officer. Here are just a few:</a:t>
            </a:r>
          </a:p>
          <a:p>
            <a:pPr marL="228600" indent="-228600">
              <a:buAutoNum type="arabicPeriod"/>
            </a:pPr>
            <a:r>
              <a:rPr lang="en-US" i="1" dirty="0"/>
              <a:t>As an alumnae officer, you act as an ambassador to your local members on staying connected to Delta Gamma beyond the 4 years of college.</a:t>
            </a:r>
          </a:p>
          <a:p>
            <a:pPr marL="228600" indent="-228600">
              <a:buAutoNum type="arabicPeriod"/>
            </a:pPr>
            <a:r>
              <a:rPr lang="en-US" i="1" dirty="0"/>
              <a:t>Provide programming that connects Delta Gammas of all ages and stages.</a:t>
            </a:r>
          </a:p>
          <a:p>
            <a:pPr marL="228600" indent="-228600">
              <a:buAutoNum type="arabicPeriod"/>
            </a:pPr>
            <a:r>
              <a:rPr lang="en-US" i="1" dirty="0"/>
              <a:t>Connect with local collegians, if possible, to model that Delta Gamma is for life. </a:t>
            </a:r>
          </a:p>
          <a:p>
            <a:pPr marL="228600" indent="-228600">
              <a:buAutoNum type="arabicPeriod"/>
            </a:pPr>
            <a:endParaRPr lang="en-US" i="1" dirty="0"/>
          </a:p>
          <a:p>
            <a:pPr marL="0" indent="0">
              <a:buNone/>
            </a:pPr>
            <a:r>
              <a:rPr lang="en-US" i="1" dirty="0"/>
              <a:t>What other ways can you think of that you contribute to the overall Delta Gamma experience? Feel free to drop them in the chat! </a:t>
            </a:r>
          </a:p>
          <a:p>
            <a:pPr marL="228600" indent="-228600">
              <a:buAutoNum type="arabicPeriod"/>
            </a:pPr>
            <a:endParaRPr lang="en-US" i="1" dirty="0"/>
          </a:p>
        </p:txBody>
      </p:sp>
      <p:sp>
        <p:nvSpPr>
          <p:cNvPr id="4" name="Slide Number Placeholder 3"/>
          <p:cNvSpPr>
            <a:spLocks noGrp="1"/>
          </p:cNvSpPr>
          <p:nvPr>
            <p:ph type="sldNum" sz="quarter" idx="10"/>
          </p:nvPr>
        </p:nvSpPr>
        <p:spPr/>
        <p:txBody>
          <a:bodyPr/>
          <a:lstStyle/>
          <a:p>
            <a:fld id="{9CCC6CE0-C919-43EE-991F-C086E43D77C1}" type="slidenum">
              <a:rPr lang="en-US" smtClean="0"/>
              <a:t>6</a:t>
            </a:fld>
            <a:endParaRPr lang="en-US" dirty="0"/>
          </a:p>
        </p:txBody>
      </p:sp>
    </p:spTree>
    <p:extLst>
      <p:ext uri="{BB962C8B-B14F-4D97-AF65-F5344CB8AC3E}">
        <p14:creationId xmlns:p14="http://schemas.microsoft.com/office/powerpoint/2010/main" val="98790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(Brief Intro)</a:t>
            </a:r>
          </a:p>
          <a:p>
            <a:endParaRPr lang="en-US" i="1" dirty="0"/>
          </a:p>
          <a:p>
            <a:r>
              <a:rPr lang="en-US" i="1" dirty="0"/>
              <a:t>It is important that each officer knows which Fraternity Standards they contribute to and what their general roles and responsibilities to their board and their group are! The best resource to use for this is the Officer Navigation Guide which pulls out the pertinent information for that role out of the Alumnae officers Manual (AOM) into one easy to understand resource. </a:t>
            </a:r>
          </a:p>
          <a:p>
            <a:endParaRPr lang="en-US" i="1" dirty="0"/>
          </a:p>
          <a:p>
            <a:r>
              <a:rPr lang="en-US" i="1" dirty="0"/>
              <a:t>Let’s take a look!</a:t>
            </a:r>
          </a:p>
        </p:txBody>
      </p:sp>
      <p:sp>
        <p:nvSpPr>
          <p:cNvPr id="4" name="Slide Number Placeholder 3"/>
          <p:cNvSpPr>
            <a:spLocks noGrp="1"/>
          </p:cNvSpPr>
          <p:nvPr>
            <p:ph type="sldNum" sz="quarter" idx="10"/>
          </p:nvPr>
        </p:nvSpPr>
        <p:spPr/>
        <p:txBody>
          <a:bodyPr/>
          <a:lstStyle/>
          <a:p>
            <a:fld id="{9CCC6CE0-C919-43EE-991F-C086E43D77C1}" type="slidenum">
              <a:rPr lang="en-US" smtClean="0"/>
              <a:t>7</a:t>
            </a:fld>
            <a:endParaRPr lang="en-US" dirty="0"/>
          </a:p>
        </p:txBody>
      </p:sp>
    </p:spTree>
    <p:extLst>
      <p:ext uri="{BB962C8B-B14F-4D97-AF65-F5344CB8AC3E}">
        <p14:creationId xmlns:p14="http://schemas.microsoft.com/office/powerpoint/2010/main" val="395214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A great resource to begin using as an officer and to provide a screenshot of your monthly and yearly to-dos is your respective “Alumnae Officer Navigation” Guide. This two-page resource has helpful reminders, to-dos and a list of resources for each of the 6 main Executive Board positions. </a:t>
            </a:r>
          </a:p>
        </p:txBody>
      </p:sp>
      <p:sp>
        <p:nvSpPr>
          <p:cNvPr id="4" name="Slide Number Placeholder 3"/>
          <p:cNvSpPr>
            <a:spLocks noGrp="1"/>
          </p:cNvSpPr>
          <p:nvPr>
            <p:ph type="sldNum" sz="quarter" idx="5"/>
          </p:nvPr>
        </p:nvSpPr>
        <p:spPr/>
        <p:txBody>
          <a:bodyPr/>
          <a:lstStyle/>
          <a:p>
            <a:fld id="{9CCC6CE0-C919-43EE-991F-C086E43D77C1}" type="slidenum">
              <a:rPr lang="en-US" smtClean="0"/>
              <a:t>8</a:t>
            </a:fld>
            <a:endParaRPr lang="en-US" dirty="0"/>
          </a:p>
        </p:txBody>
      </p:sp>
    </p:spTree>
    <p:extLst>
      <p:ext uri="{BB962C8B-B14F-4D97-AF65-F5344CB8AC3E}">
        <p14:creationId xmlns:p14="http://schemas.microsoft.com/office/powerpoint/2010/main" val="279826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 minute)</a:t>
            </a:r>
          </a:p>
          <a:p>
            <a:endParaRPr lang="en-US" i="1" dirty="0"/>
          </a:p>
          <a:p>
            <a:r>
              <a:rPr lang="en-US" i="1" dirty="0"/>
              <a:t>This Navigation Guide also gives you a year at a glance view with checkboxes next to each task that should be completed. This is a quick and easy way to see what items are expected when through the DG year!</a:t>
            </a:r>
          </a:p>
          <a:p>
            <a:endParaRPr lang="en-US" i="1" dirty="0"/>
          </a:p>
          <a:p>
            <a:r>
              <a:rPr lang="en-US" i="1" dirty="0"/>
              <a:t>Reviewing this resources with each board member at your first planning meeting or when new officers are elected is a great way to get everyone on the same page and off to a great start! </a:t>
            </a:r>
          </a:p>
          <a:p>
            <a:r>
              <a:rPr lang="en-US" i="1" dirty="0"/>
              <a:t>Of course, the Alumnae Officers Manual is also a great resource and lists other roles and responsibilities. </a:t>
            </a:r>
          </a:p>
          <a:p>
            <a:endParaRPr lang="en-US" i="1" dirty="0"/>
          </a:p>
          <a:p>
            <a:r>
              <a:rPr lang="en-US" i="1" dirty="0"/>
              <a:t>Please make sure you are downloading a new Officer Navigation Guide and Alumnae Officers Manual from the library after each new fiscal year, so you can ensure any updates are captured.</a:t>
            </a:r>
            <a:endParaRPr lang="en-US" dirty="0"/>
          </a:p>
        </p:txBody>
      </p:sp>
      <p:sp>
        <p:nvSpPr>
          <p:cNvPr id="4" name="Slide Number Placeholder 3"/>
          <p:cNvSpPr>
            <a:spLocks noGrp="1"/>
          </p:cNvSpPr>
          <p:nvPr>
            <p:ph type="sldNum" sz="quarter" idx="5"/>
          </p:nvPr>
        </p:nvSpPr>
        <p:spPr/>
        <p:txBody>
          <a:bodyPr/>
          <a:lstStyle/>
          <a:p>
            <a:fld id="{9CCC6CE0-C919-43EE-991F-C086E43D77C1}" type="slidenum">
              <a:rPr lang="en-US" smtClean="0"/>
              <a:t>9</a:t>
            </a:fld>
            <a:endParaRPr lang="en-US" dirty="0"/>
          </a:p>
        </p:txBody>
      </p:sp>
    </p:spTree>
    <p:extLst>
      <p:ext uri="{BB962C8B-B14F-4D97-AF65-F5344CB8AC3E}">
        <p14:creationId xmlns:p14="http://schemas.microsoft.com/office/powerpoint/2010/main" val="763484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68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67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25EF-E0B3-4FFA-8E9B-143F3A549998}"/>
              </a:ext>
            </a:extLst>
          </p:cNvPr>
          <p:cNvSpPr>
            <a:spLocks noGrp="1"/>
          </p:cNvSpPr>
          <p:nvPr>
            <p:ph type="ctrTitle" hasCustomPrompt="1"/>
          </p:nvPr>
        </p:nvSpPr>
        <p:spPr>
          <a:xfrm>
            <a:off x="1524000" y="3886199"/>
            <a:ext cx="9144000" cy="841249"/>
          </a:xfrm>
        </p:spPr>
        <p:txBody>
          <a:bodyPr anchor="b"/>
          <a:lstStyle>
            <a:lvl1pPr algn="ctr">
              <a:defRPr sz="6000"/>
            </a:lvl1pPr>
          </a:lstStyle>
          <a:p>
            <a:r>
              <a:rPr lang="en-US" sz="6000" b="1" dirty="0">
                <a:solidFill>
                  <a:srgbClr val="00205C"/>
                </a:solidFill>
                <a:latin typeface="Avenir Next" panose="020B0503020202020204" pitchFamily="34" charset="0"/>
                <a:cs typeface="Arial" panose="020B0604020202020204" pitchFamily="34" charset="0"/>
              </a:rPr>
              <a:t>TITLE</a:t>
            </a:r>
            <a:endParaRPr lang="en-US" dirty="0"/>
          </a:p>
        </p:txBody>
      </p:sp>
      <p:sp>
        <p:nvSpPr>
          <p:cNvPr id="3" name="Subtitle 2">
            <a:extLst>
              <a:ext uri="{FF2B5EF4-FFF2-40B4-BE49-F238E27FC236}">
                <a16:creationId xmlns:a16="http://schemas.microsoft.com/office/drawing/2014/main" id="{F7AB41D3-D490-494A-93DD-D8ABFEAD6989}"/>
              </a:ext>
            </a:extLst>
          </p:cNvPr>
          <p:cNvSpPr>
            <a:spLocks noGrp="1"/>
          </p:cNvSpPr>
          <p:nvPr>
            <p:ph type="subTitle" idx="1" hasCustomPrompt="1"/>
          </p:nvPr>
        </p:nvSpPr>
        <p:spPr>
          <a:xfrm>
            <a:off x="1524000" y="4809744"/>
            <a:ext cx="9144000" cy="42976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C10230"/>
                </a:solidFill>
                <a:latin typeface="Avenir Next" panose="020B0503020202020204" pitchFamily="34" charset="0"/>
              </a:rPr>
              <a:t>Subtitle</a:t>
            </a:r>
          </a:p>
        </p:txBody>
      </p:sp>
      <p:sp>
        <p:nvSpPr>
          <p:cNvPr id="4" name="Date Placeholder 3">
            <a:extLst>
              <a:ext uri="{FF2B5EF4-FFF2-40B4-BE49-F238E27FC236}">
                <a16:creationId xmlns:a16="http://schemas.microsoft.com/office/drawing/2014/main" id="{F829A2EB-1C2C-436A-BCF4-5EDC9BEE2B23}"/>
              </a:ext>
            </a:extLst>
          </p:cNvPr>
          <p:cNvSpPr>
            <a:spLocks noGrp="1"/>
          </p:cNvSpPr>
          <p:nvPr>
            <p:ph type="dt" sz="half" idx="10"/>
          </p:nvPr>
        </p:nvSpPr>
        <p:spPr/>
        <p:txBody>
          <a:bodyPr/>
          <a:lstStyle/>
          <a:p>
            <a:fld id="{4213D6BE-66A2-4854-A245-B79E0AFD5F33}" type="datetimeFigureOut">
              <a:rPr lang="en-US" smtClean="0"/>
              <a:t>8/30/2022</a:t>
            </a:fld>
            <a:endParaRPr lang="en-US" dirty="0"/>
          </a:p>
        </p:txBody>
      </p:sp>
      <p:sp>
        <p:nvSpPr>
          <p:cNvPr id="5" name="Footer Placeholder 4">
            <a:extLst>
              <a:ext uri="{FF2B5EF4-FFF2-40B4-BE49-F238E27FC236}">
                <a16:creationId xmlns:a16="http://schemas.microsoft.com/office/drawing/2014/main" id="{4EAC9D41-A4D9-4B6F-9A6A-F0DDD34327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77C92E-4B87-452D-804B-956E0D699C3D}"/>
              </a:ext>
            </a:extLst>
          </p:cNvPr>
          <p:cNvSpPr>
            <a:spLocks noGrp="1"/>
          </p:cNvSpPr>
          <p:nvPr>
            <p:ph type="sldNum" sz="quarter" idx="12"/>
          </p:nvPr>
        </p:nvSpPr>
        <p:spPr/>
        <p:txBody>
          <a:bodyPr/>
          <a:lstStyle/>
          <a:p>
            <a:fld id="{3F399E88-8259-41A3-BA3D-3916110986F2}" type="slidenum">
              <a:rPr lang="en-US" smtClean="0"/>
              <a:t>‹#›</a:t>
            </a:fld>
            <a:endParaRPr lang="en-US" dirty="0"/>
          </a:p>
        </p:txBody>
      </p:sp>
    </p:spTree>
    <p:extLst>
      <p:ext uri="{BB962C8B-B14F-4D97-AF65-F5344CB8AC3E}">
        <p14:creationId xmlns:p14="http://schemas.microsoft.com/office/powerpoint/2010/main" val="237126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465C-6D2B-481B-89B3-106722A8A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29223A-6863-4B25-94E8-5A6663B922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FD260C-06F4-48AE-B569-C6510FF2D812}"/>
              </a:ext>
            </a:extLst>
          </p:cNvPr>
          <p:cNvSpPr>
            <a:spLocks noGrp="1"/>
          </p:cNvSpPr>
          <p:nvPr>
            <p:ph type="dt" sz="half" idx="10"/>
          </p:nvPr>
        </p:nvSpPr>
        <p:spPr/>
        <p:txBody>
          <a:bodyPr/>
          <a:lstStyle/>
          <a:p>
            <a:fld id="{4213D6BE-66A2-4854-A245-B79E0AFD5F33}" type="datetimeFigureOut">
              <a:rPr lang="en-US" smtClean="0"/>
              <a:t>8/30/2022</a:t>
            </a:fld>
            <a:endParaRPr lang="en-US" dirty="0"/>
          </a:p>
        </p:txBody>
      </p:sp>
      <p:sp>
        <p:nvSpPr>
          <p:cNvPr id="5" name="Footer Placeholder 4">
            <a:extLst>
              <a:ext uri="{FF2B5EF4-FFF2-40B4-BE49-F238E27FC236}">
                <a16:creationId xmlns:a16="http://schemas.microsoft.com/office/drawing/2014/main" id="{02C0A9CA-6883-495A-959E-28822209D2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48E268-A18B-40E2-ABD3-F773A6C79174}"/>
              </a:ext>
            </a:extLst>
          </p:cNvPr>
          <p:cNvSpPr>
            <a:spLocks noGrp="1"/>
          </p:cNvSpPr>
          <p:nvPr>
            <p:ph type="sldNum" sz="quarter" idx="12"/>
          </p:nvPr>
        </p:nvSpPr>
        <p:spPr/>
        <p:txBody>
          <a:bodyPr/>
          <a:lstStyle/>
          <a:p>
            <a:fld id="{3F399E88-8259-41A3-BA3D-3916110986F2}" type="slidenum">
              <a:rPr lang="en-US" smtClean="0"/>
              <a:t>‹#›</a:t>
            </a:fld>
            <a:endParaRPr lang="en-US" dirty="0"/>
          </a:p>
        </p:txBody>
      </p:sp>
    </p:spTree>
    <p:extLst>
      <p:ext uri="{BB962C8B-B14F-4D97-AF65-F5344CB8AC3E}">
        <p14:creationId xmlns:p14="http://schemas.microsoft.com/office/powerpoint/2010/main" val="582701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16454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80" r:id="rId4"/>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p:bodyStyle>
    <p:other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groups/DGAlumnaeOfficer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deltagamma.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1253E0-9542-48B9-B90A-A73B5EB55C3C}"/>
              </a:ext>
            </a:extLst>
          </p:cNvPr>
          <p:cNvSpPr>
            <a:spLocks noGrp="1"/>
          </p:cNvSpPr>
          <p:nvPr>
            <p:ph type="ctrTitle"/>
          </p:nvPr>
        </p:nvSpPr>
        <p:spPr>
          <a:xfrm>
            <a:off x="1524000" y="3232662"/>
            <a:ext cx="9144000" cy="841249"/>
          </a:xfrm>
        </p:spPr>
        <p:txBody>
          <a:bodyPr>
            <a:noAutofit/>
          </a:bodyPr>
          <a:lstStyle/>
          <a:p>
            <a:r>
              <a:rPr lang="en-US" sz="6500" dirty="0">
                <a:solidFill>
                  <a:schemeClr val="bg2"/>
                </a:solidFill>
                <a:latin typeface="Billy Ohio" panose="02000506000000020004" pitchFamily="50" charset="0"/>
              </a:rPr>
              <a:t>Alumnae Officer Track</a:t>
            </a:r>
          </a:p>
        </p:txBody>
      </p:sp>
    </p:spTree>
    <p:extLst>
      <p:ext uri="{BB962C8B-B14F-4D97-AF65-F5344CB8AC3E}">
        <p14:creationId xmlns:p14="http://schemas.microsoft.com/office/powerpoint/2010/main" val="64860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AA38-257F-4DA5-9A3A-B12FBC8BBB46}"/>
              </a:ext>
            </a:extLst>
          </p:cNvPr>
          <p:cNvSpPr>
            <a:spLocks noGrp="1"/>
          </p:cNvSpPr>
          <p:nvPr>
            <p:ph type="title" idx="4294967295"/>
          </p:nvPr>
        </p:nvSpPr>
        <p:spPr>
          <a:xfrm>
            <a:off x="1715911" y="2954337"/>
            <a:ext cx="9223023" cy="949325"/>
          </a:xfrm>
        </p:spPr>
        <p:txBody>
          <a:bodyPr>
            <a:normAutofit fontScale="90000"/>
          </a:bodyPr>
          <a:lstStyle/>
          <a:p>
            <a:r>
              <a:rPr lang="en-US" sz="6600" b="0" dirty="0">
                <a:solidFill>
                  <a:schemeClr val="bg2"/>
                </a:solidFill>
                <a:latin typeface="Billy Ohio" panose="02000506000000020004" pitchFamily="50" charset="0"/>
              </a:rPr>
              <a:t>Fraternity Standards for Alumnae Groups</a:t>
            </a:r>
          </a:p>
        </p:txBody>
      </p:sp>
    </p:spTree>
    <p:extLst>
      <p:ext uri="{BB962C8B-B14F-4D97-AF65-F5344CB8AC3E}">
        <p14:creationId xmlns:p14="http://schemas.microsoft.com/office/powerpoint/2010/main" val="3554216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050324A-89B3-4605-9BF7-3C16D083577F}"/>
              </a:ext>
            </a:extLst>
          </p:cNvPr>
          <p:cNvSpPr>
            <a:spLocks noGrp="1"/>
          </p:cNvSpPr>
          <p:nvPr>
            <p:ph sz="half" idx="4294967295"/>
          </p:nvPr>
        </p:nvSpPr>
        <p:spPr>
          <a:xfrm>
            <a:off x="4882622" y="1761949"/>
            <a:ext cx="6417556" cy="4281487"/>
          </a:xfrm>
        </p:spPr>
        <p:txBody>
          <a:bodyPr>
            <a:normAutofit/>
          </a:bodyPr>
          <a:lstStyle/>
          <a:p>
            <a:pPr marL="285750" indent="-285750">
              <a:buFont typeface="Arial" panose="020B0604020202020204" pitchFamily="34" charset="0"/>
              <a:buChar char="•"/>
            </a:pPr>
            <a:r>
              <a:rPr lang="en-US" dirty="0">
                <a:solidFill>
                  <a:schemeClr val="tx1"/>
                </a:solidFill>
                <a:latin typeface="Montserrat" panose="00000500000000000000" pitchFamily="2" charset="0"/>
              </a:rPr>
              <a:t>Comprehensive document outlining 12 standards</a:t>
            </a:r>
          </a:p>
          <a:p>
            <a:pPr marL="1428721" lvl="1" indent="-285750">
              <a:buFont typeface="Arial" panose="020B0604020202020204" pitchFamily="34" charset="0"/>
              <a:buChar char="•"/>
            </a:pPr>
            <a:r>
              <a:rPr lang="en-US" dirty="0">
                <a:solidFill>
                  <a:schemeClr val="tx1"/>
                </a:solidFill>
                <a:latin typeface="Montserrat" panose="00000500000000000000" pitchFamily="2" charset="0"/>
              </a:rPr>
              <a:t>Mirrors the Fraternity Standards for Collegiate Chapters to encourage consistency</a:t>
            </a:r>
          </a:p>
          <a:p>
            <a:pPr marL="285750" indent="-285750">
              <a:buFont typeface="Arial" panose="020B0604020202020204" pitchFamily="34" charset="0"/>
              <a:buChar char="•"/>
            </a:pPr>
            <a:r>
              <a:rPr lang="en-US" dirty="0">
                <a:solidFill>
                  <a:schemeClr val="tx1"/>
                </a:solidFill>
                <a:latin typeface="Montserrat" panose="00000500000000000000" pitchFamily="2" charset="0"/>
              </a:rPr>
              <a:t>Each standard has an overarching statement with specific performance expectations</a:t>
            </a:r>
          </a:p>
          <a:p>
            <a:pPr marL="285750" indent="-285750">
              <a:buFont typeface="Arial" panose="020B0604020202020204" pitchFamily="34" charset="0"/>
              <a:buChar char="•"/>
            </a:pPr>
            <a:r>
              <a:rPr lang="en-US" dirty="0">
                <a:solidFill>
                  <a:schemeClr val="tx1"/>
                </a:solidFill>
                <a:latin typeface="Montserrat" panose="00000500000000000000" pitchFamily="2" charset="0"/>
              </a:rPr>
              <a:t>Updated to include “big picture” items, in addition to, day to day operations</a:t>
            </a:r>
          </a:p>
          <a:p>
            <a:pPr marL="1428721" lvl="1" indent="-285750">
              <a:buFont typeface="Arial" panose="020B0604020202020204" pitchFamily="34" charset="0"/>
              <a:buChar char="•"/>
            </a:pPr>
            <a:r>
              <a:rPr lang="en-US" dirty="0">
                <a:solidFill>
                  <a:schemeClr val="tx1"/>
                </a:solidFill>
                <a:latin typeface="Montserrat" panose="00000500000000000000" pitchFamily="2" charset="0"/>
              </a:rPr>
              <a:t>Rituals, Values, Authentic Sisterhood and Inclusivity</a:t>
            </a:r>
          </a:p>
          <a:p>
            <a:pPr marL="285750" indent="-285750">
              <a:buFont typeface="Arial" panose="020B0604020202020204" pitchFamily="34" charset="0"/>
              <a:buChar char="•"/>
            </a:pPr>
            <a:r>
              <a:rPr lang="en-US" dirty="0">
                <a:solidFill>
                  <a:schemeClr val="tx1"/>
                </a:solidFill>
                <a:latin typeface="Montserrat" panose="00000500000000000000" pitchFamily="2" charset="0"/>
              </a:rPr>
              <a:t>Guide to measure groups objectively and consistently across the Fraternity. </a:t>
            </a:r>
          </a:p>
          <a:p>
            <a:endParaRPr lang="en-US" dirty="0"/>
          </a:p>
        </p:txBody>
      </p:sp>
      <p:pic>
        <p:nvPicPr>
          <p:cNvPr id="3" name="Picture 2">
            <a:extLst>
              <a:ext uri="{FF2B5EF4-FFF2-40B4-BE49-F238E27FC236}">
                <a16:creationId xmlns:a16="http://schemas.microsoft.com/office/drawing/2014/main" id="{FB13D951-EB68-537D-50C4-8E3727B298B0}"/>
              </a:ext>
            </a:extLst>
          </p:cNvPr>
          <p:cNvPicPr>
            <a:picLocks noChangeAspect="1"/>
          </p:cNvPicPr>
          <p:nvPr/>
        </p:nvPicPr>
        <p:blipFill>
          <a:blip r:embed="rId3"/>
          <a:stretch>
            <a:fillRect/>
          </a:stretch>
        </p:blipFill>
        <p:spPr>
          <a:xfrm>
            <a:off x="891823" y="880216"/>
            <a:ext cx="3990800" cy="4964631"/>
          </a:xfrm>
          <a:prstGeom prst="rect">
            <a:avLst/>
          </a:prstGeom>
        </p:spPr>
      </p:pic>
    </p:spTree>
    <p:extLst>
      <p:ext uri="{BB962C8B-B14F-4D97-AF65-F5344CB8AC3E}">
        <p14:creationId xmlns:p14="http://schemas.microsoft.com/office/powerpoint/2010/main" val="2373313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9A496CCF-DA85-C9E5-5EE4-3E2AA5E90695}"/>
              </a:ext>
            </a:extLst>
          </p:cNvPr>
          <p:cNvSpPr>
            <a:spLocks noGrp="1"/>
          </p:cNvSpPr>
          <p:nvPr>
            <p:ph type="title"/>
          </p:nvPr>
        </p:nvSpPr>
        <p:spPr>
          <a:xfrm>
            <a:off x="838200" y="2583456"/>
            <a:ext cx="10515600" cy="1691088"/>
          </a:xfrm>
        </p:spPr>
        <p:txBody>
          <a:bodyPr>
            <a:normAutofit/>
          </a:bodyPr>
          <a:lstStyle/>
          <a:p>
            <a:pPr marL="0" indent="0" algn="ctr">
              <a:buNone/>
            </a:pPr>
            <a:r>
              <a:rPr lang="en-US" dirty="0">
                <a:solidFill>
                  <a:schemeClr val="bg2"/>
                </a:solidFill>
                <a:latin typeface="Billy Ohio" panose="02000506000000020004" pitchFamily="50" charset="0"/>
              </a:rPr>
              <a:t>Fraternity Standards in Action</a:t>
            </a:r>
          </a:p>
          <a:p>
            <a:pPr marL="0" indent="0" algn="ctr">
              <a:buNone/>
            </a:pPr>
            <a:endParaRPr lang="en-US" sz="3000"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649904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1146175" y="3528052"/>
            <a:ext cx="9899650" cy="1015663"/>
          </a:xfrm>
        </p:spPr>
        <p:txBody>
          <a:bodyPr>
            <a:normAutofit fontScale="92500" lnSpcReduction="10000"/>
          </a:bodyPr>
          <a:lstStyle/>
          <a:p>
            <a:pPr marL="0" indent="0" algn="ctr">
              <a:lnSpc>
                <a:spcPct val="100000"/>
              </a:lnSpc>
              <a:buNone/>
            </a:pPr>
            <a:r>
              <a:rPr lang="en-US" sz="3500" dirty="0">
                <a:solidFill>
                  <a:schemeClr val="bg2"/>
                </a:solidFill>
                <a:latin typeface="Montserrat" panose="00000500000000000000" pitchFamily="2" charset="0"/>
              </a:rPr>
              <a:t>Honoring all fiscal-related responsibilities to be in financial good standing. </a:t>
            </a:r>
          </a:p>
          <a:p>
            <a:endParaRPr lang="en-US" dirty="0"/>
          </a:p>
        </p:txBody>
      </p:sp>
      <p:sp>
        <p:nvSpPr>
          <p:cNvPr id="4" name="TextBox 3">
            <a:extLst>
              <a:ext uri="{FF2B5EF4-FFF2-40B4-BE49-F238E27FC236}">
                <a16:creationId xmlns:a16="http://schemas.microsoft.com/office/drawing/2014/main" id="{81D036C2-0B9E-4986-A3F9-3A7A983B0D6F}"/>
              </a:ext>
            </a:extLst>
          </p:cNvPr>
          <p:cNvSpPr txBox="1"/>
          <p:nvPr/>
        </p:nvSpPr>
        <p:spPr>
          <a:xfrm>
            <a:off x="4232307" y="2488759"/>
            <a:ext cx="3835928" cy="1015663"/>
          </a:xfrm>
          <a:prstGeom prst="rect">
            <a:avLst/>
          </a:prstGeom>
          <a:noFill/>
        </p:spPr>
        <p:txBody>
          <a:bodyPr wrap="square" rtlCol="0">
            <a:spAutoFit/>
          </a:bodyPr>
          <a:lstStyle/>
          <a:p>
            <a:r>
              <a:rPr lang="en-US" sz="6000" dirty="0">
                <a:solidFill>
                  <a:schemeClr val="bg2"/>
                </a:solidFill>
                <a:latin typeface="Billy Ohio" panose="02000506000000020004" pitchFamily="50" charset="0"/>
              </a:rPr>
              <a:t>Alumnae Dues </a:t>
            </a:r>
          </a:p>
        </p:txBody>
      </p:sp>
    </p:spTree>
    <p:extLst>
      <p:ext uri="{BB962C8B-B14F-4D97-AF65-F5344CB8AC3E}">
        <p14:creationId xmlns:p14="http://schemas.microsoft.com/office/powerpoint/2010/main" val="287101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FAE29-30CF-4941-A74A-710C03ECDF70}"/>
              </a:ext>
            </a:extLst>
          </p:cNvPr>
          <p:cNvSpPr>
            <a:spLocks noGrp="1"/>
          </p:cNvSpPr>
          <p:nvPr>
            <p:ph type="title" idx="4294967295"/>
          </p:nvPr>
        </p:nvSpPr>
        <p:spPr>
          <a:xfrm>
            <a:off x="0" y="0"/>
            <a:ext cx="0" cy="0"/>
          </a:xfrm>
        </p:spPr>
        <p:txBody>
          <a:bodyPr/>
          <a:lstStyle/>
          <a:p>
            <a:endParaRPr lang="en-US" dirty="0"/>
          </a:p>
        </p:txBody>
      </p:sp>
      <p:sp>
        <p:nvSpPr>
          <p:cNvPr id="6" name="Content Placeholder 5">
            <a:extLst>
              <a:ext uri="{FF2B5EF4-FFF2-40B4-BE49-F238E27FC236}">
                <a16:creationId xmlns:a16="http://schemas.microsoft.com/office/drawing/2014/main" id="{5A8BA6F8-FC35-4B0C-B21E-6927E7B3CC38}"/>
              </a:ext>
            </a:extLst>
          </p:cNvPr>
          <p:cNvSpPr>
            <a:spLocks noGrp="1"/>
          </p:cNvSpPr>
          <p:nvPr>
            <p:ph idx="4294967295"/>
          </p:nvPr>
        </p:nvSpPr>
        <p:spPr>
          <a:xfrm>
            <a:off x="1174044" y="2052911"/>
            <a:ext cx="9210033" cy="962730"/>
          </a:xfrm>
        </p:spPr>
        <p:txBody>
          <a:bodyPr/>
          <a:lstStyle/>
          <a:p>
            <a:pPr marL="285750" indent="-285750">
              <a:buFont typeface="Arial" panose="020B0604020202020204" pitchFamily="34" charset="0"/>
              <a:buChar char="•"/>
            </a:pPr>
            <a:r>
              <a:rPr lang="en-US" sz="3000" dirty="0">
                <a:solidFill>
                  <a:schemeClr val="tx1"/>
                </a:solidFill>
                <a:latin typeface="Montserrat" panose="00000500000000000000" pitchFamily="2" charset="0"/>
              </a:rPr>
              <a:t>Set a goal and communicate that goal!</a:t>
            </a:r>
          </a:p>
          <a:p>
            <a:pPr marL="285750" indent="-285750">
              <a:buFont typeface="Arial" panose="020B0604020202020204" pitchFamily="34" charset="0"/>
              <a:buChar char="•"/>
            </a:pPr>
            <a:r>
              <a:rPr lang="en-US" sz="3000" dirty="0">
                <a:solidFill>
                  <a:schemeClr val="tx1"/>
                </a:solidFill>
                <a:latin typeface="Montserrat" panose="00000500000000000000" pitchFamily="2" charset="0"/>
              </a:rPr>
              <a:t>Set dues at a realistic amount and communicate the value of the amount.</a:t>
            </a:r>
          </a:p>
          <a:p>
            <a:pPr marL="285750" indent="-285750">
              <a:buFont typeface="Arial" panose="020B0604020202020204" pitchFamily="34" charset="0"/>
              <a:buChar char="•"/>
            </a:pPr>
            <a:r>
              <a:rPr lang="en-US" sz="3000" dirty="0">
                <a:solidFill>
                  <a:schemeClr val="tx1"/>
                </a:solidFill>
                <a:latin typeface="Montserrat" panose="00000500000000000000" pitchFamily="2" charset="0"/>
              </a:rPr>
              <a:t>Consider offering multiple levels of dues based on your membership.  </a:t>
            </a:r>
          </a:p>
        </p:txBody>
      </p:sp>
      <p:sp>
        <p:nvSpPr>
          <p:cNvPr id="2" name="TextBox 1">
            <a:extLst>
              <a:ext uri="{FF2B5EF4-FFF2-40B4-BE49-F238E27FC236}">
                <a16:creationId xmlns:a16="http://schemas.microsoft.com/office/drawing/2014/main" id="{749FABC5-EAEA-4918-8055-580255E68EE9}"/>
              </a:ext>
            </a:extLst>
          </p:cNvPr>
          <p:cNvSpPr txBox="1"/>
          <p:nvPr/>
        </p:nvSpPr>
        <p:spPr>
          <a:xfrm>
            <a:off x="1174044" y="1016000"/>
            <a:ext cx="6333067" cy="861774"/>
          </a:xfrm>
          <a:prstGeom prst="rect">
            <a:avLst/>
          </a:prstGeom>
          <a:noFill/>
        </p:spPr>
        <p:txBody>
          <a:bodyPr wrap="square" rtlCol="0">
            <a:spAutoFit/>
          </a:bodyPr>
          <a:lstStyle/>
          <a:p>
            <a:r>
              <a:rPr lang="en-US" sz="5000" dirty="0">
                <a:latin typeface="Billy Ohio" panose="02000506000000020004" pitchFamily="50" charset="0"/>
              </a:rPr>
              <a:t>Strategies for Local Dues</a:t>
            </a:r>
          </a:p>
        </p:txBody>
      </p:sp>
    </p:spTree>
    <p:extLst>
      <p:ext uri="{BB962C8B-B14F-4D97-AF65-F5344CB8AC3E}">
        <p14:creationId xmlns:p14="http://schemas.microsoft.com/office/powerpoint/2010/main" val="26347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FAE29-30CF-4941-A74A-710C03ECDF70}"/>
              </a:ext>
            </a:extLst>
          </p:cNvPr>
          <p:cNvSpPr>
            <a:spLocks noGrp="1"/>
          </p:cNvSpPr>
          <p:nvPr>
            <p:ph type="title" idx="4294967295"/>
          </p:nvPr>
        </p:nvSpPr>
        <p:spPr>
          <a:xfrm>
            <a:off x="0" y="0"/>
            <a:ext cx="0" cy="0"/>
          </a:xfrm>
        </p:spPr>
        <p:txBody>
          <a:bodyPr/>
          <a:lstStyle/>
          <a:p>
            <a:endParaRPr lang="en-US" dirty="0"/>
          </a:p>
        </p:txBody>
      </p:sp>
      <p:sp>
        <p:nvSpPr>
          <p:cNvPr id="6" name="Content Placeholder 5">
            <a:extLst>
              <a:ext uri="{FF2B5EF4-FFF2-40B4-BE49-F238E27FC236}">
                <a16:creationId xmlns:a16="http://schemas.microsoft.com/office/drawing/2014/main" id="{5A8BA6F8-FC35-4B0C-B21E-6927E7B3CC38}"/>
              </a:ext>
            </a:extLst>
          </p:cNvPr>
          <p:cNvSpPr>
            <a:spLocks noGrp="1"/>
          </p:cNvSpPr>
          <p:nvPr>
            <p:ph idx="4294967295"/>
          </p:nvPr>
        </p:nvSpPr>
        <p:spPr>
          <a:xfrm>
            <a:off x="1313558" y="2466270"/>
            <a:ext cx="7828845" cy="962730"/>
          </a:xfrm>
        </p:spPr>
        <p:txBody>
          <a:bodyPr/>
          <a:lstStyle/>
          <a:p>
            <a:pPr marL="285750" indent="-285750">
              <a:buFont typeface="Arial" panose="020B0604020202020204" pitchFamily="34" charset="0"/>
              <a:buChar char="•"/>
            </a:pPr>
            <a:r>
              <a:rPr lang="en-US" sz="3000" dirty="0">
                <a:solidFill>
                  <a:schemeClr val="tx1"/>
                </a:solidFill>
                <a:latin typeface="Montserrat" panose="00000500000000000000" pitchFamily="2" charset="0"/>
              </a:rPr>
              <a:t>Local dues campaign</a:t>
            </a:r>
          </a:p>
        </p:txBody>
      </p:sp>
      <p:sp>
        <p:nvSpPr>
          <p:cNvPr id="2" name="TextBox 1">
            <a:extLst>
              <a:ext uri="{FF2B5EF4-FFF2-40B4-BE49-F238E27FC236}">
                <a16:creationId xmlns:a16="http://schemas.microsoft.com/office/drawing/2014/main" id="{749FABC5-EAEA-4918-8055-580255E68EE9}"/>
              </a:ext>
            </a:extLst>
          </p:cNvPr>
          <p:cNvSpPr txBox="1"/>
          <p:nvPr/>
        </p:nvSpPr>
        <p:spPr>
          <a:xfrm>
            <a:off x="1174044" y="1016000"/>
            <a:ext cx="6333067" cy="861774"/>
          </a:xfrm>
          <a:prstGeom prst="rect">
            <a:avLst/>
          </a:prstGeom>
          <a:noFill/>
        </p:spPr>
        <p:txBody>
          <a:bodyPr wrap="square" rtlCol="0">
            <a:spAutoFit/>
          </a:bodyPr>
          <a:lstStyle/>
          <a:p>
            <a:r>
              <a:rPr lang="en-US" sz="5000" dirty="0">
                <a:latin typeface="Billy Ohio" panose="02000506000000020004" pitchFamily="50" charset="0"/>
              </a:rPr>
              <a:t>Ideas for Dues Collection</a:t>
            </a:r>
          </a:p>
        </p:txBody>
      </p:sp>
      <p:sp>
        <p:nvSpPr>
          <p:cNvPr id="5" name="Content Placeholder 5">
            <a:extLst>
              <a:ext uri="{FF2B5EF4-FFF2-40B4-BE49-F238E27FC236}">
                <a16:creationId xmlns:a16="http://schemas.microsoft.com/office/drawing/2014/main" id="{436FF1A2-4A5A-439F-BC8F-CFBEC466E931}"/>
              </a:ext>
            </a:extLst>
          </p:cNvPr>
          <p:cNvSpPr txBox="1">
            <a:spLocks/>
          </p:cNvSpPr>
          <p:nvPr/>
        </p:nvSpPr>
        <p:spPr>
          <a:xfrm>
            <a:off x="1174044" y="3429000"/>
            <a:ext cx="9417703" cy="962730"/>
          </a:xfrm>
        </p:spPr>
        <p:txBody>
          <a:bodyPr/>
          <a:lst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a:lstStyle>
          <a:p>
            <a:pPr marL="285750" indent="-285750" algn="ctr" defTabSz="914400">
              <a:buFont typeface="Arial" panose="020B0604020202020204" pitchFamily="34" charset="0"/>
              <a:buChar char="•"/>
            </a:pPr>
            <a:r>
              <a:rPr lang="en-US" sz="3000" kern="0" dirty="0">
                <a:latin typeface="Montserrat" panose="00000500000000000000" pitchFamily="2" charset="0"/>
              </a:rPr>
              <a:t>How are you communicating the value of a virtual Delta Gamma experience?</a:t>
            </a:r>
            <a:endParaRPr lang="en-US" sz="3000" kern="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82080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17F7097E-156D-4629-B14D-2E8DB221C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221" y="893221"/>
            <a:ext cx="5071558" cy="5071558"/>
          </a:xfrm>
          <a:prstGeom prst="rect">
            <a:avLst/>
          </a:prstGeom>
        </p:spPr>
      </p:pic>
    </p:spTree>
    <p:extLst>
      <p:ext uri="{BB962C8B-B14F-4D97-AF65-F5344CB8AC3E}">
        <p14:creationId xmlns:p14="http://schemas.microsoft.com/office/powerpoint/2010/main" val="830020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30" y="879316"/>
            <a:ext cx="5099368" cy="5099368"/>
          </a:xfrm>
          <a:prstGeom prst="rect">
            <a:avLst/>
          </a:prstGeom>
        </p:spPr>
      </p:pic>
    </p:spTree>
    <p:extLst>
      <p:ext uri="{BB962C8B-B14F-4D97-AF65-F5344CB8AC3E}">
        <p14:creationId xmlns:p14="http://schemas.microsoft.com/office/powerpoint/2010/main" val="153395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577" y="1437087"/>
            <a:ext cx="10009892" cy="3504722"/>
          </a:xfrm>
          <a:prstGeom prst="rect">
            <a:avLst/>
          </a:prstGeom>
        </p:spPr>
      </p:pic>
    </p:spTree>
    <p:extLst>
      <p:ext uri="{BB962C8B-B14F-4D97-AF65-F5344CB8AC3E}">
        <p14:creationId xmlns:p14="http://schemas.microsoft.com/office/powerpoint/2010/main" val="40616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D7D3087-823B-40F7-A593-8F97E4D36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214" y="867419"/>
            <a:ext cx="5111571" cy="5123162"/>
          </a:xfrm>
          <a:prstGeom prst="rect">
            <a:avLst/>
          </a:prstGeom>
        </p:spPr>
      </p:pic>
    </p:spTree>
    <p:extLst>
      <p:ext uri="{BB962C8B-B14F-4D97-AF65-F5344CB8AC3E}">
        <p14:creationId xmlns:p14="http://schemas.microsoft.com/office/powerpoint/2010/main" val="418145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262B-3D67-4968-8FFB-EC5F8BB7A51E}"/>
              </a:ext>
            </a:extLst>
          </p:cNvPr>
          <p:cNvSpPr>
            <a:spLocks noGrp="1"/>
          </p:cNvSpPr>
          <p:nvPr>
            <p:ph type="title" idx="4294967295"/>
          </p:nvPr>
        </p:nvSpPr>
        <p:spPr>
          <a:xfrm>
            <a:off x="0" y="0"/>
            <a:ext cx="0" cy="0"/>
          </a:xfrm>
        </p:spPr>
        <p:txBody>
          <a:bodyPr/>
          <a:lstStyle/>
          <a:p>
            <a:endParaRPr lang="en-US" dirty="0"/>
          </a:p>
        </p:txBody>
      </p:sp>
      <p:sp>
        <p:nvSpPr>
          <p:cNvPr id="4" name="Content Placeholder 2">
            <a:extLst>
              <a:ext uri="{FF2B5EF4-FFF2-40B4-BE49-F238E27FC236}">
                <a16:creationId xmlns:a16="http://schemas.microsoft.com/office/drawing/2014/main" id="{F3FF9466-0E59-4A70-808C-A996F5EDF5DC}"/>
              </a:ext>
            </a:extLst>
          </p:cNvPr>
          <p:cNvSpPr>
            <a:spLocks noGrp="1"/>
          </p:cNvSpPr>
          <p:nvPr>
            <p:ph idx="4294967295"/>
          </p:nvPr>
        </p:nvSpPr>
        <p:spPr>
          <a:xfrm>
            <a:off x="1128889" y="2146300"/>
            <a:ext cx="9900355" cy="2565400"/>
          </a:xfrm>
        </p:spPr>
        <p:txBody>
          <a:bodyPr>
            <a:normAutofit/>
          </a:bodyPr>
          <a:lstStyle/>
          <a:p>
            <a:pPr marL="457200" indent="-457200">
              <a:buFont typeface="Arial" panose="020B0604020202020204" pitchFamily="34" charset="0"/>
              <a:buChar char="•"/>
            </a:pPr>
            <a:r>
              <a:rPr lang="en-US" sz="3000" dirty="0">
                <a:solidFill>
                  <a:schemeClr val="tx1"/>
                </a:solidFill>
                <a:latin typeface="Montserrat" panose="00000500000000000000" pitchFamily="2" charset="0"/>
              </a:rPr>
              <a:t>Name</a:t>
            </a:r>
          </a:p>
          <a:p>
            <a:pPr marL="457200" indent="-457200">
              <a:buFont typeface="Arial" panose="020B0604020202020204" pitchFamily="34" charset="0"/>
              <a:buChar char="•"/>
            </a:pPr>
            <a:r>
              <a:rPr lang="en-US" sz="3000" dirty="0">
                <a:solidFill>
                  <a:schemeClr val="tx1"/>
                </a:solidFill>
                <a:latin typeface="Montserrat" panose="00000500000000000000" pitchFamily="2" charset="0"/>
              </a:rPr>
              <a:t>Chapter of initiation</a:t>
            </a:r>
          </a:p>
          <a:p>
            <a:pPr marL="457200" indent="-457200">
              <a:buFont typeface="Arial" panose="020B0604020202020204" pitchFamily="34" charset="0"/>
              <a:buChar char="•"/>
            </a:pPr>
            <a:r>
              <a:rPr lang="en-US" sz="3000" dirty="0">
                <a:solidFill>
                  <a:schemeClr val="tx1"/>
                </a:solidFill>
                <a:latin typeface="Montserrat" panose="00000500000000000000" pitchFamily="2" charset="0"/>
              </a:rPr>
              <a:t>Alumnae group and officer position</a:t>
            </a:r>
          </a:p>
          <a:p>
            <a:pPr marL="457200" indent="-457200">
              <a:buFont typeface="Arial" panose="020B0604020202020204" pitchFamily="34" charset="0"/>
              <a:buChar char="•"/>
            </a:pPr>
            <a:r>
              <a:rPr lang="en-US" sz="3000" dirty="0">
                <a:solidFill>
                  <a:schemeClr val="tx1"/>
                </a:solidFill>
                <a:latin typeface="Montserrat" panose="00000500000000000000" pitchFamily="2" charset="0"/>
              </a:rPr>
              <a:t>What would your walk-up song be? </a:t>
            </a:r>
          </a:p>
        </p:txBody>
      </p:sp>
      <p:sp>
        <p:nvSpPr>
          <p:cNvPr id="3" name="TextBox 2">
            <a:extLst>
              <a:ext uri="{FF2B5EF4-FFF2-40B4-BE49-F238E27FC236}">
                <a16:creationId xmlns:a16="http://schemas.microsoft.com/office/drawing/2014/main" id="{E21C64EF-5179-4994-88BC-50FCD65CBF0C}"/>
              </a:ext>
            </a:extLst>
          </p:cNvPr>
          <p:cNvSpPr txBox="1"/>
          <p:nvPr/>
        </p:nvSpPr>
        <p:spPr>
          <a:xfrm>
            <a:off x="1128889" y="1083733"/>
            <a:ext cx="6400800" cy="830997"/>
          </a:xfrm>
          <a:prstGeom prst="rect">
            <a:avLst/>
          </a:prstGeom>
          <a:noFill/>
        </p:spPr>
        <p:txBody>
          <a:bodyPr wrap="square" rtlCol="0">
            <a:spAutoFit/>
          </a:bodyPr>
          <a:lstStyle/>
          <a:p>
            <a:r>
              <a:rPr lang="en-US" sz="4800" dirty="0">
                <a:latin typeface="Billy Ohio" panose="02000506000000020004" pitchFamily="50" charset="0"/>
              </a:rPr>
              <a:t>Introductions</a:t>
            </a:r>
          </a:p>
        </p:txBody>
      </p:sp>
    </p:spTree>
    <p:extLst>
      <p:ext uri="{BB962C8B-B14F-4D97-AF65-F5344CB8AC3E}">
        <p14:creationId xmlns:p14="http://schemas.microsoft.com/office/powerpoint/2010/main" val="86859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A23A374-C2EF-43AF-B951-7D51DF821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791" y="878881"/>
            <a:ext cx="4522853" cy="5100238"/>
          </a:xfrm>
          <a:prstGeom prst="rect">
            <a:avLst/>
          </a:prstGeom>
        </p:spPr>
      </p:pic>
    </p:spTree>
    <p:extLst>
      <p:ext uri="{BB962C8B-B14F-4D97-AF65-F5344CB8AC3E}">
        <p14:creationId xmlns:p14="http://schemas.microsoft.com/office/powerpoint/2010/main" val="3063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EA8303-8BE6-FE48-72FD-8B48FCBFEC63}"/>
              </a:ext>
            </a:extLst>
          </p:cNvPr>
          <p:cNvSpPr txBox="1"/>
          <p:nvPr/>
        </p:nvSpPr>
        <p:spPr>
          <a:xfrm>
            <a:off x="1004711" y="1004711"/>
            <a:ext cx="3679517" cy="1477328"/>
          </a:xfrm>
          <a:prstGeom prst="rect">
            <a:avLst/>
          </a:prstGeom>
          <a:noFill/>
        </p:spPr>
        <p:txBody>
          <a:bodyPr wrap="square" rtlCol="0">
            <a:spAutoFit/>
          </a:bodyPr>
          <a:lstStyle/>
          <a:p>
            <a:r>
              <a:rPr lang="en-US" sz="4500" dirty="0">
                <a:latin typeface="Billy Ohio" panose="02000506000000020004" pitchFamily="50" charset="0"/>
              </a:rPr>
              <a:t>Setting Up </a:t>
            </a:r>
          </a:p>
          <a:p>
            <a:r>
              <a:rPr lang="en-US" sz="4500" dirty="0">
                <a:latin typeface="Billy Ohio" panose="02000506000000020004" pitchFamily="50" charset="0"/>
              </a:rPr>
              <a:t>Local Dues </a:t>
            </a:r>
          </a:p>
        </p:txBody>
      </p:sp>
      <p:pic>
        <p:nvPicPr>
          <p:cNvPr id="4" name="Picture 3">
            <a:extLst>
              <a:ext uri="{FF2B5EF4-FFF2-40B4-BE49-F238E27FC236}">
                <a16:creationId xmlns:a16="http://schemas.microsoft.com/office/drawing/2014/main" id="{551BBB60-AB58-8D11-E853-C73F6D473583}"/>
              </a:ext>
            </a:extLst>
          </p:cNvPr>
          <p:cNvPicPr>
            <a:picLocks noChangeAspect="1"/>
          </p:cNvPicPr>
          <p:nvPr/>
        </p:nvPicPr>
        <p:blipFill>
          <a:blip r:embed="rId3"/>
          <a:stretch>
            <a:fillRect/>
          </a:stretch>
        </p:blipFill>
        <p:spPr>
          <a:xfrm>
            <a:off x="3958225" y="878198"/>
            <a:ext cx="4931718" cy="4814852"/>
          </a:xfrm>
          <a:prstGeom prst="rect">
            <a:avLst/>
          </a:prstGeom>
        </p:spPr>
      </p:pic>
    </p:spTree>
    <p:extLst>
      <p:ext uri="{BB962C8B-B14F-4D97-AF65-F5344CB8AC3E}">
        <p14:creationId xmlns:p14="http://schemas.microsoft.com/office/powerpoint/2010/main" val="250091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AC9060-88CC-63E7-6728-C62A2D8914C9}"/>
              </a:ext>
            </a:extLst>
          </p:cNvPr>
          <p:cNvSpPr txBox="1"/>
          <p:nvPr/>
        </p:nvSpPr>
        <p:spPr>
          <a:xfrm>
            <a:off x="1004711" y="1004711"/>
            <a:ext cx="3803957" cy="784830"/>
          </a:xfrm>
          <a:prstGeom prst="rect">
            <a:avLst/>
          </a:prstGeom>
          <a:noFill/>
        </p:spPr>
        <p:txBody>
          <a:bodyPr wrap="square" rtlCol="0">
            <a:spAutoFit/>
          </a:bodyPr>
          <a:lstStyle/>
          <a:p>
            <a:r>
              <a:rPr lang="en-US" sz="4500" dirty="0">
                <a:latin typeface="Billy Ohio" panose="02000506000000020004" pitchFamily="50" charset="0"/>
              </a:rPr>
              <a:t>Setting Up Local Dues </a:t>
            </a:r>
          </a:p>
        </p:txBody>
      </p:sp>
      <p:pic>
        <p:nvPicPr>
          <p:cNvPr id="5" name="Picture 4">
            <a:extLst>
              <a:ext uri="{FF2B5EF4-FFF2-40B4-BE49-F238E27FC236}">
                <a16:creationId xmlns:a16="http://schemas.microsoft.com/office/drawing/2014/main" id="{87D1DDD3-9C06-BAB7-FC0C-4C617FF49558}"/>
              </a:ext>
            </a:extLst>
          </p:cNvPr>
          <p:cNvPicPr>
            <a:picLocks noChangeAspect="1"/>
          </p:cNvPicPr>
          <p:nvPr/>
        </p:nvPicPr>
        <p:blipFill>
          <a:blip r:embed="rId3"/>
          <a:stretch>
            <a:fillRect/>
          </a:stretch>
        </p:blipFill>
        <p:spPr>
          <a:xfrm>
            <a:off x="1263145" y="1789541"/>
            <a:ext cx="2355112" cy="4179626"/>
          </a:xfrm>
          <a:prstGeom prst="rect">
            <a:avLst/>
          </a:prstGeom>
        </p:spPr>
      </p:pic>
      <p:cxnSp>
        <p:nvCxnSpPr>
          <p:cNvPr id="7" name="Straight Arrow Connector 6">
            <a:extLst>
              <a:ext uri="{FF2B5EF4-FFF2-40B4-BE49-F238E27FC236}">
                <a16:creationId xmlns:a16="http://schemas.microsoft.com/office/drawing/2014/main" id="{A8922486-20A8-1975-88C6-1A19EA3F53F0}"/>
              </a:ext>
            </a:extLst>
          </p:cNvPr>
          <p:cNvCxnSpPr>
            <a:cxnSpLocks/>
          </p:cNvCxnSpPr>
          <p:nvPr/>
        </p:nvCxnSpPr>
        <p:spPr>
          <a:xfrm flipH="1">
            <a:off x="2655854" y="4410635"/>
            <a:ext cx="820068" cy="8606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DB3EC31-134F-F54D-F2A9-A3DA50E2D2E5}"/>
              </a:ext>
            </a:extLst>
          </p:cNvPr>
          <p:cNvPicPr>
            <a:picLocks noChangeAspect="1"/>
          </p:cNvPicPr>
          <p:nvPr/>
        </p:nvPicPr>
        <p:blipFill>
          <a:blip r:embed="rId4"/>
          <a:stretch>
            <a:fillRect/>
          </a:stretch>
        </p:blipFill>
        <p:spPr>
          <a:xfrm>
            <a:off x="4403152" y="1729667"/>
            <a:ext cx="4718669" cy="4239500"/>
          </a:xfrm>
          <a:prstGeom prst="rect">
            <a:avLst/>
          </a:prstGeom>
        </p:spPr>
      </p:pic>
      <p:pic>
        <p:nvPicPr>
          <p:cNvPr id="12" name="Picture 11">
            <a:extLst>
              <a:ext uri="{FF2B5EF4-FFF2-40B4-BE49-F238E27FC236}">
                <a16:creationId xmlns:a16="http://schemas.microsoft.com/office/drawing/2014/main" id="{A4166A36-261D-3957-99A3-3F826E56ABE5}"/>
              </a:ext>
            </a:extLst>
          </p:cNvPr>
          <p:cNvPicPr>
            <a:picLocks noChangeAspect="1"/>
          </p:cNvPicPr>
          <p:nvPr/>
        </p:nvPicPr>
        <p:blipFill>
          <a:blip r:embed="rId5"/>
          <a:stretch>
            <a:fillRect/>
          </a:stretch>
        </p:blipFill>
        <p:spPr>
          <a:xfrm>
            <a:off x="5097837" y="1126793"/>
            <a:ext cx="4229044" cy="540666"/>
          </a:xfrm>
          <a:prstGeom prst="rect">
            <a:avLst/>
          </a:prstGeom>
        </p:spPr>
      </p:pic>
      <p:cxnSp>
        <p:nvCxnSpPr>
          <p:cNvPr id="13" name="Straight Arrow Connector 12">
            <a:extLst>
              <a:ext uri="{FF2B5EF4-FFF2-40B4-BE49-F238E27FC236}">
                <a16:creationId xmlns:a16="http://schemas.microsoft.com/office/drawing/2014/main" id="{CA840BB8-EFDE-DD87-CD2C-EE7631476107}"/>
              </a:ext>
            </a:extLst>
          </p:cNvPr>
          <p:cNvCxnSpPr>
            <a:cxnSpLocks/>
          </p:cNvCxnSpPr>
          <p:nvPr/>
        </p:nvCxnSpPr>
        <p:spPr>
          <a:xfrm flipH="1">
            <a:off x="9148346" y="1004711"/>
            <a:ext cx="935407" cy="3673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90E7EA1-EAC4-FBC8-111B-0785E5C0986D}"/>
              </a:ext>
            </a:extLst>
          </p:cNvPr>
          <p:cNvSpPr/>
          <p:nvPr/>
        </p:nvSpPr>
        <p:spPr>
          <a:xfrm>
            <a:off x="3475922" y="4074289"/>
            <a:ext cx="598368" cy="49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9" name="Oval 8">
            <a:extLst>
              <a:ext uri="{FF2B5EF4-FFF2-40B4-BE49-F238E27FC236}">
                <a16:creationId xmlns:a16="http://schemas.microsoft.com/office/drawing/2014/main" id="{2625CFC7-C8FA-4BE2-1DF5-057A94075F44}"/>
              </a:ext>
            </a:extLst>
          </p:cNvPr>
          <p:cNvSpPr/>
          <p:nvPr/>
        </p:nvSpPr>
        <p:spPr>
          <a:xfrm>
            <a:off x="10168018" y="874392"/>
            <a:ext cx="598368" cy="49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cxnSp>
        <p:nvCxnSpPr>
          <p:cNvPr id="11" name="Straight Arrow Connector 10">
            <a:extLst>
              <a:ext uri="{FF2B5EF4-FFF2-40B4-BE49-F238E27FC236}">
                <a16:creationId xmlns:a16="http://schemas.microsoft.com/office/drawing/2014/main" id="{48DDD0FB-F0E5-C73F-9B0A-0A2DB74A3196}"/>
              </a:ext>
            </a:extLst>
          </p:cNvPr>
          <p:cNvCxnSpPr>
            <a:cxnSpLocks/>
          </p:cNvCxnSpPr>
          <p:nvPr/>
        </p:nvCxnSpPr>
        <p:spPr>
          <a:xfrm flipH="1">
            <a:off x="9032544" y="2910749"/>
            <a:ext cx="642349" cy="518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2FE83F1-E036-B18E-9192-8494E8E5F904}"/>
              </a:ext>
            </a:extLst>
          </p:cNvPr>
          <p:cNvSpPr/>
          <p:nvPr/>
        </p:nvSpPr>
        <p:spPr>
          <a:xfrm>
            <a:off x="9784569" y="2629154"/>
            <a:ext cx="642348" cy="518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Tree>
    <p:extLst>
      <p:ext uri="{BB962C8B-B14F-4D97-AF65-F5344CB8AC3E}">
        <p14:creationId xmlns:p14="http://schemas.microsoft.com/office/powerpoint/2010/main" val="169930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644562" y="1789541"/>
            <a:ext cx="10515600" cy="4351338"/>
          </a:xfrm>
        </p:spPr>
        <p:txBody>
          <a:bodyPr>
            <a:normAutofit/>
          </a:bodyPr>
          <a:lstStyle/>
          <a:p>
            <a:pPr marL="285750" indent="-285750">
              <a:buFont typeface="Arial" panose="020B0604020202020204" pitchFamily="34" charset="0"/>
              <a:buChar char="•"/>
            </a:pPr>
            <a:r>
              <a:rPr lang="en-US" sz="2000" b="1" dirty="0">
                <a:solidFill>
                  <a:schemeClr val="tx1"/>
                </a:solidFill>
                <a:latin typeface="Montserrat" panose="00000500000000000000" pitchFamily="2" charset="0"/>
              </a:rPr>
              <a:t>Friendly Finance Reminders</a:t>
            </a:r>
          </a:p>
          <a:p>
            <a:pPr marL="1428721" lvl="1" indent="-285750">
              <a:buFont typeface="Arial" panose="020B0604020202020204" pitchFamily="34" charset="0"/>
              <a:buChar char="•"/>
            </a:pPr>
            <a:r>
              <a:rPr lang="en-US" sz="2000" dirty="0">
                <a:solidFill>
                  <a:schemeClr val="tx1"/>
                </a:solidFill>
                <a:latin typeface="Montserrat" panose="00000500000000000000" pitchFamily="2" charset="0"/>
              </a:rPr>
              <a:t>All alumnae groups should be operating on a fiscal year (7/1 – 6/30) including local dues.</a:t>
            </a:r>
          </a:p>
          <a:p>
            <a:pPr marL="1428721" lvl="1" indent="-285750">
              <a:buFont typeface="Arial" panose="020B0604020202020204" pitchFamily="34" charset="0"/>
              <a:buChar char="•"/>
            </a:pPr>
            <a:r>
              <a:rPr lang="en-US" sz="2000" dirty="0">
                <a:solidFill>
                  <a:schemeClr val="tx1"/>
                </a:solidFill>
                <a:latin typeface="Montserrat" panose="00000500000000000000" pitchFamily="2" charset="0"/>
              </a:rPr>
              <a:t>You will receive communication from EO about filing your alumnae group’s taxes – must be done by 11/15. </a:t>
            </a:r>
            <a:r>
              <a:rPr lang="en-US" sz="2000" b="1" dirty="0">
                <a:solidFill>
                  <a:schemeClr val="tx1"/>
                </a:solidFill>
                <a:latin typeface="Montserrat" panose="00000500000000000000" pitchFamily="2" charset="0"/>
              </a:rPr>
              <a:t>Do not file on an April deadline, like your personal taxes.</a:t>
            </a:r>
          </a:p>
          <a:p>
            <a:pPr marL="2571693" lvl="2" indent="-285750">
              <a:buFont typeface="Arial" panose="020B0604020202020204" pitchFamily="34" charset="0"/>
              <a:buChar char="•"/>
            </a:pPr>
            <a:r>
              <a:rPr lang="en-US" sz="2000" dirty="0">
                <a:solidFill>
                  <a:schemeClr val="tx1"/>
                </a:solidFill>
                <a:latin typeface="Montserrat" panose="00000500000000000000" pitchFamily="2" charset="0"/>
              </a:rPr>
              <a:t>Upload IRS confirmation to Anchorbase by 11/15</a:t>
            </a:r>
          </a:p>
          <a:p>
            <a:pPr marL="1428721" lvl="1" indent="-285750">
              <a:buFont typeface="Arial" panose="020B0604020202020204" pitchFamily="34" charset="0"/>
              <a:buChar char="•"/>
            </a:pPr>
            <a:r>
              <a:rPr lang="en-US" sz="2000" dirty="0">
                <a:solidFill>
                  <a:schemeClr val="tx1"/>
                </a:solidFill>
                <a:latin typeface="Montserrat" panose="00000500000000000000" pitchFamily="2" charset="0"/>
              </a:rPr>
              <a:t>You will also receive an invoice from EO in October for your group’s annual fee, web fee, convention fee and your insurance fee in the fall. </a:t>
            </a:r>
          </a:p>
          <a:p>
            <a:pPr marL="1428721" lvl="1" indent="-285750">
              <a:buFont typeface="Arial" panose="020B0604020202020204" pitchFamily="34" charset="0"/>
              <a:buChar char="•"/>
            </a:pPr>
            <a:r>
              <a:rPr lang="en-US" sz="2000" dirty="0">
                <a:solidFill>
                  <a:schemeClr val="tx1"/>
                </a:solidFill>
                <a:latin typeface="Montserrat" panose="00000500000000000000" pitchFamily="2" charset="0"/>
              </a:rPr>
              <a:t>Ensure you have your local dues on memberplanet for the 22-23 year to support the above.</a:t>
            </a:r>
          </a:p>
          <a:p>
            <a:pPr marL="1428721" lvl="1" indent="-285750">
              <a:buFont typeface="Arial" panose="020B0604020202020204" pitchFamily="34" charset="0"/>
              <a:buChar char="•"/>
            </a:pPr>
            <a:r>
              <a:rPr lang="en-US" sz="2000" dirty="0">
                <a:solidFill>
                  <a:schemeClr val="tx1"/>
                </a:solidFill>
                <a:latin typeface="Montserrat" panose="00000500000000000000" pitchFamily="2" charset="0"/>
              </a:rPr>
              <a:t>Additional finance reminders can be found in the </a:t>
            </a:r>
            <a:r>
              <a:rPr lang="en-US" sz="2000" dirty="0" err="1">
                <a:solidFill>
                  <a:schemeClr val="tx1"/>
                </a:solidFill>
                <a:latin typeface="Montserrat" panose="00000500000000000000" pitchFamily="2" charset="0"/>
              </a:rPr>
              <a:t>vp</a:t>
            </a:r>
            <a:r>
              <a:rPr lang="en-US" sz="2000" dirty="0">
                <a:solidFill>
                  <a:schemeClr val="tx1"/>
                </a:solidFill>
                <a:latin typeface="Montserrat" panose="00000500000000000000" pitchFamily="2" charset="0"/>
              </a:rPr>
              <a:t>: finance Officer Navigation Guide. </a:t>
            </a:r>
          </a:p>
          <a:p>
            <a:pPr marL="1428721" lvl="1" indent="-285750">
              <a:buFont typeface="Arial" panose="020B0604020202020204" pitchFamily="34" charset="0"/>
              <a:buChar char="•"/>
            </a:pPr>
            <a:endParaRPr lang="en-US" sz="2000" dirty="0">
              <a:solidFill>
                <a:schemeClr val="tx1"/>
              </a:solidFill>
              <a:latin typeface="Montserrat" panose="00000500000000000000" pitchFamily="2" charset="0"/>
            </a:endParaRPr>
          </a:p>
          <a:p>
            <a:endParaRPr lang="en-US" sz="2000" dirty="0"/>
          </a:p>
        </p:txBody>
      </p:sp>
      <p:sp>
        <p:nvSpPr>
          <p:cNvPr id="5" name="TextBox 4">
            <a:extLst>
              <a:ext uri="{FF2B5EF4-FFF2-40B4-BE49-F238E27FC236}">
                <a16:creationId xmlns:a16="http://schemas.microsoft.com/office/drawing/2014/main" id="{F94877E0-E810-4377-9DED-AF84F4FD9EBA}"/>
              </a:ext>
            </a:extLst>
          </p:cNvPr>
          <p:cNvSpPr txBox="1"/>
          <p:nvPr/>
        </p:nvSpPr>
        <p:spPr>
          <a:xfrm>
            <a:off x="1004711" y="1004711"/>
            <a:ext cx="5802489" cy="784830"/>
          </a:xfrm>
          <a:prstGeom prst="rect">
            <a:avLst/>
          </a:prstGeom>
          <a:noFill/>
        </p:spPr>
        <p:txBody>
          <a:bodyPr wrap="square" rtlCol="0">
            <a:spAutoFit/>
          </a:bodyPr>
          <a:lstStyle/>
          <a:p>
            <a:r>
              <a:rPr lang="en-US" sz="4500" dirty="0">
                <a:latin typeface="Billy Ohio" panose="02000506000000020004" pitchFamily="50" charset="0"/>
              </a:rPr>
              <a:t>Fraternity Standard #9</a:t>
            </a:r>
          </a:p>
        </p:txBody>
      </p:sp>
    </p:spTree>
    <p:extLst>
      <p:ext uri="{BB962C8B-B14F-4D97-AF65-F5344CB8AC3E}">
        <p14:creationId xmlns:p14="http://schemas.microsoft.com/office/powerpoint/2010/main" val="4079088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AA38-257F-4DA5-9A3A-B12FBC8BBB46}"/>
              </a:ext>
            </a:extLst>
          </p:cNvPr>
          <p:cNvSpPr>
            <a:spLocks noGrp="1"/>
          </p:cNvSpPr>
          <p:nvPr>
            <p:ph type="title" idx="4294967295"/>
          </p:nvPr>
        </p:nvSpPr>
        <p:spPr>
          <a:xfrm>
            <a:off x="924261" y="2611269"/>
            <a:ext cx="9801113" cy="1015663"/>
          </a:xfrm>
        </p:spPr>
        <p:txBody>
          <a:bodyPr>
            <a:noAutofit/>
          </a:bodyPr>
          <a:lstStyle/>
          <a:p>
            <a:pPr algn="ctr" fontAlgn="ctr"/>
            <a:br>
              <a:rPr lang="en-US" sz="3600" dirty="0">
                <a:solidFill>
                  <a:srgbClr val="C00000"/>
                </a:solidFill>
                <a:latin typeface="Montserrat" panose="00000500000000000000" pitchFamily="2" charset="0"/>
              </a:rPr>
            </a:br>
            <a:r>
              <a:rPr lang="en-US" sz="3600" dirty="0">
                <a:solidFill>
                  <a:schemeClr val="bg2"/>
                </a:solidFill>
                <a:latin typeface="Montserrat" panose="00000500000000000000" pitchFamily="2" charset="0"/>
              </a:rPr>
              <a:t>Welcoming all members into alumnae groups by utilizing thoughtful recruitment and retention efforts</a:t>
            </a:r>
            <a:br>
              <a:rPr lang="en-US" sz="3600" dirty="0">
                <a:solidFill>
                  <a:schemeClr val="bg2"/>
                </a:solidFill>
                <a:latin typeface="Montserrat" panose="00000500000000000000" pitchFamily="2" charset="0"/>
              </a:rPr>
            </a:br>
            <a:br>
              <a:rPr lang="en-US" sz="3600" dirty="0">
                <a:solidFill>
                  <a:schemeClr val="bg2"/>
                </a:solidFill>
                <a:latin typeface="Montserrat" panose="00000500000000000000" pitchFamily="2" charset="0"/>
              </a:rPr>
            </a:br>
            <a:br>
              <a:rPr lang="en-US" sz="2400" dirty="0">
                <a:solidFill>
                  <a:schemeClr val="bg2"/>
                </a:solidFill>
                <a:latin typeface="Montserrat" panose="00000500000000000000" pitchFamily="2" charset="0"/>
              </a:rPr>
            </a:br>
            <a:endParaRPr lang="en-US" sz="2400" dirty="0">
              <a:solidFill>
                <a:schemeClr val="bg2"/>
              </a:solidFill>
              <a:latin typeface="Montserrat" panose="00000500000000000000" pitchFamily="2" charset="0"/>
            </a:endParaRPr>
          </a:p>
        </p:txBody>
      </p:sp>
      <p:sp>
        <p:nvSpPr>
          <p:cNvPr id="7" name="TextBox 6">
            <a:extLst>
              <a:ext uri="{FF2B5EF4-FFF2-40B4-BE49-F238E27FC236}">
                <a16:creationId xmlns:a16="http://schemas.microsoft.com/office/drawing/2014/main" id="{49F097DC-052B-4E65-8558-B074B023A99B}"/>
              </a:ext>
            </a:extLst>
          </p:cNvPr>
          <p:cNvSpPr txBox="1"/>
          <p:nvPr/>
        </p:nvSpPr>
        <p:spPr>
          <a:xfrm>
            <a:off x="4381874" y="2251821"/>
            <a:ext cx="3849511" cy="1015663"/>
          </a:xfrm>
          <a:prstGeom prst="rect">
            <a:avLst/>
          </a:prstGeom>
          <a:noFill/>
        </p:spPr>
        <p:txBody>
          <a:bodyPr wrap="square" rtlCol="0">
            <a:spAutoFit/>
          </a:bodyPr>
          <a:lstStyle/>
          <a:p>
            <a:r>
              <a:rPr lang="en-US" sz="6000" dirty="0">
                <a:solidFill>
                  <a:schemeClr val="bg2"/>
                </a:solidFill>
                <a:latin typeface="Billy Ohio" panose="02000506000000020004" pitchFamily="50" charset="0"/>
              </a:rPr>
              <a:t>Membership </a:t>
            </a:r>
          </a:p>
        </p:txBody>
      </p:sp>
    </p:spTree>
    <p:extLst>
      <p:ext uri="{BB962C8B-B14F-4D97-AF65-F5344CB8AC3E}">
        <p14:creationId xmlns:p14="http://schemas.microsoft.com/office/powerpoint/2010/main" val="143963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2FB9D-F086-42BD-B126-23141F0692C3}"/>
              </a:ext>
            </a:extLst>
          </p:cNvPr>
          <p:cNvSpPr>
            <a:spLocks noGrp="1"/>
          </p:cNvSpPr>
          <p:nvPr>
            <p:ph type="title" idx="4294967295"/>
          </p:nvPr>
        </p:nvSpPr>
        <p:spPr>
          <a:xfrm>
            <a:off x="954550" y="1077444"/>
            <a:ext cx="4588933" cy="775053"/>
          </a:xfrm>
        </p:spPr>
        <p:txBody>
          <a:bodyPr/>
          <a:lstStyle/>
          <a:p>
            <a:r>
              <a:rPr lang="en-US" sz="4500" dirty="0">
                <a:solidFill>
                  <a:schemeClr val="tx1"/>
                </a:solidFill>
                <a:latin typeface="Billy Ohio" panose="02000506000000020004" pitchFamily="50" charset="0"/>
              </a:rPr>
              <a:t>Recruiting New Members</a:t>
            </a:r>
          </a:p>
        </p:txBody>
      </p:sp>
      <p:sp>
        <p:nvSpPr>
          <p:cNvPr id="4" name="Rectangle 3">
            <a:extLst>
              <a:ext uri="{FF2B5EF4-FFF2-40B4-BE49-F238E27FC236}">
                <a16:creationId xmlns:a16="http://schemas.microsoft.com/office/drawing/2014/main" id="{91674B99-93E1-4604-9EE8-8F43E88B9E4B}"/>
              </a:ext>
            </a:extLst>
          </p:cNvPr>
          <p:cNvSpPr/>
          <p:nvPr/>
        </p:nvSpPr>
        <p:spPr>
          <a:xfrm>
            <a:off x="1071081" y="1748683"/>
            <a:ext cx="9469821" cy="4031873"/>
          </a:xfrm>
          <a:prstGeom prst="rect">
            <a:avLst/>
          </a:prstGeom>
        </p:spPr>
        <p:txBody>
          <a:bodyPr wrap="square">
            <a:spAutoFit/>
          </a:bodyPr>
          <a:lstStyle/>
          <a:p>
            <a:r>
              <a:rPr lang="en-US" sz="2000" b="1" dirty="0">
                <a:latin typeface="Montserrat" panose="00000500000000000000" pitchFamily="2" charset="0"/>
              </a:rPr>
              <a:t>The Recruitment Process – Be Creative!</a:t>
            </a:r>
          </a:p>
          <a:p>
            <a:pPr marL="342900" indent="-342900">
              <a:buFont typeface="Arial" panose="020B0604020202020204" pitchFamily="34" charset="0"/>
              <a:buChar char="•"/>
            </a:pPr>
            <a:r>
              <a:rPr lang="en-US" sz="2000" dirty="0">
                <a:latin typeface="Montserrat" panose="00000500000000000000" pitchFamily="2" charset="0"/>
              </a:rPr>
              <a:t>Utilize personal contact from officers and members—the most effective recruiting tool. </a:t>
            </a:r>
          </a:p>
          <a:p>
            <a:pPr marL="342900" indent="-342900">
              <a:buFont typeface="Arial" panose="020B0604020202020204" pitchFamily="34" charset="0"/>
              <a:buChar char="•"/>
            </a:pPr>
            <a:r>
              <a:rPr lang="en-US" sz="2000" dirty="0">
                <a:latin typeface="Montserrat" panose="00000500000000000000" pitchFamily="2" charset="0"/>
              </a:rPr>
              <a:t>Welcome new members at their first event with a special introduction and small gift. Follow up with a card, phone call, or personal note. </a:t>
            </a:r>
          </a:p>
          <a:p>
            <a:pPr marL="342900" indent="-342900">
              <a:buFont typeface="Arial" panose="020B0604020202020204" pitchFamily="34" charset="0"/>
              <a:buChar char="•"/>
            </a:pPr>
            <a:r>
              <a:rPr lang="en-US" sz="2000" dirty="0">
                <a:latin typeface="Montserrat" panose="00000500000000000000" pitchFamily="2" charset="0"/>
              </a:rPr>
              <a:t>Target younger Delta Gammas who have not participated and alumnae new to the area.</a:t>
            </a:r>
          </a:p>
          <a:p>
            <a:pPr marL="342900" indent="-342900">
              <a:buFont typeface="Arial" panose="020B0604020202020204" pitchFamily="34" charset="0"/>
              <a:buChar char="•"/>
            </a:pPr>
            <a:r>
              <a:rPr lang="en-US" sz="2000" dirty="0">
                <a:latin typeface="Montserrat" panose="00000500000000000000" pitchFamily="2" charset="0"/>
              </a:rPr>
              <a:t>Set goals and develop a written plan for membership efforts and share with your group.</a:t>
            </a:r>
          </a:p>
          <a:p>
            <a:pPr marL="342900" indent="-342900">
              <a:buFont typeface="Arial" panose="020B0604020202020204" pitchFamily="34" charset="0"/>
              <a:buChar char="•"/>
            </a:pPr>
            <a:r>
              <a:rPr lang="en-US" sz="2000" dirty="0">
                <a:latin typeface="Montserrat" panose="00000500000000000000" pitchFamily="2" charset="0"/>
              </a:rPr>
              <a:t>Utilize life-stage (young, senior) or special interest groups to recruit new members.</a:t>
            </a:r>
          </a:p>
          <a:p>
            <a:pPr marL="342900" indent="-342900">
              <a:buFont typeface="Arial" panose="020B0604020202020204" pitchFamily="34" charset="0"/>
              <a:buChar char="•"/>
            </a:pPr>
            <a:r>
              <a:rPr lang="en-US" sz="1800" b="0" i="0" u="none" strike="noStrike" dirty="0">
                <a:solidFill>
                  <a:srgbClr val="00205B"/>
                </a:solidFill>
                <a:effectLst/>
                <a:latin typeface="Montserrat" panose="00000500000000000000" pitchFamily="2" charset="0"/>
              </a:rPr>
              <a:t>Encourage women to identify Alumnae Initiates who can contribute to the Alumnae group.</a:t>
            </a:r>
            <a:endParaRPr lang="en-US" sz="2000" dirty="0">
              <a:latin typeface="Montserrat" panose="00000500000000000000" pitchFamily="2" charset="0"/>
            </a:endParaRPr>
          </a:p>
        </p:txBody>
      </p:sp>
    </p:spTree>
    <p:extLst>
      <p:ext uri="{BB962C8B-B14F-4D97-AF65-F5344CB8AC3E}">
        <p14:creationId xmlns:p14="http://schemas.microsoft.com/office/powerpoint/2010/main" val="332368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6D93-5744-4DC3-83A2-96E7A9AAD4BB}"/>
              </a:ext>
            </a:extLst>
          </p:cNvPr>
          <p:cNvSpPr>
            <a:spLocks noGrp="1"/>
          </p:cNvSpPr>
          <p:nvPr>
            <p:ph type="title" idx="4294967295"/>
          </p:nvPr>
        </p:nvSpPr>
        <p:spPr>
          <a:xfrm>
            <a:off x="982133" y="902229"/>
            <a:ext cx="2381956" cy="836259"/>
          </a:xfrm>
        </p:spPr>
        <p:txBody>
          <a:bodyPr/>
          <a:lstStyle/>
          <a:p>
            <a:r>
              <a:rPr lang="en-US" sz="4500" dirty="0">
                <a:solidFill>
                  <a:schemeClr val="tx1"/>
                </a:solidFill>
                <a:latin typeface="Billy Ohio" panose="02000506000000020004" pitchFamily="50" charset="0"/>
              </a:rPr>
              <a:t>Retention</a:t>
            </a:r>
          </a:p>
        </p:txBody>
      </p:sp>
      <p:sp>
        <p:nvSpPr>
          <p:cNvPr id="3" name="Content Placeholder 2">
            <a:extLst>
              <a:ext uri="{FF2B5EF4-FFF2-40B4-BE49-F238E27FC236}">
                <a16:creationId xmlns:a16="http://schemas.microsoft.com/office/drawing/2014/main" id="{D9874F6A-7F3B-4372-9B37-FE266D2B565B}"/>
              </a:ext>
            </a:extLst>
          </p:cNvPr>
          <p:cNvSpPr>
            <a:spLocks noGrp="1"/>
          </p:cNvSpPr>
          <p:nvPr>
            <p:ph idx="4294967295"/>
          </p:nvPr>
        </p:nvSpPr>
        <p:spPr>
          <a:xfrm>
            <a:off x="982133" y="1604433"/>
            <a:ext cx="9900356" cy="4351338"/>
          </a:xfrm>
        </p:spPr>
        <p:txBody>
          <a:bodyPr/>
          <a:lstStyle/>
          <a:p>
            <a:pPr marL="342900" indent="-342900">
              <a:buFont typeface="Arial" panose="020B0604020202020204" pitchFamily="34" charset="0"/>
              <a:buChar char="•"/>
            </a:pPr>
            <a:r>
              <a:rPr lang="en-US" sz="2000" dirty="0">
                <a:solidFill>
                  <a:schemeClr val="tx1"/>
                </a:solidFill>
                <a:latin typeface="Montserrat" panose="00000500000000000000" pitchFamily="2" charset="0"/>
              </a:rPr>
              <a:t>Involve new members on a committee or event</a:t>
            </a:r>
          </a:p>
          <a:p>
            <a:pPr marL="1485871" lvl="1" indent="-342900">
              <a:buFont typeface="Arial" panose="020B0604020202020204" pitchFamily="34" charset="0"/>
              <a:buChar char="•"/>
            </a:pPr>
            <a:r>
              <a:rPr lang="en-US" sz="2000" dirty="0">
                <a:solidFill>
                  <a:schemeClr val="tx1"/>
                </a:solidFill>
                <a:latin typeface="Montserrat" panose="00000500000000000000" pitchFamily="2" charset="0"/>
              </a:rPr>
              <a:t>Offer opportunities to participate that are not a formal officer role</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The power of a “Thank you”</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Survey members at the beginning and at the end of the year.</a:t>
            </a:r>
          </a:p>
          <a:p>
            <a:pPr marL="1485871" lvl="1" indent="-342900">
              <a:buFont typeface="Arial" panose="020B0604020202020204" pitchFamily="34" charset="0"/>
              <a:buChar char="•"/>
            </a:pPr>
            <a:r>
              <a:rPr lang="en-US" sz="2000" dirty="0">
                <a:solidFill>
                  <a:schemeClr val="tx1"/>
                </a:solidFill>
                <a:latin typeface="Montserrat" panose="00000500000000000000" pitchFamily="2" charset="0"/>
              </a:rPr>
              <a:t>Multi-purpose programming and balanced programming important. Consider offering both in person and virtual events</a:t>
            </a:r>
          </a:p>
          <a:p>
            <a:pPr marL="1485871" lvl="1" indent="-342900">
              <a:buFont typeface="Arial" panose="020B0604020202020204" pitchFamily="34" charset="0"/>
              <a:buChar char="•"/>
            </a:pPr>
            <a:r>
              <a:rPr lang="en-US" sz="2000" dirty="0">
                <a:solidFill>
                  <a:schemeClr val="tx1"/>
                </a:solidFill>
                <a:latin typeface="Montserrat" panose="00000500000000000000" pitchFamily="2" charset="0"/>
              </a:rPr>
              <a:t>Be consistent with your calendar and communicate the calendar early and often! </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Encourage members to contribute ideas</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Use a ritual or inspiration from </a:t>
            </a:r>
            <a:r>
              <a:rPr lang="en-US" sz="2000" i="1" dirty="0">
                <a:solidFill>
                  <a:schemeClr val="tx1"/>
                </a:solidFill>
                <a:latin typeface="Montserrat" panose="00000500000000000000" pitchFamily="2" charset="0"/>
              </a:rPr>
              <a:t>Rituals Handbook</a:t>
            </a:r>
            <a:r>
              <a:rPr lang="en-US" sz="2000" dirty="0">
                <a:solidFill>
                  <a:schemeClr val="tx1"/>
                </a:solidFill>
                <a:latin typeface="Montserrat" panose="00000500000000000000" pitchFamily="2" charset="0"/>
              </a:rPr>
              <a:t> or </a:t>
            </a:r>
            <a:r>
              <a:rPr lang="en-US" sz="2000" i="1" dirty="0">
                <a:solidFill>
                  <a:schemeClr val="tx1"/>
                </a:solidFill>
                <a:latin typeface="Montserrat" panose="00000500000000000000" pitchFamily="2" charset="0"/>
              </a:rPr>
              <a:t>Think Anchor Deep</a:t>
            </a:r>
            <a:r>
              <a:rPr lang="en-US" sz="2000" dirty="0">
                <a:solidFill>
                  <a:schemeClr val="tx1"/>
                </a:solidFill>
                <a:latin typeface="Montserrat" panose="00000500000000000000" pitchFamily="2" charset="0"/>
              </a:rPr>
              <a:t> at the beginning and close with the Oath of Friendship, when possible. </a:t>
            </a:r>
          </a:p>
        </p:txBody>
      </p:sp>
    </p:spTree>
    <p:extLst>
      <p:ext uri="{BB962C8B-B14F-4D97-AF65-F5344CB8AC3E}">
        <p14:creationId xmlns:p14="http://schemas.microsoft.com/office/powerpoint/2010/main" val="9407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C2E25-C195-4CF7-84C3-C092B5B3CB43}"/>
              </a:ext>
            </a:extLst>
          </p:cNvPr>
          <p:cNvSpPr>
            <a:spLocks noGrp="1"/>
          </p:cNvSpPr>
          <p:nvPr>
            <p:ph idx="4294967295"/>
          </p:nvPr>
        </p:nvSpPr>
        <p:spPr>
          <a:xfrm>
            <a:off x="1066799" y="1957387"/>
            <a:ext cx="10058401" cy="4351337"/>
          </a:xfrm>
          <a:prstGeom prst="rect">
            <a:avLst/>
          </a:prstGeom>
        </p:spPr>
        <p:txBody>
          <a:bodyPr>
            <a:normAutofit/>
          </a:bodyPr>
          <a:lstStyle/>
          <a:p>
            <a:r>
              <a:rPr lang="en-US" sz="2500" dirty="0">
                <a:solidFill>
                  <a:schemeClr val="tx1"/>
                </a:solidFill>
                <a:latin typeface="Montserrat" panose="00000500000000000000" pitchFamily="2" charset="0"/>
              </a:rPr>
              <a:t>Must be engaging</a:t>
            </a:r>
          </a:p>
          <a:p>
            <a:r>
              <a:rPr lang="en-US" sz="2500" dirty="0">
                <a:solidFill>
                  <a:schemeClr val="tx1"/>
                </a:solidFill>
                <a:latin typeface="Montserrat" panose="00000500000000000000" pitchFamily="2" charset="0"/>
              </a:rPr>
              <a:t>Must be thoughtful</a:t>
            </a:r>
          </a:p>
          <a:p>
            <a:r>
              <a:rPr lang="en-US" sz="2500" dirty="0">
                <a:solidFill>
                  <a:schemeClr val="tx1"/>
                </a:solidFill>
                <a:latin typeface="Montserrat" panose="00000500000000000000" pitchFamily="2" charset="0"/>
              </a:rPr>
              <a:t>Must be affordable</a:t>
            </a:r>
          </a:p>
          <a:p>
            <a:r>
              <a:rPr lang="en-US" sz="2500" dirty="0">
                <a:solidFill>
                  <a:schemeClr val="tx1"/>
                </a:solidFill>
                <a:latin typeface="Montserrat" panose="00000500000000000000" pitchFamily="2" charset="0"/>
              </a:rPr>
              <a:t>Must be social</a:t>
            </a:r>
          </a:p>
          <a:p>
            <a:r>
              <a:rPr lang="en-US" sz="2500" dirty="0">
                <a:solidFill>
                  <a:schemeClr val="tx1"/>
                </a:solidFill>
                <a:latin typeface="Montserrat" panose="00000500000000000000" pitchFamily="2" charset="0"/>
              </a:rPr>
              <a:t>____________________________</a:t>
            </a:r>
          </a:p>
          <a:p>
            <a:endParaRPr lang="en-US" sz="2500" dirty="0">
              <a:solidFill>
                <a:schemeClr val="tx1"/>
              </a:solidFill>
              <a:latin typeface="Montserrat" panose="00000500000000000000" pitchFamily="2" charset="0"/>
            </a:endParaRPr>
          </a:p>
          <a:p>
            <a:r>
              <a:rPr lang="en-US" sz="2500" dirty="0">
                <a:solidFill>
                  <a:schemeClr val="tx1"/>
                </a:solidFill>
                <a:latin typeface="Montserrat" panose="00000500000000000000" pitchFamily="2" charset="0"/>
              </a:rPr>
              <a:t>Women need a reason to fit us into their busy schedules. By providing programs and communication that fit the above traits, we provide incentive for members to attend, contribute, and continue their membership.</a:t>
            </a:r>
          </a:p>
        </p:txBody>
      </p:sp>
      <p:sp>
        <p:nvSpPr>
          <p:cNvPr id="2" name="Title 1">
            <a:extLst>
              <a:ext uri="{FF2B5EF4-FFF2-40B4-BE49-F238E27FC236}">
                <a16:creationId xmlns:a16="http://schemas.microsoft.com/office/drawing/2014/main" id="{8A263953-C737-4F7D-BB9C-7B7EC331B676}"/>
              </a:ext>
            </a:extLst>
          </p:cNvPr>
          <p:cNvSpPr>
            <a:spLocks noGrp="1"/>
          </p:cNvSpPr>
          <p:nvPr>
            <p:ph type="title" idx="4294967295"/>
          </p:nvPr>
        </p:nvSpPr>
        <p:spPr>
          <a:xfrm>
            <a:off x="999067" y="940860"/>
            <a:ext cx="10515600" cy="842786"/>
          </a:xfrm>
        </p:spPr>
        <p:txBody>
          <a:bodyPr/>
          <a:lstStyle/>
          <a:p>
            <a:r>
              <a:rPr lang="en-US" sz="4500" dirty="0">
                <a:solidFill>
                  <a:schemeClr val="tx1"/>
                </a:solidFill>
                <a:latin typeface="Billy Ohio" panose="02000506000000020004" pitchFamily="50" charset="0"/>
              </a:rPr>
              <a:t>Our Communication &amp; Events</a:t>
            </a:r>
          </a:p>
        </p:txBody>
      </p:sp>
    </p:spTree>
    <p:extLst>
      <p:ext uri="{BB962C8B-B14F-4D97-AF65-F5344CB8AC3E}">
        <p14:creationId xmlns:p14="http://schemas.microsoft.com/office/powerpoint/2010/main" val="2483972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4" name="TextBox 3">
            <a:extLst>
              <a:ext uri="{FF2B5EF4-FFF2-40B4-BE49-F238E27FC236}">
                <a16:creationId xmlns:a16="http://schemas.microsoft.com/office/drawing/2014/main" id="{E9F6B0C3-4B7B-4C2F-B72C-AC818C3EA8F8}"/>
              </a:ext>
            </a:extLst>
          </p:cNvPr>
          <p:cNvSpPr txBox="1"/>
          <p:nvPr/>
        </p:nvSpPr>
        <p:spPr>
          <a:xfrm>
            <a:off x="949149" y="826206"/>
            <a:ext cx="6276622" cy="861774"/>
          </a:xfrm>
          <a:prstGeom prst="rect">
            <a:avLst/>
          </a:prstGeom>
          <a:noFill/>
        </p:spPr>
        <p:txBody>
          <a:bodyPr wrap="square" rtlCol="0">
            <a:spAutoFit/>
          </a:bodyPr>
          <a:lstStyle/>
          <a:p>
            <a:r>
              <a:rPr lang="en-US" sz="5000" dirty="0">
                <a:latin typeface="Billy Ohio" panose="02000506000000020004" pitchFamily="50" charset="0"/>
              </a:rPr>
              <a:t>Engaging Recent Graduates</a:t>
            </a:r>
          </a:p>
        </p:txBody>
      </p:sp>
      <p:pic>
        <p:nvPicPr>
          <p:cNvPr id="6" name="Picture 5">
            <a:extLst>
              <a:ext uri="{FF2B5EF4-FFF2-40B4-BE49-F238E27FC236}">
                <a16:creationId xmlns:a16="http://schemas.microsoft.com/office/drawing/2014/main" id="{C596BDAD-341A-C488-5278-5399B61CAFF4}"/>
              </a:ext>
            </a:extLst>
          </p:cNvPr>
          <p:cNvPicPr>
            <a:picLocks noChangeAspect="1"/>
          </p:cNvPicPr>
          <p:nvPr/>
        </p:nvPicPr>
        <p:blipFill>
          <a:blip r:embed="rId3"/>
          <a:stretch>
            <a:fillRect/>
          </a:stretch>
        </p:blipFill>
        <p:spPr>
          <a:xfrm>
            <a:off x="949149" y="1687980"/>
            <a:ext cx="6633546" cy="4315707"/>
          </a:xfrm>
          <a:prstGeom prst="rect">
            <a:avLst/>
          </a:prstGeom>
        </p:spPr>
      </p:pic>
      <p:pic>
        <p:nvPicPr>
          <p:cNvPr id="8" name="Picture 7">
            <a:extLst>
              <a:ext uri="{FF2B5EF4-FFF2-40B4-BE49-F238E27FC236}">
                <a16:creationId xmlns:a16="http://schemas.microsoft.com/office/drawing/2014/main" id="{61F068F6-7DF1-97AD-209B-BB7846229B8B}"/>
              </a:ext>
            </a:extLst>
          </p:cNvPr>
          <p:cNvPicPr>
            <a:picLocks noChangeAspect="1"/>
          </p:cNvPicPr>
          <p:nvPr/>
        </p:nvPicPr>
        <p:blipFill>
          <a:blip r:embed="rId4"/>
          <a:stretch>
            <a:fillRect/>
          </a:stretch>
        </p:blipFill>
        <p:spPr>
          <a:xfrm>
            <a:off x="7896730" y="1687980"/>
            <a:ext cx="3134876" cy="3255159"/>
          </a:xfrm>
          <a:prstGeom prst="rect">
            <a:avLst/>
          </a:prstGeom>
        </p:spPr>
      </p:pic>
    </p:spTree>
    <p:extLst>
      <p:ext uri="{BB962C8B-B14F-4D97-AF65-F5344CB8AC3E}">
        <p14:creationId xmlns:p14="http://schemas.microsoft.com/office/powerpoint/2010/main" val="107981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1025584" y="2288081"/>
            <a:ext cx="10515600" cy="4351337"/>
          </a:xfrm>
        </p:spPr>
        <p:txBody>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Resources</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The Fraternity's Positional Statement on Inclusivity</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“DGs New to Town” Report in Anchorbase</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Engaging Recent Graduates Resource</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Collumnae Event Planning Guide</a:t>
            </a:r>
          </a:p>
        </p:txBody>
      </p:sp>
      <p:sp>
        <p:nvSpPr>
          <p:cNvPr id="4" name="TextBox 3">
            <a:extLst>
              <a:ext uri="{FF2B5EF4-FFF2-40B4-BE49-F238E27FC236}">
                <a16:creationId xmlns:a16="http://schemas.microsoft.com/office/drawing/2014/main" id="{E9F6B0C3-4B7B-4C2F-B72C-AC818C3EA8F8}"/>
              </a:ext>
            </a:extLst>
          </p:cNvPr>
          <p:cNvSpPr txBox="1"/>
          <p:nvPr/>
        </p:nvSpPr>
        <p:spPr>
          <a:xfrm>
            <a:off x="1196622" y="1106311"/>
            <a:ext cx="6276622" cy="710644"/>
          </a:xfrm>
          <a:prstGeom prst="rect">
            <a:avLst/>
          </a:prstGeom>
          <a:noFill/>
        </p:spPr>
        <p:txBody>
          <a:bodyPr wrap="square" rtlCol="0">
            <a:spAutoFit/>
          </a:bodyPr>
          <a:lstStyle/>
          <a:p>
            <a:r>
              <a:rPr lang="en-US" dirty="0">
                <a:latin typeface="Billy Ohio" panose="02000506000000020004" pitchFamily="50" charset="0"/>
              </a:rPr>
              <a:t>Fraternity Standard #5</a:t>
            </a:r>
          </a:p>
        </p:txBody>
      </p:sp>
    </p:spTree>
    <p:extLst>
      <p:ext uri="{BB962C8B-B14F-4D97-AF65-F5344CB8AC3E}">
        <p14:creationId xmlns:p14="http://schemas.microsoft.com/office/powerpoint/2010/main" val="234077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1095022" y="1794377"/>
            <a:ext cx="9612754" cy="4351338"/>
          </a:xfrm>
        </p:spPr>
        <p:txBody>
          <a:bodyPr/>
          <a:lstStyle/>
          <a:p>
            <a:pPr marL="285750" indent="-285750">
              <a:buFont typeface="Arial" panose="020B0604020202020204" pitchFamily="34" charset="0"/>
              <a:buChar char="•"/>
            </a:pPr>
            <a:r>
              <a:rPr lang="en-US" sz="2400" dirty="0">
                <a:solidFill>
                  <a:schemeClr val="tx1"/>
                </a:solidFill>
                <a:latin typeface="Montserrat" panose="00000500000000000000" pitchFamily="2" charset="0"/>
              </a:rPr>
              <a:t>Introductions</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Alumnae Team Overview </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Officer Navigation Guides </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Fraternity Standards Review</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Alumnae Dues </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Membership Recruitment and Retention</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Programming &amp; Communication</a:t>
            </a:r>
          </a:p>
          <a:p>
            <a:pPr marL="285750" indent="-285750">
              <a:buFont typeface="Arial" panose="020B0604020202020204" pitchFamily="34" charset="0"/>
              <a:buChar char="•"/>
            </a:pPr>
            <a:r>
              <a:rPr lang="en-US" sz="2400" dirty="0" err="1">
                <a:solidFill>
                  <a:schemeClr val="tx1"/>
                </a:solidFill>
                <a:latin typeface="Montserrat" panose="00000500000000000000" pitchFamily="2" charset="0"/>
              </a:rPr>
              <a:t>Anchorbase</a:t>
            </a:r>
            <a:r>
              <a:rPr lang="en-US" sz="2400" dirty="0">
                <a:solidFill>
                  <a:schemeClr val="tx1"/>
                </a:solidFill>
                <a:latin typeface="Montserrat" panose="00000500000000000000" pitchFamily="2" charset="0"/>
              </a:rPr>
              <a:t> Reporting</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Alumnae Group Evaluation Tool</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Brainstorming/Idea Sharing </a:t>
            </a:r>
            <a:endParaRPr lang="en-US" sz="2400"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3310B58-0014-49B6-900D-4A3B6BEA2CC6}"/>
              </a:ext>
            </a:extLst>
          </p:cNvPr>
          <p:cNvSpPr txBox="1"/>
          <p:nvPr/>
        </p:nvSpPr>
        <p:spPr>
          <a:xfrm>
            <a:off x="1095022" y="1083733"/>
            <a:ext cx="4594578" cy="784830"/>
          </a:xfrm>
          <a:prstGeom prst="rect">
            <a:avLst/>
          </a:prstGeom>
          <a:noFill/>
        </p:spPr>
        <p:txBody>
          <a:bodyPr wrap="square" rtlCol="0">
            <a:spAutoFit/>
          </a:bodyPr>
          <a:lstStyle/>
          <a:p>
            <a:r>
              <a:rPr lang="en-US" sz="4500" dirty="0">
                <a:latin typeface="Billy Ohio" panose="02000506000000020004" pitchFamily="50" charset="0"/>
              </a:rPr>
              <a:t>Agenda</a:t>
            </a:r>
          </a:p>
        </p:txBody>
      </p:sp>
    </p:spTree>
    <p:extLst>
      <p:ext uri="{BB962C8B-B14F-4D97-AF65-F5344CB8AC3E}">
        <p14:creationId xmlns:p14="http://schemas.microsoft.com/office/powerpoint/2010/main" val="1848649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05A06F-B6C3-49D0-B878-4240E22AB857}"/>
              </a:ext>
            </a:extLst>
          </p:cNvPr>
          <p:cNvSpPr>
            <a:spLocks noGrp="1"/>
          </p:cNvSpPr>
          <p:nvPr>
            <p:ph type="subTitle" idx="4294967295"/>
          </p:nvPr>
        </p:nvSpPr>
        <p:spPr>
          <a:xfrm>
            <a:off x="4163293" y="2550064"/>
            <a:ext cx="4244975" cy="428625"/>
          </a:xfrm>
          <a:prstGeom prst="rect">
            <a:avLst/>
          </a:prstGeom>
        </p:spPr>
        <p:txBody>
          <a:bodyPr>
            <a:normAutofit fontScale="25000" lnSpcReduction="20000"/>
          </a:bodyPr>
          <a:lstStyle/>
          <a:p>
            <a:pPr marL="0" indent="0">
              <a:buNone/>
            </a:pPr>
            <a:r>
              <a:rPr lang="en-US" sz="17600" dirty="0">
                <a:solidFill>
                  <a:schemeClr val="bg2"/>
                </a:solidFill>
                <a:latin typeface="Billy Ohio" panose="02000506000000020004" pitchFamily="50" charset="0"/>
              </a:rPr>
              <a:t>Programming </a:t>
            </a:r>
          </a:p>
          <a:p>
            <a:endParaRPr lang="en-US" dirty="0"/>
          </a:p>
        </p:txBody>
      </p:sp>
      <p:sp>
        <p:nvSpPr>
          <p:cNvPr id="2" name="Title 1">
            <a:extLst>
              <a:ext uri="{FF2B5EF4-FFF2-40B4-BE49-F238E27FC236}">
                <a16:creationId xmlns:a16="http://schemas.microsoft.com/office/drawing/2014/main" id="{C357AA38-257F-4DA5-9A3A-B12FBC8BBB46}"/>
              </a:ext>
            </a:extLst>
          </p:cNvPr>
          <p:cNvSpPr>
            <a:spLocks noGrp="1"/>
          </p:cNvSpPr>
          <p:nvPr>
            <p:ph type="title" idx="4294967295"/>
          </p:nvPr>
        </p:nvSpPr>
        <p:spPr>
          <a:xfrm>
            <a:off x="1241425" y="3216530"/>
            <a:ext cx="9709150" cy="1325563"/>
          </a:xfrm>
        </p:spPr>
        <p:txBody>
          <a:bodyPr>
            <a:noAutofit/>
          </a:bodyPr>
          <a:lstStyle/>
          <a:p>
            <a:pPr algn="ctr"/>
            <a:r>
              <a:rPr lang="en-US" sz="3500" dirty="0">
                <a:solidFill>
                  <a:schemeClr val="bg2"/>
                </a:solidFill>
                <a:latin typeface="Montserrat" panose="00000500000000000000" pitchFamily="2" charset="0"/>
              </a:rPr>
              <a:t>Fulfilling all required programming expectations in a thoughtful and intentional way.</a:t>
            </a:r>
          </a:p>
        </p:txBody>
      </p:sp>
    </p:spTree>
    <p:extLst>
      <p:ext uri="{BB962C8B-B14F-4D97-AF65-F5344CB8AC3E}">
        <p14:creationId xmlns:p14="http://schemas.microsoft.com/office/powerpoint/2010/main" val="226594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AA38-257F-4DA5-9A3A-B12FBC8BBB46}"/>
              </a:ext>
            </a:extLst>
          </p:cNvPr>
          <p:cNvSpPr>
            <a:spLocks noGrp="1"/>
          </p:cNvSpPr>
          <p:nvPr>
            <p:ph type="title" idx="4294967295"/>
          </p:nvPr>
        </p:nvSpPr>
        <p:spPr>
          <a:xfrm>
            <a:off x="0" y="0"/>
            <a:ext cx="0" cy="0"/>
          </a:xfrm>
        </p:spPr>
        <p:txBody>
          <a:bodyPr>
            <a:normAutofit fontScale="90000"/>
          </a:bodyPr>
          <a:lstStyle/>
          <a:p>
            <a:r>
              <a:rPr lang="en-US" dirty="0"/>
              <a:t>What are the Requirements?</a:t>
            </a:r>
          </a:p>
        </p:txBody>
      </p:sp>
      <p:sp>
        <p:nvSpPr>
          <p:cNvPr id="7" name="Content Placeholder 2">
            <a:extLst>
              <a:ext uri="{FF2B5EF4-FFF2-40B4-BE49-F238E27FC236}">
                <a16:creationId xmlns:a16="http://schemas.microsoft.com/office/drawing/2014/main" id="{78F2A893-1F0A-45A9-AD5D-606AF35F393D}"/>
              </a:ext>
            </a:extLst>
          </p:cNvPr>
          <p:cNvSpPr>
            <a:spLocks noGrp="1"/>
          </p:cNvSpPr>
          <p:nvPr>
            <p:ph idx="4294967295"/>
          </p:nvPr>
        </p:nvSpPr>
        <p:spPr>
          <a:xfrm>
            <a:off x="948266" y="1678205"/>
            <a:ext cx="10515600" cy="4667250"/>
          </a:xfrm>
        </p:spPr>
        <p:txBody>
          <a:bodyPr>
            <a:noAutofit/>
          </a:bodyPr>
          <a:lstStyle/>
          <a:p>
            <a:pPr marL="285750" indent="-285750">
              <a:lnSpc>
                <a:spcPct val="120000"/>
              </a:lnSpc>
              <a:buFont typeface="Arial" panose="020B0604020202020204" pitchFamily="34" charset="0"/>
              <a:buChar char="•"/>
            </a:pPr>
            <a:r>
              <a:rPr lang="en-US" sz="2000" dirty="0">
                <a:solidFill>
                  <a:srgbClr val="002060"/>
                </a:solidFill>
                <a:latin typeface="Montserrat" panose="00000500000000000000" pitchFamily="2" charset="0"/>
              </a:rPr>
              <a:t>Groups that are alumnae chapters hold at least six events per year. Groups that are alumnae associations hold at least three events per year. </a:t>
            </a:r>
          </a:p>
          <a:p>
            <a:pPr marL="285750" indent="-285750">
              <a:lnSpc>
                <a:spcPct val="120000"/>
              </a:lnSpc>
              <a:buFont typeface="Arial" panose="020B0604020202020204" pitchFamily="34" charset="0"/>
              <a:buChar char="•"/>
            </a:pPr>
            <a:r>
              <a:rPr lang="en-US" sz="2000" dirty="0">
                <a:solidFill>
                  <a:srgbClr val="002060"/>
                </a:solidFill>
                <a:latin typeface="Montserrat" panose="00000500000000000000" pitchFamily="2" charset="0"/>
              </a:rPr>
              <a:t>Group officers plan a variety of events that are inclusive of all generations utilizing events focused on each of the programming areas: sisterhood, membership, community, Foundation and networking. </a:t>
            </a:r>
          </a:p>
          <a:p>
            <a:pPr marL="285750" indent="-285750">
              <a:lnSpc>
                <a:spcPct val="120000"/>
              </a:lnSpc>
              <a:buFont typeface="Arial" panose="020B0604020202020204" pitchFamily="34" charset="0"/>
              <a:buChar char="•"/>
            </a:pPr>
            <a:r>
              <a:rPr lang="en-US" sz="2000" dirty="0">
                <a:solidFill>
                  <a:srgbClr val="002060"/>
                </a:solidFill>
                <a:latin typeface="Montserrat" panose="00000500000000000000" pitchFamily="2" charset="0"/>
              </a:rPr>
              <a:t>Group officers actively seek feedback from members on programming satisfaction.</a:t>
            </a:r>
          </a:p>
          <a:p>
            <a:pPr marL="285750" indent="-285750">
              <a:lnSpc>
                <a:spcPct val="120000"/>
              </a:lnSpc>
              <a:buFont typeface="Arial" panose="020B0604020202020204" pitchFamily="34" charset="0"/>
              <a:buChar char="•"/>
            </a:pPr>
            <a:r>
              <a:rPr lang="en-US" sz="2000" dirty="0">
                <a:solidFill>
                  <a:srgbClr val="002060"/>
                </a:solidFill>
                <a:latin typeface="Montserrat" panose="00000500000000000000" pitchFamily="2" charset="0"/>
              </a:rPr>
              <a:t>Group officers have added all alumnae group events to their group’s Anchorbase calendar</a:t>
            </a:r>
          </a:p>
          <a:p>
            <a:pPr marL="285750" indent="-285750">
              <a:lnSpc>
                <a:spcPct val="120000"/>
              </a:lnSpc>
              <a:buFont typeface="Arial" panose="020B0604020202020204" pitchFamily="34" charset="0"/>
              <a:buChar char="•"/>
            </a:pPr>
            <a:r>
              <a:rPr lang="en-US" sz="2000" dirty="0">
                <a:solidFill>
                  <a:srgbClr val="002060"/>
                </a:solidFill>
                <a:latin typeface="Montserrat" panose="00000500000000000000" pitchFamily="2" charset="0"/>
              </a:rPr>
              <a:t>Group officers communicate events utilizing a variety of methods and in a timely manner to promote attendance.</a:t>
            </a:r>
          </a:p>
        </p:txBody>
      </p:sp>
      <p:sp>
        <p:nvSpPr>
          <p:cNvPr id="3" name="TextBox 2">
            <a:extLst>
              <a:ext uri="{FF2B5EF4-FFF2-40B4-BE49-F238E27FC236}">
                <a16:creationId xmlns:a16="http://schemas.microsoft.com/office/drawing/2014/main" id="{4981B6E8-6901-4E36-B675-7A85A32E8E8F}"/>
              </a:ext>
            </a:extLst>
          </p:cNvPr>
          <p:cNvSpPr txBox="1"/>
          <p:nvPr/>
        </p:nvSpPr>
        <p:spPr>
          <a:xfrm>
            <a:off x="948266" y="1047247"/>
            <a:ext cx="6400800" cy="710644"/>
          </a:xfrm>
          <a:prstGeom prst="rect">
            <a:avLst/>
          </a:prstGeom>
          <a:noFill/>
        </p:spPr>
        <p:txBody>
          <a:bodyPr wrap="square" rtlCol="0">
            <a:spAutoFit/>
          </a:bodyPr>
          <a:lstStyle/>
          <a:p>
            <a:r>
              <a:rPr lang="en-US" dirty="0">
                <a:latin typeface="Billy Ohio" panose="02000506000000020004" pitchFamily="50" charset="0"/>
              </a:rPr>
              <a:t>What are the Requirements?</a:t>
            </a:r>
          </a:p>
        </p:txBody>
      </p:sp>
    </p:spTree>
    <p:extLst>
      <p:ext uri="{BB962C8B-B14F-4D97-AF65-F5344CB8AC3E}">
        <p14:creationId xmlns:p14="http://schemas.microsoft.com/office/powerpoint/2010/main" val="397893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638E-7A53-4917-B276-391FD025BD8B}"/>
              </a:ext>
            </a:extLst>
          </p:cNvPr>
          <p:cNvSpPr>
            <a:spLocks noGrp="1"/>
          </p:cNvSpPr>
          <p:nvPr>
            <p:ph type="title" idx="4294967295"/>
          </p:nvPr>
        </p:nvSpPr>
        <p:spPr>
          <a:xfrm>
            <a:off x="838200" y="944044"/>
            <a:ext cx="10515600" cy="1325563"/>
          </a:xfrm>
        </p:spPr>
        <p:txBody>
          <a:bodyPr/>
          <a:lstStyle/>
          <a:p>
            <a:r>
              <a:rPr lang="en-US" sz="4500" dirty="0">
                <a:solidFill>
                  <a:schemeClr val="tx1"/>
                </a:solidFill>
                <a:latin typeface="Billy Ohio" panose="02000506000000020004" pitchFamily="50" charset="0"/>
              </a:rPr>
              <a:t>Programming</a:t>
            </a:r>
          </a:p>
        </p:txBody>
      </p:sp>
      <p:sp>
        <p:nvSpPr>
          <p:cNvPr id="5" name="TextBox 4">
            <a:extLst>
              <a:ext uri="{FF2B5EF4-FFF2-40B4-BE49-F238E27FC236}">
                <a16:creationId xmlns:a16="http://schemas.microsoft.com/office/drawing/2014/main" id="{3D219AD3-BA46-4C84-BDB0-75EEB0D62E6B}"/>
              </a:ext>
            </a:extLst>
          </p:cNvPr>
          <p:cNvSpPr txBox="1"/>
          <p:nvPr/>
        </p:nvSpPr>
        <p:spPr>
          <a:xfrm>
            <a:off x="4934452" y="1023112"/>
            <a:ext cx="6576229" cy="861774"/>
          </a:xfrm>
          <a:prstGeom prst="rect">
            <a:avLst/>
          </a:prstGeom>
          <a:noFill/>
        </p:spPr>
        <p:txBody>
          <a:bodyPr wrap="square" rtlCol="0">
            <a:spAutoFit/>
          </a:bodyPr>
          <a:lstStyle/>
          <a:p>
            <a:pPr algn="ctr"/>
            <a:r>
              <a:rPr lang="en-US" sz="2500" b="1" dirty="0">
                <a:latin typeface="Montserrat" panose="00000500000000000000" pitchFamily="2" charset="0"/>
              </a:rPr>
              <a:t>Library Resource:</a:t>
            </a:r>
          </a:p>
          <a:p>
            <a:pPr algn="ctr"/>
            <a:r>
              <a:rPr lang="en-US" sz="2500" b="1" dirty="0">
                <a:latin typeface="Montserrat" panose="00000500000000000000" pitchFamily="2" charset="0"/>
              </a:rPr>
              <a:t>Alumnae Programming Ideas</a:t>
            </a:r>
          </a:p>
        </p:txBody>
      </p:sp>
      <p:sp>
        <p:nvSpPr>
          <p:cNvPr id="6" name="TextBox 5">
            <a:extLst>
              <a:ext uri="{FF2B5EF4-FFF2-40B4-BE49-F238E27FC236}">
                <a16:creationId xmlns:a16="http://schemas.microsoft.com/office/drawing/2014/main" id="{05F75D14-E74D-CA55-B509-0E95D7E61F8C}"/>
              </a:ext>
            </a:extLst>
          </p:cNvPr>
          <p:cNvSpPr txBox="1"/>
          <p:nvPr/>
        </p:nvSpPr>
        <p:spPr>
          <a:xfrm>
            <a:off x="1279542" y="1963954"/>
            <a:ext cx="3654910" cy="3554819"/>
          </a:xfrm>
          <a:prstGeom prst="rect">
            <a:avLst/>
          </a:prstGeom>
          <a:noFill/>
        </p:spPr>
        <p:txBody>
          <a:bodyPr wrap="square">
            <a:spAutoFit/>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Sisterhood</a:t>
            </a:r>
          </a:p>
          <a:p>
            <a:pPr marL="342900" indent="-342900">
              <a:buFont typeface="Arial" panose="020B0604020202020204" pitchFamily="34" charset="0"/>
              <a:buChar char="•"/>
            </a:pPr>
            <a:r>
              <a:rPr lang="en-US" sz="2500" dirty="0">
                <a:latin typeface="Montserrat" panose="00000500000000000000" pitchFamily="2" charset="0"/>
              </a:rPr>
              <a:t>Membership</a:t>
            </a:r>
          </a:p>
          <a:p>
            <a:pPr marL="342900" indent="-342900">
              <a:buFont typeface="Arial" panose="020B0604020202020204" pitchFamily="34" charset="0"/>
              <a:buChar char="•"/>
            </a:pPr>
            <a:r>
              <a:rPr lang="en-US" sz="2500" dirty="0">
                <a:latin typeface="Montserrat" panose="00000500000000000000" pitchFamily="2" charset="0"/>
              </a:rPr>
              <a:t>Community</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Foundation/Do Good</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Networking</a:t>
            </a:r>
          </a:p>
          <a:p>
            <a:pPr marL="342900" indent="-342900">
              <a:buFont typeface="Arial" panose="020B0604020202020204" pitchFamily="34" charset="0"/>
              <a:buChar char="•"/>
            </a:pPr>
            <a:r>
              <a:rPr lang="en-US" sz="2500" dirty="0">
                <a:latin typeface="Montserrat" panose="00000500000000000000" pitchFamily="2" charset="0"/>
              </a:rPr>
              <a:t>Special Interest Groups</a:t>
            </a:r>
            <a:endParaRPr lang="en-US" sz="2500" dirty="0">
              <a:solidFill>
                <a:schemeClr val="tx1"/>
              </a:solidFill>
              <a:latin typeface="Montserrat" panose="00000500000000000000" pitchFamily="2" charset="0"/>
            </a:endParaRPr>
          </a:p>
          <a:p>
            <a:pPr marL="342900" indent="-342900">
              <a:buFont typeface="Arial" panose="020B0604020202020204" pitchFamily="34" charset="0"/>
              <a:buChar char="•"/>
            </a:pPr>
            <a:endParaRPr lang="en-US" sz="2500" dirty="0">
              <a:solidFill>
                <a:schemeClr val="tx1"/>
              </a:solidFill>
              <a:latin typeface="Montserrat" panose="00000500000000000000" pitchFamily="2" charset="0"/>
            </a:endParaRPr>
          </a:p>
        </p:txBody>
      </p:sp>
      <p:pic>
        <p:nvPicPr>
          <p:cNvPr id="7" name="Picture 6">
            <a:extLst>
              <a:ext uri="{FF2B5EF4-FFF2-40B4-BE49-F238E27FC236}">
                <a16:creationId xmlns:a16="http://schemas.microsoft.com/office/drawing/2014/main" id="{780BDACC-2F2A-FA0C-8CAA-7B15791F114B}"/>
              </a:ext>
            </a:extLst>
          </p:cNvPr>
          <p:cNvPicPr>
            <a:picLocks noChangeAspect="1"/>
          </p:cNvPicPr>
          <p:nvPr/>
        </p:nvPicPr>
        <p:blipFill>
          <a:blip r:embed="rId3"/>
          <a:stretch>
            <a:fillRect/>
          </a:stretch>
        </p:blipFill>
        <p:spPr>
          <a:xfrm>
            <a:off x="4588309" y="1963954"/>
            <a:ext cx="5338482" cy="3379146"/>
          </a:xfrm>
          <a:prstGeom prst="rect">
            <a:avLst/>
          </a:prstGeom>
        </p:spPr>
      </p:pic>
    </p:spTree>
    <p:extLst>
      <p:ext uri="{BB962C8B-B14F-4D97-AF65-F5344CB8AC3E}">
        <p14:creationId xmlns:p14="http://schemas.microsoft.com/office/powerpoint/2010/main" val="4167150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993422" y="1879852"/>
            <a:ext cx="10205156" cy="4351338"/>
          </a:xfrm>
        </p:spPr>
        <p:txBody>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Communicating with your membership</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A report of information and ideas distributed to a group of people</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Highlight member accomplishments or exciting or an area for exciting updates</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Interactive and engaging</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Typically, 2-3 pages long</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Can vary considerably in cost, quality and content</a:t>
            </a:r>
          </a:p>
        </p:txBody>
      </p:sp>
      <p:sp>
        <p:nvSpPr>
          <p:cNvPr id="4" name="TextBox 3">
            <a:extLst>
              <a:ext uri="{FF2B5EF4-FFF2-40B4-BE49-F238E27FC236}">
                <a16:creationId xmlns:a16="http://schemas.microsoft.com/office/drawing/2014/main" id="{8F4F3B19-BA7F-4D1D-9EEA-90CEF24D886E}"/>
              </a:ext>
            </a:extLst>
          </p:cNvPr>
          <p:cNvSpPr txBox="1"/>
          <p:nvPr/>
        </p:nvSpPr>
        <p:spPr>
          <a:xfrm>
            <a:off x="1106311" y="1095022"/>
            <a:ext cx="5881511" cy="784830"/>
          </a:xfrm>
          <a:prstGeom prst="rect">
            <a:avLst/>
          </a:prstGeom>
          <a:noFill/>
        </p:spPr>
        <p:txBody>
          <a:bodyPr wrap="square" rtlCol="0">
            <a:spAutoFit/>
          </a:bodyPr>
          <a:lstStyle/>
          <a:p>
            <a:r>
              <a:rPr lang="en-US" sz="4500" dirty="0">
                <a:latin typeface="Billy Ohio" panose="02000506000000020004" pitchFamily="50" charset="0"/>
              </a:rPr>
              <a:t>Newsletter</a:t>
            </a:r>
          </a:p>
        </p:txBody>
      </p:sp>
    </p:spTree>
    <p:extLst>
      <p:ext uri="{BB962C8B-B14F-4D97-AF65-F5344CB8AC3E}">
        <p14:creationId xmlns:p14="http://schemas.microsoft.com/office/powerpoint/2010/main" val="1754814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1194067" y="2016046"/>
            <a:ext cx="10515600" cy="4351338"/>
          </a:xfrm>
        </p:spPr>
        <p:txBody>
          <a:bodyPr>
            <a:normAutofit/>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To update and educate</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announce events</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build cohesion</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increase interest and participation</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provide a forum for information exchange</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reduce the amount of time spent on information sharing during meetings</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collect dues</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To spotlight officers/members</a:t>
            </a:r>
          </a:p>
          <a:p>
            <a:endParaRPr lang="en-US" dirty="0"/>
          </a:p>
        </p:txBody>
      </p:sp>
      <p:sp>
        <p:nvSpPr>
          <p:cNvPr id="4" name="TextBox 3">
            <a:extLst>
              <a:ext uri="{FF2B5EF4-FFF2-40B4-BE49-F238E27FC236}">
                <a16:creationId xmlns:a16="http://schemas.microsoft.com/office/drawing/2014/main" id="{C43D0EB8-7D70-44A7-8B74-5FC8A8CDD9DB}"/>
              </a:ext>
            </a:extLst>
          </p:cNvPr>
          <p:cNvSpPr txBox="1"/>
          <p:nvPr/>
        </p:nvSpPr>
        <p:spPr>
          <a:xfrm>
            <a:off x="993422" y="1016000"/>
            <a:ext cx="6931378" cy="710644"/>
          </a:xfrm>
          <a:prstGeom prst="rect">
            <a:avLst/>
          </a:prstGeom>
          <a:noFill/>
        </p:spPr>
        <p:txBody>
          <a:bodyPr wrap="square" rtlCol="0">
            <a:spAutoFit/>
          </a:bodyPr>
          <a:lstStyle/>
          <a:p>
            <a:r>
              <a:rPr lang="en-US" dirty="0">
                <a:latin typeface="Billy Ohio" panose="02000506000000020004" pitchFamily="50" charset="0"/>
              </a:rPr>
              <a:t>Why Create a Newsletter?</a:t>
            </a:r>
          </a:p>
        </p:txBody>
      </p:sp>
    </p:spTree>
    <p:extLst>
      <p:ext uri="{BB962C8B-B14F-4D97-AF65-F5344CB8AC3E}">
        <p14:creationId xmlns:p14="http://schemas.microsoft.com/office/powerpoint/2010/main" val="159447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5" name="Content Placeholder 4">
            <a:extLst>
              <a:ext uri="{FF2B5EF4-FFF2-40B4-BE49-F238E27FC236}">
                <a16:creationId xmlns:a16="http://schemas.microsoft.com/office/drawing/2014/main" id="{D40720F6-6F0C-E740-B5ED-6B9E346BECFC}"/>
              </a:ext>
            </a:extLst>
          </p:cNvPr>
          <p:cNvSpPr>
            <a:spLocks noGrp="1"/>
          </p:cNvSpPr>
          <p:nvPr>
            <p:ph idx="4294967295"/>
          </p:nvPr>
        </p:nvSpPr>
        <p:spPr>
          <a:xfrm>
            <a:off x="1083733" y="2187295"/>
            <a:ext cx="10515600" cy="2802143"/>
          </a:xfrm>
        </p:spPr>
        <p:txBody>
          <a:bodyPr/>
          <a:lstStyle/>
          <a:p>
            <a:pPr marL="342900" indent="-342900">
              <a:buFont typeface="Arial" panose="020B0604020202020204" pitchFamily="34" charset="0"/>
              <a:buChar char="•"/>
            </a:pPr>
            <a:r>
              <a:rPr lang="en-US" sz="2200" dirty="0">
                <a:solidFill>
                  <a:schemeClr val="tx1"/>
                </a:solidFill>
                <a:latin typeface="Montserrat" panose="00000500000000000000" pitchFamily="2" charset="0"/>
              </a:rPr>
              <a:t>Why use memberplanet?</a:t>
            </a:r>
          </a:p>
          <a:p>
            <a:pPr marL="342900" indent="-342900">
              <a:buFont typeface="Arial" panose="020B0604020202020204" pitchFamily="34" charset="0"/>
              <a:buChar char="•"/>
            </a:pPr>
            <a:r>
              <a:rPr lang="en-US" sz="2200" dirty="0">
                <a:solidFill>
                  <a:schemeClr val="tx1"/>
                </a:solidFill>
                <a:latin typeface="Montserrat" panose="00000500000000000000" pitchFamily="2" charset="0"/>
              </a:rPr>
              <a:t>Readers can view entire newsletter directly in email </a:t>
            </a:r>
          </a:p>
          <a:p>
            <a:pPr marL="1485871" lvl="1" indent="-342900">
              <a:buFont typeface="Arial" panose="020B0604020202020204" pitchFamily="34" charset="0"/>
              <a:buChar char="•"/>
            </a:pPr>
            <a:r>
              <a:rPr lang="en-US" sz="2200" dirty="0">
                <a:solidFill>
                  <a:schemeClr val="tx1"/>
                </a:solidFill>
                <a:latin typeface="Montserrat" panose="00000500000000000000" pitchFamily="2" charset="0"/>
              </a:rPr>
              <a:t>42% of emails are deleted when they cannot be read on smartphone</a:t>
            </a:r>
          </a:p>
          <a:p>
            <a:pPr marL="342900" indent="-342900">
              <a:buFont typeface="Arial" panose="020B0604020202020204" pitchFamily="34" charset="0"/>
              <a:buChar char="•"/>
            </a:pPr>
            <a:r>
              <a:rPr lang="en-US" sz="2200" dirty="0">
                <a:solidFill>
                  <a:schemeClr val="tx1"/>
                </a:solidFill>
                <a:latin typeface="Montserrat" panose="00000500000000000000" pitchFamily="2" charset="0"/>
              </a:rPr>
              <a:t>memberplanet provides Smart Content links and buttons to events and payment forms </a:t>
            </a:r>
          </a:p>
          <a:p>
            <a:pPr marL="342900" indent="-342900">
              <a:buFont typeface="Arial" panose="020B0604020202020204" pitchFamily="34" charset="0"/>
              <a:buChar char="•"/>
            </a:pPr>
            <a:r>
              <a:rPr lang="en-US" sz="2200" dirty="0">
                <a:solidFill>
                  <a:schemeClr val="tx1"/>
                </a:solidFill>
                <a:latin typeface="Montserrat" panose="00000500000000000000" pitchFamily="2" charset="0"/>
              </a:rPr>
              <a:t>Links to a newsletter document stored in Box, Google docs, etc may not always be accessible if subscriptions are not renewed</a:t>
            </a:r>
          </a:p>
          <a:p>
            <a:endParaRPr lang="en-US" dirty="0"/>
          </a:p>
          <a:p>
            <a:endParaRPr lang="en-US" dirty="0"/>
          </a:p>
        </p:txBody>
      </p:sp>
      <p:sp>
        <p:nvSpPr>
          <p:cNvPr id="3" name="TextBox 2">
            <a:extLst>
              <a:ext uri="{FF2B5EF4-FFF2-40B4-BE49-F238E27FC236}">
                <a16:creationId xmlns:a16="http://schemas.microsoft.com/office/drawing/2014/main" id="{B75B3753-1D6D-4C9C-B4B5-C954FFA4BFC8}"/>
              </a:ext>
            </a:extLst>
          </p:cNvPr>
          <p:cNvSpPr txBox="1"/>
          <p:nvPr/>
        </p:nvSpPr>
        <p:spPr>
          <a:xfrm>
            <a:off x="1083733" y="1083733"/>
            <a:ext cx="6886223" cy="861774"/>
          </a:xfrm>
          <a:prstGeom prst="rect">
            <a:avLst/>
          </a:prstGeom>
          <a:noFill/>
        </p:spPr>
        <p:txBody>
          <a:bodyPr wrap="square" rtlCol="0">
            <a:spAutoFit/>
          </a:bodyPr>
          <a:lstStyle/>
          <a:p>
            <a:r>
              <a:rPr lang="en-US" sz="5000" dirty="0">
                <a:latin typeface="Billy Ohio" panose="02000506000000020004" pitchFamily="50" charset="0"/>
              </a:rPr>
              <a:t>Communicating to Membership</a:t>
            </a:r>
          </a:p>
        </p:txBody>
      </p:sp>
    </p:spTree>
    <p:extLst>
      <p:ext uri="{BB962C8B-B14F-4D97-AF65-F5344CB8AC3E}">
        <p14:creationId xmlns:p14="http://schemas.microsoft.com/office/powerpoint/2010/main" val="1332347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1117600" y="2171320"/>
            <a:ext cx="9475638" cy="2228152"/>
          </a:xfrm>
        </p:spPr>
        <p:txBody>
          <a:bodyPr/>
          <a:lstStyle/>
          <a:p>
            <a:pPr marL="342900" indent="-342900">
              <a:buFont typeface="Arial" panose="020B0604020202020204" pitchFamily="34" charset="0"/>
              <a:buChar char="•"/>
            </a:pPr>
            <a:r>
              <a:rPr lang="en-US" sz="2200" dirty="0">
                <a:solidFill>
                  <a:schemeClr val="tx1"/>
                </a:solidFill>
                <a:latin typeface="Montserrat" panose="00000500000000000000" pitchFamily="2" charset="0"/>
              </a:rPr>
              <a:t>Resources</a:t>
            </a:r>
          </a:p>
          <a:p>
            <a:pPr marL="1485871" lvl="1" indent="-342900">
              <a:buFont typeface="Arial" panose="020B0604020202020204" pitchFamily="34" charset="0"/>
              <a:buChar char="•"/>
            </a:pPr>
            <a:r>
              <a:rPr lang="en-US" sz="2200" dirty="0">
                <a:solidFill>
                  <a:schemeClr val="tx1"/>
                </a:solidFill>
                <a:latin typeface="Montserrat" panose="00000500000000000000" pitchFamily="2" charset="0"/>
              </a:rPr>
              <a:t>Programming resources – DG Library</a:t>
            </a:r>
          </a:p>
          <a:p>
            <a:pPr marL="1485871" lvl="1" indent="-342900">
              <a:buFont typeface="Arial" panose="020B0604020202020204" pitchFamily="34" charset="0"/>
              <a:buChar char="•"/>
            </a:pPr>
            <a:r>
              <a:rPr lang="en-US" sz="2200" dirty="0">
                <a:solidFill>
                  <a:schemeClr val="tx1"/>
                </a:solidFill>
                <a:latin typeface="Montserrat" panose="00000500000000000000" pitchFamily="2" charset="0"/>
              </a:rPr>
              <a:t>Alumnae Group updates in the </a:t>
            </a:r>
            <a:r>
              <a:rPr lang="en-US" sz="2200" i="1" dirty="0">
                <a:solidFill>
                  <a:schemeClr val="tx1"/>
                </a:solidFill>
                <a:latin typeface="Montserrat" panose="00000500000000000000" pitchFamily="2" charset="0"/>
              </a:rPr>
              <a:t>ANCHORA</a:t>
            </a:r>
          </a:p>
          <a:p>
            <a:pPr marL="1485871" lvl="1" indent="-342900">
              <a:buFont typeface="Arial" panose="020B0604020202020204" pitchFamily="34" charset="0"/>
              <a:buChar char="•"/>
            </a:pPr>
            <a:r>
              <a:rPr lang="en-US" sz="2200" dirty="0">
                <a:solidFill>
                  <a:schemeClr val="tx1"/>
                </a:solidFill>
                <a:latin typeface="Montserrat" panose="00000500000000000000" pitchFamily="2" charset="0"/>
              </a:rPr>
              <a:t>Each other and other group’s social media</a:t>
            </a:r>
          </a:p>
          <a:p>
            <a:pPr marL="1485871" lvl="1" indent="-342900">
              <a:buFont typeface="Arial" panose="020B0604020202020204" pitchFamily="34" charset="0"/>
              <a:buChar char="•"/>
            </a:pPr>
            <a:r>
              <a:rPr lang="en-US" sz="2200" dirty="0">
                <a:solidFill>
                  <a:schemeClr val="tx1"/>
                </a:solidFill>
                <a:latin typeface="Montserrat" panose="00000500000000000000" pitchFamily="2" charset="0"/>
                <a:hlinkClick r:id="rId3"/>
              </a:rPr>
              <a:t>Alumnae Officers Facebook Page</a:t>
            </a:r>
            <a:endParaRPr lang="en-US" sz="2200" dirty="0">
              <a:solidFill>
                <a:schemeClr val="tx1"/>
              </a:solidFill>
              <a:latin typeface="Montserrat" panose="00000500000000000000" pitchFamily="2" charset="0"/>
            </a:endParaRPr>
          </a:p>
        </p:txBody>
      </p:sp>
      <p:sp>
        <p:nvSpPr>
          <p:cNvPr id="4" name="TextBox 3">
            <a:extLst>
              <a:ext uri="{FF2B5EF4-FFF2-40B4-BE49-F238E27FC236}">
                <a16:creationId xmlns:a16="http://schemas.microsoft.com/office/drawing/2014/main" id="{6306DD23-493A-4945-9B46-DFC452B2480A}"/>
              </a:ext>
            </a:extLst>
          </p:cNvPr>
          <p:cNvSpPr txBox="1"/>
          <p:nvPr/>
        </p:nvSpPr>
        <p:spPr>
          <a:xfrm>
            <a:off x="1117600" y="1049867"/>
            <a:ext cx="5994400" cy="784830"/>
          </a:xfrm>
          <a:prstGeom prst="rect">
            <a:avLst/>
          </a:prstGeom>
          <a:noFill/>
        </p:spPr>
        <p:txBody>
          <a:bodyPr wrap="square" rtlCol="0">
            <a:spAutoFit/>
          </a:bodyPr>
          <a:lstStyle/>
          <a:p>
            <a:r>
              <a:rPr lang="en-US" sz="4500" dirty="0">
                <a:latin typeface="Billy Ohio" panose="02000506000000020004" pitchFamily="50" charset="0"/>
              </a:rPr>
              <a:t>Fraternity Standard #11</a:t>
            </a:r>
          </a:p>
        </p:txBody>
      </p:sp>
      <p:pic>
        <p:nvPicPr>
          <p:cNvPr id="1026" name="Picture 2">
            <a:extLst>
              <a:ext uri="{FF2B5EF4-FFF2-40B4-BE49-F238E27FC236}">
                <a16:creationId xmlns:a16="http://schemas.microsoft.com/office/drawing/2014/main" id="{B6225CBD-18E3-58F0-7E99-A64344951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2460" y="4132591"/>
            <a:ext cx="3730899" cy="206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735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C96A6D-4B74-45E1-9E01-BD7A0932700A}"/>
              </a:ext>
            </a:extLst>
          </p:cNvPr>
          <p:cNvSpPr>
            <a:spLocks noGrp="1"/>
          </p:cNvSpPr>
          <p:nvPr>
            <p:ph type="title" idx="4294967295"/>
          </p:nvPr>
        </p:nvSpPr>
        <p:spPr>
          <a:xfrm>
            <a:off x="3584222" y="2650389"/>
            <a:ext cx="5023556" cy="949325"/>
          </a:xfrm>
        </p:spPr>
        <p:txBody>
          <a:bodyPr/>
          <a:lstStyle/>
          <a:p>
            <a:r>
              <a:rPr lang="en-US" sz="6000" dirty="0">
                <a:solidFill>
                  <a:schemeClr val="bg2"/>
                </a:solidFill>
                <a:latin typeface="Billy Ohio" panose="02000506000000020004" pitchFamily="50" charset="0"/>
              </a:rPr>
              <a:t>Anchorbase Reporting</a:t>
            </a:r>
          </a:p>
        </p:txBody>
      </p:sp>
      <p:sp>
        <p:nvSpPr>
          <p:cNvPr id="5" name="Content Placeholder 2">
            <a:extLst>
              <a:ext uri="{FF2B5EF4-FFF2-40B4-BE49-F238E27FC236}">
                <a16:creationId xmlns:a16="http://schemas.microsoft.com/office/drawing/2014/main" id="{3615A8F8-25B9-DF00-CB01-95F0A6D44A71}"/>
              </a:ext>
            </a:extLst>
          </p:cNvPr>
          <p:cNvSpPr txBox="1">
            <a:spLocks/>
          </p:cNvSpPr>
          <p:nvPr/>
        </p:nvSpPr>
        <p:spPr>
          <a:xfrm>
            <a:off x="1346592" y="3804256"/>
            <a:ext cx="9899650" cy="1015663"/>
          </a:xfrm>
        </p:spPr>
        <p:txBody>
          <a:bodyPr>
            <a:normAutofit fontScale="70000" lnSpcReduction="20000"/>
          </a:bodyPr>
          <a:lst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a:lstStyle>
          <a:p>
            <a:pPr algn="ctr" defTabSz="914400"/>
            <a:r>
              <a:rPr lang="en-US" sz="3500" kern="0" dirty="0">
                <a:solidFill>
                  <a:schemeClr val="bg2"/>
                </a:solidFill>
                <a:latin typeface="Montserrat" panose="00000500000000000000" pitchFamily="2" charset="0"/>
              </a:rPr>
              <a:t>Executing Timely Reporting and Effective Communication regarding all alumnae group business and activities</a:t>
            </a:r>
          </a:p>
          <a:p>
            <a:pPr defTabSz="914400"/>
            <a:endParaRPr lang="en-US" sz="1800" kern="0" dirty="0">
              <a:solidFill>
                <a:sysClr val="windowText" lastClr="000000"/>
              </a:solidFill>
            </a:endParaRPr>
          </a:p>
        </p:txBody>
      </p:sp>
    </p:spTree>
    <p:extLst>
      <p:ext uri="{BB962C8B-B14F-4D97-AF65-F5344CB8AC3E}">
        <p14:creationId xmlns:p14="http://schemas.microsoft.com/office/powerpoint/2010/main" val="1741279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46943-2161-1AD1-910E-F420C8CBB33F}"/>
              </a:ext>
            </a:extLst>
          </p:cNvPr>
          <p:cNvPicPr>
            <a:picLocks noChangeAspect="1"/>
          </p:cNvPicPr>
          <p:nvPr/>
        </p:nvPicPr>
        <p:blipFill>
          <a:blip r:embed="rId3"/>
          <a:stretch>
            <a:fillRect/>
          </a:stretch>
        </p:blipFill>
        <p:spPr>
          <a:xfrm>
            <a:off x="4892546" y="1061777"/>
            <a:ext cx="3717160" cy="4405523"/>
          </a:xfrm>
          <a:prstGeom prst="rect">
            <a:avLst/>
          </a:prstGeom>
        </p:spPr>
      </p:pic>
      <p:pic>
        <p:nvPicPr>
          <p:cNvPr id="5" name="Picture 4">
            <a:extLst>
              <a:ext uri="{FF2B5EF4-FFF2-40B4-BE49-F238E27FC236}">
                <a16:creationId xmlns:a16="http://schemas.microsoft.com/office/drawing/2014/main" id="{CD7B2EBA-2CDF-421E-E6BF-99638E7E00C2}"/>
              </a:ext>
            </a:extLst>
          </p:cNvPr>
          <p:cNvPicPr>
            <a:picLocks noChangeAspect="1"/>
          </p:cNvPicPr>
          <p:nvPr/>
        </p:nvPicPr>
        <p:blipFill>
          <a:blip r:embed="rId4"/>
          <a:stretch>
            <a:fillRect/>
          </a:stretch>
        </p:blipFill>
        <p:spPr>
          <a:xfrm>
            <a:off x="1958863" y="936124"/>
            <a:ext cx="2216480" cy="4985751"/>
          </a:xfrm>
          <a:prstGeom prst="rect">
            <a:avLst/>
          </a:prstGeom>
        </p:spPr>
      </p:pic>
      <p:sp>
        <p:nvSpPr>
          <p:cNvPr id="8" name="TextBox 7">
            <a:extLst>
              <a:ext uri="{FF2B5EF4-FFF2-40B4-BE49-F238E27FC236}">
                <a16:creationId xmlns:a16="http://schemas.microsoft.com/office/drawing/2014/main" id="{91256655-24BB-087B-358D-0D7A778945A3}"/>
              </a:ext>
            </a:extLst>
          </p:cNvPr>
          <p:cNvSpPr txBox="1"/>
          <p:nvPr/>
        </p:nvSpPr>
        <p:spPr>
          <a:xfrm>
            <a:off x="8016658" y="936124"/>
            <a:ext cx="3262808" cy="1631216"/>
          </a:xfrm>
          <a:prstGeom prst="rect">
            <a:avLst/>
          </a:prstGeom>
          <a:noFill/>
        </p:spPr>
        <p:txBody>
          <a:bodyPr wrap="square" rtlCol="0">
            <a:spAutoFit/>
          </a:bodyPr>
          <a:lstStyle/>
          <a:p>
            <a:pPr algn="r"/>
            <a:r>
              <a:rPr lang="en-US" sz="5000" dirty="0">
                <a:latin typeface="Billy Ohio" panose="02000506000000020004" pitchFamily="50" charset="0"/>
              </a:rPr>
              <a:t>Anchorbase Resources</a:t>
            </a:r>
          </a:p>
        </p:txBody>
      </p:sp>
    </p:spTree>
    <p:extLst>
      <p:ext uri="{BB962C8B-B14F-4D97-AF65-F5344CB8AC3E}">
        <p14:creationId xmlns:p14="http://schemas.microsoft.com/office/powerpoint/2010/main" val="1373786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13CDB7-A74F-4628-A39F-3EB1FCC935F6}"/>
              </a:ext>
            </a:extLst>
          </p:cNvPr>
          <p:cNvSpPr txBox="1"/>
          <p:nvPr/>
        </p:nvSpPr>
        <p:spPr>
          <a:xfrm>
            <a:off x="914400" y="955885"/>
            <a:ext cx="5331124" cy="861774"/>
          </a:xfrm>
          <a:prstGeom prst="rect">
            <a:avLst/>
          </a:prstGeom>
          <a:noFill/>
        </p:spPr>
        <p:txBody>
          <a:bodyPr wrap="square" rtlCol="0">
            <a:spAutoFit/>
          </a:bodyPr>
          <a:lstStyle/>
          <a:p>
            <a:r>
              <a:rPr lang="en-US" sz="5000" dirty="0">
                <a:latin typeface="Billy Ohio" panose="02000506000000020004" pitchFamily="50" charset="0"/>
              </a:rPr>
              <a:t>Add Member</a:t>
            </a:r>
          </a:p>
        </p:txBody>
      </p:sp>
      <p:sp>
        <p:nvSpPr>
          <p:cNvPr id="5" name="TextBox 4">
            <a:extLst>
              <a:ext uri="{FF2B5EF4-FFF2-40B4-BE49-F238E27FC236}">
                <a16:creationId xmlns:a16="http://schemas.microsoft.com/office/drawing/2014/main" id="{B996D58D-EA46-4B4C-ADB6-A298BB50DC65}"/>
              </a:ext>
            </a:extLst>
          </p:cNvPr>
          <p:cNvSpPr txBox="1"/>
          <p:nvPr/>
        </p:nvSpPr>
        <p:spPr>
          <a:xfrm>
            <a:off x="7394900" y="946914"/>
            <a:ext cx="5538159" cy="400110"/>
          </a:xfrm>
          <a:prstGeom prst="rect">
            <a:avLst/>
          </a:prstGeom>
          <a:noFill/>
        </p:spPr>
        <p:txBody>
          <a:bodyPr wrap="square" rtlCol="0">
            <a:spAutoFit/>
          </a:bodyPr>
          <a:lstStyle/>
          <a:p>
            <a:r>
              <a:rPr lang="en-US" sz="2000" dirty="0">
                <a:latin typeface="Montserrat" panose="00000500000000000000" pitchFamily="2" charset="0"/>
              </a:rPr>
              <a:t>Roster&gt;Tasks&gt;Add Members</a:t>
            </a:r>
          </a:p>
        </p:txBody>
      </p:sp>
      <p:pic>
        <p:nvPicPr>
          <p:cNvPr id="3" name="Picture 2">
            <a:extLst>
              <a:ext uri="{FF2B5EF4-FFF2-40B4-BE49-F238E27FC236}">
                <a16:creationId xmlns:a16="http://schemas.microsoft.com/office/drawing/2014/main" id="{5486B7C7-BD5A-7FE2-72B9-6DE1668C3889}"/>
              </a:ext>
            </a:extLst>
          </p:cNvPr>
          <p:cNvPicPr>
            <a:picLocks noChangeAspect="1"/>
          </p:cNvPicPr>
          <p:nvPr/>
        </p:nvPicPr>
        <p:blipFill>
          <a:blip r:embed="rId3"/>
          <a:stretch>
            <a:fillRect/>
          </a:stretch>
        </p:blipFill>
        <p:spPr>
          <a:xfrm>
            <a:off x="2366120" y="1535472"/>
            <a:ext cx="6928487" cy="4375614"/>
          </a:xfrm>
          <a:prstGeom prst="rect">
            <a:avLst/>
          </a:prstGeom>
        </p:spPr>
      </p:pic>
      <p:cxnSp>
        <p:nvCxnSpPr>
          <p:cNvPr id="7" name="Straight Arrow Connector 6">
            <a:extLst>
              <a:ext uri="{FF2B5EF4-FFF2-40B4-BE49-F238E27FC236}">
                <a16:creationId xmlns:a16="http://schemas.microsoft.com/office/drawing/2014/main" id="{707AC297-0D17-4DD9-CDF7-57A396D5531D}"/>
              </a:ext>
            </a:extLst>
          </p:cNvPr>
          <p:cNvCxnSpPr>
            <a:cxnSpLocks/>
          </p:cNvCxnSpPr>
          <p:nvPr/>
        </p:nvCxnSpPr>
        <p:spPr>
          <a:xfrm>
            <a:off x="1667435" y="2808989"/>
            <a:ext cx="698685" cy="10553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6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0D3DA6-0A80-EE67-CEF1-BA0350A80F4C}"/>
              </a:ext>
            </a:extLst>
          </p:cNvPr>
          <p:cNvSpPr txBox="1"/>
          <p:nvPr/>
        </p:nvSpPr>
        <p:spPr>
          <a:xfrm>
            <a:off x="1074002" y="1083733"/>
            <a:ext cx="4594578" cy="784830"/>
          </a:xfrm>
          <a:prstGeom prst="rect">
            <a:avLst/>
          </a:prstGeom>
          <a:noFill/>
        </p:spPr>
        <p:txBody>
          <a:bodyPr wrap="square" rtlCol="0">
            <a:spAutoFit/>
          </a:bodyPr>
          <a:lstStyle/>
          <a:p>
            <a:r>
              <a:rPr lang="en-US" sz="4500" dirty="0">
                <a:latin typeface="Billy Ohio" panose="02000506000000020004" pitchFamily="50" charset="0"/>
              </a:rPr>
              <a:t>Alumnae Team Overview </a:t>
            </a:r>
          </a:p>
        </p:txBody>
      </p:sp>
      <p:sp>
        <p:nvSpPr>
          <p:cNvPr id="4" name="Content Placeholder 9">
            <a:extLst>
              <a:ext uri="{FF2B5EF4-FFF2-40B4-BE49-F238E27FC236}">
                <a16:creationId xmlns:a16="http://schemas.microsoft.com/office/drawing/2014/main" id="{486020C6-D420-84FD-11BA-AEC9B84A3603}"/>
              </a:ext>
            </a:extLst>
          </p:cNvPr>
          <p:cNvSpPr txBox="1">
            <a:spLocks/>
          </p:cNvSpPr>
          <p:nvPr/>
        </p:nvSpPr>
        <p:spPr>
          <a:xfrm>
            <a:off x="1452282" y="4384638"/>
            <a:ext cx="8687316" cy="1209599"/>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00205B"/>
                </a:solidFill>
                <a:latin typeface="Montserrat" panose="00000500000000000000" pitchFamily="2" charset="0"/>
              </a:rPr>
              <a:t>Council Trustee: Alumnae, Vanessa Alzate (Central New Jersey)</a:t>
            </a:r>
            <a:br>
              <a:rPr lang="en-US" sz="2000" dirty="0">
                <a:solidFill>
                  <a:srgbClr val="00205B"/>
                </a:solidFill>
                <a:latin typeface="Montserrat" panose="00000500000000000000" pitchFamily="2" charset="0"/>
              </a:rPr>
            </a:br>
            <a:r>
              <a:rPr lang="en-US" sz="2000" dirty="0">
                <a:solidFill>
                  <a:srgbClr val="00205B"/>
                </a:solidFill>
                <a:latin typeface="Montserrat" panose="00000500000000000000" pitchFamily="2" charset="0"/>
              </a:rPr>
              <a:t>Director of Alumnae Operations, Jennifer Hall (Central Florida)</a:t>
            </a:r>
            <a:br>
              <a:rPr lang="en-US" sz="2000" dirty="0">
                <a:solidFill>
                  <a:srgbClr val="00205B"/>
                </a:solidFill>
                <a:latin typeface="Montserrat" panose="00000500000000000000" pitchFamily="2" charset="0"/>
              </a:rPr>
            </a:br>
            <a:r>
              <a:rPr lang="en-US" sz="2000" dirty="0">
                <a:solidFill>
                  <a:srgbClr val="00205B"/>
                </a:solidFill>
                <a:latin typeface="Montserrat" panose="00000500000000000000" pitchFamily="2" charset="0"/>
              </a:rPr>
              <a:t>Director of Alumnae Development, Danette Beck (Connecticut-Westchester)</a:t>
            </a:r>
            <a:br>
              <a:rPr lang="en-US" sz="2000" dirty="0">
                <a:solidFill>
                  <a:srgbClr val="00205B"/>
                </a:solidFill>
                <a:latin typeface="Montserrat" panose="00000500000000000000" pitchFamily="2" charset="0"/>
              </a:rPr>
            </a:br>
            <a:r>
              <a:rPr lang="en-US" sz="2000" dirty="0">
                <a:solidFill>
                  <a:srgbClr val="00205B"/>
                </a:solidFill>
                <a:latin typeface="Montserrat" panose="00000500000000000000" pitchFamily="2" charset="0"/>
              </a:rPr>
              <a:t>Director of Alumnae Engagement, Melissa Thompson (Baton Rouge)</a:t>
            </a:r>
            <a:br>
              <a:rPr lang="en-US" sz="2000" dirty="0">
                <a:solidFill>
                  <a:srgbClr val="00205B"/>
                </a:solidFill>
                <a:latin typeface="Montserrat" panose="00000500000000000000" pitchFamily="2" charset="0"/>
              </a:rPr>
            </a:br>
            <a:r>
              <a:rPr lang="en-US" sz="2000" dirty="0">
                <a:solidFill>
                  <a:srgbClr val="00205B"/>
                </a:solidFill>
                <a:latin typeface="Montserrat" panose="00000500000000000000" pitchFamily="2" charset="0"/>
              </a:rPr>
              <a:t>Regional Alumnae Specialists (17) &amp; Alumnae Development Consultants (4)</a:t>
            </a:r>
          </a:p>
          <a:p>
            <a:endParaRPr lang="en-US" dirty="0">
              <a:latin typeface="Montserrat" panose="00000500000000000000" pitchFamily="2" charset="0"/>
            </a:endParaRPr>
          </a:p>
        </p:txBody>
      </p:sp>
      <p:pic>
        <p:nvPicPr>
          <p:cNvPr id="3" name="Picture 2">
            <a:extLst>
              <a:ext uri="{FF2B5EF4-FFF2-40B4-BE49-F238E27FC236}">
                <a16:creationId xmlns:a16="http://schemas.microsoft.com/office/drawing/2014/main" id="{CF6CB918-4D09-A5F0-273C-8D61DCB315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3590" y="1868563"/>
            <a:ext cx="6251016" cy="2277768"/>
          </a:xfrm>
          <a:prstGeom prst="rect">
            <a:avLst/>
          </a:prstGeom>
        </p:spPr>
      </p:pic>
    </p:spTree>
    <p:extLst>
      <p:ext uri="{BB962C8B-B14F-4D97-AF65-F5344CB8AC3E}">
        <p14:creationId xmlns:p14="http://schemas.microsoft.com/office/powerpoint/2010/main" val="3076702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13CDB7-A74F-4628-A39F-3EB1FCC935F6}"/>
              </a:ext>
            </a:extLst>
          </p:cNvPr>
          <p:cNvSpPr txBox="1"/>
          <p:nvPr/>
        </p:nvSpPr>
        <p:spPr>
          <a:xfrm>
            <a:off x="914400" y="955885"/>
            <a:ext cx="5331124" cy="861774"/>
          </a:xfrm>
          <a:prstGeom prst="rect">
            <a:avLst/>
          </a:prstGeom>
          <a:noFill/>
        </p:spPr>
        <p:txBody>
          <a:bodyPr wrap="square" rtlCol="0">
            <a:spAutoFit/>
          </a:bodyPr>
          <a:lstStyle/>
          <a:p>
            <a:r>
              <a:rPr lang="en-US" sz="5000" dirty="0">
                <a:latin typeface="Billy Ohio" panose="02000506000000020004" pitchFamily="50" charset="0"/>
              </a:rPr>
              <a:t>Update Paid Local Dues Task</a:t>
            </a:r>
          </a:p>
        </p:txBody>
      </p:sp>
      <p:sp>
        <p:nvSpPr>
          <p:cNvPr id="5" name="TextBox 4">
            <a:extLst>
              <a:ext uri="{FF2B5EF4-FFF2-40B4-BE49-F238E27FC236}">
                <a16:creationId xmlns:a16="http://schemas.microsoft.com/office/drawing/2014/main" id="{B996D58D-EA46-4B4C-ADB6-A298BB50DC65}"/>
              </a:ext>
            </a:extLst>
          </p:cNvPr>
          <p:cNvSpPr txBox="1"/>
          <p:nvPr/>
        </p:nvSpPr>
        <p:spPr>
          <a:xfrm>
            <a:off x="6136256" y="1186717"/>
            <a:ext cx="5538159" cy="400110"/>
          </a:xfrm>
          <a:prstGeom prst="rect">
            <a:avLst/>
          </a:prstGeom>
          <a:noFill/>
        </p:spPr>
        <p:txBody>
          <a:bodyPr wrap="square" rtlCol="0">
            <a:spAutoFit/>
          </a:bodyPr>
          <a:lstStyle/>
          <a:p>
            <a:r>
              <a:rPr lang="en-US" sz="2000" dirty="0">
                <a:latin typeface="Montserrat" panose="00000500000000000000" pitchFamily="2" charset="0"/>
              </a:rPr>
              <a:t>Finance&gt;Tasks&gt;Update Paid Local Dues</a:t>
            </a:r>
          </a:p>
        </p:txBody>
      </p:sp>
      <p:pic>
        <p:nvPicPr>
          <p:cNvPr id="3" name="Picture 2">
            <a:extLst>
              <a:ext uri="{FF2B5EF4-FFF2-40B4-BE49-F238E27FC236}">
                <a16:creationId xmlns:a16="http://schemas.microsoft.com/office/drawing/2014/main" id="{7C2A4471-FCEF-9C52-29EE-EBE9F6BCEA97}"/>
              </a:ext>
            </a:extLst>
          </p:cNvPr>
          <p:cNvPicPr>
            <a:picLocks noChangeAspect="1"/>
          </p:cNvPicPr>
          <p:nvPr/>
        </p:nvPicPr>
        <p:blipFill>
          <a:blip r:embed="rId3"/>
          <a:stretch>
            <a:fillRect/>
          </a:stretch>
        </p:blipFill>
        <p:spPr>
          <a:xfrm>
            <a:off x="1285640" y="1748405"/>
            <a:ext cx="6976233" cy="4049248"/>
          </a:xfrm>
          <a:prstGeom prst="rect">
            <a:avLst/>
          </a:prstGeom>
        </p:spPr>
      </p:pic>
    </p:spTree>
    <p:extLst>
      <p:ext uri="{BB962C8B-B14F-4D97-AF65-F5344CB8AC3E}">
        <p14:creationId xmlns:p14="http://schemas.microsoft.com/office/powerpoint/2010/main" val="2154925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9A89F3-DDB1-C724-F2DA-BAD052218AD1}"/>
              </a:ext>
            </a:extLst>
          </p:cNvPr>
          <p:cNvSpPr txBox="1"/>
          <p:nvPr/>
        </p:nvSpPr>
        <p:spPr>
          <a:xfrm>
            <a:off x="914399" y="955885"/>
            <a:ext cx="6562165" cy="861774"/>
          </a:xfrm>
          <a:prstGeom prst="rect">
            <a:avLst/>
          </a:prstGeom>
          <a:noFill/>
        </p:spPr>
        <p:txBody>
          <a:bodyPr wrap="square" rtlCol="0">
            <a:spAutoFit/>
          </a:bodyPr>
          <a:lstStyle/>
          <a:p>
            <a:r>
              <a:rPr lang="en-US" sz="5000" dirty="0">
                <a:latin typeface="Billy Ohio" panose="02000506000000020004" pitchFamily="50" charset="0"/>
              </a:rPr>
              <a:t>Helpful Anchorbase reports… </a:t>
            </a:r>
          </a:p>
        </p:txBody>
      </p:sp>
      <p:sp>
        <p:nvSpPr>
          <p:cNvPr id="6" name="TextBox 5">
            <a:extLst>
              <a:ext uri="{FF2B5EF4-FFF2-40B4-BE49-F238E27FC236}">
                <a16:creationId xmlns:a16="http://schemas.microsoft.com/office/drawing/2014/main" id="{FB66642A-505F-50EB-7DDB-768A8CD04DDC}"/>
              </a:ext>
            </a:extLst>
          </p:cNvPr>
          <p:cNvSpPr txBox="1"/>
          <p:nvPr/>
        </p:nvSpPr>
        <p:spPr>
          <a:xfrm>
            <a:off x="914399" y="1989781"/>
            <a:ext cx="1171866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ontserrat" panose="00000500000000000000" pitchFamily="2" charset="0"/>
              </a:rPr>
              <a:t>Calendar &gt; Reports &gt; Calendar Style or Spreadsheet style</a:t>
            </a:r>
          </a:p>
          <a:p>
            <a:pPr marL="342900" indent="-342900">
              <a:buFont typeface="Arial" panose="020B0604020202020204" pitchFamily="34" charset="0"/>
              <a:buChar char="•"/>
            </a:pPr>
            <a:r>
              <a:rPr lang="en-US" sz="2000" dirty="0">
                <a:latin typeface="Montserrat" panose="00000500000000000000" pitchFamily="2" charset="0"/>
              </a:rPr>
              <a:t>Roster &gt; Reports &gt; Alumnae Roster</a:t>
            </a:r>
          </a:p>
          <a:p>
            <a:pPr marL="342900" indent="-342900">
              <a:buFont typeface="Arial" panose="020B0604020202020204" pitchFamily="34" charset="0"/>
              <a:buChar char="•"/>
            </a:pPr>
            <a:r>
              <a:rPr lang="en-US" sz="2000" dirty="0">
                <a:latin typeface="Montserrat" panose="00000500000000000000" pitchFamily="2" charset="0"/>
              </a:rPr>
              <a:t>Roster &gt; Reports &gt; DGs New to Town</a:t>
            </a:r>
          </a:p>
          <a:p>
            <a:pPr marL="342900" indent="-342900">
              <a:buFont typeface="Arial" panose="020B0604020202020204" pitchFamily="34" charset="0"/>
              <a:buChar char="•"/>
            </a:pPr>
            <a:r>
              <a:rPr lang="en-US" sz="2000" dirty="0">
                <a:latin typeface="Montserrat" panose="00000500000000000000" pitchFamily="2" charset="0"/>
              </a:rPr>
              <a:t>Roster &gt; Reports &gt; Zip Codes in my Group</a:t>
            </a:r>
          </a:p>
          <a:p>
            <a:pPr marL="342900" indent="-342900">
              <a:buFont typeface="Arial" panose="020B0604020202020204" pitchFamily="34" charset="0"/>
              <a:buChar char="•"/>
            </a:pPr>
            <a:r>
              <a:rPr lang="en-US" sz="2000" dirty="0">
                <a:latin typeface="Montserrat" panose="00000500000000000000" pitchFamily="2" charset="0"/>
              </a:rPr>
              <a:t>Roster &gt; Reports &gt; Birthday Report</a:t>
            </a:r>
          </a:p>
          <a:p>
            <a:pPr marL="342900" indent="-342900">
              <a:buFont typeface="Arial" panose="020B0604020202020204" pitchFamily="34" charset="0"/>
              <a:buChar char="•"/>
            </a:pPr>
            <a:r>
              <a:rPr lang="en-US" sz="2000" dirty="0">
                <a:latin typeface="Montserrat" panose="00000500000000000000" pitchFamily="2" charset="0"/>
              </a:rPr>
              <a:t>Awards &gt; Reports &gt; Membership Milestone Anniversaries</a:t>
            </a:r>
          </a:p>
          <a:p>
            <a:pPr marL="342900" indent="-342900">
              <a:buFont typeface="Arial" panose="020B0604020202020204" pitchFamily="34" charset="0"/>
              <a:buChar char="•"/>
            </a:pPr>
            <a:r>
              <a:rPr lang="en-US" sz="2000" dirty="0">
                <a:latin typeface="Montserrat" panose="00000500000000000000" pitchFamily="2" charset="0"/>
              </a:rPr>
              <a:t>Awards &gt; Reports &gt; Volunteer History of Alumnae Groups Members</a:t>
            </a:r>
          </a:p>
          <a:p>
            <a:pPr marL="342900" indent="-342900">
              <a:buFont typeface="Arial" panose="020B0604020202020204" pitchFamily="34" charset="0"/>
              <a:buChar char="•"/>
            </a:pPr>
            <a:r>
              <a:rPr lang="en-US" sz="2000" dirty="0">
                <a:latin typeface="Montserrat" panose="00000500000000000000" pitchFamily="2" charset="0"/>
              </a:rPr>
              <a:t>Foundation &gt; Reports &gt; Fundraising – Summary</a:t>
            </a:r>
          </a:p>
          <a:p>
            <a:pPr marL="342900" indent="-342900">
              <a:buFont typeface="Arial" panose="020B0604020202020204" pitchFamily="34" charset="0"/>
              <a:buChar char="•"/>
            </a:pPr>
            <a:r>
              <a:rPr lang="en-US" sz="2000" dirty="0">
                <a:latin typeface="Montserrat" panose="00000500000000000000" pitchFamily="2" charset="0"/>
              </a:rPr>
              <a:t>Finance &gt; Reports &gt; Current Year Local Dues </a:t>
            </a:r>
          </a:p>
          <a:p>
            <a:pPr marL="342900" indent="-342900">
              <a:buFont typeface="Arial" panose="020B0604020202020204" pitchFamily="34" charset="0"/>
              <a:buChar char="•"/>
            </a:pPr>
            <a:r>
              <a:rPr lang="en-US" sz="2000" dirty="0">
                <a:latin typeface="Montserrat" panose="00000500000000000000" pitchFamily="2" charset="0"/>
              </a:rPr>
              <a:t>Finance &gt; Reports &gt; Current Year Per Capita Dues</a:t>
            </a:r>
          </a:p>
        </p:txBody>
      </p:sp>
    </p:spTree>
    <p:extLst>
      <p:ext uri="{BB962C8B-B14F-4D97-AF65-F5344CB8AC3E}">
        <p14:creationId xmlns:p14="http://schemas.microsoft.com/office/powerpoint/2010/main" val="181509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C96A6D-4B74-45E1-9E01-BD7A0932700A}"/>
              </a:ext>
            </a:extLst>
          </p:cNvPr>
          <p:cNvSpPr>
            <a:spLocks noGrp="1"/>
          </p:cNvSpPr>
          <p:nvPr>
            <p:ph type="title" idx="4294967295"/>
          </p:nvPr>
        </p:nvSpPr>
        <p:spPr>
          <a:xfrm>
            <a:off x="3259744" y="2579081"/>
            <a:ext cx="6073345" cy="949325"/>
          </a:xfrm>
        </p:spPr>
        <p:txBody>
          <a:bodyPr/>
          <a:lstStyle/>
          <a:p>
            <a:r>
              <a:rPr lang="en-US" sz="6000" dirty="0">
                <a:solidFill>
                  <a:schemeClr val="bg2"/>
                </a:solidFill>
                <a:latin typeface="Billy Ohio" panose="02000506000000020004" pitchFamily="50" charset="0"/>
              </a:rPr>
              <a:t>Alumnae Group Evaluation</a:t>
            </a:r>
          </a:p>
        </p:txBody>
      </p:sp>
    </p:spTree>
    <p:extLst>
      <p:ext uri="{BB962C8B-B14F-4D97-AF65-F5344CB8AC3E}">
        <p14:creationId xmlns:p14="http://schemas.microsoft.com/office/powerpoint/2010/main" val="1490711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D27C-4479-443A-A098-2990536F15BA}"/>
              </a:ext>
            </a:extLst>
          </p:cNvPr>
          <p:cNvSpPr>
            <a:spLocks noGrp="1"/>
          </p:cNvSpPr>
          <p:nvPr>
            <p:ph type="title" idx="4294967295"/>
          </p:nvPr>
        </p:nvSpPr>
        <p:spPr>
          <a:xfrm>
            <a:off x="0" y="0"/>
            <a:ext cx="0" cy="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F8E307E-34F0-45AD-9947-8CC51A006771}"/>
              </a:ext>
            </a:extLst>
          </p:cNvPr>
          <p:cNvSpPr>
            <a:spLocks noGrp="1"/>
          </p:cNvSpPr>
          <p:nvPr>
            <p:ph idx="4294967295"/>
          </p:nvPr>
        </p:nvSpPr>
        <p:spPr>
          <a:xfrm>
            <a:off x="1049866" y="2071212"/>
            <a:ext cx="9974692" cy="1910997"/>
          </a:xfrm>
        </p:spPr>
        <p:txBody>
          <a:bodyPr/>
          <a:lstStyle/>
          <a:p>
            <a:pPr marL="285750" indent="-285750">
              <a:buFont typeface="Arial" panose="020B0604020202020204" pitchFamily="34" charset="0"/>
              <a:buChar char="•"/>
            </a:pPr>
            <a:r>
              <a:rPr lang="en-US" sz="2500" dirty="0">
                <a:solidFill>
                  <a:schemeClr val="tx1"/>
                </a:solidFill>
                <a:latin typeface="Montserrat" panose="00000500000000000000" pitchFamily="2" charset="0"/>
              </a:rPr>
              <a:t>Two-pronged approach to evaluate alumnae groups</a:t>
            </a:r>
          </a:p>
          <a:p>
            <a:pPr marL="1428721" lvl="1" indent="-285750">
              <a:buFont typeface="Arial" panose="020B0604020202020204" pitchFamily="34" charset="0"/>
              <a:buChar char="•"/>
            </a:pPr>
            <a:r>
              <a:rPr lang="en-US" sz="2500" dirty="0">
                <a:solidFill>
                  <a:schemeClr val="tx1"/>
                </a:solidFill>
                <a:latin typeface="Montserrat" panose="00000500000000000000" pitchFamily="2" charset="0"/>
              </a:rPr>
              <a:t>Group Self Assessment</a:t>
            </a:r>
          </a:p>
          <a:p>
            <a:pPr marL="1428721" lvl="1" indent="-285750">
              <a:buFont typeface="Arial" panose="020B0604020202020204" pitchFamily="34" charset="0"/>
              <a:buChar char="•"/>
            </a:pPr>
            <a:r>
              <a:rPr lang="en-US" sz="2500" dirty="0">
                <a:solidFill>
                  <a:schemeClr val="tx1"/>
                </a:solidFill>
                <a:latin typeface="Montserrat" panose="00000500000000000000" pitchFamily="2" charset="0"/>
              </a:rPr>
              <a:t>Leadership Assessment</a:t>
            </a:r>
          </a:p>
          <a:p>
            <a:pPr marL="285750" indent="-285750">
              <a:buFont typeface="Arial" panose="020B0604020202020204" pitchFamily="34" charset="0"/>
              <a:buChar char="•"/>
            </a:pPr>
            <a:r>
              <a:rPr lang="en-US" sz="2500" dirty="0">
                <a:solidFill>
                  <a:schemeClr val="tx1"/>
                </a:solidFill>
                <a:latin typeface="Montserrat" panose="00000500000000000000" pitchFamily="2" charset="0"/>
              </a:rPr>
              <a:t>RAS/ADC completed annually (based on calendar year)</a:t>
            </a:r>
          </a:p>
          <a:p>
            <a:pPr marL="285750" indent="-285750">
              <a:buFont typeface="Arial" panose="020B0604020202020204" pitchFamily="34" charset="0"/>
              <a:buChar char="•"/>
            </a:pPr>
            <a:r>
              <a:rPr lang="en-US" sz="2500" dirty="0">
                <a:solidFill>
                  <a:schemeClr val="tx1"/>
                </a:solidFill>
                <a:latin typeface="Montserrat" panose="00000500000000000000" pitchFamily="2" charset="0"/>
              </a:rPr>
              <a:t>Ability to celebrate successes and identify opportunities for support</a:t>
            </a:r>
          </a:p>
          <a:p>
            <a:endParaRPr lang="en-US" dirty="0"/>
          </a:p>
        </p:txBody>
      </p:sp>
      <p:sp>
        <p:nvSpPr>
          <p:cNvPr id="4" name="TextBox 3">
            <a:extLst>
              <a:ext uri="{FF2B5EF4-FFF2-40B4-BE49-F238E27FC236}">
                <a16:creationId xmlns:a16="http://schemas.microsoft.com/office/drawing/2014/main" id="{C635AA02-CD9E-487D-9263-7C7C01D71CC3}"/>
              </a:ext>
            </a:extLst>
          </p:cNvPr>
          <p:cNvSpPr txBox="1"/>
          <p:nvPr/>
        </p:nvSpPr>
        <p:spPr>
          <a:xfrm>
            <a:off x="1049866" y="1038578"/>
            <a:ext cx="7484533" cy="784830"/>
          </a:xfrm>
          <a:prstGeom prst="rect">
            <a:avLst/>
          </a:prstGeom>
          <a:noFill/>
        </p:spPr>
        <p:txBody>
          <a:bodyPr wrap="square" rtlCol="0">
            <a:spAutoFit/>
          </a:bodyPr>
          <a:lstStyle/>
          <a:p>
            <a:r>
              <a:rPr lang="en-US" sz="4500" dirty="0">
                <a:latin typeface="Billy Ohio" panose="02000506000000020004" pitchFamily="50" charset="0"/>
              </a:rPr>
              <a:t>Alumnae Group Evaluation Tool</a:t>
            </a:r>
          </a:p>
        </p:txBody>
      </p:sp>
    </p:spTree>
    <p:extLst>
      <p:ext uri="{BB962C8B-B14F-4D97-AF65-F5344CB8AC3E}">
        <p14:creationId xmlns:p14="http://schemas.microsoft.com/office/powerpoint/2010/main" val="3326973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343E-B9C7-44A9-B10F-E6411CF3D8D9}"/>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8C7462F3-8489-4089-B7F1-E63F599AAF88}"/>
              </a:ext>
            </a:extLst>
          </p:cNvPr>
          <p:cNvSpPr>
            <a:spLocks noGrp="1"/>
          </p:cNvSpPr>
          <p:nvPr>
            <p:ph idx="4294967295"/>
          </p:nvPr>
        </p:nvSpPr>
        <p:spPr>
          <a:xfrm>
            <a:off x="887821" y="1656625"/>
            <a:ext cx="10254313" cy="4445000"/>
          </a:xfrm>
        </p:spPr>
        <p:txBody>
          <a:bodyPr>
            <a:normAutofit/>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Groups are categorized based on the performance expectations that they successfully meet:</a:t>
            </a:r>
          </a:p>
          <a:p>
            <a:pPr marL="1485871" lvl="1" indent="-342900">
              <a:buFont typeface="Arial" panose="020B0604020202020204" pitchFamily="34" charset="0"/>
              <a:buChar char="•"/>
            </a:pPr>
            <a:r>
              <a:rPr lang="en-US" sz="2500" dirty="0">
                <a:solidFill>
                  <a:schemeClr val="accent6">
                    <a:lumMod val="75000"/>
                  </a:schemeClr>
                </a:solidFill>
                <a:latin typeface="Montserrat" panose="00000500000000000000" pitchFamily="2" charset="0"/>
              </a:rPr>
              <a:t>Bronze</a:t>
            </a:r>
            <a:r>
              <a:rPr lang="en-US" sz="2500" dirty="0">
                <a:solidFill>
                  <a:schemeClr val="tx1"/>
                </a:solidFill>
                <a:latin typeface="Montserrat" panose="00000500000000000000" pitchFamily="2" charset="0"/>
              </a:rPr>
              <a:t> – Exceptional</a:t>
            </a:r>
          </a:p>
          <a:p>
            <a:pPr marL="1485871" lvl="1" indent="-342900">
              <a:buFont typeface="Arial" panose="020B0604020202020204" pitchFamily="34" charset="0"/>
              <a:buChar char="•"/>
            </a:pPr>
            <a:r>
              <a:rPr lang="en-US" sz="2500" dirty="0">
                <a:solidFill>
                  <a:schemeClr val="accent5">
                    <a:lumMod val="90000"/>
                  </a:schemeClr>
                </a:solidFill>
                <a:latin typeface="Montserrat" panose="00000500000000000000" pitchFamily="2" charset="0"/>
              </a:rPr>
              <a:t>Pink – </a:t>
            </a:r>
            <a:r>
              <a:rPr lang="en-US" sz="2500" dirty="0">
                <a:solidFill>
                  <a:schemeClr val="tx1"/>
                </a:solidFill>
                <a:latin typeface="Montserrat" panose="00000500000000000000" pitchFamily="2" charset="0"/>
              </a:rPr>
              <a:t>Successful </a:t>
            </a:r>
          </a:p>
          <a:p>
            <a:pPr marL="1485871" lvl="1" indent="-342900">
              <a:buFont typeface="Arial" panose="020B0604020202020204" pitchFamily="34" charset="0"/>
              <a:buChar char="•"/>
            </a:pPr>
            <a:r>
              <a:rPr lang="en-US" sz="2500" dirty="0">
                <a:solidFill>
                  <a:schemeClr val="tx1"/>
                </a:solidFill>
                <a:latin typeface="Montserrat" panose="00000500000000000000" pitchFamily="2" charset="0"/>
              </a:rPr>
              <a:t>Blue – Opportunity</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Allows for RAS/ADC to partner with alumnae groups to encourage an alumnae group to be the best version of themselves can be. </a:t>
            </a:r>
          </a:p>
        </p:txBody>
      </p:sp>
      <p:sp>
        <p:nvSpPr>
          <p:cNvPr id="5" name="TextBox 4">
            <a:extLst>
              <a:ext uri="{FF2B5EF4-FFF2-40B4-BE49-F238E27FC236}">
                <a16:creationId xmlns:a16="http://schemas.microsoft.com/office/drawing/2014/main" id="{83ADF55F-19B3-4787-B17C-E26E39A4D1BA}"/>
              </a:ext>
            </a:extLst>
          </p:cNvPr>
          <p:cNvSpPr txBox="1"/>
          <p:nvPr/>
        </p:nvSpPr>
        <p:spPr>
          <a:xfrm>
            <a:off x="1049866" y="1038578"/>
            <a:ext cx="7484533" cy="710644"/>
          </a:xfrm>
          <a:prstGeom prst="rect">
            <a:avLst/>
          </a:prstGeom>
          <a:noFill/>
        </p:spPr>
        <p:txBody>
          <a:bodyPr wrap="square" rtlCol="0">
            <a:spAutoFit/>
          </a:bodyPr>
          <a:lstStyle/>
          <a:p>
            <a:r>
              <a:rPr lang="en-US" dirty="0">
                <a:latin typeface="Billy Ohio" panose="02000506000000020004" pitchFamily="50" charset="0"/>
              </a:rPr>
              <a:t>Alumnae Group Evaluation Tool</a:t>
            </a:r>
          </a:p>
        </p:txBody>
      </p:sp>
    </p:spTree>
    <p:extLst>
      <p:ext uri="{BB962C8B-B14F-4D97-AF65-F5344CB8AC3E}">
        <p14:creationId xmlns:p14="http://schemas.microsoft.com/office/powerpoint/2010/main" val="636172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13BA-FA26-487C-8413-7A289F483A0C}"/>
              </a:ext>
            </a:extLst>
          </p:cNvPr>
          <p:cNvSpPr>
            <a:spLocks noGrp="1"/>
          </p:cNvSpPr>
          <p:nvPr>
            <p:ph type="title" idx="4294967295"/>
          </p:nvPr>
        </p:nvSpPr>
        <p:spPr>
          <a:xfrm>
            <a:off x="0" y="0"/>
            <a:ext cx="0" cy="0"/>
          </a:xfrm>
        </p:spPr>
        <p:txBody>
          <a:bodyPr/>
          <a:lstStyle/>
          <a:p>
            <a:endParaRPr lang="en-US" dirty="0"/>
          </a:p>
        </p:txBody>
      </p:sp>
      <p:sp>
        <p:nvSpPr>
          <p:cNvPr id="3" name="TextBox 2">
            <a:extLst>
              <a:ext uri="{FF2B5EF4-FFF2-40B4-BE49-F238E27FC236}">
                <a16:creationId xmlns:a16="http://schemas.microsoft.com/office/drawing/2014/main" id="{3D559F2F-C0B4-47E3-8270-808F1A4EE094}"/>
              </a:ext>
            </a:extLst>
          </p:cNvPr>
          <p:cNvSpPr txBox="1"/>
          <p:nvPr/>
        </p:nvSpPr>
        <p:spPr>
          <a:xfrm>
            <a:off x="502839" y="970491"/>
            <a:ext cx="4937264" cy="710644"/>
          </a:xfrm>
          <a:prstGeom prst="rect">
            <a:avLst/>
          </a:prstGeom>
          <a:noFill/>
        </p:spPr>
        <p:txBody>
          <a:bodyPr wrap="square" rtlCol="0">
            <a:spAutoFit/>
          </a:bodyPr>
          <a:lstStyle/>
          <a:p>
            <a:pPr algn="r"/>
            <a:r>
              <a:rPr lang="en-US" dirty="0">
                <a:latin typeface="Billy Ohio" panose="02000506000000020004" pitchFamily="50" charset="0"/>
              </a:rPr>
              <a:t>Alumnae Group Evaluation Tool</a:t>
            </a:r>
          </a:p>
        </p:txBody>
      </p:sp>
      <p:pic>
        <p:nvPicPr>
          <p:cNvPr id="5" name="Picture 4">
            <a:extLst>
              <a:ext uri="{FF2B5EF4-FFF2-40B4-BE49-F238E27FC236}">
                <a16:creationId xmlns:a16="http://schemas.microsoft.com/office/drawing/2014/main" id="{7047FBA7-2718-E1D8-2872-A165B1C97B7F}"/>
              </a:ext>
            </a:extLst>
          </p:cNvPr>
          <p:cNvPicPr>
            <a:picLocks noChangeAspect="1"/>
          </p:cNvPicPr>
          <p:nvPr/>
        </p:nvPicPr>
        <p:blipFill>
          <a:blip r:embed="rId3"/>
          <a:stretch>
            <a:fillRect/>
          </a:stretch>
        </p:blipFill>
        <p:spPr>
          <a:xfrm>
            <a:off x="6253348" y="970491"/>
            <a:ext cx="4835198" cy="5055913"/>
          </a:xfrm>
          <a:prstGeom prst="rect">
            <a:avLst/>
          </a:prstGeom>
        </p:spPr>
      </p:pic>
      <p:sp>
        <p:nvSpPr>
          <p:cNvPr id="6" name="TextBox 5">
            <a:extLst>
              <a:ext uri="{FF2B5EF4-FFF2-40B4-BE49-F238E27FC236}">
                <a16:creationId xmlns:a16="http://schemas.microsoft.com/office/drawing/2014/main" id="{E5F228A2-3365-33A0-81D2-4DD054724AF5}"/>
              </a:ext>
            </a:extLst>
          </p:cNvPr>
          <p:cNvSpPr txBox="1"/>
          <p:nvPr/>
        </p:nvSpPr>
        <p:spPr>
          <a:xfrm>
            <a:off x="1103454" y="2213570"/>
            <a:ext cx="4835199" cy="163121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tx1"/>
                </a:solidFill>
                <a:latin typeface="Montserrat" panose="00000500000000000000" pitchFamily="2" charset="0"/>
              </a:rPr>
              <a:t>Completed in Survey Monkey</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Simil</a:t>
            </a:r>
            <a:r>
              <a:rPr lang="en-US" sz="2000" dirty="0">
                <a:latin typeface="Montserrat" panose="00000500000000000000" pitchFamily="2" charset="0"/>
              </a:rPr>
              <a:t>ar set up for all 12 standards</a:t>
            </a:r>
          </a:p>
          <a:p>
            <a:pPr marL="342900" indent="-342900">
              <a:buFont typeface="Arial" panose="020B0604020202020204" pitchFamily="34" charset="0"/>
              <a:buChar char="•"/>
            </a:pPr>
            <a:r>
              <a:rPr lang="en-US" sz="2000" dirty="0">
                <a:solidFill>
                  <a:schemeClr val="tx1"/>
                </a:solidFill>
                <a:latin typeface="Montserrat" panose="00000500000000000000" pitchFamily="2" charset="0"/>
              </a:rPr>
              <a:t>An opportunity to share </a:t>
            </a:r>
            <a:r>
              <a:rPr lang="en-US" sz="2000" dirty="0">
                <a:latin typeface="Montserrat" panose="00000500000000000000" pitchFamily="2" charset="0"/>
              </a:rPr>
              <a:t>group challenges &amp; successes in the open text boxes</a:t>
            </a:r>
            <a:endParaRPr lang="en-US" sz="20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7329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E161-F3EC-433F-BA91-0C35C624EA03}"/>
              </a:ext>
            </a:extLst>
          </p:cNvPr>
          <p:cNvSpPr>
            <a:spLocks noGrp="1"/>
          </p:cNvSpPr>
          <p:nvPr>
            <p:ph type="title" idx="4294967295"/>
          </p:nvPr>
        </p:nvSpPr>
        <p:spPr>
          <a:xfrm>
            <a:off x="2948299" y="2954337"/>
            <a:ext cx="6609769" cy="949325"/>
          </a:xfrm>
        </p:spPr>
        <p:txBody>
          <a:bodyPr/>
          <a:lstStyle/>
          <a:p>
            <a:pPr algn="ctr"/>
            <a:r>
              <a:rPr lang="en-US" sz="6500" dirty="0">
                <a:solidFill>
                  <a:schemeClr val="bg2"/>
                </a:solidFill>
                <a:latin typeface="Billy Ohio" panose="02000506000000020004" pitchFamily="50" charset="0"/>
              </a:rPr>
              <a:t>Brainstorming</a:t>
            </a:r>
          </a:p>
        </p:txBody>
      </p:sp>
    </p:spTree>
    <p:extLst>
      <p:ext uri="{BB962C8B-B14F-4D97-AF65-F5344CB8AC3E}">
        <p14:creationId xmlns:p14="http://schemas.microsoft.com/office/powerpoint/2010/main" val="788126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E161-F3EC-433F-BA91-0C35C624EA03}"/>
              </a:ext>
            </a:extLst>
          </p:cNvPr>
          <p:cNvSpPr>
            <a:spLocks noGrp="1"/>
          </p:cNvSpPr>
          <p:nvPr>
            <p:ph type="title" idx="4294967295"/>
          </p:nvPr>
        </p:nvSpPr>
        <p:spPr>
          <a:xfrm>
            <a:off x="2354893" y="2829077"/>
            <a:ext cx="7102967" cy="1016414"/>
          </a:xfrm>
        </p:spPr>
        <p:txBody>
          <a:bodyPr/>
          <a:lstStyle/>
          <a:p>
            <a:pPr algn="ctr"/>
            <a:r>
              <a:rPr lang="en-US" sz="6500" dirty="0">
                <a:solidFill>
                  <a:schemeClr val="bg2"/>
                </a:solidFill>
                <a:latin typeface="Billy Ohio" panose="02000506000000020004" pitchFamily="50" charset="0"/>
              </a:rPr>
              <a:t>Takeaways</a:t>
            </a:r>
          </a:p>
        </p:txBody>
      </p:sp>
    </p:spTree>
    <p:extLst>
      <p:ext uri="{BB962C8B-B14F-4D97-AF65-F5344CB8AC3E}">
        <p14:creationId xmlns:p14="http://schemas.microsoft.com/office/powerpoint/2010/main" val="1032562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343E-B9C7-44A9-B10F-E6411CF3D8D9}"/>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8C7462F3-8489-4089-B7F1-E63F599AAF88}"/>
              </a:ext>
            </a:extLst>
          </p:cNvPr>
          <p:cNvSpPr>
            <a:spLocks noGrp="1"/>
          </p:cNvSpPr>
          <p:nvPr>
            <p:ph idx="4294967295"/>
          </p:nvPr>
        </p:nvSpPr>
        <p:spPr>
          <a:xfrm>
            <a:off x="887821" y="1656625"/>
            <a:ext cx="10254313" cy="4445000"/>
          </a:xfrm>
        </p:spPr>
        <p:txBody>
          <a:bodyPr>
            <a:normAutofit/>
          </a:bodyPr>
          <a:lstStyle/>
          <a:p>
            <a:pPr marL="342900" indent="-342900">
              <a:buFont typeface="Arial" panose="020B0604020202020204" pitchFamily="34" charset="0"/>
              <a:buChar char="•"/>
            </a:pPr>
            <a:r>
              <a:rPr lang="en-US" sz="2500" dirty="0">
                <a:solidFill>
                  <a:schemeClr val="tx1"/>
                </a:solidFill>
                <a:latin typeface="Montserrat" panose="00000500000000000000" pitchFamily="2" charset="0"/>
              </a:rPr>
              <a:t>November 1: Dues/Fees due for all alumnae groups</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November 15: Tax Confirmation uploaded to </a:t>
            </a:r>
            <a:r>
              <a:rPr lang="en-US" sz="2500" dirty="0" err="1">
                <a:solidFill>
                  <a:schemeClr val="tx1"/>
                </a:solidFill>
                <a:latin typeface="Montserrat" panose="00000500000000000000" pitchFamily="2" charset="0"/>
              </a:rPr>
              <a:t>Anchorbase</a:t>
            </a:r>
            <a:endParaRPr lang="en-US" sz="2500" dirty="0">
              <a:solidFill>
                <a:schemeClr val="tx1"/>
              </a:solidFill>
              <a:latin typeface="Montserrat" panose="00000500000000000000" pitchFamily="2" charset="0"/>
            </a:endParaRP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November 15: All </a:t>
            </a:r>
            <a:r>
              <a:rPr lang="en-US" sz="2500" dirty="0" err="1">
                <a:solidFill>
                  <a:schemeClr val="tx1"/>
                </a:solidFill>
                <a:latin typeface="Montserrat" panose="00000500000000000000" pitchFamily="2" charset="0"/>
              </a:rPr>
              <a:t>Anchorbase</a:t>
            </a:r>
            <a:r>
              <a:rPr lang="en-US" sz="2500" dirty="0">
                <a:solidFill>
                  <a:schemeClr val="tx1"/>
                </a:solidFill>
                <a:latin typeface="Montserrat" panose="00000500000000000000" pitchFamily="2" charset="0"/>
              </a:rPr>
              <a:t> updates should be made by this date</a:t>
            </a: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November 15: Foundation Service Hours uploaded to </a:t>
            </a:r>
            <a:r>
              <a:rPr lang="en-US" sz="2500" dirty="0" err="1">
                <a:solidFill>
                  <a:schemeClr val="tx1"/>
                </a:solidFill>
                <a:latin typeface="Montserrat" panose="00000500000000000000" pitchFamily="2" charset="0"/>
              </a:rPr>
              <a:t>Anchorbase</a:t>
            </a:r>
            <a:endParaRPr lang="en-US" sz="2500" dirty="0">
              <a:solidFill>
                <a:schemeClr val="tx1"/>
              </a:solidFill>
              <a:latin typeface="Montserrat" panose="00000500000000000000" pitchFamily="2" charset="0"/>
            </a:endParaRP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December 1: Alumnae Group Self </a:t>
            </a:r>
            <a:r>
              <a:rPr lang="en-US" sz="2500">
                <a:solidFill>
                  <a:schemeClr val="tx1"/>
                </a:solidFill>
                <a:latin typeface="Montserrat" panose="00000500000000000000" pitchFamily="2" charset="0"/>
              </a:rPr>
              <a:t>Evaluation Closes</a:t>
            </a:r>
            <a:endParaRPr lang="en-US" sz="2500" dirty="0">
              <a:solidFill>
                <a:schemeClr val="tx1"/>
              </a:solidFill>
              <a:latin typeface="Montserrat" panose="00000500000000000000" pitchFamily="2" charset="0"/>
            </a:endParaRPr>
          </a:p>
          <a:p>
            <a:pPr marL="342900" indent="-342900">
              <a:buFont typeface="Arial" panose="020B0604020202020204" pitchFamily="34" charset="0"/>
              <a:buChar char="•"/>
            </a:pPr>
            <a:r>
              <a:rPr lang="en-US" sz="2500" dirty="0">
                <a:solidFill>
                  <a:schemeClr val="tx1"/>
                </a:solidFill>
                <a:latin typeface="Montserrat" panose="00000500000000000000" pitchFamily="2" charset="0"/>
              </a:rPr>
              <a:t>May 15: Chapter Giving Contributions due to the Foundation</a:t>
            </a:r>
          </a:p>
        </p:txBody>
      </p:sp>
      <p:sp>
        <p:nvSpPr>
          <p:cNvPr id="5" name="TextBox 4">
            <a:extLst>
              <a:ext uri="{FF2B5EF4-FFF2-40B4-BE49-F238E27FC236}">
                <a16:creationId xmlns:a16="http://schemas.microsoft.com/office/drawing/2014/main" id="{83ADF55F-19B3-4787-B17C-E26E39A4D1BA}"/>
              </a:ext>
            </a:extLst>
          </p:cNvPr>
          <p:cNvSpPr txBox="1"/>
          <p:nvPr/>
        </p:nvSpPr>
        <p:spPr>
          <a:xfrm>
            <a:off x="1049866" y="1038578"/>
            <a:ext cx="7484533" cy="710644"/>
          </a:xfrm>
          <a:prstGeom prst="rect">
            <a:avLst/>
          </a:prstGeom>
          <a:noFill/>
        </p:spPr>
        <p:txBody>
          <a:bodyPr wrap="square" rtlCol="0">
            <a:spAutoFit/>
          </a:bodyPr>
          <a:lstStyle/>
          <a:p>
            <a:r>
              <a:rPr lang="en-US" dirty="0">
                <a:latin typeface="Billy Ohio" panose="02000506000000020004" pitchFamily="50" charset="0"/>
              </a:rPr>
              <a:t>Important Dates to Remember</a:t>
            </a:r>
          </a:p>
        </p:txBody>
      </p:sp>
    </p:spTree>
    <p:extLst>
      <p:ext uri="{BB962C8B-B14F-4D97-AF65-F5344CB8AC3E}">
        <p14:creationId xmlns:p14="http://schemas.microsoft.com/office/powerpoint/2010/main" val="3811047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E161-F3EC-433F-BA91-0C35C624EA03}"/>
              </a:ext>
            </a:extLst>
          </p:cNvPr>
          <p:cNvSpPr>
            <a:spLocks noGrp="1"/>
          </p:cNvSpPr>
          <p:nvPr>
            <p:ph type="title" idx="4294967295"/>
          </p:nvPr>
        </p:nvSpPr>
        <p:spPr>
          <a:xfrm>
            <a:off x="5010563" y="2954337"/>
            <a:ext cx="3928533" cy="949325"/>
          </a:xfrm>
        </p:spPr>
        <p:txBody>
          <a:bodyPr/>
          <a:lstStyle/>
          <a:p>
            <a:r>
              <a:rPr lang="en-US" sz="6500" dirty="0">
                <a:solidFill>
                  <a:schemeClr val="bg2"/>
                </a:solidFill>
                <a:latin typeface="Billy Ohio" panose="02000506000000020004" pitchFamily="50" charset="0"/>
              </a:rPr>
              <a:t>Questions?</a:t>
            </a:r>
          </a:p>
        </p:txBody>
      </p:sp>
    </p:spTree>
    <p:extLst>
      <p:ext uri="{BB962C8B-B14F-4D97-AF65-F5344CB8AC3E}">
        <p14:creationId xmlns:p14="http://schemas.microsoft.com/office/powerpoint/2010/main" val="121595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3" name="Content Placeholder 2">
            <a:extLst>
              <a:ext uri="{FF2B5EF4-FFF2-40B4-BE49-F238E27FC236}">
                <a16:creationId xmlns:a16="http://schemas.microsoft.com/office/drawing/2014/main" id="{FE9888DF-FED7-4B02-BCE9-5A4F8267B9B3}"/>
              </a:ext>
            </a:extLst>
          </p:cNvPr>
          <p:cNvSpPr>
            <a:spLocks noGrp="1"/>
          </p:cNvSpPr>
          <p:nvPr>
            <p:ph idx="4294967295"/>
          </p:nvPr>
        </p:nvSpPr>
        <p:spPr>
          <a:xfrm>
            <a:off x="6096000" y="1944689"/>
            <a:ext cx="5359163" cy="4351338"/>
          </a:xfrm>
        </p:spPr>
        <p:txBody>
          <a:bodyPr/>
          <a:lstStyle/>
          <a:p>
            <a:pPr marL="285750" indent="-285750">
              <a:buFont typeface="Arial" panose="020B0604020202020204" pitchFamily="34" charset="0"/>
              <a:buChar char="•"/>
            </a:pPr>
            <a:r>
              <a:rPr lang="en-US" sz="2400" dirty="0">
                <a:solidFill>
                  <a:schemeClr val="tx1"/>
                </a:solidFill>
                <a:latin typeface="Montserrat" panose="00000500000000000000" pitchFamily="2" charset="0"/>
              </a:rPr>
              <a:t>Be an alumnae group’s cheerleader and coach!</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Training resource</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Brainstorming ideas, tips and tricks around recruitment, retention, programming, etc.</a:t>
            </a:r>
          </a:p>
          <a:p>
            <a:pPr marL="285750" indent="-285750">
              <a:buFont typeface="Arial" panose="020B0604020202020204" pitchFamily="34" charset="0"/>
              <a:buChar char="•"/>
            </a:pPr>
            <a:r>
              <a:rPr lang="en-US" sz="2400" dirty="0">
                <a:solidFill>
                  <a:schemeClr val="tx1"/>
                </a:solidFill>
                <a:latin typeface="Montserrat" panose="00000500000000000000" pitchFamily="2" charset="0"/>
              </a:rPr>
              <a:t>Goal setting</a:t>
            </a:r>
          </a:p>
          <a:p>
            <a:pPr marL="285750" indent="-285750">
              <a:buFont typeface="Arial" panose="020B0604020202020204" pitchFamily="34" charset="0"/>
              <a:buChar char="•"/>
            </a:pPr>
            <a:endParaRPr lang="en-US" sz="2400"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3310B58-0014-49B6-900D-4A3B6BEA2CC6}"/>
              </a:ext>
            </a:extLst>
          </p:cNvPr>
          <p:cNvSpPr txBox="1"/>
          <p:nvPr/>
        </p:nvSpPr>
        <p:spPr>
          <a:xfrm>
            <a:off x="1095021" y="1009547"/>
            <a:ext cx="8374655" cy="784830"/>
          </a:xfrm>
          <a:prstGeom prst="rect">
            <a:avLst/>
          </a:prstGeom>
          <a:noFill/>
        </p:spPr>
        <p:txBody>
          <a:bodyPr wrap="square" rtlCol="0">
            <a:spAutoFit/>
          </a:bodyPr>
          <a:lstStyle/>
          <a:p>
            <a:r>
              <a:rPr lang="en-US" sz="4500" dirty="0">
                <a:latin typeface="Billy Ohio" panose="02000506000000020004" pitchFamily="50" charset="0"/>
              </a:rPr>
              <a:t>What is the role of a RAS or ADC?</a:t>
            </a:r>
          </a:p>
        </p:txBody>
      </p:sp>
      <p:pic>
        <p:nvPicPr>
          <p:cNvPr id="6" name="Picture 5" descr="Casual woman raising a fist">
            <a:extLst>
              <a:ext uri="{FF2B5EF4-FFF2-40B4-BE49-F238E27FC236}">
                <a16:creationId xmlns:a16="http://schemas.microsoft.com/office/drawing/2014/main" id="{EBFF86C7-F444-4C31-0F84-91A4310E3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6727" y="1794377"/>
            <a:ext cx="903488" cy="2736960"/>
          </a:xfrm>
          <a:prstGeom prst="rect">
            <a:avLst/>
          </a:prstGeom>
        </p:spPr>
      </p:pic>
      <p:pic>
        <p:nvPicPr>
          <p:cNvPr id="8" name="Picture 7" descr="Businesswoman in a call">
            <a:extLst>
              <a:ext uri="{FF2B5EF4-FFF2-40B4-BE49-F238E27FC236}">
                <a16:creationId xmlns:a16="http://schemas.microsoft.com/office/drawing/2014/main" id="{30CFBA5E-9945-E99F-31A2-BFD43A0A8B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0694" y="1891453"/>
            <a:ext cx="880543" cy="2639884"/>
          </a:xfrm>
          <a:prstGeom prst="rect">
            <a:avLst/>
          </a:prstGeom>
        </p:spPr>
      </p:pic>
      <p:sp>
        <p:nvSpPr>
          <p:cNvPr id="9" name="Content Placeholder 2">
            <a:extLst>
              <a:ext uri="{FF2B5EF4-FFF2-40B4-BE49-F238E27FC236}">
                <a16:creationId xmlns:a16="http://schemas.microsoft.com/office/drawing/2014/main" id="{91959029-C82B-36C8-205C-11D3464ADDB9}"/>
              </a:ext>
            </a:extLst>
          </p:cNvPr>
          <p:cNvSpPr txBox="1">
            <a:spLocks/>
          </p:cNvSpPr>
          <p:nvPr/>
        </p:nvSpPr>
        <p:spPr>
          <a:xfrm>
            <a:off x="973037" y="4531337"/>
            <a:ext cx="2970867" cy="4351338"/>
          </a:xfrm>
        </p:spPr>
        <p:txBody>
          <a:bodyPr/>
          <a:lst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a:lstStyle>
          <a:p>
            <a:pPr algn="ctr" defTabSz="914400"/>
            <a:r>
              <a:rPr lang="en-US" sz="1800" b="1" kern="0" dirty="0">
                <a:solidFill>
                  <a:sysClr val="windowText" lastClr="000000"/>
                </a:solidFill>
                <a:latin typeface="Montserrat" panose="00000500000000000000" pitchFamily="2" charset="0"/>
              </a:rPr>
              <a:t>RAS</a:t>
            </a:r>
            <a:r>
              <a:rPr lang="en-US" sz="1800" kern="0" dirty="0">
                <a:solidFill>
                  <a:sysClr val="windowText" lastClr="000000"/>
                </a:solidFill>
                <a:latin typeface="Montserrat" panose="00000500000000000000" pitchFamily="2" charset="0"/>
              </a:rPr>
              <a:t> </a:t>
            </a:r>
          </a:p>
          <a:p>
            <a:pPr algn="ctr" defTabSz="914400"/>
            <a:r>
              <a:rPr lang="en-US" sz="1800" kern="0" dirty="0">
                <a:solidFill>
                  <a:sysClr val="windowText" lastClr="000000"/>
                </a:solidFill>
                <a:latin typeface="Montserrat" panose="00000500000000000000" pitchFamily="2" charset="0"/>
              </a:rPr>
              <a:t>Regional Alumnae Specialist</a:t>
            </a:r>
          </a:p>
        </p:txBody>
      </p:sp>
      <p:sp>
        <p:nvSpPr>
          <p:cNvPr id="11" name="Content Placeholder 2">
            <a:extLst>
              <a:ext uri="{FF2B5EF4-FFF2-40B4-BE49-F238E27FC236}">
                <a16:creationId xmlns:a16="http://schemas.microsoft.com/office/drawing/2014/main" id="{50F3A729-DAE4-257B-BEC6-778AAA1698A9}"/>
              </a:ext>
            </a:extLst>
          </p:cNvPr>
          <p:cNvSpPr txBox="1">
            <a:spLocks/>
          </p:cNvSpPr>
          <p:nvPr/>
        </p:nvSpPr>
        <p:spPr>
          <a:xfrm>
            <a:off x="3370176" y="4531337"/>
            <a:ext cx="2970867" cy="4351338"/>
          </a:xfrm>
        </p:spPr>
        <p:txBody>
          <a:bodyPr/>
          <a:lstStyle>
            <a:lvl1pPr marL="0" eaLnBrk="1" hangingPunct="1">
              <a:defRPr>
                <a:latin typeface="+mn-lt"/>
                <a:ea typeface="+mn-ea"/>
                <a:cs typeface="+mn-cs"/>
              </a:defRPr>
            </a:lvl1pPr>
            <a:lvl2pPr marL="1142971" eaLnBrk="1" hangingPunct="1">
              <a:defRPr>
                <a:latin typeface="+mn-lt"/>
                <a:ea typeface="+mn-ea"/>
                <a:cs typeface="+mn-cs"/>
              </a:defRPr>
            </a:lvl2pPr>
            <a:lvl3pPr marL="2285943" eaLnBrk="1" hangingPunct="1">
              <a:defRPr>
                <a:latin typeface="+mn-lt"/>
                <a:ea typeface="+mn-ea"/>
                <a:cs typeface="+mn-cs"/>
              </a:defRPr>
            </a:lvl3pPr>
            <a:lvl4pPr marL="3428914" eaLnBrk="1" hangingPunct="1">
              <a:defRPr>
                <a:latin typeface="+mn-lt"/>
                <a:ea typeface="+mn-ea"/>
                <a:cs typeface="+mn-cs"/>
              </a:defRPr>
            </a:lvl4pPr>
            <a:lvl5pPr marL="4571886" eaLnBrk="1" hangingPunct="1">
              <a:defRPr>
                <a:latin typeface="+mn-lt"/>
                <a:ea typeface="+mn-ea"/>
                <a:cs typeface="+mn-cs"/>
              </a:defRPr>
            </a:lvl5pPr>
            <a:lvl6pPr marL="5714857" eaLnBrk="1" hangingPunct="1">
              <a:defRPr>
                <a:latin typeface="+mn-lt"/>
                <a:ea typeface="+mn-ea"/>
                <a:cs typeface="+mn-cs"/>
              </a:defRPr>
            </a:lvl6pPr>
            <a:lvl7pPr marL="6857829" eaLnBrk="1" hangingPunct="1">
              <a:defRPr>
                <a:latin typeface="+mn-lt"/>
                <a:ea typeface="+mn-ea"/>
                <a:cs typeface="+mn-cs"/>
              </a:defRPr>
            </a:lvl7pPr>
            <a:lvl8pPr marL="8000800" eaLnBrk="1" hangingPunct="1">
              <a:defRPr>
                <a:latin typeface="+mn-lt"/>
                <a:ea typeface="+mn-ea"/>
                <a:cs typeface="+mn-cs"/>
              </a:defRPr>
            </a:lvl8pPr>
            <a:lvl9pPr marL="9143771" eaLnBrk="1" hangingPunct="1">
              <a:defRPr>
                <a:latin typeface="+mn-lt"/>
                <a:ea typeface="+mn-ea"/>
                <a:cs typeface="+mn-cs"/>
              </a:defRPr>
            </a:lvl9pPr>
          </a:lstStyle>
          <a:p>
            <a:pPr algn="ctr" defTabSz="914400"/>
            <a:r>
              <a:rPr lang="en-US" sz="1800" b="1" kern="0" dirty="0">
                <a:solidFill>
                  <a:sysClr val="windowText" lastClr="000000"/>
                </a:solidFill>
                <a:latin typeface="Montserrat" panose="00000500000000000000" pitchFamily="2" charset="0"/>
              </a:rPr>
              <a:t>ADC</a:t>
            </a:r>
            <a:endParaRPr lang="en-US" sz="1800" kern="0" dirty="0">
              <a:solidFill>
                <a:sysClr val="windowText" lastClr="000000"/>
              </a:solidFill>
              <a:latin typeface="Montserrat" panose="00000500000000000000" pitchFamily="2" charset="0"/>
            </a:endParaRPr>
          </a:p>
          <a:p>
            <a:pPr algn="ctr" defTabSz="914400"/>
            <a:r>
              <a:rPr lang="en-US" sz="1800" kern="0" dirty="0">
                <a:solidFill>
                  <a:sysClr val="windowText" lastClr="000000"/>
                </a:solidFill>
                <a:latin typeface="Montserrat" panose="00000500000000000000" pitchFamily="2" charset="0"/>
              </a:rPr>
              <a:t>Alumnae </a:t>
            </a:r>
          </a:p>
          <a:p>
            <a:pPr algn="ctr" defTabSz="914400"/>
            <a:r>
              <a:rPr lang="en-US" sz="1800" kern="0" dirty="0">
                <a:solidFill>
                  <a:sysClr val="windowText" lastClr="000000"/>
                </a:solidFill>
                <a:latin typeface="Montserrat" panose="00000500000000000000" pitchFamily="2" charset="0"/>
              </a:rPr>
              <a:t>Development Consultant</a:t>
            </a:r>
          </a:p>
        </p:txBody>
      </p:sp>
    </p:spTree>
    <p:extLst>
      <p:ext uri="{BB962C8B-B14F-4D97-AF65-F5344CB8AC3E}">
        <p14:creationId xmlns:p14="http://schemas.microsoft.com/office/powerpoint/2010/main" val="654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3727-FDBE-4DC5-AC36-EA9F6D444D28}"/>
              </a:ext>
            </a:extLst>
          </p:cNvPr>
          <p:cNvSpPr>
            <a:spLocks noGrp="1"/>
          </p:cNvSpPr>
          <p:nvPr>
            <p:ph type="title" idx="4294967295"/>
          </p:nvPr>
        </p:nvSpPr>
        <p:spPr>
          <a:xfrm>
            <a:off x="0" y="0"/>
            <a:ext cx="0" cy="0"/>
          </a:xfrm>
        </p:spPr>
        <p:txBody>
          <a:bodyPr/>
          <a:lstStyle/>
          <a:p>
            <a:endParaRPr lang="en-US" dirty="0"/>
          </a:p>
        </p:txBody>
      </p:sp>
      <p:sp>
        <p:nvSpPr>
          <p:cNvPr id="4" name="TextBox 3">
            <a:extLst>
              <a:ext uri="{FF2B5EF4-FFF2-40B4-BE49-F238E27FC236}">
                <a16:creationId xmlns:a16="http://schemas.microsoft.com/office/drawing/2014/main" id="{03310B58-0014-49B6-900D-4A3B6BEA2CC6}"/>
              </a:ext>
            </a:extLst>
          </p:cNvPr>
          <p:cNvSpPr txBox="1"/>
          <p:nvPr/>
        </p:nvSpPr>
        <p:spPr>
          <a:xfrm>
            <a:off x="1095022" y="1009547"/>
            <a:ext cx="2737942" cy="2862322"/>
          </a:xfrm>
          <a:prstGeom prst="rect">
            <a:avLst/>
          </a:prstGeom>
          <a:noFill/>
        </p:spPr>
        <p:txBody>
          <a:bodyPr wrap="square" rtlCol="0">
            <a:spAutoFit/>
          </a:bodyPr>
          <a:lstStyle/>
          <a:p>
            <a:r>
              <a:rPr lang="en-US" sz="4500" dirty="0">
                <a:latin typeface="Billy Ohio" panose="02000506000000020004" pitchFamily="50" charset="0"/>
              </a:rPr>
              <a:t>How You Contribute to the Alumnae Group Experience?</a:t>
            </a:r>
          </a:p>
        </p:txBody>
      </p:sp>
      <p:pic>
        <p:nvPicPr>
          <p:cNvPr id="7" name="Graphic 6" descr="Puzzle pieces outline">
            <a:extLst>
              <a:ext uri="{FF2B5EF4-FFF2-40B4-BE49-F238E27FC236}">
                <a16:creationId xmlns:a16="http://schemas.microsoft.com/office/drawing/2014/main" id="{EAEE463D-5EB7-55A4-1E93-B8868E93C5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904" y="115615"/>
            <a:ext cx="6626769" cy="6626769"/>
          </a:xfrm>
          <a:prstGeom prst="rect">
            <a:avLst/>
          </a:prstGeom>
        </p:spPr>
      </p:pic>
      <p:pic>
        <p:nvPicPr>
          <p:cNvPr id="5" name="Graphic 4" descr="Handshake outline">
            <a:extLst>
              <a:ext uri="{FF2B5EF4-FFF2-40B4-BE49-F238E27FC236}">
                <a16:creationId xmlns:a16="http://schemas.microsoft.com/office/drawing/2014/main" id="{686D0D8A-FAA4-634C-61ED-02F60EC5F5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84420">
            <a:off x="4860819" y="4525539"/>
            <a:ext cx="1253468" cy="1253468"/>
          </a:xfrm>
          <a:prstGeom prst="rect">
            <a:avLst/>
          </a:prstGeom>
        </p:spPr>
      </p:pic>
      <p:pic>
        <p:nvPicPr>
          <p:cNvPr id="8" name="Graphic 7" descr="Monthly calendar outline">
            <a:extLst>
              <a:ext uri="{FF2B5EF4-FFF2-40B4-BE49-F238E27FC236}">
                <a16:creationId xmlns:a16="http://schemas.microsoft.com/office/drawing/2014/main" id="{57F6DCA0-5FEC-58E7-F691-3846514B96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18288" y="2374595"/>
            <a:ext cx="1187567" cy="1187567"/>
          </a:xfrm>
          <a:prstGeom prst="rect">
            <a:avLst/>
          </a:prstGeom>
        </p:spPr>
      </p:pic>
      <p:pic>
        <p:nvPicPr>
          <p:cNvPr id="10" name="Graphic 9" descr="Schoolhouse outline">
            <a:extLst>
              <a:ext uri="{FF2B5EF4-FFF2-40B4-BE49-F238E27FC236}">
                <a16:creationId xmlns:a16="http://schemas.microsoft.com/office/drawing/2014/main" id="{8BA217C1-4610-A4D8-5546-D8B68D29BF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6628" y="4351320"/>
            <a:ext cx="1143482" cy="1143482"/>
          </a:xfrm>
          <a:prstGeom prst="rect">
            <a:avLst/>
          </a:prstGeom>
        </p:spPr>
      </p:pic>
      <p:pic>
        <p:nvPicPr>
          <p:cNvPr id="12" name="Graphic 11" descr="Badge Question Mark outline">
            <a:extLst>
              <a:ext uri="{FF2B5EF4-FFF2-40B4-BE49-F238E27FC236}">
                <a16:creationId xmlns:a16="http://schemas.microsoft.com/office/drawing/2014/main" id="{6A045BB9-4750-FBCA-52FA-40FF80EF32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57751" y="1231114"/>
            <a:ext cx="1143481" cy="1143481"/>
          </a:xfrm>
          <a:prstGeom prst="rect">
            <a:avLst/>
          </a:prstGeom>
        </p:spPr>
      </p:pic>
    </p:spTree>
    <p:extLst>
      <p:ext uri="{BB962C8B-B14F-4D97-AF65-F5344CB8AC3E}">
        <p14:creationId xmlns:p14="http://schemas.microsoft.com/office/powerpoint/2010/main" val="384101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C96A6D-4B74-45E1-9E01-BD7A0932700A}"/>
              </a:ext>
            </a:extLst>
          </p:cNvPr>
          <p:cNvSpPr>
            <a:spLocks noGrp="1"/>
          </p:cNvSpPr>
          <p:nvPr>
            <p:ph type="title" idx="4294967295"/>
          </p:nvPr>
        </p:nvSpPr>
        <p:spPr>
          <a:xfrm>
            <a:off x="2716920" y="2725545"/>
            <a:ext cx="6758160" cy="949325"/>
          </a:xfrm>
        </p:spPr>
        <p:txBody>
          <a:bodyPr/>
          <a:lstStyle/>
          <a:p>
            <a:pPr algn="ctr"/>
            <a:r>
              <a:rPr lang="en-US" sz="6000" dirty="0">
                <a:solidFill>
                  <a:schemeClr val="bg2"/>
                </a:solidFill>
                <a:latin typeface="Billy Ohio" panose="02000506000000020004" pitchFamily="50" charset="0"/>
              </a:rPr>
              <a:t>Officer Navigation Guides</a:t>
            </a:r>
          </a:p>
        </p:txBody>
      </p:sp>
    </p:spTree>
    <p:extLst>
      <p:ext uri="{BB962C8B-B14F-4D97-AF65-F5344CB8AC3E}">
        <p14:creationId xmlns:p14="http://schemas.microsoft.com/office/powerpoint/2010/main" val="409757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C8177E-A426-3C84-4B48-E65CDACDAFD2}"/>
              </a:ext>
            </a:extLst>
          </p:cNvPr>
          <p:cNvPicPr>
            <a:picLocks noChangeAspect="1"/>
          </p:cNvPicPr>
          <p:nvPr/>
        </p:nvPicPr>
        <p:blipFill>
          <a:blip r:embed="rId3"/>
          <a:stretch>
            <a:fillRect/>
          </a:stretch>
        </p:blipFill>
        <p:spPr>
          <a:xfrm>
            <a:off x="1844952" y="852422"/>
            <a:ext cx="7180715" cy="5153155"/>
          </a:xfrm>
          <a:prstGeom prst="rect">
            <a:avLst/>
          </a:prstGeom>
        </p:spPr>
      </p:pic>
      <p:sp>
        <p:nvSpPr>
          <p:cNvPr id="4" name="TextBox 3">
            <a:extLst>
              <a:ext uri="{FF2B5EF4-FFF2-40B4-BE49-F238E27FC236}">
                <a16:creationId xmlns:a16="http://schemas.microsoft.com/office/drawing/2014/main" id="{21DDF05D-B204-864B-9AB2-A30F48389357}"/>
              </a:ext>
            </a:extLst>
          </p:cNvPr>
          <p:cNvSpPr txBox="1"/>
          <p:nvPr/>
        </p:nvSpPr>
        <p:spPr>
          <a:xfrm>
            <a:off x="9180400" y="1820632"/>
            <a:ext cx="2333296" cy="2246769"/>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Montserrat" panose="00000500000000000000" pitchFamily="2" charset="0"/>
              </a:rPr>
              <a:t>Where is it located?</a:t>
            </a:r>
            <a:endParaRPr lang="en-US" sz="1400" b="0" dirty="0">
              <a:effectLst/>
              <a:latin typeface="Montserrat" panose="00000500000000000000" pitchFamily="2" charset="0"/>
            </a:endParaRPr>
          </a:p>
          <a:p>
            <a:pPr rtl="0">
              <a:spcBef>
                <a:spcPts val="0"/>
              </a:spcBef>
              <a:spcAft>
                <a:spcPts val="0"/>
              </a:spcAft>
            </a:pPr>
            <a:br>
              <a:rPr lang="en-US" sz="1400" b="0" dirty="0">
                <a:effectLst/>
                <a:latin typeface="Montserrat" panose="00000500000000000000" pitchFamily="2" charset="0"/>
              </a:rPr>
            </a:br>
            <a:r>
              <a:rPr lang="en-US" sz="1400" b="0" i="0" u="sng" strike="noStrike" dirty="0">
                <a:solidFill>
                  <a:srgbClr val="0056A3"/>
                </a:solidFill>
                <a:effectLst/>
                <a:latin typeface="Montserrat" panose="00000500000000000000" pitchFamily="2" charset="0"/>
                <a:hlinkClick r:id="rId4"/>
              </a:rPr>
              <a:t>www.deltagamma.org</a:t>
            </a:r>
            <a:endParaRPr lang="en-US" sz="1400" b="0" dirty="0">
              <a:effectLst/>
              <a:latin typeface="Montserrat" panose="00000500000000000000" pitchFamily="2" charset="0"/>
            </a:endParaRPr>
          </a:p>
          <a:p>
            <a:pPr rtl="0">
              <a:spcBef>
                <a:spcPts val="0"/>
              </a:spcBef>
              <a:spcAft>
                <a:spcPts val="0"/>
              </a:spcAft>
            </a:pPr>
            <a:r>
              <a:rPr lang="en-US" sz="1400" b="0" i="0" u="none" strike="noStrike" dirty="0">
                <a:solidFill>
                  <a:srgbClr val="000000"/>
                </a:solidFill>
                <a:effectLst/>
                <a:latin typeface="Montserrat" panose="00000500000000000000" pitchFamily="2" charset="0"/>
              </a:rPr>
              <a:t>-&gt; DG Library</a:t>
            </a:r>
            <a:endParaRPr lang="en-US" sz="1400" b="0" dirty="0">
              <a:effectLst/>
              <a:latin typeface="Montserrat" panose="00000500000000000000" pitchFamily="2" charset="0"/>
            </a:endParaRPr>
          </a:p>
          <a:p>
            <a:pPr rtl="0">
              <a:spcBef>
                <a:spcPts val="0"/>
              </a:spcBef>
              <a:spcAft>
                <a:spcPts val="0"/>
              </a:spcAft>
            </a:pPr>
            <a:r>
              <a:rPr lang="en-US" sz="1400" b="0" i="0" u="none" strike="noStrike" dirty="0">
                <a:solidFill>
                  <a:srgbClr val="000000"/>
                </a:solidFill>
                <a:effectLst/>
                <a:latin typeface="Montserrat" panose="00000500000000000000" pitchFamily="2" charset="0"/>
              </a:rPr>
              <a:t>-&gt; Alumnae Officer Navigation Guide</a:t>
            </a:r>
            <a:endParaRPr lang="en-US" sz="1400" b="0" dirty="0">
              <a:effectLst/>
              <a:latin typeface="Montserrat" panose="00000500000000000000" pitchFamily="2" charset="0"/>
            </a:endParaRPr>
          </a:p>
          <a:p>
            <a:pPr rtl="0">
              <a:spcBef>
                <a:spcPts val="0"/>
              </a:spcBef>
              <a:spcAft>
                <a:spcPts val="0"/>
              </a:spcAft>
            </a:pPr>
            <a:r>
              <a:rPr lang="en-US" sz="1400" b="0" i="0" u="none" strike="noStrike" dirty="0">
                <a:solidFill>
                  <a:srgbClr val="000000"/>
                </a:solidFill>
                <a:effectLst/>
                <a:latin typeface="Montserrat" panose="00000500000000000000" pitchFamily="2" charset="0"/>
              </a:rPr>
              <a:t>-&gt; select which officer position</a:t>
            </a:r>
            <a:endParaRPr lang="en-US" sz="1400" b="0" dirty="0">
              <a:effectLst/>
              <a:latin typeface="Montserrat" panose="00000500000000000000" pitchFamily="2" charset="0"/>
            </a:endParaRPr>
          </a:p>
          <a:p>
            <a:br>
              <a:rPr lang="en-US" sz="1400" dirty="0">
                <a:latin typeface="Montserrat" panose="00000500000000000000" pitchFamily="2" charset="0"/>
              </a:rPr>
            </a:br>
            <a:endParaRPr lang="en-US" sz="1400" dirty="0">
              <a:latin typeface="Montserrat" panose="00000500000000000000" pitchFamily="2" charset="0"/>
            </a:endParaRPr>
          </a:p>
        </p:txBody>
      </p:sp>
    </p:spTree>
    <p:extLst>
      <p:ext uri="{BB962C8B-B14F-4D97-AF65-F5344CB8AC3E}">
        <p14:creationId xmlns:p14="http://schemas.microsoft.com/office/powerpoint/2010/main" val="4737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D6547-959F-3EF7-7BB6-008D17EB06EA}"/>
              </a:ext>
            </a:extLst>
          </p:cNvPr>
          <p:cNvPicPr>
            <a:picLocks noChangeAspect="1"/>
          </p:cNvPicPr>
          <p:nvPr/>
        </p:nvPicPr>
        <p:blipFill>
          <a:blip r:embed="rId3"/>
          <a:stretch>
            <a:fillRect/>
          </a:stretch>
        </p:blipFill>
        <p:spPr>
          <a:xfrm>
            <a:off x="2116530" y="906331"/>
            <a:ext cx="6734478" cy="5045338"/>
          </a:xfrm>
          <a:prstGeom prst="rect">
            <a:avLst/>
          </a:prstGeom>
        </p:spPr>
      </p:pic>
    </p:spTree>
    <p:extLst>
      <p:ext uri="{BB962C8B-B14F-4D97-AF65-F5344CB8AC3E}">
        <p14:creationId xmlns:p14="http://schemas.microsoft.com/office/powerpoint/2010/main" val="1486533047"/>
      </p:ext>
    </p:extLst>
  </p:cSld>
  <p:clrMapOvr>
    <a:masterClrMapping/>
  </p:clrMapOvr>
</p:sld>
</file>

<file path=ppt/theme/theme1.xml><?xml version="1.0" encoding="utf-8"?>
<a:theme xmlns:a="http://schemas.openxmlformats.org/drawingml/2006/main" name="White Space">
  <a:themeElements>
    <a:clrScheme name="Delta Gamma Brand">
      <a:dk1>
        <a:srgbClr val="00205B"/>
      </a:dk1>
      <a:lt1>
        <a:sysClr val="window" lastClr="FFFFFF"/>
      </a:lt1>
      <a:dk2>
        <a:srgbClr val="E69B93"/>
      </a:dk2>
      <a:lt2>
        <a:srgbClr val="FDE4DF"/>
      </a:lt2>
      <a:accent1>
        <a:srgbClr val="B88F52"/>
      </a:accent1>
      <a:accent2>
        <a:srgbClr val="436E60"/>
      </a:accent2>
      <a:accent3>
        <a:srgbClr val="0A718D"/>
      </a:accent3>
      <a:accent4>
        <a:srgbClr val="954764"/>
      </a:accent4>
      <a:accent5>
        <a:srgbClr val="FABBCB"/>
      </a:accent5>
      <a:accent6>
        <a:srgbClr val="DCB073"/>
      </a:accent6>
      <a:hlink>
        <a:srgbClr val="0056A3"/>
      </a:hlink>
      <a:folHlink>
        <a:srgbClr val="954764"/>
      </a:folHlink>
    </a:clrScheme>
    <a:fontScheme name="Custom 2">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7" id="{D119D486-12C2-4E51-A9C6-BD3C0A77BA32}" vid="{F5F92647-2CFC-4641-BB9A-B89EF9615F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DG Branded PowerPoint Template 3 - widescreen</Template>
  <TotalTime>5086</TotalTime>
  <Words>7440</Words>
  <Application>Microsoft Office PowerPoint</Application>
  <PresentationFormat>Widescreen</PresentationFormat>
  <Paragraphs>575</Paragraphs>
  <Slides>49</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Montserrat</vt:lpstr>
      <vt:lpstr>Arial</vt:lpstr>
      <vt:lpstr>Billy Ohio</vt:lpstr>
      <vt:lpstr>Avenir Next</vt:lpstr>
      <vt:lpstr>Roboto</vt:lpstr>
      <vt:lpstr>Georgia</vt:lpstr>
      <vt:lpstr>Segoe UI</vt:lpstr>
      <vt:lpstr>Calibri</vt:lpstr>
      <vt:lpstr>White Space</vt:lpstr>
      <vt:lpstr>Alumnae Officer Track</vt:lpstr>
      <vt:lpstr>PowerPoint Presentation</vt:lpstr>
      <vt:lpstr>PowerPoint Presentation</vt:lpstr>
      <vt:lpstr>PowerPoint Presentation</vt:lpstr>
      <vt:lpstr>PowerPoint Presentation</vt:lpstr>
      <vt:lpstr>PowerPoint Presentation</vt:lpstr>
      <vt:lpstr>Officer Navigation Guides</vt:lpstr>
      <vt:lpstr>PowerPoint Presentation</vt:lpstr>
      <vt:lpstr>PowerPoint Presentation</vt:lpstr>
      <vt:lpstr>Fraternity Standards for Alumnae Groups</vt:lpstr>
      <vt:lpstr>PowerPoint Presentation</vt:lpstr>
      <vt:lpstr>Fraternity Standards in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Welcoming all members into alumnae groups by utilizing thoughtful recruitment and retention efforts   </vt:lpstr>
      <vt:lpstr>Recruiting New Members</vt:lpstr>
      <vt:lpstr>Retention</vt:lpstr>
      <vt:lpstr>Our Communication &amp; Events</vt:lpstr>
      <vt:lpstr>PowerPoint Presentation</vt:lpstr>
      <vt:lpstr>PowerPoint Presentation</vt:lpstr>
      <vt:lpstr>Fulfilling all required programming expectations in a thoughtful and intentional way.</vt:lpstr>
      <vt:lpstr>What are the Requirements?</vt:lpstr>
      <vt:lpstr>Programming</vt:lpstr>
      <vt:lpstr>PowerPoint Presentation</vt:lpstr>
      <vt:lpstr>PowerPoint Presentation</vt:lpstr>
      <vt:lpstr>PowerPoint Presentation</vt:lpstr>
      <vt:lpstr>PowerPoint Presentation</vt:lpstr>
      <vt:lpstr>Anchorbase Reporting</vt:lpstr>
      <vt:lpstr>PowerPoint Presentation</vt:lpstr>
      <vt:lpstr>PowerPoint Presentation</vt:lpstr>
      <vt:lpstr>PowerPoint Presentation</vt:lpstr>
      <vt:lpstr>PowerPoint Presentation</vt:lpstr>
      <vt:lpstr>Alumnae Group Evaluation</vt:lpstr>
      <vt:lpstr>PowerPoint Presentation</vt:lpstr>
      <vt:lpstr>PowerPoint Presentation</vt:lpstr>
      <vt:lpstr>PowerPoint Presentation</vt:lpstr>
      <vt:lpstr>Brainstorming</vt:lpstr>
      <vt:lpstr>Takeaways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Jennings</dc:creator>
  <cp:lastModifiedBy>Lexie Kiernan</cp:lastModifiedBy>
  <cp:revision>304</cp:revision>
  <dcterms:created xsi:type="dcterms:W3CDTF">2018-01-26T17:50:32Z</dcterms:created>
  <dcterms:modified xsi:type="dcterms:W3CDTF">2022-08-30T21:04:10Z</dcterms:modified>
</cp:coreProperties>
</file>