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51"/>
  </p:notesMasterIdLst>
  <p:handoutMasterIdLst>
    <p:handoutMasterId r:id="rId52"/>
  </p:handoutMasterIdLst>
  <p:sldIdLst>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81" r:id="rId24"/>
    <p:sldId id="282" r:id="rId25"/>
    <p:sldId id="283" r:id="rId26"/>
    <p:sldId id="307"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Lst>
  <p:sldSz cx="4876800" cy="2743200"/>
  <p:notesSz cx="3657600" cy="2743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D2C6C"/>
    <a:srgbClr val="B78D4D"/>
    <a:srgbClr val="DC94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3" autoAdjust="0"/>
    <p:restoredTop sz="66206" autoAdjust="0"/>
  </p:normalViewPr>
  <p:slideViewPr>
    <p:cSldViewPr>
      <p:cViewPr varScale="1">
        <p:scale>
          <a:sx n="180" d="100"/>
          <a:sy n="180" d="100"/>
        </p:scale>
        <p:origin x="2178" y="144"/>
      </p:cViewPr>
      <p:guideLst>
        <p:guide orient="horz" pos="288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208" d="100"/>
          <a:sy n="208" d="100"/>
        </p:scale>
        <p:origin x="2170"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4C9593-CBE3-4132-985D-8B4505983F8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37EC2A20-9294-4562-984C-2E9E625102E3}">
      <dgm:prSet phldrT="[Text]"/>
      <dgm:spPr/>
      <dgm:t>
        <a:bodyPr/>
        <a:lstStyle/>
        <a:p>
          <a:r>
            <a:rPr lang="en-US" dirty="0">
              <a:latin typeface="Montserrat" panose="00000500000000000000" pitchFamily="2" charset="0"/>
            </a:rPr>
            <a:t>Financial Hardship</a:t>
          </a:r>
        </a:p>
      </dgm:t>
    </dgm:pt>
    <dgm:pt modelId="{F3531934-E9F2-42A4-872D-6C28F98B89B1}" type="parTrans" cxnId="{3C40414B-91FE-406D-9755-73E495B4C191}">
      <dgm:prSet/>
      <dgm:spPr/>
      <dgm:t>
        <a:bodyPr/>
        <a:lstStyle/>
        <a:p>
          <a:endParaRPr lang="en-US"/>
        </a:p>
      </dgm:t>
    </dgm:pt>
    <dgm:pt modelId="{A01105FC-FD7B-43DA-8D7E-CBC81FD65496}" type="sibTrans" cxnId="{3C40414B-91FE-406D-9755-73E495B4C191}">
      <dgm:prSet/>
      <dgm:spPr/>
      <dgm:t>
        <a:bodyPr/>
        <a:lstStyle/>
        <a:p>
          <a:endParaRPr lang="en-US"/>
        </a:p>
      </dgm:t>
    </dgm:pt>
    <dgm:pt modelId="{0F90AEE7-E65D-4421-A4EC-65A660DA9F0E}">
      <dgm:prSet phldrT="[Text]" custT="1"/>
      <dgm:spPr/>
      <dgm:t>
        <a:bodyPr/>
        <a:lstStyle/>
        <a:p>
          <a:r>
            <a:rPr lang="en-US" sz="600" dirty="0">
              <a:latin typeface="Montserrat" panose="00000500000000000000" pitchFamily="2" charset="0"/>
            </a:rPr>
            <a:t>Required attendance at anchored events</a:t>
          </a:r>
        </a:p>
      </dgm:t>
    </dgm:pt>
    <dgm:pt modelId="{4537D44B-CF29-492D-9B28-258C94063874}" type="parTrans" cxnId="{B075BD49-8CF3-4E64-984E-453AAFD1CB7C}">
      <dgm:prSet/>
      <dgm:spPr/>
      <dgm:t>
        <a:bodyPr/>
        <a:lstStyle/>
        <a:p>
          <a:endParaRPr lang="en-US"/>
        </a:p>
      </dgm:t>
    </dgm:pt>
    <dgm:pt modelId="{04741152-930D-40D9-A0AB-DBEAED7AB631}" type="sibTrans" cxnId="{B075BD49-8CF3-4E64-984E-453AAFD1CB7C}">
      <dgm:prSet/>
      <dgm:spPr/>
      <dgm:t>
        <a:bodyPr/>
        <a:lstStyle/>
        <a:p>
          <a:endParaRPr lang="en-US"/>
        </a:p>
      </dgm:t>
    </dgm:pt>
    <dgm:pt modelId="{19A2B77B-B932-4A34-98F2-749027F30282}">
      <dgm:prSet phldrT="[Text]"/>
      <dgm:spPr/>
      <dgm:t>
        <a:bodyPr/>
        <a:lstStyle/>
        <a:p>
          <a:r>
            <a:rPr lang="en-US" dirty="0">
              <a:latin typeface="Montserrat" panose="00000500000000000000" pitchFamily="2" charset="0"/>
            </a:rPr>
            <a:t>Attendance</a:t>
          </a:r>
        </a:p>
      </dgm:t>
    </dgm:pt>
    <dgm:pt modelId="{88552EF7-E82E-4CEA-A21F-8FA5D1B31FB3}" type="parTrans" cxnId="{AA4CC602-D2CD-4C15-AF0F-C952CF665944}">
      <dgm:prSet/>
      <dgm:spPr/>
      <dgm:t>
        <a:bodyPr/>
        <a:lstStyle/>
        <a:p>
          <a:endParaRPr lang="en-US"/>
        </a:p>
      </dgm:t>
    </dgm:pt>
    <dgm:pt modelId="{0634B26E-27DD-42AA-BAC6-9EE786A480DB}" type="sibTrans" cxnId="{AA4CC602-D2CD-4C15-AF0F-C952CF665944}">
      <dgm:prSet/>
      <dgm:spPr/>
      <dgm:t>
        <a:bodyPr/>
        <a:lstStyle/>
        <a:p>
          <a:endParaRPr lang="en-US"/>
        </a:p>
      </dgm:t>
    </dgm:pt>
    <dgm:pt modelId="{B01EA46E-5688-45F6-BA0C-8AD07DC9B316}">
      <dgm:prSet phldrT="[Text]"/>
      <dgm:spPr/>
      <dgm:t>
        <a:bodyPr/>
        <a:lstStyle/>
        <a:p>
          <a:r>
            <a:rPr lang="en-US" dirty="0">
              <a:latin typeface="Montserrat" panose="00000500000000000000" pitchFamily="2" charset="0"/>
            </a:rPr>
            <a:t>Non-Resident/Abroad</a:t>
          </a:r>
        </a:p>
      </dgm:t>
    </dgm:pt>
    <dgm:pt modelId="{26E08C21-C415-4C6B-9C6F-DFE76A828413}" type="parTrans" cxnId="{1A691B38-CF3F-40A9-B5C7-FC19AE6E7F62}">
      <dgm:prSet/>
      <dgm:spPr/>
      <dgm:t>
        <a:bodyPr/>
        <a:lstStyle/>
        <a:p>
          <a:endParaRPr lang="en-US"/>
        </a:p>
      </dgm:t>
    </dgm:pt>
    <dgm:pt modelId="{27C76F2D-579E-4285-8F1B-5274A00F8C08}" type="sibTrans" cxnId="{1A691B38-CF3F-40A9-B5C7-FC19AE6E7F62}">
      <dgm:prSet/>
      <dgm:spPr/>
      <dgm:t>
        <a:bodyPr/>
        <a:lstStyle/>
        <a:p>
          <a:endParaRPr lang="en-US"/>
        </a:p>
      </dgm:t>
    </dgm:pt>
    <dgm:pt modelId="{F9666A63-4EAF-4FE3-9B17-4C61E807EDB6}">
      <dgm:prSet phldrT="[Text]"/>
      <dgm:spPr/>
      <dgm:t>
        <a:bodyPr/>
        <a:lstStyle/>
        <a:p>
          <a:r>
            <a:rPr lang="en-US" dirty="0">
              <a:latin typeface="Montserrat" panose="00000500000000000000" pitchFamily="2" charset="0"/>
            </a:rPr>
            <a:t>Academic/Professional</a:t>
          </a:r>
        </a:p>
      </dgm:t>
    </dgm:pt>
    <dgm:pt modelId="{5DE67700-6D92-448E-BDED-9A890163C55B}" type="parTrans" cxnId="{03EC4116-BB78-4E09-B815-A561AE0E6C04}">
      <dgm:prSet/>
      <dgm:spPr/>
      <dgm:t>
        <a:bodyPr/>
        <a:lstStyle/>
        <a:p>
          <a:endParaRPr lang="en-US"/>
        </a:p>
      </dgm:t>
    </dgm:pt>
    <dgm:pt modelId="{F5516D1A-996B-4B7D-B6BF-9274EA4F1725}" type="sibTrans" cxnId="{03EC4116-BB78-4E09-B815-A561AE0E6C04}">
      <dgm:prSet/>
      <dgm:spPr/>
      <dgm:t>
        <a:bodyPr/>
        <a:lstStyle/>
        <a:p>
          <a:endParaRPr lang="en-US"/>
        </a:p>
      </dgm:t>
    </dgm:pt>
    <dgm:pt modelId="{38534878-4EA5-4E0E-91F3-B487E1903956}">
      <dgm:prSet phldrT="[Text]" custT="1"/>
      <dgm:spPr/>
      <dgm:t>
        <a:bodyPr/>
        <a:lstStyle/>
        <a:p>
          <a:r>
            <a:rPr lang="en-US" sz="600" dirty="0">
              <a:latin typeface="Montserrat" panose="00000500000000000000" pitchFamily="2" charset="0"/>
            </a:rPr>
            <a:t>Should</a:t>
          </a:r>
          <a:r>
            <a:rPr lang="en-US" sz="600" baseline="0" dirty="0">
              <a:latin typeface="Montserrat" panose="00000500000000000000" pitchFamily="2" charset="0"/>
            </a:rPr>
            <a:t> attend no events during this time</a:t>
          </a:r>
          <a:endParaRPr lang="en-US" sz="600" dirty="0">
            <a:latin typeface="Montserrat" panose="00000500000000000000" pitchFamily="2" charset="0"/>
          </a:endParaRPr>
        </a:p>
      </dgm:t>
    </dgm:pt>
    <dgm:pt modelId="{D3FECE51-84E1-45E3-8CDC-E61EE6738FD4}" type="parTrans" cxnId="{7724A18F-03D4-469B-A3B1-B2B5081972B8}">
      <dgm:prSet/>
      <dgm:spPr/>
      <dgm:t>
        <a:bodyPr/>
        <a:lstStyle/>
        <a:p>
          <a:endParaRPr lang="en-US"/>
        </a:p>
      </dgm:t>
    </dgm:pt>
    <dgm:pt modelId="{FAE51D98-90C2-40D0-8D8A-B450B9ECA6B0}" type="sibTrans" cxnId="{7724A18F-03D4-469B-A3B1-B2B5081972B8}">
      <dgm:prSet/>
      <dgm:spPr/>
      <dgm:t>
        <a:bodyPr/>
        <a:lstStyle/>
        <a:p>
          <a:endParaRPr lang="en-US"/>
        </a:p>
      </dgm:t>
    </dgm:pt>
    <dgm:pt modelId="{4F9F7E87-8B07-4C46-82CC-A719F53916CA}">
      <dgm:prSet phldrT="[Text]"/>
      <dgm:spPr/>
      <dgm:t>
        <a:bodyPr/>
        <a:lstStyle/>
        <a:p>
          <a:r>
            <a:rPr lang="en-US" dirty="0">
              <a:latin typeface="Montserrat" panose="00000500000000000000" pitchFamily="2" charset="0"/>
            </a:rPr>
            <a:t>Special Circumstances</a:t>
          </a:r>
        </a:p>
      </dgm:t>
    </dgm:pt>
    <dgm:pt modelId="{883A305F-FB0B-4F08-9696-ED801E1E0557}" type="parTrans" cxnId="{C3EAF750-3DC1-47D2-BAAF-12CB17C597AA}">
      <dgm:prSet/>
      <dgm:spPr/>
      <dgm:t>
        <a:bodyPr/>
        <a:lstStyle/>
        <a:p>
          <a:endParaRPr lang="en-US"/>
        </a:p>
      </dgm:t>
    </dgm:pt>
    <dgm:pt modelId="{0C6AF583-3065-485A-884C-25157EC4F9D8}" type="sibTrans" cxnId="{C3EAF750-3DC1-47D2-BAAF-12CB17C597AA}">
      <dgm:prSet/>
      <dgm:spPr/>
      <dgm:t>
        <a:bodyPr/>
        <a:lstStyle/>
        <a:p>
          <a:endParaRPr lang="en-US"/>
        </a:p>
      </dgm:t>
    </dgm:pt>
    <dgm:pt modelId="{FA845DA3-80AC-48D1-8A4E-3A07D35D642E}">
      <dgm:prSet phldrT="[Text]" custT="1"/>
      <dgm:spPr/>
      <dgm:t>
        <a:bodyPr/>
        <a:lstStyle/>
        <a:p>
          <a:r>
            <a:rPr lang="en-US" sz="600" dirty="0">
              <a:latin typeface="Montserrat" panose="00000500000000000000" pitchFamily="2" charset="0"/>
            </a:rPr>
            <a:t>May attend anchored events. </a:t>
          </a:r>
        </a:p>
      </dgm:t>
    </dgm:pt>
    <dgm:pt modelId="{CABEA364-F89E-4A88-80BE-C901AA82BED1}" type="parTrans" cxnId="{52203FB6-3AD4-4784-A952-96C5EF661E12}">
      <dgm:prSet/>
      <dgm:spPr/>
      <dgm:t>
        <a:bodyPr/>
        <a:lstStyle/>
        <a:p>
          <a:endParaRPr lang="en-US"/>
        </a:p>
      </dgm:t>
    </dgm:pt>
    <dgm:pt modelId="{D916B65D-6DEC-4D3C-B285-FD7FB094BC46}" type="sibTrans" cxnId="{52203FB6-3AD4-4784-A952-96C5EF661E12}">
      <dgm:prSet/>
      <dgm:spPr/>
      <dgm:t>
        <a:bodyPr/>
        <a:lstStyle/>
        <a:p>
          <a:endParaRPr lang="en-US"/>
        </a:p>
      </dgm:t>
    </dgm:pt>
    <dgm:pt modelId="{6D63B9FA-3D38-40E9-8CEC-14BD9FC42277}">
      <dgm:prSet phldrT="[Text]" custT="1"/>
      <dgm:spPr/>
      <dgm:t>
        <a:bodyPr/>
        <a:lstStyle/>
        <a:p>
          <a:r>
            <a:rPr lang="en-US" sz="600" dirty="0">
              <a:latin typeface="Montserrat" panose="00000500000000000000" pitchFamily="2" charset="0"/>
            </a:rPr>
            <a:t>Expectations will be unique to the member’s situation – attend as much as possible. </a:t>
          </a:r>
        </a:p>
      </dgm:t>
    </dgm:pt>
    <dgm:pt modelId="{04870E38-C41D-488C-8505-C1DC6EFCDD63}" type="parTrans" cxnId="{FDFD7CF8-1B4A-4F00-ABFD-13DBE0919187}">
      <dgm:prSet/>
      <dgm:spPr/>
      <dgm:t>
        <a:bodyPr/>
        <a:lstStyle/>
        <a:p>
          <a:endParaRPr lang="en-US"/>
        </a:p>
      </dgm:t>
    </dgm:pt>
    <dgm:pt modelId="{F92E83EF-56CF-4893-9D07-47B85BB5A991}" type="sibTrans" cxnId="{FDFD7CF8-1B4A-4F00-ABFD-13DBE0919187}">
      <dgm:prSet/>
      <dgm:spPr/>
      <dgm:t>
        <a:bodyPr/>
        <a:lstStyle/>
        <a:p>
          <a:endParaRPr lang="en-US"/>
        </a:p>
      </dgm:t>
    </dgm:pt>
    <dgm:pt modelId="{F5C0BCF6-BBD3-409B-A250-0BD9A2BDBEF2}">
      <dgm:prSet phldrT="[Text]" custT="1"/>
      <dgm:spPr/>
      <dgm:t>
        <a:bodyPr/>
        <a:lstStyle/>
        <a:p>
          <a:r>
            <a:rPr lang="en-US" sz="600" dirty="0">
              <a:latin typeface="Montserrat" panose="00000500000000000000" pitchFamily="2" charset="0"/>
            </a:rPr>
            <a:t>Attendance requirements of member mirror any of the above</a:t>
          </a:r>
        </a:p>
      </dgm:t>
    </dgm:pt>
    <dgm:pt modelId="{51B77B02-CBF7-4DA9-8A5D-6E437FD09C2C}" type="parTrans" cxnId="{752CD8EB-B583-47A1-9BB9-F1C6013BB009}">
      <dgm:prSet/>
      <dgm:spPr/>
      <dgm:t>
        <a:bodyPr/>
        <a:lstStyle/>
        <a:p>
          <a:endParaRPr lang="en-US"/>
        </a:p>
      </dgm:t>
    </dgm:pt>
    <dgm:pt modelId="{62E77FD7-B1BA-4A4D-81D0-1FEC57C6CD62}" type="sibTrans" cxnId="{752CD8EB-B583-47A1-9BB9-F1C6013BB009}">
      <dgm:prSet/>
      <dgm:spPr/>
      <dgm:t>
        <a:bodyPr/>
        <a:lstStyle/>
        <a:p>
          <a:endParaRPr lang="en-US"/>
        </a:p>
      </dgm:t>
    </dgm:pt>
    <dgm:pt modelId="{DD2912BA-CE2F-4D58-AA9D-D81893D725CE}">
      <dgm:prSet phldrT="[Text]" custT="1"/>
      <dgm:spPr/>
      <dgm:t>
        <a:bodyPr/>
        <a:lstStyle/>
        <a:p>
          <a:r>
            <a:rPr lang="en-US" sz="600" dirty="0">
              <a:latin typeface="Montserrat" panose="00000500000000000000" pitchFamily="2" charset="0"/>
            </a:rPr>
            <a:t>Cannot attend events with extra cost</a:t>
          </a:r>
        </a:p>
      </dgm:t>
    </dgm:pt>
    <dgm:pt modelId="{5C11CCCC-BA05-4E40-B690-A7EAF26F7480}" type="parTrans" cxnId="{1A97F8C4-6903-47A5-9EA1-80D7096EC20E}">
      <dgm:prSet/>
      <dgm:spPr/>
      <dgm:t>
        <a:bodyPr/>
        <a:lstStyle/>
        <a:p>
          <a:endParaRPr lang="en-US"/>
        </a:p>
      </dgm:t>
    </dgm:pt>
    <dgm:pt modelId="{5B55002C-B3C5-45C4-A072-C0F962279E34}" type="sibTrans" cxnId="{1A97F8C4-6903-47A5-9EA1-80D7096EC20E}">
      <dgm:prSet/>
      <dgm:spPr/>
      <dgm:t>
        <a:bodyPr/>
        <a:lstStyle/>
        <a:p>
          <a:endParaRPr lang="en-US"/>
        </a:p>
      </dgm:t>
    </dgm:pt>
    <dgm:pt modelId="{5796A159-B63E-4D2F-9058-247832496289}">
      <dgm:prSet phldrT="[Text]" custT="1"/>
      <dgm:spPr/>
      <dgm:t>
        <a:bodyPr/>
        <a:lstStyle/>
        <a:p>
          <a:r>
            <a:rPr lang="en-US" sz="600" dirty="0">
              <a:latin typeface="Montserrat" panose="00000500000000000000" pitchFamily="2" charset="0"/>
            </a:rPr>
            <a:t>Cannot attend events with extra cost</a:t>
          </a:r>
        </a:p>
      </dgm:t>
    </dgm:pt>
    <dgm:pt modelId="{72E22916-2558-4E23-8061-7104E00E667A}" type="parTrans" cxnId="{49464224-BE78-4C1E-BD8C-4875D83EAA5D}">
      <dgm:prSet/>
      <dgm:spPr/>
      <dgm:t>
        <a:bodyPr/>
        <a:lstStyle/>
        <a:p>
          <a:endParaRPr lang="en-US"/>
        </a:p>
      </dgm:t>
    </dgm:pt>
    <dgm:pt modelId="{C11BB7AE-DE67-4D01-AD14-82C5B67A9DFA}" type="sibTrans" cxnId="{49464224-BE78-4C1E-BD8C-4875D83EAA5D}">
      <dgm:prSet/>
      <dgm:spPr/>
      <dgm:t>
        <a:bodyPr/>
        <a:lstStyle/>
        <a:p>
          <a:endParaRPr lang="en-US"/>
        </a:p>
      </dgm:t>
    </dgm:pt>
    <dgm:pt modelId="{F20DC02D-2FD8-41A2-9812-0EA112E464BD}" type="pres">
      <dgm:prSet presAssocID="{7B4C9593-CBE3-4132-985D-8B4505983F8E}" presName="Name0" presStyleCnt="0">
        <dgm:presLayoutVars>
          <dgm:dir/>
          <dgm:animLvl val="lvl"/>
          <dgm:resizeHandles/>
        </dgm:presLayoutVars>
      </dgm:prSet>
      <dgm:spPr/>
    </dgm:pt>
    <dgm:pt modelId="{3C8351FC-9DD3-4ED1-84C5-C4AC87915B14}" type="pres">
      <dgm:prSet presAssocID="{37EC2A20-9294-4562-984C-2E9E625102E3}" presName="linNode" presStyleCnt="0"/>
      <dgm:spPr/>
    </dgm:pt>
    <dgm:pt modelId="{5A8D67B8-1CFB-4C6D-BE72-3B7818DED7C5}" type="pres">
      <dgm:prSet presAssocID="{37EC2A20-9294-4562-984C-2E9E625102E3}" presName="parentShp" presStyleLbl="node1" presStyleIdx="0" presStyleCnt="5" custScaleX="100001" custLinFactNeighborX="-331" custLinFactNeighborY="-185">
        <dgm:presLayoutVars>
          <dgm:bulletEnabled val="1"/>
        </dgm:presLayoutVars>
      </dgm:prSet>
      <dgm:spPr/>
    </dgm:pt>
    <dgm:pt modelId="{91620600-945A-4900-93A6-C67A2C34D672}" type="pres">
      <dgm:prSet presAssocID="{37EC2A20-9294-4562-984C-2E9E625102E3}" presName="childShp" presStyleLbl="bgAccFollowNode1" presStyleIdx="0" presStyleCnt="5" custScaleX="100001" custScaleY="132724" custLinFactNeighborX="-4136" custLinFactNeighborY="7511">
        <dgm:presLayoutVars>
          <dgm:bulletEnabled val="1"/>
        </dgm:presLayoutVars>
      </dgm:prSet>
      <dgm:spPr/>
    </dgm:pt>
    <dgm:pt modelId="{9969EAA5-0A56-4679-AFC9-039B4BBEF79C}" type="pres">
      <dgm:prSet presAssocID="{A01105FC-FD7B-43DA-8D7E-CBC81FD65496}" presName="spacing" presStyleCnt="0"/>
      <dgm:spPr/>
    </dgm:pt>
    <dgm:pt modelId="{9FEE7F65-E0E0-4E47-A1CB-049FD7B005A1}" type="pres">
      <dgm:prSet presAssocID="{19A2B77B-B932-4A34-98F2-749027F30282}" presName="linNode" presStyleCnt="0"/>
      <dgm:spPr/>
    </dgm:pt>
    <dgm:pt modelId="{FA048562-9EA4-4190-9890-E6F446A2BD89}" type="pres">
      <dgm:prSet presAssocID="{19A2B77B-B932-4A34-98F2-749027F30282}" presName="parentShp" presStyleLbl="node1" presStyleIdx="1" presStyleCnt="5" custScaleX="100001" custLinFactNeighborX="-1376" custLinFactNeighborY="-10135">
        <dgm:presLayoutVars>
          <dgm:bulletEnabled val="1"/>
        </dgm:presLayoutVars>
      </dgm:prSet>
      <dgm:spPr/>
    </dgm:pt>
    <dgm:pt modelId="{EC562456-C437-49F8-9FB9-37D59B203894}" type="pres">
      <dgm:prSet presAssocID="{19A2B77B-B932-4A34-98F2-749027F30282}" presName="childShp" presStyleLbl="bgAccFollowNode1" presStyleIdx="1" presStyleCnt="5" custScaleX="100001" custScaleY="144558" custLinFactNeighborX="-2988" custLinFactNeighborY="-2645">
        <dgm:presLayoutVars>
          <dgm:bulletEnabled val="1"/>
        </dgm:presLayoutVars>
      </dgm:prSet>
      <dgm:spPr/>
    </dgm:pt>
    <dgm:pt modelId="{26E14510-1AA2-4DC7-9B94-48588730545C}" type="pres">
      <dgm:prSet presAssocID="{0634B26E-27DD-42AA-BAC6-9EE786A480DB}" presName="spacing" presStyleCnt="0"/>
      <dgm:spPr/>
    </dgm:pt>
    <dgm:pt modelId="{42D48D66-5A97-43A9-BA95-4456DC97F3FF}" type="pres">
      <dgm:prSet presAssocID="{B01EA46E-5688-45F6-BA0C-8AD07DC9B316}" presName="linNode" presStyleCnt="0"/>
      <dgm:spPr/>
    </dgm:pt>
    <dgm:pt modelId="{70A97EE6-EE03-4B30-BD07-19311DC16C8B}" type="pres">
      <dgm:prSet presAssocID="{B01EA46E-5688-45F6-BA0C-8AD07DC9B316}" presName="parentShp" presStyleLbl="node1" presStyleIdx="2" presStyleCnt="5" custScaleX="100001" custLinFactNeighborX="-1376" custLinFactNeighborY="-10135">
        <dgm:presLayoutVars>
          <dgm:bulletEnabled val="1"/>
        </dgm:presLayoutVars>
      </dgm:prSet>
      <dgm:spPr/>
    </dgm:pt>
    <dgm:pt modelId="{A47C6091-E556-444F-B7F4-8CA0E0652CE4}" type="pres">
      <dgm:prSet presAssocID="{B01EA46E-5688-45F6-BA0C-8AD07DC9B316}" presName="childShp" presStyleLbl="bgAccFollowNode1" presStyleIdx="2" presStyleCnt="5" custScaleX="100001" custScaleY="119565" custLinFactNeighborX="-3364" custLinFactNeighborY="-14395">
        <dgm:presLayoutVars>
          <dgm:bulletEnabled val="1"/>
        </dgm:presLayoutVars>
      </dgm:prSet>
      <dgm:spPr/>
    </dgm:pt>
    <dgm:pt modelId="{0A6BCD32-4BEC-4FF0-9321-CB6835F3C751}" type="pres">
      <dgm:prSet presAssocID="{27C76F2D-579E-4285-8F1B-5274A00F8C08}" presName="spacing" presStyleCnt="0"/>
      <dgm:spPr/>
    </dgm:pt>
    <dgm:pt modelId="{5032D24B-9734-4710-9FE1-7E13217C34D5}" type="pres">
      <dgm:prSet presAssocID="{F9666A63-4EAF-4FE3-9B17-4C61E807EDB6}" presName="linNode" presStyleCnt="0"/>
      <dgm:spPr/>
    </dgm:pt>
    <dgm:pt modelId="{A9D59002-5A18-419B-B3BE-F789B2F59781}" type="pres">
      <dgm:prSet presAssocID="{F9666A63-4EAF-4FE3-9B17-4C61E807EDB6}" presName="parentShp" presStyleLbl="node1" presStyleIdx="3" presStyleCnt="5" custScaleX="100001" custLinFactNeighborX="-1376" custLinFactNeighborY="-10135">
        <dgm:presLayoutVars>
          <dgm:bulletEnabled val="1"/>
        </dgm:presLayoutVars>
      </dgm:prSet>
      <dgm:spPr/>
    </dgm:pt>
    <dgm:pt modelId="{EE0C7398-0D3E-4BC2-80B8-1F5FC56E5120}" type="pres">
      <dgm:prSet presAssocID="{F9666A63-4EAF-4FE3-9B17-4C61E807EDB6}" presName="childShp" presStyleLbl="bgAccFollowNode1" presStyleIdx="3" presStyleCnt="5" custScaleX="100001" custScaleY="172104" custLinFactNeighborX="-2652" custLinFactNeighborY="-14086">
        <dgm:presLayoutVars>
          <dgm:bulletEnabled val="1"/>
        </dgm:presLayoutVars>
      </dgm:prSet>
      <dgm:spPr/>
    </dgm:pt>
    <dgm:pt modelId="{27AA2577-CDA1-4CA6-8366-A2EAE7F057C1}" type="pres">
      <dgm:prSet presAssocID="{F5516D1A-996B-4B7D-B6BF-9274EA4F1725}" presName="spacing" presStyleCnt="0"/>
      <dgm:spPr/>
    </dgm:pt>
    <dgm:pt modelId="{B6F55FC3-0C07-42E4-8A9E-E0C17B4D9D1C}" type="pres">
      <dgm:prSet presAssocID="{4F9F7E87-8B07-4C46-82CC-A719F53916CA}" presName="linNode" presStyleCnt="0"/>
      <dgm:spPr/>
    </dgm:pt>
    <dgm:pt modelId="{68793B83-4677-4E2E-9C84-228B971DD4BD}" type="pres">
      <dgm:prSet presAssocID="{4F9F7E87-8B07-4C46-82CC-A719F53916CA}" presName="parentShp" presStyleLbl="node1" presStyleIdx="4" presStyleCnt="5" custScaleX="100001" custLinFactNeighborX="-1376" custLinFactNeighborY="-10135">
        <dgm:presLayoutVars>
          <dgm:bulletEnabled val="1"/>
        </dgm:presLayoutVars>
      </dgm:prSet>
      <dgm:spPr/>
    </dgm:pt>
    <dgm:pt modelId="{01E476A6-BFE5-4637-B773-4E4A75867CA8}" type="pres">
      <dgm:prSet presAssocID="{4F9F7E87-8B07-4C46-82CC-A719F53916CA}" presName="childShp" presStyleLbl="bgAccFollowNode1" presStyleIdx="4" presStyleCnt="5" custScaleX="100001" custScaleY="126774" custLinFactNeighborX="-4176" custLinFactNeighborY="-12265">
        <dgm:presLayoutVars>
          <dgm:bulletEnabled val="1"/>
        </dgm:presLayoutVars>
      </dgm:prSet>
      <dgm:spPr/>
    </dgm:pt>
  </dgm:ptLst>
  <dgm:cxnLst>
    <dgm:cxn modelId="{AA4CC602-D2CD-4C15-AF0F-C952CF665944}" srcId="{7B4C9593-CBE3-4132-985D-8B4505983F8E}" destId="{19A2B77B-B932-4A34-98F2-749027F30282}" srcOrd="1" destOrd="0" parTransId="{88552EF7-E82E-4CEA-A21F-8FA5D1B31FB3}" sibTransId="{0634B26E-27DD-42AA-BAC6-9EE786A480DB}"/>
    <dgm:cxn modelId="{03EC4116-BB78-4E09-B815-A561AE0E6C04}" srcId="{7B4C9593-CBE3-4132-985D-8B4505983F8E}" destId="{F9666A63-4EAF-4FE3-9B17-4C61E807EDB6}" srcOrd="3" destOrd="0" parTransId="{5DE67700-6D92-448E-BDED-9A890163C55B}" sibTransId="{F5516D1A-996B-4B7D-B6BF-9274EA4F1725}"/>
    <dgm:cxn modelId="{C1714520-8C9E-4E79-81B0-EA727E0E77A4}" type="presOf" srcId="{5796A159-B63E-4D2F-9058-247832496289}" destId="{EE0C7398-0D3E-4BC2-80B8-1F5FC56E5120}" srcOrd="0" destOrd="1" presId="urn:microsoft.com/office/officeart/2005/8/layout/vList6"/>
    <dgm:cxn modelId="{49464224-BE78-4C1E-BD8C-4875D83EAA5D}" srcId="{F9666A63-4EAF-4FE3-9B17-4C61E807EDB6}" destId="{5796A159-B63E-4D2F-9058-247832496289}" srcOrd="1" destOrd="0" parTransId="{72E22916-2558-4E23-8061-7104E00E667A}" sibTransId="{C11BB7AE-DE67-4D01-AD14-82C5B67A9DFA}"/>
    <dgm:cxn modelId="{1A691B38-CF3F-40A9-B5C7-FC19AE6E7F62}" srcId="{7B4C9593-CBE3-4132-985D-8B4505983F8E}" destId="{B01EA46E-5688-45F6-BA0C-8AD07DC9B316}" srcOrd="2" destOrd="0" parTransId="{26E08C21-C415-4C6B-9C6F-DFE76A828413}" sibTransId="{27C76F2D-579E-4285-8F1B-5274A00F8C08}"/>
    <dgm:cxn modelId="{62F6123B-F815-45AC-82E5-F7578F6C37B9}" type="presOf" srcId="{37EC2A20-9294-4562-984C-2E9E625102E3}" destId="{5A8D67B8-1CFB-4C6D-BE72-3B7818DED7C5}" srcOrd="0" destOrd="0" presId="urn:microsoft.com/office/officeart/2005/8/layout/vList6"/>
    <dgm:cxn modelId="{64E93043-63A2-45ED-9982-64967BB384B4}" type="presOf" srcId="{B01EA46E-5688-45F6-BA0C-8AD07DC9B316}" destId="{70A97EE6-EE03-4B30-BD07-19311DC16C8B}" srcOrd="0" destOrd="0" presId="urn:microsoft.com/office/officeart/2005/8/layout/vList6"/>
    <dgm:cxn modelId="{EF3E7669-3F83-413F-BC6E-A014B7FEB458}" type="presOf" srcId="{FA845DA3-80AC-48D1-8A4E-3A07D35D642E}" destId="{EE0C7398-0D3E-4BC2-80B8-1F5FC56E5120}" srcOrd="0" destOrd="0" presId="urn:microsoft.com/office/officeart/2005/8/layout/vList6"/>
    <dgm:cxn modelId="{B075BD49-8CF3-4E64-984E-453AAFD1CB7C}" srcId="{37EC2A20-9294-4562-984C-2E9E625102E3}" destId="{0F90AEE7-E65D-4421-A4EC-65A660DA9F0E}" srcOrd="0" destOrd="0" parTransId="{4537D44B-CF29-492D-9B28-258C94063874}" sibTransId="{04741152-930D-40D9-A0AB-DBEAED7AB631}"/>
    <dgm:cxn modelId="{3C40414B-91FE-406D-9755-73E495B4C191}" srcId="{7B4C9593-CBE3-4132-985D-8B4505983F8E}" destId="{37EC2A20-9294-4562-984C-2E9E625102E3}" srcOrd="0" destOrd="0" parTransId="{F3531934-E9F2-42A4-872D-6C28F98B89B1}" sibTransId="{A01105FC-FD7B-43DA-8D7E-CBC81FD65496}"/>
    <dgm:cxn modelId="{F509E86B-65BC-4195-9C55-65984725417B}" type="presOf" srcId="{F9666A63-4EAF-4FE3-9B17-4C61E807EDB6}" destId="{A9D59002-5A18-419B-B3BE-F789B2F59781}" srcOrd="0" destOrd="0" presId="urn:microsoft.com/office/officeart/2005/8/layout/vList6"/>
    <dgm:cxn modelId="{C3EAF750-3DC1-47D2-BAAF-12CB17C597AA}" srcId="{7B4C9593-CBE3-4132-985D-8B4505983F8E}" destId="{4F9F7E87-8B07-4C46-82CC-A719F53916CA}" srcOrd="4" destOrd="0" parTransId="{883A305F-FB0B-4F08-9696-ED801E1E0557}" sibTransId="{0C6AF583-3065-485A-884C-25157EC4F9D8}"/>
    <dgm:cxn modelId="{128AC573-A99C-4832-8B19-7306EB39AA89}" type="presOf" srcId="{19A2B77B-B932-4A34-98F2-749027F30282}" destId="{FA048562-9EA4-4190-9890-E6F446A2BD89}" srcOrd="0" destOrd="0" presId="urn:microsoft.com/office/officeart/2005/8/layout/vList6"/>
    <dgm:cxn modelId="{6375C780-FE9B-4F7C-93CA-0FD4E41E17E6}" type="presOf" srcId="{38534878-4EA5-4E0E-91F3-B487E1903956}" destId="{A47C6091-E556-444F-B7F4-8CA0E0652CE4}" srcOrd="0" destOrd="0" presId="urn:microsoft.com/office/officeart/2005/8/layout/vList6"/>
    <dgm:cxn modelId="{33F09D81-1AB9-451D-84FE-6F9A2171FA17}" type="presOf" srcId="{6D63B9FA-3D38-40E9-8CEC-14BD9FC42277}" destId="{EC562456-C437-49F8-9FB9-37D59B203894}" srcOrd="0" destOrd="0" presId="urn:microsoft.com/office/officeart/2005/8/layout/vList6"/>
    <dgm:cxn modelId="{F6A8AC83-D5F5-4815-A521-D918F2EB2C9A}" type="presOf" srcId="{DD2912BA-CE2F-4D58-AA9D-D81893D725CE}" destId="{91620600-945A-4900-93A6-C67A2C34D672}" srcOrd="0" destOrd="1" presId="urn:microsoft.com/office/officeart/2005/8/layout/vList6"/>
    <dgm:cxn modelId="{7724A18F-03D4-469B-A3B1-B2B5081972B8}" srcId="{B01EA46E-5688-45F6-BA0C-8AD07DC9B316}" destId="{38534878-4EA5-4E0E-91F3-B487E1903956}" srcOrd="0" destOrd="0" parTransId="{D3FECE51-84E1-45E3-8CDC-E61EE6738FD4}" sibTransId="{FAE51D98-90C2-40D0-8D8A-B450B9ECA6B0}"/>
    <dgm:cxn modelId="{85A12C9F-CC33-4EEA-A2D6-6BEB962BEA37}" type="presOf" srcId="{F5C0BCF6-BBD3-409B-A250-0BD9A2BDBEF2}" destId="{01E476A6-BFE5-4637-B773-4E4A75867CA8}" srcOrd="0" destOrd="0" presId="urn:microsoft.com/office/officeart/2005/8/layout/vList6"/>
    <dgm:cxn modelId="{52203FB6-3AD4-4784-A952-96C5EF661E12}" srcId="{F9666A63-4EAF-4FE3-9B17-4C61E807EDB6}" destId="{FA845DA3-80AC-48D1-8A4E-3A07D35D642E}" srcOrd="0" destOrd="0" parTransId="{CABEA364-F89E-4A88-80BE-C901AA82BED1}" sibTransId="{D916B65D-6DEC-4D3C-B285-FD7FB094BC46}"/>
    <dgm:cxn modelId="{30DC46C4-01BD-41DE-9E92-677D08143C4F}" type="presOf" srcId="{4F9F7E87-8B07-4C46-82CC-A719F53916CA}" destId="{68793B83-4677-4E2E-9C84-228B971DD4BD}" srcOrd="0" destOrd="0" presId="urn:microsoft.com/office/officeart/2005/8/layout/vList6"/>
    <dgm:cxn modelId="{1A97F8C4-6903-47A5-9EA1-80D7096EC20E}" srcId="{37EC2A20-9294-4562-984C-2E9E625102E3}" destId="{DD2912BA-CE2F-4D58-AA9D-D81893D725CE}" srcOrd="1" destOrd="0" parTransId="{5C11CCCC-BA05-4E40-B690-A7EAF26F7480}" sibTransId="{5B55002C-B3C5-45C4-A072-C0F962279E34}"/>
    <dgm:cxn modelId="{541BD7C9-51ED-44FF-9097-9A07C4CB5885}" type="presOf" srcId="{7B4C9593-CBE3-4132-985D-8B4505983F8E}" destId="{F20DC02D-2FD8-41A2-9812-0EA112E464BD}" srcOrd="0" destOrd="0" presId="urn:microsoft.com/office/officeart/2005/8/layout/vList6"/>
    <dgm:cxn modelId="{DCB5B5CD-CBCB-4BB2-98B2-4D0744615E0C}" type="presOf" srcId="{0F90AEE7-E65D-4421-A4EC-65A660DA9F0E}" destId="{91620600-945A-4900-93A6-C67A2C34D672}" srcOrd="0" destOrd="0" presId="urn:microsoft.com/office/officeart/2005/8/layout/vList6"/>
    <dgm:cxn modelId="{752CD8EB-B583-47A1-9BB9-F1C6013BB009}" srcId="{4F9F7E87-8B07-4C46-82CC-A719F53916CA}" destId="{F5C0BCF6-BBD3-409B-A250-0BD9A2BDBEF2}" srcOrd="0" destOrd="0" parTransId="{51B77B02-CBF7-4DA9-8A5D-6E437FD09C2C}" sibTransId="{62E77FD7-B1BA-4A4D-81D0-1FEC57C6CD62}"/>
    <dgm:cxn modelId="{FDFD7CF8-1B4A-4F00-ABFD-13DBE0919187}" srcId="{19A2B77B-B932-4A34-98F2-749027F30282}" destId="{6D63B9FA-3D38-40E9-8CEC-14BD9FC42277}" srcOrd="0" destOrd="0" parTransId="{04870E38-C41D-488C-8505-C1DC6EFCDD63}" sibTransId="{F92E83EF-56CF-4893-9D07-47B85BB5A991}"/>
    <dgm:cxn modelId="{3B8FDF29-5742-4AD7-8FFE-BCFD0E0A47D6}" type="presParOf" srcId="{F20DC02D-2FD8-41A2-9812-0EA112E464BD}" destId="{3C8351FC-9DD3-4ED1-84C5-C4AC87915B14}" srcOrd="0" destOrd="0" presId="urn:microsoft.com/office/officeart/2005/8/layout/vList6"/>
    <dgm:cxn modelId="{A9EAB4C7-164E-4047-A24E-59D1B53B3F02}" type="presParOf" srcId="{3C8351FC-9DD3-4ED1-84C5-C4AC87915B14}" destId="{5A8D67B8-1CFB-4C6D-BE72-3B7818DED7C5}" srcOrd="0" destOrd="0" presId="urn:microsoft.com/office/officeart/2005/8/layout/vList6"/>
    <dgm:cxn modelId="{019810D9-B3D5-4D6B-B067-DAE9E33522D3}" type="presParOf" srcId="{3C8351FC-9DD3-4ED1-84C5-C4AC87915B14}" destId="{91620600-945A-4900-93A6-C67A2C34D672}" srcOrd="1" destOrd="0" presId="urn:microsoft.com/office/officeart/2005/8/layout/vList6"/>
    <dgm:cxn modelId="{560A1C6D-9F3A-4D0D-98B0-43DA3C87BC8B}" type="presParOf" srcId="{F20DC02D-2FD8-41A2-9812-0EA112E464BD}" destId="{9969EAA5-0A56-4679-AFC9-039B4BBEF79C}" srcOrd="1" destOrd="0" presId="urn:microsoft.com/office/officeart/2005/8/layout/vList6"/>
    <dgm:cxn modelId="{3EA66AAF-C225-4005-A9DB-0D34BA8A6060}" type="presParOf" srcId="{F20DC02D-2FD8-41A2-9812-0EA112E464BD}" destId="{9FEE7F65-E0E0-4E47-A1CB-049FD7B005A1}" srcOrd="2" destOrd="0" presId="urn:microsoft.com/office/officeart/2005/8/layout/vList6"/>
    <dgm:cxn modelId="{094C23F2-9FBC-4580-928D-FA42F41E95B6}" type="presParOf" srcId="{9FEE7F65-E0E0-4E47-A1CB-049FD7B005A1}" destId="{FA048562-9EA4-4190-9890-E6F446A2BD89}" srcOrd="0" destOrd="0" presId="urn:microsoft.com/office/officeart/2005/8/layout/vList6"/>
    <dgm:cxn modelId="{507E21BE-6248-42DA-9EA4-0E0A54397B7F}" type="presParOf" srcId="{9FEE7F65-E0E0-4E47-A1CB-049FD7B005A1}" destId="{EC562456-C437-49F8-9FB9-37D59B203894}" srcOrd="1" destOrd="0" presId="urn:microsoft.com/office/officeart/2005/8/layout/vList6"/>
    <dgm:cxn modelId="{B5922DB8-10AB-4B02-B6A6-8511D36C6BE2}" type="presParOf" srcId="{F20DC02D-2FD8-41A2-9812-0EA112E464BD}" destId="{26E14510-1AA2-4DC7-9B94-48588730545C}" srcOrd="3" destOrd="0" presId="urn:microsoft.com/office/officeart/2005/8/layout/vList6"/>
    <dgm:cxn modelId="{17973A5C-634A-4C89-88A3-FA46A4E9F721}" type="presParOf" srcId="{F20DC02D-2FD8-41A2-9812-0EA112E464BD}" destId="{42D48D66-5A97-43A9-BA95-4456DC97F3FF}" srcOrd="4" destOrd="0" presId="urn:microsoft.com/office/officeart/2005/8/layout/vList6"/>
    <dgm:cxn modelId="{83582BE8-EF17-41D8-AF8E-3363BF9F4CD3}" type="presParOf" srcId="{42D48D66-5A97-43A9-BA95-4456DC97F3FF}" destId="{70A97EE6-EE03-4B30-BD07-19311DC16C8B}" srcOrd="0" destOrd="0" presId="urn:microsoft.com/office/officeart/2005/8/layout/vList6"/>
    <dgm:cxn modelId="{277A2D62-660B-4544-B93E-B411C0EAEE21}" type="presParOf" srcId="{42D48D66-5A97-43A9-BA95-4456DC97F3FF}" destId="{A47C6091-E556-444F-B7F4-8CA0E0652CE4}" srcOrd="1" destOrd="0" presId="urn:microsoft.com/office/officeart/2005/8/layout/vList6"/>
    <dgm:cxn modelId="{C0AA2709-E4D6-4606-B4E1-22655E7A425B}" type="presParOf" srcId="{F20DC02D-2FD8-41A2-9812-0EA112E464BD}" destId="{0A6BCD32-4BEC-4FF0-9321-CB6835F3C751}" srcOrd="5" destOrd="0" presId="urn:microsoft.com/office/officeart/2005/8/layout/vList6"/>
    <dgm:cxn modelId="{25757382-C292-4A1A-9C25-9AD50F59B674}" type="presParOf" srcId="{F20DC02D-2FD8-41A2-9812-0EA112E464BD}" destId="{5032D24B-9734-4710-9FE1-7E13217C34D5}" srcOrd="6" destOrd="0" presId="urn:microsoft.com/office/officeart/2005/8/layout/vList6"/>
    <dgm:cxn modelId="{4E7F5D34-EFE0-40E3-9204-DBDB8D39989C}" type="presParOf" srcId="{5032D24B-9734-4710-9FE1-7E13217C34D5}" destId="{A9D59002-5A18-419B-B3BE-F789B2F59781}" srcOrd="0" destOrd="0" presId="urn:microsoft.com/office/officeart/2005/8/layout/vList6"/>
    <dgm:cxn modelId="{08ADBD7A-BEAB-40C4-B255-4A928796EF5E}" type="presParOf" srcId="{5032D24B-9734-4710-9FE1-7E13217C34D5}" destId="{EE0C7398-0D3E-4BC2-80B8-1F5FC56E5120}" srcOrd="1" destOrd="0" presId="urn:microsoft.com/office/officeart/2005/8/layout/vList6"/>
    <dgm:cxn modelId="{97E8EEC3-3D20-409F-939F-288DB97685AD}" type="presParOf" srcId="{F20DC02D-2FD8-41A2-9812-0EA112E464BD}" destId="{27AA2577-CDA1-4CA6-8366-A2EAE7F057C1}" srcOrd="7" destOrd="0" presId="urn:microsoft.com/office/officeart/2005/8/layout/vList6"/>
    <dgm:cxn modelId="{2AC9C722-8278-4028-A667-CC5BE4A24880}" type="presParOf" srcId="{F20DC02D-2FD8-41A2-9812-0EA112E464BD}" destId="{B6F55FC3-0C07-42E4-8A9E-E0C17B4D9D1C}" srcOrd="8" destOrd="0" presId="urn:microsoft.com/office/officeart/2005/8/layout/vList6"/>
    <dgm:cxn modelId="{65221E9C-3CE3-445E-92E9-F23DB61FCC6C}" type="presParOf" srcId="{B6F55FC3-0C07-42E4-8A9E-E0C17B4D9D1C}" destId="{68793B83-4677-4E2E-9C84-228B971DD4BD}" srcOrd="0" destOrd="0" presId="urn:microsoft.com/office/officeart/2005/8/layout/vList6"/>
    <dgm:cxn modelId="{D619105F-8444-4C3E-B0D3-0B99C8568A7B}" type="presParOf" srcId="{B6F55FC3-0C07-42E4-8A9E-E0C17B4D9D1C}" destId="{01E476A6-BFE5-4637-B773-4E4A75867CA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20600-945A-4900-93A6-C67A2C34D672}">
      <dsp:nvSpPr>
        <dsp:cNvPr id="0" name=""/>
        <dsp:cNvSpPr/>
      </dsp:nvSpPr>
      <dsp:spPr>
        <a:xfrm>
          <a:off x="1403357" y="15710"/>
          <a:ext cx="2190297" cy="26083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t" anchorCtr="0">
          <a:noAutofit/>
        </a:bodyPr>
        <a:lstStyle/>
        <a:p>
          <a:pPr marL="57150" lvl="1" indent="-57150" algn="l" defTabSz="266700">
            <a:lnSpc>
              <a:spcPct val="90000"/>
            </a:lnSpc>
            <a:spcBef>
              <a:spcPct val="0"/>
            </a:spcBef>
            <a:spcAft>
              <a:spcPct val="15000"/>
            </a:spcAft>
            <a:buChar char="•"/>
          </a:pPr>
          <a:r>
            <a:rPr lang="en-US" sz="600" kern="1200" dirty="0">
              <a:latin typeface="Montserrat" panose="00000500000000000000" pitchFamily="2" charset="0"/>
            </a:rPr>
            <a:t>Required attendance at anchored events</a:t>
          </a:r>
        </a:p>
        <a:p>
          <a:pPr marL="57150" lvl="1" indent="-57150" algn="l" defTabSz="266700">
            <a:lnSpc>
              <a:spcPct val="90000"/>
            </a:lnSpc>
            <a:spcBef>
              <a:spcPct val="0"/>
            </a:spcBef>
            <a:spcAft>
              <a:spcPct val="15000"/>
            </a:spcAft>
            <a:buChar char="•"/>
          </a:pPr>
          <a:r>
            <a:rPr lang="en-US" sz="600" kern="1200" dirty="0">
              <a:latin typeface="Montserrat" panose="00000500000000000000" pitchFamily="2" charset="0"/>
            </a:rPr>
            <a:t>Cannot attend events with extra cost</a:t>
          </a:r>
        </a:p>
      </dsp:txBody>
      <dsp:txXfrm>
        <a:off x="1403357" y="48315"/>
        <a:ext cx="2092482" cy="195629"/>
      </dsp:txXfrm>
    </dsp:sp>
    <dsp:sp modelId="{5A8D67B8-1CFB-4C6D-BE72-3B7818DED7C5}">
      <dsp:nvSpPr>
        <dsp:cNvPr id="0" name=""/>
        <dsp:cNvSpPr/>
      </dsp:nvSpPr>
      <dsp:spPr>
        <a:xfrm>
          <a:off x="0" y="32741"/>
          <a:ext cx="1460198" cy="1965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30480" bIns="1524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Montserrat" panose="00000500000000000000" pitchFamily="2" charset="0"/>
            </a:rPr>
            <a:t>Financial Hardship</a:t>
          </a:r>
        </a:p>
      </dsp:txBody>
      <dsp:txXfrm>
        <a:off x="9594" y="42335"/>
        <a:ext cx="1441010" cy="177339"/>
      </dsp:txXfrm>
    </dsp:sp>
    <dsp:sp modelId="{EC562456-C437-49F8-9FB9-37D59B203894}">
      <dsp:nvSpPr>
        <dsp:cNvPr id="0" name=""/>
        <dsp:cNvSpPr/>
      </dsp:nvSpPr>
      <dsp:spPr>
        <a:xfrm>
          <a:off x="1420120" y="276242"/>
          <a:ext cx="2190297" cy="28409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t" anchorCtr="0">
          <a:noAutofit/>
        </a:bodyPr>
        <a:lstStyle/>
        <a:p>
          <a:pPr marL="57150" lvl="1" indent="-57150" algn="l" defTabSz="266700">
            <a:lnSpc>
              <a:spcPct val="90000"/>
            </a:lnSpc>
            <a:spcBef>
              <a:spcPct val="0"/>
            </a:spcBef>
            <a:spcAft>
              <a:spcPct val="15000"/>
            </a:spcAft>
            <a:buChar char="•"/>
          </a:pPr>
          <a:r>
            <a:rPr lang="en-US" sz="600" kern="1200" dirty="0">
              <a:latin typeface="Montserrat" panose="00000500000000000000" pitchFamily="2" charset="0"/>
            </a:rPr>
            <a:t>Expectations will be unique to the member’s situation – attend as much as possible. </a:t>
          </a:r>
        </a:p>
      </dsp:txBody>
      <dsp:txXfrm>
        <a:off x="1420120" y="311754"/>
        <a:ext cx="2083761" cy="213072"/>
      </dsp:txXfrm>
    </dsp:sp>
    <dsp:sp modelId="{FA048562-9EA4-4190-9890-E6F446A2BD89}">
      <dsp:nvSpPr>
        <dsp:cNvPr id="0" name=""/>
        <dsp:cNvSpPr/>
      </dsp:nvSpPr>
      <dsp:spPr>
        <a:xfrm>
          <a:off x="0" y="305307"/>
          <a:ext cx="1460198" cy="1965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30480" bIns="1524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Montserrat" panose="00000500000000000000" pitchFamily="2" charset="0"/>
            </a:rPr>
            <a:t>Attendance</a:t>
          </a:r>
        </a:p>
      </dsp:txBody>
      <dsp:txXfrm>
        <a:off x="9594" y="314901"/>
        <a:ext cx="1441010" cy="177339"/>
      </dsp:txXfrm>
    </dsp:sp>
    <dsp:sp modelId="{A47C6091-E556-444F-B7F4-8CA0E0652CE4}">
      <dsp:nvSpPr>
        <dsp:cNvPr id="0" name=""/>
        <dsp:cNvSpPr/>
      </dsp:nvSpPr>
      <dsp:spPr>
        <a:xfrm>
          <a:off x="1414629" y="556899"/>
          <a:ext cx="2190297" cy="23497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t" anchorCtr="0">
          <a:noAutofit/>
        </a:bodyPr>
        <a:lstStyle/>
        <a:p>
          <a:pPr marL="57150" lvl="1" indent="-57150" algn="l" defTabSz="266700">
            <a:lnSpc>
              <a:spcPct val="90000"/>
            </a:lnSpc>
            <a:spcBef>
              <a:spcPct val="0"/>
            </a:spcBef>
            <a:spcAft>
              <a:spcPct val="15000"/>
            </a:spcAft>
            <a:buChar char="•"/>
          </a:pPr>
          <a:r>
            <a:rPr lang="en-US" sz="600" kern="1200" dirty="0">
              <a:latin typeface="Montserrat" panose="00000500000000000000" pitchFamily="2" charset="0"/>
            </a:rPr>
            <a:t>Should</a:t>
          </a:r>
          <a:r>
            <a:rPr lang="en-US" sz="600" kern="1200" baseline="0" dirty="0">
              <a:latin typeface="Montserrat" panose="00000500000000000000" pitchFamily="2" charset="0"/>
            </a:rPr>
            <a:t> attend no events during this time</a:t>
          </a:r>
          <a:endParaRPr lang="en-US" sz="600" kern="1200" dirty="0">
            <a:latin typeface="Montserrat" panose="00000500000000000000" pitchFamily="2" charset="0"/>
          </a:endParaRPr>
        </a:p>
      </dsp:txBody>
      <dsp:txXfrm>
        <a:off x="1414629" y="586271"/>
        <a:ext cx="2102180" cy="176234"/>
      </dsp:txXfrm>
    </dsp:sp>
    <dsp:sp modelId="{70A97EE6-EE03-4B30-BD07-19311DC16C8B}">
      <dsp:nvSpPr>
        <dsp:cNvPr id="0" name=""/>
        <dsp:cNvSpPr/>
      </dsp:nvSpPr>
      <dsp:spPr>
        <a:xfrm>
          <a:off x="0" y="584497"/>
          <a:ext cx="1460198" cy="1965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30480" bIns="1524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Montserrat" panose="00000500000000000000" pitchFamily="2" charset="0"/>
            </a:rPr>
            <a:t>Non-Resident/Abroad</a:t>
          </a:r>
        </a:p>
      </dsp:txBody>
      <dsp:txXfrm>
        <a:off x="9594" y="594091"/>
        <a:ext cx="1441010" cy="177339"/>
      </dsp:txXfrm>
    </dsp:sp>
    <dsp:sp modelId="{EE0C7398-0D3E-4BC2-80B8-1F5FC56E5120}">
      <dsp:nvSpPr>
        <dsp:cNvPr id="0" name=""/>
        <dsp:cNvSpPr/>
      </dsp:nvSpPr>
      <dsp:spPr>
        <a:xfrm>
          <a:off x="1424631" y="812137"/>
          <a:ext cx="2192438" cy="33823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t" anchorCtr="0">
          <a:noAutofit/>
        </a:bodyPr>
        <a:lstStyle/>
        <a:p>
          <a:pPr marL="57150" lvl="1" indent="-57150" algn="l" defTabSz="266700">
            <a:lnSpc>
              <a:spcPct val="90000"/>
            </a:lnSpc>
            <a:spcBef>
              <a:spcPct val="0"/>
            </a:spcBef>
            <a:spcAft>
              <a:spcPct val="15000"/>
            </a:spcAft>
            <a:buChar char="•"/>
          </a:pPr>
          <a:r>
            <a:rPr lang="en-US" sz="600" kern="1200" dirty="0">
              <a:latin typeface="Montserrat" panose="00000500000000000000" pitchFamily="2" charset="0"/>
            </a:rPr>
            <a:t>May attend anchored events. </a:t>
          </a:r>
        </a:p>
        <a:p>
          <a:pPr marL="57150" lvl="1" indent="-57150" algn="l" defTabSz="266700">
            <a:lnSpc>
              <a:spcPct val="90000"/>
            </a:lnSpc>
            <a:spcBef>
              <a:spcPct val="0"/>
            </a:spcBef>
            <a:spcAft>
              <a:spcPct val="15000"/>
            </a:spcAft>
            <a:buChar char="•"/>
          </a:pPr>
          <a:r>
            <a:rPr lang="en-US" sz="600" kern="1200" dirty="0">
              <a:latin typeface="Montserrat" panose="00000500000000000000" pitchFamily="2" charset="0"/>
            </a:rPr>
            <a:t>Cannot attend events with extra cost</a:t>
          </a:r>
        </a:p>
      </dsp:txBody>
      <dsp:txXfrm>
        <a:off x="1424631" y="854416"/>
        <a:ext cx="2065601" cy="253673"/>
      </dsp:txXfrm>
    </dsp:sp>
    <dsp:sp modelId="{A9D59002-5A18-419B-B3BE-F789B2F59781}">
      <dsp:nvSpPr>
        <dsp:cNvPr id="0" name=""/>
        <dsp:cNvSpPr/>
      </dsp:nvSpPr>
      <dsp:spPr>
        <a:xfrm>
          <a:off x="0" y="890754"/>
          <a:ext cx="1461625" cy="1965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30480" bIns="1524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Montserrat" panose="00000500000000000000" pitchFamily="2" charset="0"/>
            </a:rPr>
            <a:t>Academic/Professional</a:t>
          </a:r>
        </a:p>
      </dsp:txBody>
      <dsp:txXfrm>
        <a:off x="9594" y="900348"/>
        <a:ext cx="1442437" cy="177339"/>
      </dsp:txXfrm>
    </dsp:sp>
    <dsp:sp modelId="{01E476A6-BFE5-4637-B773-4E4A75867CA8}">
      <dsp:nvSpPr>
        <dsp:cNvPr id="0" name=""/>
        <dsp:cNvSpPr/>
      </dsp:nvSpPr>
      <dsp:spPr>
        <a:xfrm>
          <a:off x="1402356" y="1173601"/>
          <a:ext cx="2192438" cy="24914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t" anchorCtr="0">
          <a:noAutofit/>
        </a:bodyPr>
        <a:lstStyle/>
        <a:p>
          <a:pPr marL="57150" lvl="1" indent="-57150" algn="l" defTabSz="266700">
            <a:lnSpc>
              <a:spcPct val="90000"/>
            </a:lnSpc>
            <a:spcBef>
              <a:spcPct val="0"/>
            </a:spcBef>
            <a:spcAft>
              <a:spcPct val="15000"/>
            </a:spcAft>
            <a:buChar char="•"/>
          </a:pPr>
          <a:r>
            <a:rPr lang="en-US" sz="600" kern="1200" dirty="0">
              <a:latin typeface="Montserrat" panose="00000500000000000000" pitchFamily="2" charset="0"/>
            </a:rPr>
            <a:t>Attendance requirements of member mirror any of the above</a:t>
          </a:r>
        </a:p>
      </dsp:txBody>
      <dsp:txXfrm>
        <a:off x="1402356" y="1204744"/>
        <a:ext cx="2099009" cy="186859"/>
      </dsp:txXfrm>
    </dsp:sp>
    <dsp:sp modelId="{68793B83-4677-4E2E-9C84-228B971DD4BD}">
      <dsp:nvSpPr>
        <dsp:cNvPr id="0" name=""/>
        <dsp:cNvSpPr/>
      </dsp:nvSpPr>
      <dsp:spPr>
        <a:xfrm>
          <a:off x="0" y="1204096"/>
          <a:ext cx="1461625" cy="1965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30480" bIns="1524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Montserrat" panose="00000500000000000000" pitchFamily="2" charset="0"/>
            </a:rPr>
            <a:t>Special Circumstances</a:t>
          </a:r>
        </a:p>
      </dsp:txBody>
      <dsp:txXfrm>
        <a:off x="9594" y="1213690"/>
        <a:ext cx="1442437" cy="17733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19A26D-C455-4966-BEF9-1DDC67CA0CC5}"/>
              </a:ext>
            </a:extLst>
          </p:cNvPr>
          <p:cNvSpPr>
            <a:spLocks noGrp="1"/>
          </p:cNvSpPr>
          <p:nvPr>
            <p:ph type="hdr" sz="quarter"/>
          </p:nvPr>
        </p:nvSpPr>
        <p:spPr>
          <a:xfrm>
            <a:off x="0" y="0"/>
            <a:ext cx="1584325" cy="138113"/>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0264656-C61D-46B6-B888-B9FDAB5A32FA}"/>
              </a:ext>
            </a:extLst>
          </p:cNvPr>
          <p:cNvSpPr>
            <a:spLocks noGrp="1"/>
          </p:cNvSpPr>
          <p:nvPr>
            <p:ph type="dt" sz="quarter" idx="1"/>
          </p:nvPr>
        </p:nvSpPr>
        <p:spPr>
          <a:xfrm>
            <a:off x="2071688" y="0"/>
            <a:ext cx="1584325" cy="138113"/>
          </a:xfrm>
          <a:prstGeom prst="rect">
            <a:avLst/>
          </a:prstGeom>
        </p:spPr>
        <p:txBody>
          <a:bodyPr vert="horz" lIns="91440" tIns="45720" rIns="91440" bIns="45720" rtlCol="0"/>
          <a:lstStyle>
            <a:lvl1pPr algn="r">
              <a:defRPr sz="1200"/>
            </a:lvl1pPr>
          </a:lstStyle>
          <a:p>
            <a:fld id="{253A1AC7-257B-40AF-9C72-818D2817B486}" type="datetimeFigureOut">
              <a:rPr lang="en-US" smtClean="0"/>
              <a:t>8/29/2022</a:t>
            </a:fld>
            <a:endParaRPr lang="en-US" dirty="0"/>
          </a:p>
        </p:txBody>
      </p:sp>
      <p:sp>
        <p:nvSpPr>
          <p:cNvPr id="4" name="Footer Placeholder 3">
            <a:extLst>
              <a:ext uri="{FF2B5EF4-FFF2-40B4-BE49-F238E27FC236}">
                <a16:creationId xmlns:a16="http://schemas.microsoft.com/office/drawing/2014/main" id="{5B49CDEA-EAF1-4853-BF96-BC21B2BBA370}"/>
              </a:ext>
            </a:extLst>
          </p:cNvPr>
          <p:cNvSpPr>
            <a:spLocks noGrp="1"/>
          </p:cNvSpPr>
          <p:nvPr>
            <p:ph type="ftr" sz="quarter" idx="2"/>
          </p:nvPr>
        </p:nvSpPr>
        <p:spPr>
          <a:xfrm>
            <a:off x="0" y="2605088"/>
            <a:ext cx="1584325" cy="1381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031FFBF-663D-4B32-AA5D-87E76A0E93E0}"/>
              </a:ext>
            </a:extLst>
          </p:cNvPr>
          <p:cNvSpPr>
            <a:spLocks noGrp="1"/>
          </p:cNvSpPr>
          <p:nvPr>
            <p:ph type="sldNum" sz="quarter" idx="3"/>
          </p:nvPr>
        </p:nvSpPr>
        <p:spPr>
          <a:xfrm>
            <a:off x="2071688" y="2605088"/>
            <a:ext cx="1584325" cy="138112"/>
          </a:xfrm>
          <a:prstGeom prst="rect">
            <a:avLst/>
          </a:prstGeom>
        </p:spPr>
        <p:txBody>
          <a:bodyPr vert="horz" lIns="91440" tIns="45720" rIns="91440" bIns="45720" rtlCol="0" anchor="b"/>
          <a:lstStyle>
            <a:lvl1pPr algn="r">
              <a:defRPr sz="1200"/>
            </a:lvl1pPr>
          </a:lstStyle>
          <a:p>
            <a:fld id="{0F1AED7C-84ED-4A89-BBF4-A3218A91D520}" type="slidenum">
              <a:rPr lang="en-US" smtClean="0"/>
              <a:t>‹#›</a:t>
            </a:fld>
            <a:endParaRPr lang="en-US" dirty="0"/>
          </a:p>
        </p:txBody>
      </p:sp>
    </p:spTree>
    <p:extLst>
      <p:ext uri="{BB962C8B-B14F-4D97-AF65-F5344CB8AC3E}">
        <p14:creationId xmlns:p14="http://schemas.microsoft.com/office/powerpoint/2010/main" val="64879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584325" cy="1381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2071688" y="0"/>
            <a:ext cx="1584325" cy="138113"/>
          </a:xfrm>
          <a:prstGeom prst="rect">
            <a:avLst/>
          </a:prstGeom>
        </p:spPr>
        <p:txBody>
          <a:bodyPr vert="horz" lIns="91440" tIns="45720" rIns="91440" bIns="45720" rtlCol="0"/>
          <a:lstStyle>
            <a:lvl1pPr algn="r">
              <a:defRPr sz="1200"/>
            </a:lvl1pPr>
          </a:lstStyle>
          <a:p>
            <a:fld id="{0DFB8D65-F931-4D44-92D2-8C0AB7F01B90}" type="datetimeFigureOut">
              <a:rPr lang="en-US" smtClean="0"/>
              <a:t>8/29/2022</a:t>
            </a:fld>
            <a:endParaRPr lang="en-US" dirty="0"/>
          </a:p>
        </p:txBody>
      </p:sp>
      <p:sp>
        <p:nvSpPr>
          <p:cNvPr id="4" name="Slide Image Placeholder 3"/>
          <p:cNvSpPr>
            <a:spLocks noGrp="1" noRot="1" noChangeAspect="1"/>
          </p:cNvSpPr>
          <p:nvPr>
            <p:ph type="sldImg" idx="2"/>
          </p:nvPr>
        </p:nvSpPr>
        <p:spPr>
          <a:xfrm>
            <a:off x="1006475" y="342900"/>
            <a:ext cx="1644650" cy="9255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65125" y="1320800"/>
            <a:ext cx="2927350" cy="10795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605088"/>
            <a:ext cx="1584325" cy="1381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2071688" y="2605088"/>
            <a:ext cx="1584325" cy="138112"/>
          </a:xfrm>
          <a:prstGeom prst="rect">
            <a:avLst/>
          </a:prstGeom>
        </p:spPr>
        <p:txBody>
          <a:bodyPr vert="horz" lIns="91440" tIns="45720" rIns="91440" bIns="45720" rtlCol="0" anchor="b"/>
          <a:lstStyle>
            <a:lvl1pPr algn="r">
              <a:defRPr sz="1200"/>
            </a:lvl1pPr>
          </a:lstStyle>
          <a:p>
            <a:fld id="{E56D7494-F31E-4597-B942-BF8D4C2650B1}" type="slidenum">
              <a:rPr lang="en-US" smtClean="0"/>
              <a:t>‹#›</a:t>
            </a:fld>
            <a:endParaRPr lang="en-US" dirty="0"/>
          </a:p>
        </p:txBody>
      </p:sp>
    </p:spTree>
    <p:extLst>
      <p:ext uri="{BB962C8B-B14F-4D97-AF65-F5344CB8AC3E}">
        <p14:creationId xmlns:p14="http://schemas.microsoft.com/office/powerpoint/2010/main" val="116372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1" i="0" u="none" strike="noStrike" dirty="0">
                <a:solidFill>
                  <a:srgbClr val="000000"/>
                </a:solidFill>
                <a:effectLst/>
                <a:latin typeface="Calibri" panose="020F0502020204030204" pitchFamily="34" charset="0"/>
              </a:rPr>
              <a:t>Curriculum Key</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(X minutes) - Denotes how long the section takes.  </a:t>
            </a:r>
            <a:endParaRPr lang="en-US" b="0" dirty="0">
              <a:effectLst/>
            </a:endParaRPr>
          </a:p>
          <a:p>
            <a:pPr rtl="0">
              <a:spcBef>
                <a:spcPts val="0"/>
              </a:spcBef>
              <a:spcAft>
                <a:spcPts val="0"/>
              </a:spcAft>
            </a:pPr>
            <a:r>
              <a:rPr lang="en-US" sz="1800" b="0" i="1" u="none" strike="noStrike" dirty="0">
                <a:solidFill>
                  <a:srgbClr val="000000"/>
                </a:solidFill>
                <a:effectLst/>
                <a:latin typeface="Calibri" panose="020F0502020204030204" pitchFamily="34" charset="0"/>
              </a:rPr>
              <a:t>Italics - </a:t>
            </a:r>
            <a:r>
              <a:rPr lang="en-US" sz="1800" b="0" i="0" u="none" strike="noStrike" dirty="0">
                <a:solidFill>
                  <a:srgbClr val="000000"/>
                </a:solidFill>
                <a:effectLst/>
                <a:latin typeface="Calibri" panose="020F0502020204030204" pitchFamily="34" charset="0"/>
              </a:rPr>
              <a:t>Marks curriculum you should tell/ask the participants. </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Plain text - Indicates instructions for you as the facilitator. </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Fac. Note: - Highlights special instructions for the facilitator</a:t>
            </a:r>
            <a:endParaRPr lang="en-US" b="0" dirty="0">
              <a:effectLst/>
            </a:endParaRPr>
          </a:p>
          <a:p>
            <a:pPr rtl="0">
              <a:spcBef>
                <a:spcPts val="0"/>
              </a:spcBef>
              <a:spcAft>
                <a:spcPts val="0"/>
              </a:spcAft>
            </a:pPr>
            <a:br>
              <a:rPr lang="en-US" dirty="0"/>
            </a:br>
            <a:r>
              <a:rPr lang="en-US" sz="1800" b="0" i="1" u="none" strike="noStrike" dirty="0">
                <a:solidFill>
                  <a:srgbClr val="000000"/>
                </a:solidFill>
                <a:effectLst/>
                <a:latin typeface="Calibri" panose="020F0502020204030204" pitchFamily="34" charset="0"/>
              </a:rPr>
              <a:t>Welcome, everyone and thank you for being here! I am looking forward to being with you today.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Introduce yourself!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1</a:t>
            </a:fld>
            <a:endParaRPr lang="en-US" dirty="0"/>
          </a:p>
        </p:txBody>
      </p:sp>
    </p:spTree>
    <p:extLst>
      <p:ext uri="{BB962C8B-B14F-4D97-AF65-F5344CB8AC3E}">
        <p14:creationId xmlns:p14="http://schemas.microsoft.com/office/powerpoint/2010/main" val="4175284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(15 minutes)</a:t>
            </a:r>
          </a:p>
          <a:p>
            <a:endParaRPr lang="en-US" i="1" dirty="0"/>
          </a:p>
          <a:p>
            <a:r>
              <a:rPr lang="en-US" i="1" dirty="0"/>
              <a:t>Here is one very tangible tool you can use with chapter officers, and specifically in your work with the chapter president. </a:t>
            </a:r>
          </a:p>
          <a:p>
            <a:endParaRPr lang="en-US" i="1" dirty="0"/>
          </a:p>
          <a:p>
            <a:r>
              <a:rPr lang="en-US" i="1" dirty="0"/>
              <a:t>This is called the Eisenhower Matrix – is anyone familiar with this tool or exercise?</a:t>
            </a:r>
          </a:p>
          <a:p>
            <a:endParaRPr lang="en-US" i="1" dirty="0"/>
          </a:p>
          <a:p>
            <a:r>
              <a:rPr lang="en-US" i="0" dirty="0"/>
              <a:t>Watch for anyone to raise their hands.</a:t>
            </a:r>
          </a:p>
          <a:p>
            <a:endParaRPr lang="en-US" i="0" dirty="0"/>
          </a:p>
          <a:p>
            <a:r>
              <a:rPr lang="en-US" i="1" dirty="0"/>
              <a:t>Great! Is there anyone that would feel comfortable explaining this to the group?</a:t>
            </a:r>
          </a:p>
          <a:p>
            <a:endParaRPr lang="en-US" i="1" dirty="0"/>
          </a:p>
          <a:p>
            <a:r>
              <a:rPr lang="en-US" i="0" dirty="0"/>
              <a:t>If anyone offers, ask them to unmute themselves and explain the Eisenhower Matrix. If no one volunteers, use this information to explain:</a:t>
            </a:r>
          </a:p>
          <a:p>
            <a:endParaRPr lang="en-US" i="0" dirty="0"/>
          </a:p>
          <a:p>
            <a:pPr marL="171450" indent="-171450">
              <a:buFontTx/>
              <a:buChar char="-"/>
            </a:pPr>
            <a:r>
              <a:rPr lang="en-US" i="0" dirty="0"/>
              <a:t>Box 1: items that we put in this box are important and also urgent. These are the things that need to get done AND will move the needle. </a:t>
            </a:r>
          </a:p>
          <a:p>
            <a:pPr marL="171450" indent="-171450">
              <a:buFontTx/>
              <a:buChar char="-"/>
            </a:pPr>
            <a:r>
              <a:rPr lang="en-US" i="0" dirty="0"/>
              <a:t>Box 2: These are the items that are important, but are not urgent. These are the items in chapter operations that make a difference for our members or our chapter, but that can be planned for and not done right away</a:t>
            </a:r>
          </a:p>
          <a:p>
            <a:pPr marL="171450" indent="-171450">
              <a:buFontTx/>
              <a:buChar char="-"/>
            </a:pPr>
            <a:r>
              <a:rPr lang="en-US" i="0" dirty="0"/>
              <a:t>Box 3: These tasks are not important, but they are urgent. These are the things that we “drop and do.” We drop whatever we are doing because something else demands our attention. </a:t>
            </a:r>
          </a:p>
          <a:p>
            <a:pPr marL="171450" indent="-171450">
              <a:buFontTx/>
              <a:buChar char="-"/>
            </a:pPr>
            <a:r>
              <a:rPr lang="en-US" i="0" dirty="0"/>
              <a:t>Box 4: These tasks are neither urgent, nor important. </a:t>
            </a:r>
          </a:p>
          <a:p>
            <a:pPr marL="171450" indent="-171450">
              <a:buFontTx/>
              <a:buChar char="-"/>
            </a:pPr>
            <a:endParaRPr lang="en-US" i="1" dirty="0"/>
          </a:p>
          <a:p>
            <a:pPr marL="0" indent="0">
              <a:buFontTx/>
              <a:buNone/>
            </a:pPr>
            <a:r>
              <a:rPr lang="en-US" i="1" dirty="0"/>
              <a:t>Let’s think through some examples. We are going to split into breakout rooms – together, come up with a list about what elements of the chapter experience might belong in each box. </a:t>
            </a:r>
          </a:p>
          <a:p>
            <a:pPr marL="0" indent="0">
              <a:buFontTx/>
              <a:buNone/>
            </a:pPr>
            <a:endParaRPr lang="en-US" i="1" dirty="0"/>
          </a:p>
          <a:p>
            <a:pPr marL="0" indent="0">
              <a:buFontTx/>
              <a:buNone/>
            </a:pPr>
            <a:r>
              <a:rPr lang="en-US" i="0" dirty="0"/>
              <a:t>(ZOOM feature: split advisers into breakout rooms for 10 minutes. It is recommended breakout rooms include 3-4 advisers each) </a:t>
            </a:r>
          </a:p>
          <a:p>
            <a:pPr marL="0" indent="0">
              <a:buFontTx/>
              <a:buNone/>
            </a:pPr>
            <a:endParaRPr lang="en-US" i="0" dirty="0"/>
          </a:p>
          <a:p>
            <a:pPr marL="0" indent="0">
              <a:buFontTx/>
              <a:buNone/>
            </a:pPr>
            <a:r>
              <a:rPr lang="en-US" i="0" dirty="0"/>
              <a:t>When breakout rooms close, ask advisers to unmute themselves and share:</a:t>
            </a:r>
          </a:p>
          <a:p>
            <a:pPr marL="0" indent="0">
              <a:buFontTx/>
              <a:buNone/>
            </a:pPr>
            <a:endParaRPr lang="en-US" i="0" dirty="0"/>
          </a:p>
          <a:p>
            <a:pPr marL="171450" indent="-171450">
              <a:buFontTx/>
              <a:buChar char="-"/>
            </a:pPr>
            <a:r>
              <a:rPr lang="en-US" i="1" dirty="0"/>
              <a:t>How was that activity? What was difficult about it?</a:t>
            </a:r>
          </a:p>
          <a:p>
            <a:pPr marL="171450" indent="-171450">
              <a:buFontTx/>
              <a:buChar char="-"/>
            </a:pPr>
            <a:r>
              <a:rPr lang="en-US" i="1" dirty="0"/>
              <a:t>What do you like about this philosophy? </a:t>
            </a:r>
          </a:p>
          <a:p>
            <a:pPr marL="171450" indent="-171450">
              <a:buFontTx/>
              <a:buChar char="-"/>
            </a:pPr>
            <a:r>
              <a:rPr lang="en-US" i="1" dirty="0"/>
              <a:t>Which box do you feel would be most helpful for chapter presidents to “live” in? Why?</a:t>
            </a:r>
          </a:p>
          <a:p>
            <a:pPr marL="171450" indent="-171450">
              <a:buFontTx/>
              <a:buChar char="-"/>
            </a:pPr>
            <a:r>
              <a:rPr lang="en-US" i="1" dirty="0"/>
              <a:t>How can we help them focus on what is important and plan for what is not urgent? </a:t>
            </a:r>
          </a:p>
          <a:p>
            <a:pPr marL="171450" indent="-171450">
              <a:buFontTx/>
              <a:buChar char="-"/>
            </a:pPr>
            <a:endParaRPr lang="en-US" i="1" dirty="0"/>
          </a:p>
          <a:p>
            <a:pPr marL="0" indent="0">
              <a:buFontTx/>
              <a:buNone/>
            </a:pPr>
            <a:r>
              <a:rPr lang="en-US" i="1" dirty="0"/>
              <a:t>Overall, what is in the urgent and important box this academic year is member connection and a positive membership experience. Although a lot is wrapped up in that, that is what we want chapter officers to focus on. Everything else (including HOW we get there) is flexible, as long as they are communicating with their regional team members. Their role is to lead CMT and to help members to feel connected to Delta Gamma. </a:t>
            </a:r>
          </a:p>
          <a:p>
            <a:pPr marL="0" indent="0">
              <a:buFontTx/>
              <a:buNone/>
            </a:pPr>
            <a:endParaRPr lang="en-US" i="1" dirty="0"/>
          </a:p>
          <a:p>
            <a:pPr marL="0" indent="0">
              <a:buFontTx/>
              <a:buNone/>
            </a:pPr>
            <a:r>
              <a:rPr lang="en-US" i="1" dirty="0"/>
              <a:t>There are things with chapter operations that need to happen. This will be a busy and different academic year, but at the end of the day, connection of chapter members to Delta Gamma is what is urgent and important. </a:t>
            </a:r>
          </a:p>
        </p:txBody>
      </p:sp>
      <p:sp>
        <p:nvSpPr>
          <p:cNvPr id="4" name="Slide Number Placeholder 3"/>
          <p:cNvSpPr>
            <a:spLocks noGrp="1"/>
          </p:cNvSpPr>
          <p:nvPr>
            <p:ph type="sldNum" sz="quarter" idx="5"/>
          </p:nvPr>
        </p:nvSpPr>
        <p:spPr/>
        <p:txBody>
          <a:bodyPr/>
          <a:lstStyle/>
          <a:p>
            <a:fld id="{8417AD55-497C-4B1B-8B30-F8CD9855FF14}" type="slidenum">
              <a:rPr lang="en-US" smtClean="0"/>
              <a:t>10</a:t>
            </a:fld>
            <a:endParaRPr lang="en-US" dirty="0"/>
          </a:p>
        </p:txBody>
      </p:sp>
    </p:spTree>
    <p:extLst>
      <p:ext uri="{BB962C8B-B14F-4D97-AF65-F5344CB8AC3E}">
        <p14:creationId xmlns:p14="http://schemas.microsoft.com/office/powerpoint/2010/main" val="312928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i="0" dirty="0"/>
              <a:t>(1 minute)</a:t>
            </a:r>
          </a:p>
          <a:p>
            <a:pPr defTabSz="933237">
              <a:defRPr/>
            </a:pPr>
            <a:endParaRPr lang="en-US" i="1" dirty="0"/>
          </a:p>
          <a:p>
            <a:pPr defTabSz="933237">
              <a:defRPr/>
            </a:pPr>
            <a:r>
              <a:rPr lang="en-US" i="1" dirty="0"/>
              <a:t>This leads us nicely into a conversation about member status changes, and particularly Excused Status. </a:t>
            </a:r>
          </a:p>
          <a:p>
            <a:pPr defTabSz="933237">
              <a:defRPr/>
            </a:pPr>
            <a:endParaRPr lang="en-US" i="1" dirty="0"/>
          </a:p>
          <a:p>
            <a:pPr defTabSz="933237">
              <a:defRPr/>
            </a:pPr>
            <a:r>
              <a:rPr lang="en-US" i="1" dirty="0"/>
              <a:t>The vp: communications is in charge of maintaining an up-to-date roster. We are going to discuss various roster changes, and the process of adding or removing members to/from the roster. A lag in keeping the roster current is sometimes the result of a chapter officer not understanding why this is so important. Having an accurate roster is vital in understanding if the chapter should COB. Additionally, EO uses the roster numbers to bill the chapter. If there are women on the roster who are no longer members, the chapter will still get billed for them and then will lose out on that money since the member isn’t paying. </a:t>
            </a:r>
          </a:p>
          <a:p>
            <a:pPr marL="0" indent="0" defTabSz="933237">
              <a:buFont typeface="Arial" panose="020B0604020202020204" pitchFamily="34" charset="0"/>
              <a:buNone/>
              <a:defRPr/>
            </a:pPr>
            <a:endParaRPr lang="en-US" i="0" dirty="0"/>
          </a:p>
          <a:p>
            <a:r>
              <a:rPr lang="en-US" altLang="en-US" i="1" dirty="0"/>
              <a:t>There are several roster change forms and processes and they are overseen by either the vp: social standards or the vp: communications. </a:t>
            </a:r>
            <a:r>
              <a:rPr lang="en-US" altLang="en-US" i="1" baseline="0" dirty="0"/>
              <a:t> The best way for these officers to understand how to keep their roster up-to-date is to follow the procedures outlined in the resource listed here – How to Update Your Anchorbase Roster which can be found in the Library.</a:t>
            </a:r>
          </a:p>
          <a:p>
            <a:pPr marL="0" indent="0">
              <a:buFontTx/>
              <a:buNone/>
            </a:pPr>
            <a:endParaRPr lang="en-US" altLang="en-US" i="1" baseline="0" dirty="0"/>
          </a:p>
          <a:p>
            <a:pPr marL="0" indent="0">
              <a:buFontTx/>
              <a:buNone/>
            </a:pPr>
            <a:r>
              <a:rPr lang="en-US" altLang="en-US" i="1" baseline="0" dirty="0"/>
              <a:t>Once the chapter officer submits these roster changes in Anchorbase, you will receive an email notification that it is ready for your review and approval. </a:t>
            </a:r>
          </a:p>
          <a:p>
            <a:pPr marL="174982" indent="-174982">
              <a:buFontTx/>
              <a:buChar char="-"/>
            </a:pPr>
            <a:endParaRPr lang="en-US" altLang="en-US" i="1"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D920EF12-74B5-4E36-8092-1CCF3DB6B90E}" type="slidenum">
              <a:rPr lang="en-US" smtClean="0"/>
              <a:t>11</a:t>
            </a:fld>
            <a:endParaRPr lang="en-US" dirty="0"/>
          </a:p>
        </p:txBody>
      </p:sp>
    </p:spTree>
    <p:extLst>
      <p:ext uri="{BB962C8B-B14F-4D97-AF65-F5344CB8AC3E}">
        <p14:creationId xmlns:p14="http://schemas.microsoft.com/office/powerpoint/2010/main" val="2916066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minute)</a:t>
            </a:r>
          </a:p>
          <a:p>
            <a:endParaRPr lang="en-US" i="1" dirty="0"/>
          </a:p>
          <a:p>
            <a:r>
              <a:rPr lang="en-US" i="1" dirty="0"/>
              <a:t>There is a resource that was created for chapter members to help them understand the member statuses available to them. </a:t>
            </a:r>
          </a:p>
          <a:p>
            <a:endParaRPr lang="en-US" i="1" dirty="0"/>
          </a:p>
          <a:p>
            <a:r>
              <a:rPr lang="en-US" i="0" dirty="0"/>
              <a:t>Drop link for resource in the chat and encourage participants to access: </a:t>
            </a:r>
          </a:p>
          <a:p>
            <a:endParaRPr lang="en-US" i="1" dirty="0"/>
          </a:p>
          <a:p>
            <a:r>
              <a:rPr lang="en-US" i="1" dirty="0"/>
              <a:t>You will note that there are multiple statuses with which the ATC has involvement. </a:t>
            </a:r>
          </a:p>
        </p:txBody>
      </p:sp>
      <p:sp>
        <p:nvSpPr>
          <p:cNvPr id="4" name="Slide Number Placeholder 3"/>
          <p:cNvSpPr>
            <a:spLocks noGrp="1"/>
          </p:cNvSpPr>
          <p:nvPr>
            <p:ph type="sldNum" sz="quarter" idx="10"/>
          </p:nvPr>
        </p:nvSpPr>
        <p:spPr/>
        <p:txBody>
          <a:bodyPr/>
          <a:lstStyle/>
          <a:p>
            <a:fld id="{C0F42426-26F8-4C4A-A7C5-234FE603EAF8}" type="slidenum">
              <a:rPr lang="en-US" smtClean="0"/>
              <a:t>12</a:t>
            </a:fld>
            <a:endParaRPr lang="en-US" dirty="0"/>
          </a:p>
        </p:txBody>
      </p:sp>
    </p:spTree>
    <p:extLst>
      <p:ext uri="{BB962C8B-B14F-4D97-AF65-F5344CB8AC3E}">
        <p14:creationId xmlns:p14="http://schemas.microsoft.com/office/powerpoint/2010/main" val="1830235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2800" dirty="0"/>
              <a:t>(4 minutes)</a:t>
            </a:r>
          </a:p>
          <a:p>
            <a:pPr marL="0" marR="0" lvl="0" indent="0">
              <a:spcBef>
                <a:spcPts val="0"/>
              </a:spcBef>
              <a:spcAft>
                <a:spcPts val="0"/>
              </a:spcAft>
              <a:buFont typeface="Symbol" panose="05050102010706020507" pitchFamily="18" charset="2"/>
              <a:buNone/>
            </a:pPr>
            <a:endParaRPr lang="en-US" sz="2800" dirty="0"/>
          </a:p>
          <a:p>
            <a:pPr marL="0" marR="0" lvl="0" indent="0">
              <a:spcBef>
                <a:spcPts val="0"/>
              </a:spcBef>
              <a:spcAft>
                <a:spcPts val="0"/>
              </a:spcAft>
              <a:buFont typeface="Symbol" panose="05050102010706020507" pitchFamily="18" charset="2"/>
              <a:buNone/>
            </a:pPr>
            <a:r>
              <a:rPr lang="en-US" sz="2800" i="1" dirty="0"/>
              <a:t>One type o status that is explained in the Member Status Guide, is Excused Status. The intent of Excused Status is to offer members a temporary accommodation so that they are able to maintain their membership. Here is some information on the process to follow when reviewing an Excused Status request. </a:t>
            </a:r>
          </a:p>
          <a:p>
            <a:pPr marL="0" marR="0" lvl="0" indent="0">
              <a:spcBef>
                <a:spcPts val="0"/>
              </a:spcBef>
              <a:spcAft>
                <a:spcPts val="0"/>
              </a:spcAft>
              <a:buFont typeface="Symbol" panose="05050102010706020507" pitchFamily="18" charset="2"/>
              <a:buNone/>
            </a:pPr>
            <a:endParaRPr lang="en-US" sz="2800" dirty="0"/>
          </a:p>
          <a:p>
            <a:pPr marL="457200" marR="0" lvl="0" indent="-457200">
              <a:spcBef>
                <a:spcPts val="0"/>
              </a:spcBef>
              <a:spcAft>
                <a:spcPts val="0"/>
              </a:spcAft>
              <a:buFont typeface="Arial" panose="020B0604020202020204" pitchFamily="34" charset="0"/>
              <a:buChar char="•"/>
            </a:pPr>
            <a:r>
              <a:rPr lang="en-US" sz="2800" dirty="0"/>
              <a:t>1. Excused Status Application is completed by the member and given to the vp: social standards. Excused Status Applications may be obtained from the vp: social standards or found on the Library. There is an option for a member to denote that her application is highly sensitive, and therefore it would only be reviewed by the vp: social standards, president and HBA and CFA. </a:t>
            </a:r>
          </a:p>
          <a:p>
            <a:pPr marL="0" marR="0" lvl="0" indent="0">
              <a:spcBef>
                <a:spcPts val="0"/>
              </a:spcBef>
              <a:spcAft>
                <a:spcPts val="0"/>
              </a:spcAft>
              <a:buFont typeface="Symbol" panose="05050102010706020507" pitchFamily="18" charset="2"/>
              <a:buNone/>
            </a:pPr>
            <a:endParaRPr lang="en-US" sz="2800" dirty="0"/>
          </a:p>
          <a:p>
            <a:pPr marL="342900" marR="0" lvl="0" indent="-342900">
              <a:spcBef>
                <a:spcPts val="0"/>
              </a:spcBef>
              <a:spcAft>
                <a:spcPts val="0"/>
              </a:spcAft>
              <a:buFont typeface="Symbol" panose="05050102010706020507" pitchFamily="18" charset="2"/>
              <a:buChar char=""/>
            </a:pPr>
            <a:r>
              <a:rPr lang="en-US" sz="2800" dirty="0"/>
              <a:t>2. Unless the content is highly sensitive, Honor Board reviews the Excused Status Application at the next weekly Honor Board meeting and decides if the application warrants an in-person Honor Board meeting with the requesting member for further consideration. The Honor Board adviser’s attendance is strongly recommended, but not required. Note: Those seeking Excused Status for non-resident/abroad or academic/professional reasons do not require a meeting with Honor Board </a:t>
            </a:r>
          </a:p>
          <a:p>
            <a:pPr marL="0" marR="0" lvl="0" indent="0">
              <a:spcBef>
                <a:spcPts val="0"/>
              </a:spcBef>
              <a:spcAft>
                <a:spcPts val="0"/>
              </a:spcAft>
              <a:buFont typeface="Symbol" panose="05050102010706020507" pitchFamily="18" charset="2"/>
              <a:buNone/>
            </a:pPr>
            <a:endParaRPr lang="en-US" sz="2800" dirty="0"/>
          </a:p>
          <a:p>
            <a:pPr marL="342900" marR="0" lvl="0" indent="-342900">
              <a:spcBef>
                <a:spcPts val="0"/>
              </a:spcBef>
              <a:spcAft>
                <a:spcPts val="0"/>
              </a:spcAft>
              <a:buFont typeface="Symbol" panose="05050102010706020507" pitchFamily="18" charset="2"/>
              <a:buChar char=""/>
            </a:pPr>
            <a:r>
              <a:rPr lang="en-US" sz="2800" dirty="0"/>
              <a:t>3. The discussion and deliberation regarding the Excused Status Application must be memorialized in the Honor Board: Meeting Minutes. The Honor Board: Meeting Minutes are forwarded to the RCS/CAC/NCC. </a:t>
            </a:r>
          </a:p>
          <a:p>
            <a:pPr marL="0" marR="0" lvl="0" indent="0">
              <a:spcBef>
                <a:spcPts val="0"/>
              </a:spcBef>
              <a:spcAft>
                <a:spcPts val="0"/>
              </a:spcAft>
              <a:buFont typeface="Symbol" panose="05050102010706020507" pitchFamily="18" charset="2"/>
              <a:buNone/>
            </a:pPr>
            <a:endParaRPr lang="en-US" sz="2800" dirty="0"/>
          </a:p>
          <a:p>
            <a:pPr marL="342900" marR="0" lvl="0" indent="-342900">
              <a:spcBef>
                <a:spcPts val="0"/>
              </a:spcBef>
              <a:spcAft>
                <a:spcPts val="0"/>
              </a:spcAft>
              <a:buFont typeface="Symbol" panose="05050102010706020507" pitchFamily="18" charset="2"/>
              <a:buChar char=""/>
            </a:pPr>
            <a:r>
              <a:rPr lang="en-US" sz="2800" dirty="0"/>
              <a:t>4. If Honor Board determines that the situation does not warrant further discussion, the vp: social standards will notify the member that the application has been denied and no further action is taken (ignore the following steps). We will talk through how to understand qualification for Excused Status in a moment. </a:t>
            </a:r>
          </a:p>
          <a:p>
            <a:pPr marL="0" marR="0" lvl="0" indent="0">
              <a:spcBef>
                <a:spcPts val="0"/>
              </a:spcBef>
              <a:spcAft>
                <a:spcPts val="0"/>
              </a:spcAft>
              <a:buFont typeface="Symbol" panose="05050102010706020507" pitchFamily="18" charset="2"/>
              <a:buNone/>
            </a:pPr>
            <a:endParaRPr lang="en-US" sz="2800" dirty="0"/>
          </a:p>
          <a:p>
            <a:pPr marL="342900" marR="0" lvl="0" indent="-342900">
              <a:spcBef>
                <a:spcPts val="0"/>
              </a:spcBef>
              <a:spcAft>
                <a:spcPts val="0"/>
              </a:spcAft>
              <a:buFont typeface="Symbol" panose="05050102010706020507" pitchFamily="18" charset="2"/>
              <a:buChar char=""/>
            </a:pPr>
            <a:r>
              <a:rPr lang="en-US" sz="2800" dirty="0"/>
              <a:t>5. If Honor Board finds that this member may qualify for Excused Status, an in-person meeting with the applicant must be scheduled.</a:t>
            </a:r>
          </a:p>
          <a:p>
            <a:pPr marL="0" marR="0" lvl="0" indent="0">
              <a:spcBef>
                <a:spcPts val="0"/>
              </a:spcBef>
              <a:spcAft>
                <a:spcPts val="0"/>
              </a:spcAft>
              <a:buFont typeface="Symbol" panose="05050102010706020507" pitchFamily="18" charset="2"/>
              <a:buNone/>
            </a:pPr>
            <a:endParaRPr lang="en-US" sz="2800" dirty="0"/>
          </a:p>
          <a:p>
            <a:pPr marL="342900" marR="0" lvl="0" indent="-342900">
              <a:spcBef>
                <a:spcPts val="0"/>
              </a:spcBef>
              <a:spcAft>
                <a:spcPts val="0"/>
              </a:spcAft>
              <a:buFont typeface="Symbol" panose="05050102010706020507" pitchFamily="18" charset="2"/>
              <a:buChar char=""/>
            </a:pPr>
            <a:r>
              <a:rPr lang="en-US" sz="2800" dirty="0"/>
              <a:t>6. Honor Board members must agree upon a date, time and location for the in-person meeting– this is generally the same as the regularly scheduled weekly Honor Board meeting. Honor Board should make all reasonable efforts to find a time that the Honor Board adviser can attend or participate by phone.</a:t>
            </a:r>
          </a:p>
          <a:p>
            <a:pPr marL="342900" marR="0" lvl="0" indent="-342900">
              <a:spcBef>
                <a:spcPts val="0"/>
              </a:spcBef>
              <a:spcAft>
                <a:spcPts val="0"/>
              </a:spcAft>
              <a:buFont typeface="Symbol" panose="05050102010706020507" pitchFamily="18" charset="2"/>
              <a:buChar char=""/>
            </a:pPr>
            <a:endParaRPr lang="en-US" sz="2800" dirty="0"/>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200" i="1" dirty="0"/>
              <a:t>Granting Excused Status will have financial implications for the chapter. For this reason, Honor Board should partner with the vp: finance to understand these implications. Each reason for Excused Status carries a different level of financial obligation for the member and the vp: finance and CFA should have a better understanding of how those dues structures would impact the overall chapter budget. </a:t>
            </a:r>
          </a:p>
          <a:p>
            <a:pPr marL="0" marR="0" lvl="0" indent="0">
              <a:spcBef>
                <a:spcPts val="0"/>
              </a:spcBef>
              <a:spcAft>
                <a:spcPts val="0"/>
              </a:spcAft>
              <a:buFont typeface="Symbol" panose="05050102010706020507" pitchFamily="18" charset="2"/>
              <a:buNone/>
            </a:pPr>
            <a:endParaRPr lang="en-US" dirty="0"/>
          </a:p>
        </p:txBody>
      </p:sp>
      <p:sp>
        <p:nvSpPr>
          <p:cNvPr id="4" name="Slide Number Placeholder 3"/>
          <p:cNvSpPr>
            <a:spLocks noGrp="1"/>
          </p:cNvSpPr>
          <p:nvPr>
            <p:ph type="sldNum" sz="quarter" idx="10"/>
          </p:nvPr>
        </p:nvSpPr>
        <p:spPr/>
        <p:txBody>
          <a:bodyPr/>
          <a:lstStyle/>
          <a:p>
            <a:fld id="{C0F42426-26F8-4C4A-A7C5-234FE603EAF8}" type="slidenum">
              <a:rPr lang="en-US" smtClean="0"/>
              <a:t>13</a:t>
            </a:fld>
            <a:endParaRPr lang="en-US" dirty="0"/>
          </a:p>
        </p:txBody>
      </p:sp>
    </p:spTree>
    <p:extLst>
      <p:ext uri="{BB962C8B-B14F-4D97-AF65-F5344CB8AC3E}">
        <p14:creationId xmlns:p14="http://schemas.microsoft.com/office/powerpoint/2010/main" val="145652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0" dirty="0"/>
              <a:t>(5 minutes)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What does it mean for a member’s involvement if Excused Status is approved? The implications of each category are considerate of the reasons for which the member applied. If a member applies and is granted Excused Status for financial hardship, we want to try to help control her costs for being a member, and therefore her attendance may also change. Here are the implications for each category: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Financial Hardship: Required attendance at all “anchored events”, however, cannot pay to attend events with additional costs, such as elaborate sisterhood events and date functions. Allowing members to attend a high-cost Founders’ Day (which may be “anchored”) or as dates to Delta Gamma social events is addressed in the Excused Status Financial Resource. </a:t>
            </a:r>
          </a:p>
          <a:p>
            <a:pPr marL="171450" indent="-171450">
              <a:buFont typeface="Arial" panose="020B0604020202020204" pitchFamily="34" charset="0"/>
              <a:buChar char="•"/>
            </a:pPr>
            <a:r>
              <a:rPr lang="en-US" dirty="0"/>
              <a:t>Attendance: Attendance expectations will be unique to the member’s situation and agreed to with Honor Board, as the goal is for the member to attend as much as she is able.</a:t>
            </a:r>
          </a:p>
          <a:p>
            <a:pPr marL="171450" indent="-171450">
              <a:buFont typeface="Arial" panose="020B0604020202020204" pitchFamily="34" charset="0"/>
              <a:buChar char="•"/>
            </a:pPr>
            <a:r>
              <a:rPr lang="en-US" dirty="0"/>
              <a:t>Non-Resident/Abroad: Excused from all anchored events and not allowed to attend any events during the effective term of this status. </a:t>
            </a:r>
          </a:p>
          <a:p>
            <a:pPr marL="171450" indent="-171450">
              <a:buFont typeface="Arial" panose="020B0604020202020204" pitchFamily="34" charset="0"/>
              <a:buChar char="•"/>
            </a:pPr>
            <a:r>
              <a:rPr lang="en-US" dirty="0"/>
              <a:t>Academic/Professional: May attend any “anchored events” she is able, however, cannot pay to attend events with additional costs, such as elaborate sisterhood events and date functions. Allowing members to attend a high-cost Founders’ Day (which may be “anchored”) or as dates to Delta Gamma social events is addressed in the Excused Status Financial Resource found at www.deltagamma.org/library.</a:t>
            </a:r>
          </a:p>
          <a:p>
            <a:pPr marL="171450" indent="-171450">
              <a:buFont typeface="Arial" panose="020B0604020202020204" pitchFamily="34" charset="0"/>
              <a:buChar char="•"/>
            </a:pPr>
            <a:r>
              <a:rPr lang="en-US" dirty="0"/>
              <a:t>Special Circumstances: Attendance requirements of the member shall mirror any of those mentioned above, based on the needs of the member’s special circumstances.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i="1" dirty="0"/>
              <a:t>Again, as you can see, the financial implications of Excused Status for the chapter are important. Keep in mind that the vp: finance should not be present for an in-person meeting to discuss Excused Status, but should be consulted to understand these implications. The vp: finance should not be asked to provide input on the merit of the application, just the implication for the chapter budget. </a:t>
            </a:r>
          </a:p>
          <a:p>
            <a:pPr marL="0" indent="0">
              <a:buFont typeface="Arial" panose="020B0604020202020204" pitchFamily="34" charset="0"/>
              <a:buNone/>
            </a:pPr>
            <a:endParaRPr lang="en-US" i="1" dirty="0"/>
          </a:p>
          <a:p>
            <a:pPr marL="0" indent="0">
              <a:buFont typeface="Arial" panose="020B0604020202020204" pitchFamily="34" charset="0"/>
              <a:buNone/>
            </a:pPr>
            <a:r>
              <a:rPr lang="en-US" i="1" dirty="0"/>
              <a:t>What questions do you have about the criteria or procedure for Excused Status? Send us any questions in the chat box. </a:t>
            </a:r>
          </a:p>
          <a:p>
            <a:endParaRPr lang="en-US" dirty="0"/>
          </a:p>
        </p:txBody>
      </p:sp>
      <p:sp>
        <p:nvSpPr>
          <p:cNvPr id="4" name="Slide Number Placeholder 3"/>
          <p:cNvSpPr>
            <a:spLocks noGrp="1"/>
          </p:cNvSpPr>
          <p:nvPr>
            <p:ph type="sldNum" sz="quarter" idx="5"/>
          </p:nvPr>
        </p:nvSpPr>
        <p:spPr/>
        <p:txBody>
          <a:bodyPr/>
          <a:lstStyle/>
          <a:p>
            <a:fld id="{C0F42426-26F8-4C4A-A7C5-234FE603EAF8}" type="slidenum">
              <a:rPr lang="en-US" smtClean="0"/>
              <a:t>14</a:t>
            </a:fld>
            <a:endParaRPr lang="en-US" dirty="0"/>
          </a:p>
        </p:txBody>
      </p:sp>
    </p:spTree>
    <p:extLst>
      <p:ext uri="{BB962C8B-B14F-4D97-AF65-F5344CB8AC3E}">
        <p14:creationId xmlns:p14="http://schemas.microsoft.com/office/powerpoint/2010/main" val="229675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(5 minutes)</a:t>
            </a:r>
          </a:p>
          <a:p>
            <a:endParaRPr lang="en-US" i="1" dirty="0"/>
          </a:p>
          <a:p>
            <a:r>
              <a:rPr lang="en-US" i="1" dirty="0"/>
              <a:t>This is a question from the Member Statuses for Chapter Members FAQ section. The answer in that document mentions that there is no right or wrong when it comes to approving women for Excused Status. The total number of requests will vary greatly by the needs of the membership, and keep in mind that academic/professional and non-resident/abroad reasons have been wrapped in to Excused Status. </a:t>
            </a:r>
          </a:p>
          <a:p>
            <a:endParaRPr lang="en-US" i="1" dirty="0"/>
          </a:p>
          <a:p>
            <a:r>
              <a:rPr lang="en-US" i="1" dirty="0"/>
              <a:t>Each request will be reviewed by Honor Board and the HBA, with consult from the vp: finance and CFA. You will want to work with those two advisers to be sure you are all on the same page about member status changes, but the HBA will be the only adviser with any level of detail. Ultimately, it is up to Honor Board to grant as many Excused Status requests the chapter is able to accommodate, but concerns can be addressed to ensure the chapter is on track financially.  </a:t>
            </a:r>
          </a:p>
          <a:p>
            <a:endParaRPr lang="en-US" i="1" dirty="0"/>
          </a:p>
          <a:p>
            <a:r>
              <a:rPr lang="en-US" i="1" dirty="0"/>
              <a:t>What questions do you have about Excused Status? </a:t>
            </a:r>
            <a:r>
              <a:rPr lang="en-US" i="0" dirty="0"/>
              <a:t>Take responses via the chat box or asking advisers to unmute themselves – facilitator choice. </a:t>
            </a:r>
          </a:p>
          <a:p>
            <a:endParaRPr lang="en-US" i="0" dirty="0"/>
          </a:p>
          <a:p>
            <a:r>
              <a:rPr lang="en-US" i="0" dirty="0"/>
              <a:t>Note: There is a FAQ section of the Member Statuses for Chapter Members document (begins on page 11). Many questions that come up may be answered there. </a:t>
            </a:r>
            <a:endParaRPr lang="en-US" i="1" dirty="0"/>
          </a:p>
        </p:txBody>
      </p:sp>
      <p:sp>
        <p:nvSpPr>
          <p:cNvPr id="4" name="Slide Number Placeholder 3"/>
          <p:cNvSpPr>
            <a:spLocks noGrp="1"/>
          </p:cNvSpPr>
          <p:nvPr>
            <p:ph type="sldNum" sz="quarter" idx="5"/>
          </p:nvPr>
        </p:nvSpPr>
        <p:spPr/>
        <p:txBody>
          <a:bodyPr/>
          <a:lstStyle/>
          <a:p>
            <a:fld id="{C0F42426-26F8-4C4A-A7C5-234FE603EAF8}" type="slidenum">
              <a:rPr lang="en-US" smtClean="0"/>
              <a:t>15</a:t>
            </a:fld>
            <a:endParaRPr lang="en-US" dirty="0"/>
          </a:p>
        </p:txBody>
      </p:sp>
    </p:spTree>
    <p:extLst>
      <p:ext uri="{BB962C8B-B14F-4D97-AF65-F5344CB8AC3E}">
        <p14:creationId xmlns:p14="http://schemas.microsoft.com/office/powerpoint/2010/main" val="2650972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Brief Intro</a:t>
            </a:r>
          </a:p>
          <a:p>
            <a:endParaRPr lang="en-US" i="1" dirty="0"/>
          </a:p>
        </p:txBody>
      </p:sp>
      <p:sp>
        <p:nvSpPr>
          <p:cNvPr id="4" name="Slide Number Placeholder 3"/>
          <p:cNvSpPr>
            <a:spLocks noGrp="1"/>
          </p:cNvSpPr>
          <p:nvPr>
            <p:ph type="sldNum" sz="quarter" idx="10"/>
          </p:nvPr>
        </p:nvSpPr>
        <p:spPr/>
        <p:txBody>
          <a:bodyPr/>
          <a:lstStyle/>
          <a:p>
            <a:fld id="{8417AD55-497C-4B1B-8B30-F8CD9855FF14}" type="slidenum">
              <a:rPr lang="en-US" smtClean="0"/>
              <a:t>16</a:t>
            </a:fld>
            <a:endParaRPr lang="en-US" dirty="0"/>
          </a:p>
        </p:txBody>
      </p:sp>
    </p:spTree>
    <p:extLst>
      <p:ext uri="{BB962C8B-B14F-4D97-AF65-F5344CB8AC3E}">
        <p14:creationId xmlns:p14="http://schemas.microsoft.com/office/powerpoint/2010/main" val="4112617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 </a:t>
            </a:r>
          </a:p>
          <a:p>
            <a:endParaRPr lang="en-US" dirty="0"/>
          </a:p>
          <a:p>
            <a:r>
              <a:rPr lang="en-US" i="1" dirty="0"/>
              <a:t>Here is the timeline of submission deadlines for calendars to be submitted. If your team has a programming adviser, that individual should work closely with the vp: programming to help ensure the calendar planning process is intentional, complete, and meets these deadlines. If you do not have a programming adviser, the calendar planning process is something you should be aware of and help support the vp: programming in accomplishing. </a:t>
            </a:r>
          </a:p>
          <a:p>
            <a:endParaRPr lang="en-US" i="1" dirty="0"/>
          </a:p>
          <a:p>
            <a:r>
              <a:rPr lang="en-US" i="0" dirty="0"/>
              <a:t>Review the slide </a:t>
            </a:r>
          </a:p>
        </p:txBody>
      </p:sp>
      <p:sp>
        <p:nvSpPr>
          <p:cNvPr id="4" name="Slide Number Placeholder 3"/>
          <p:cNvSpPr>
            <a:spLocks noGrp="1"/>
          </p:cNvSpPr>
          <p:nvPr>
            <p:ph type="sldNum" sz="quarter" idx="5"/>
          </p:nvPr>
        </p:nvSpPr>
        <p:spPr/>
        <p:txBody>
          <a:bodyPr/>
          <a:lstStyle/>
          <a:p>
            <a:fld id="{8417AD55-497C-4B1B-8B30-F8CD9855FF14}" type="slidenum">
              <a:rPr lang="en-US" smtClean="0"/>
              <a:t>17</a:t>
            </a:fld>
            <a:endParaRPr lang="en-US" dirty="0"/>
          </a:p>
        </p:txBody>
      </p:sp>
    </p:spTree>
    <p:extLst>
      <p:ext uri="{BB962C8B-B14F-4D97-AF65-F5344CB8AC3E}">
        <p14:creationId xmlns:p14="http://schemas.microsoft.com/office/powerpoint/2010/main" val="3110497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(1 minute)</a:t>
            </a:r>
          </a:p>
          <a:p>
            <a:pPr eaLnBrk="1" hangingPunct="1">
              <a:spcBef>
                <a:spcPct val="0"/>
              </a:spcBef>
            </a:pPr>
            <a:endParaRPr lang="en-US" altLang="en-US" dirty="0"/>
          </a:p>
          <a:p>
            <a:pPr eaLnBrk="1" hangingPunct="1">
              <a:spcBef>
                <a:spcPct val="0"/>
              </a:spcBef>
            </a:pPr>
            <a:r>
              <a:rPr lang="en-US" altLang="en-US" dirty="0"/>
              <a:t>Share the link for </a:t>
            </a:r>
            <a:r>
              <a:rPr lang="en-US" altLang="en-US" baseline="0" dirty="0"/>
              <a:t>the Calendar Planning Guide in the Library: https://www.deltagamma.org/library/ttdtdm/calendar-planning-guide</a:t>
            </a:r>
            <a:endParaRPr lang="en-US" altLang="en-US" dirty="0"/>
          </a:p>
          <a:p>
            <a:pPr eaLnBrk="1" hangingPunct="1">
              <a:spcBef>
                <a:spcPct val="0"/>
              </a:spcBef>
            </a:pPr>
            <a:endParaRPr lang="en-US" altLang="en-US" dirty="0"/>
          </a:p>
          <a:p>
            <a:pPr eaLnBrk="1" hangingPunct="1">
              <a:spcBef>
                <a:spcPct val="0"/>
              </a:spcBef>
            </a:pPr>
            <a:r>
              <a:rPr lang="en-US" altLang="en-US" i="1" dirty="0"/>
              <a:t>A Calendar Planning Guide document can be found in the DG Library and is a one stop shop resource to support the programming team in executing calendar planning. </a:t>
            </a:r>
            <a:r>
              <a:rPr lang="en-US" altLang="en-US" i="1" baseline="0" dirty="0"/>
              <a:t>In this document you wil</a:t>
            </a:r>
            <a:r>
              <a:rPr lang="en-US" altLang="en-US" i="1" dirty="0"/>
              <a:t>l find pages of information – including details about the process. By completing this document, chapter officers will have all of the information needed to complete the chapter calendar in Anchorbase. </a:t>
            </a:r>
          </a:p>
          <a:p>
            <a:pPr eaLnBrk="1" hangingPunct="1">
              <a:spcBef>
                <a:spcPct val="0"/>
              </a:spcBef>
            </a:pPr>
            <a:endParaRPr lang="en-US" altLang="en-US" dirty="0"/>
          </a:p>
          <a:p>
            <a:pPr eaLnBrk="1" hangingPunct="1">
              <a:spcBef>
                <a:spcPct val="0"/>
              </a:spcBef>
            </a:pPr>
            <a:r>
              <a:rPr lang="en-US" altLang="en-US" dirty="0"/>
              <a:t>Explain that as it is outlined on page one</a:t>
            </a:r>
            <a:r>
              <a:rPr lang="en-US" altLang="en-US" baseline="0" dirty="0"/>
              <a:t> </a:t>
            </a:r>
            <a:r>
              <a:rPr lang="en-US" altLang="en-US" dirty="0"/>
              <a:t>of the Calendar</a:t>
            </a:r>
            <a:r>
              <a:rPr lang="en-US" altLang="en-US" baseline="0" dirty="0"/>
              <a:t> Planning guide, i</a:t>
            </a:r>
            <a:r>
              <a:rPr lang="en-US" altLang="en-US" dirty="0"/>
              <a:t>t’s important to note each CMT officer has a role in the calendar. The vp: programming’s role is to share the information and hold officers accountable for securing dates and planning chapter functions that align with Article II and the Fraternity Standards. </a:t>
            </a:r>
          </a:p>
          <a:p>
            <a:pPr eaLnBrk="1" hangingPunct="1">
              <a:spcBef>
                <a:spcPct val="0"/>
              </a:spcBef>
            </a:pPr>
            <a:endParaRPr lang="en-US" altLang="en-US" i="1" dirty="0"/>
          </a:p>
          <a:p>
            <a:pPr eaLnBrk="1" hangingPunct="1">
              <a:spcBef>
                <a:spcPct val="0"/>
              </a:spcBef>
            </a:pPr>
            <a:r>
              <a:rPr lang="en-US" altLang="en-US" i="1" dirty="0"/>
              <a:t>The programming adviser and or ATC should plan to review the final calendar with the vp: programming prior to submission to the RCS/CAC/NCC. </a:t>
            </a:r>
          </a:p>
          <a:p>
            <a:endParaRPr lang="en-US" dirty="0"/>
          </a:p>
        </p:txBody>
      </p:sp>
      <p:sp>
        <p:nvSpPr>
          <p:cNvPr id="4" name="Slide Number Placeholder 3"/>
          <p:cNvSpPr>
            <a:spLocks noGrp="1"/>
          </p:cNvSpPr>
          <p:nvPr>
            <p:ph type="sldNum" sz="quarter" idx="5"/>
          </p:nvPr>
        </p:nvSpPr>
        <p:spPr/>
        <p:txBody>
          <a:bodyPr/>
          <a:lstStyle/>
          <a:p>
            <a:fld id="{8417AD55-497C-4B1B-8B30-F8CD9855FF14}" type="slidenum">
              <a:rPr lang="en-US" smtClean="0"/>
              <a:t>18</a:t>
            </a:fld>
            <a:endParaRPr lang="en-US" dirty="0"/>
          </a:p>
        </p:txBody>
      </p:sp>
    </p:spTree>
    <p:extLst>
      <p:ext uri="{BB962C8B-B14F-4D97-AF65-F5344CB8AC3E}">
        <p14:creationId xmlns:p14="http://schemas.microsoft.com/office/powerpoint/2010/main" val="2001150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i="0" baseline="0" dirty="0"/>
              <a:t>(15 minutes)</a:t>
            </a:r>
          </a:p>
          <a:p>
            <a:pPr eaLnBrk="1" hangingPunct="1"/>
            <a:endParaRPr lang="en-US" i="1" baseline="0" dirty="0"/>
          </a:p>
          <a:p>
            <a:pPr eaLnBrk="1" hangingPunct="1"/>
            <a:r>
              <a:rPr lang="en-US" i="1" baseline="0" dirty="0"/>
              <a:t>Who has heard of the term multi-purpose programming? </a:t>
            </a:r>
            <a:r>
              <a:rPr lang="en-US" i="0" baseline="0" dirty="0"/>
              <a:t>Ask for a volunteer to share an answer. </a:t>
            </a:r>
            <a:endParaRPr lang="en-US" i="1" baseline="0" dirty="0"/>
          </a:p>
          <a:p>
            <a:pPr eaLnBrk="1" hangingPunct="1"/>
            <a:endParaRPr lang="en-US" baseline="0" dirty="0"/>
          </a:p>
          <a:p>
            <a:pPr eaLnBrk="1" hangingPunct="1"/>
            <a:r>
              <a:rPr lang="en-US" i="1" baseline="0" dirty="0"/>
              <a:t>Multi-purpose programming is an important piece of calendar planning. All of our members carry multiple roles and strive for a balanced college experience. Between academic responsibilities, work schedules, and campus life activities, our members need their Delta Gamma time to not only fulfill them, but help them become the best version of themselves.</a:t>
            </a:r>
          </a:p>
          <a:p>
            <a:pPr eaLnBrk="1" hangingPunct="1"/>
            <a:endParaRPr lang="en-US" baseline="0" dirty="0"/>
          </a:p>
          <a:p>
            <a:pPr marL="13823" marR="0" lvl="0" indent="0" algn="l" defTabSz="914400" rtl="0" eaLnBrk="1" fontAlgn="auto" latinLnBrk="0" hangingPunct="1">
              <a:lnSpc>
                <a:spcPct val="100000"/>
              </a:lnSpc>
              <a:spcBef>
                <a:spcPts val="0"/>
              </a:spcBef>
              <a:spcAft>
                <a:spcPts val="0"/>
              </a:spcAft>
              <a:buClrTx/>
              <a:buSzTx/>
              <a:buFontTx/>
              <a:buNone/>
              <a:tabLst/>
              <a:defRPr/>
            </a:pPr>
            <a:r>
              <a:rPr lang="en-US" i="1" baseline="0" dirty="0"/>
              <a:t>Let’s pause here and talk with each other about how we can support chapter members in making the most of their time together through use of multi purpose programming. What have you seen done successfully? What do the chapters you advise have planned? What great ideas do you have to share with one another. We will be in breakout rooms for 10 minutes. </a:t>
            </a:r>
          </a:p>
          <a:p>
            <a:pPr marL="13823"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13823" marR="0" lvl="0" indent="0" algn="l" defTabSz="914400" rtl="0" eaLnBrk="1" fontAlgn="auto" latinLnBrk="0" hangingPunct="1">
              <a:lnSpc>
                <a:spcPct val="100000"/>
              </a:lnSpc>
              <a:spcBef>
                <a:spcPts val="0"/>
              </a:spcBef>
              <a:spcAft>
                <a:spcPts val="0"/>
              </a:spcAft>
              <a:buClrTx/>
              <a:buSzTx/>
              <a:buFontTx/>
              <a:buNone/>
              <a:tabLst/>
              <a:defRPr/>
            </a:pPr>
            <a:r>
              <a:rPr lang="en-US" i="0" baseline="0" dirty="0"/>
              <a:t>(ZOOM feature: send advisers to breakout rooms for 10 minutes. Recommend sending advisers to breakout rooms with 3-4 attendees)</a:t>
            </a:r>
          </a:p>
          <a:p>
            <a:pPr marL="13823"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13823" marR="0" lvl="0" indent="0" algn="l" defTabSz="914400" rtl="0" eaLnBrk="1" fontAlgn="auto" latinLnBrk="0" hangingPunct="1">
              <a:lnSpc>
                <a:spcPct val="100000"/>
              </a:lnSpc>
              <a:spcBef>
                <a:spcPts val="0"/>
              </a:spcBef>
              <a:spcAft>
                <a:spcPts val="0"/>
              </a:spcAft>
              <a:buClrTx/>
              <a:buSzTx/>
              <a:buFontTx/>
              <a:buNone/>
              <a:tabLst/>
              <a:defRPr/>
            </a:pPr>
            <a:r>
              <a:rPr lang="en-US" i="0" baseline="0" dirty="0"/>
              <a:t>Once the rooms close, ask a couple of people to unmute themselves and share their favorite idea. </a:t>
            </a:r>
          </a:p>
          <a:p>
            <a:pPr marL="13823"/>
            <a:endParaRPr lang="en-US" baseline="0" dirty="0"/>
          </a:p>
        </p:txBody>
      </p:sp>
      <p:sp>
        <p:nvSpPr>
          <p:cNvPr id="4" name="Slide Number Placeholder 3"/>
          <p:cNvSpPr>
            <a:spLocks noGrp="1"/>
          </p:cNvSpPr>
          <p:nvPr>
            <p:ph type="sldNum" sz="quarter" idx="10"/>
          </p:nvPr>
        </p:nvSpPr>
        <p:spPr/>
        <p:txBody>
          <a:bodyPr/>
          <a:lstStyle/>
          <a:p>
            <a:fld id="{A85E54D5-8E72-4EFF-97A4-387D64B9707F}" type="slidenum">
              <a:rPr lang="en-US" smtClean="0"/>
              <a:t>19</a:t>
            </a:fld>
            <a:endParaRPr lang="en-US" dirty="0"/>
          </a:p>
        </p:txBody>
      </p:sp>
    </p:spTree>
    <p:extLst>
      <p:ext uri="{BB962C8B-B14F-4D97-AF65-F5344CB8AC3E}">
        <p14:creationId xmlns:p14="http://schemas.microsoft.com/office/powerpoint/2010/main" val="309820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minutes)</a:t>
            </a:r>
          </a:p>
          <a:p>
            <a:endParaRPr lang="en-US" b="0" i="1" dirty="0"/>
          </a:p>
          <a:p>
            <a:r>
              <a:rPr lang="en-US" b="0" i="1" dirty="0"/>
              <a:t>Welcome to today’s ATA. I am excited to spend the day with you, helping you to understand your role as ATC.</a:t>
            </a:r>
          </a:p>
          <a:p>
            <a:endParaRPr lang="en-US" i="1" dirty="0"/>
          </a:p>
          <a:p>
            <a:r>
              <a:rPr lang="en-US" i="1" dirty="0"/>
              <a:t>We are going to start with introductions before we dive-in to position responsibilities. Let’s have each person share their name, chapter of initiation and the chapter you advise, tell us why you choose to be an adviser and one thing that you hope to get out of today’s training. </a:t>
            </a:r>
          </a:p>
          <a:p>
            <a:endParaRPr lang="en-US" i="1" dirty="0"/>
          </a:p>
          <a:p>
            <a:r>
              <a:rPr lang="en-US" i="0" dirty="0"/>
              <a:t>Let each adviser introduce themselves. This can be done by asking each participant to unmute themselves or by asking each participant to type their introduction into the chat box. </a:t>
            </a:r>
            <a:r>
              <a:rPr lang="en-US" b="1" i="0" dirty="0"/>
              <a:t>If there are more than 15 participants, the chat box is recommended due to time constraint. </a:t>
            </a:r>
          </a:p>
        </p:txBody>
      </p:sp>
      <p:sp>
        <p:nvSpPr>
          <p:cNvPr id="4" name="Slide Number Placeholder 3"/>
          <p:cNvSpPr>
            <a:spLocks noGrp="1"/>
          </p:cNvSpPr>
          <p:nvPr>
            <p:ph type="sldNum" sz="quarter" idx="10"/>
          </p:nvPr>
        </p:nvSpPr>
        <p:spPr/>
        <p:txBody>
          <a:bodyPr/>
          <a:lstStyle/>
          <a:p>
            <a:fld id="{C0F42426-26F8-4C4A-A7C5-234FE603EAF8}" type="slidenum">
              <a:rPr lang="en-US" smtClean="0"/>
              <a:t>2</a:t>
            </a:fld>
            <a:endParaRPr lang="en-US" dirty="0"/>
          </a:p>
        </p:txBody>
      </p:sp>
    </p:spTree>
    <p:extLst>
      <p:ext uri="{BB962C8B-B14F-4D97-AF65-F5344CB8AC3E}">
        <p14:creationId xmlns:p14="http://schemas.microsoft.com/office/powerpoint/2010/main" val="2234675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minute)</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1" dirty="0"/>
              <a:t>One of the main responsibilities of the chapter president is slating, elections and transitions, known as S-E-T.  The outgoing president will oversee the completion of this process and chairs the nominating committee. The incoming president will oversee and facilitate transitions and the Formal Transition Workshop.</a:t>
            </a:r>
          </a:p>
          <a:p>
            <a:endParaRPr lang="en-US" i="1" dirty="0"/>
          </a:p>
        </p:txBody>
      </p:sp>
      <p:sp>
        <p:nvSpPr>
          <p:cNvPr id="4" name="Slide Number Placeholder 3"/>
          <p:cNvSpPr>
            <a:spLocks noGrp="1"/>
          </p:cNvSpPr>
          <p:nvPr>
            <p:ph type="sldNum" sz="quarter" idx="5"/>
          </p:nvPr>
        </p:nvSpPr>
        <p:spPr/>
        <p:txBody>
          <a:bodyPr/>
          <a:lstStyle/>
          <a:p>
            <a:fld id="{8417AD55-497C-4B1B-8B30-F8CD9855FF14}" type="slidenum">
              <a:rPr lang="en-US" smtClean="0"/>
              <a:t>20</a:t>
            </a:fld>
            <a:endParaRPr lang="en-US" dirty="0"/>
          </a:p>
        </p:txBody>
      </p:sp>
    </p:spTree>
    <p:extLst>
      <p:ext uri="{BB962C8B-B14F-4D97-AF65-F5344CB8AC3E}">
        <p14:creationId xmlns:p14="http://schemas.microsoft.com/office/powerpoint/2010/main" val="1579954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i="0" dirty="0"/>
              <a:t>(1 minute)</a:t>
            </a:r>
          </a:p>
          <a:p>
            <a:endParaRPr lang="en-US" altLang="en-US" i="1" dirty="0"/>
          </a:p>
          <a:p>
            <a:r>
              <a:rPr lang="en-US" altLang="en-US" dirty="0"/>
              <a:t>Review the information on the slide and answer any pertinent questions.</a:t>
            </a:r>
          </a:p>
          <a:p>
            <a:endParaRPr lang="en-US" dirty="0"/>
          </a:p>
        </p:txBody>
      </p:sp>
      <p:sp>
        <p:nvSpPr>
          <p:cNvPr id="4" name="Slide Number Placeholder 3"/>
          <p:cNvSpPr>
            <a:spLocks noGrp="1"/>
          </p:cNvSpPr>
          <p:nvPr>
            <p:ph type="sldNum" sz="quarter" idx="10"/>
          </p:nvPr>
        </p:nvSpPr>
        <p:spPr/>
        <p:txBody>
          <a:bodyPr/>
          <a:lstStyle/>
          <a:p>
            <a:fld id="{D920EF12-74B5-4E36-8092-1CCF3DB6B90E}" type="slidenum">
              <a:rPr lang="en-US" smtClean="0"/>
              <a:t>21</a:t>
            </a:fld>
            <a:endParaRPr lang="en-US" dirty="0"/>
          </a:p>
        </p:txBody>
      </p:sp>
    </p:spTree>
    <p:extLst>
      <p:ext uri="{BB962C8B-B14F-4D97-AF65-F5344CB8AC3E}">
        <p14:creationId xmlns:p14="http://schemas.microsoft.com/office/powerpoint/2010/main" val="568082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i="0" dirty="0"/>
              <a:t>(1 minute)</a:t>
            </a:r>
          </a:p>
          <a:p>
            <a:pPr>
              <a:defRPr/>
            </a:pPr>
            <a:endParaRPr lang="en-US" i="1" dirty="0"/>
          </a:p>
          <a:p>
            <a:pPr>
              <a:defRPr/>
            </a:pPr>
            <a:r>
              <a:rPr lang="en-US" i="1" dirty="0"/>
              <a:t>With Anchorbase, there are changes in how each step of the process is executed, but all pieces of the process still will be followed. </a:t>
            </a:r>
          </a:p>
          <a:p>
            <a:pPr>
              <a:defRPr/>
            </a:pPr>
            <a:endParaRPr lang="en-US" i="1" dirty="0"/>
          </a:p>
          <a:p>
            <a:pPr>
              <a:defRPr/>
            </a:pPr>
            <a:r>
              <a:rPr lang="en-US" i="1" dirty="0"/>
              <a:t>In Anchorbase, the only dates that they need to put on their calendar is the date of officer elections, Nominating Committee elections, Nominating Committee meeting, individual officer transitions, formal officer transition workshop, and officer installation. All of the other steps of the process will be automated in Anchorbase based on the date of elections that the chapter reports. </a:t>
            </a:r>
          </a:p>
          <a:p>
            <a:pPr>
              <a:defRPr/>
            </a:pPr>
            <a:endParaRPr lang="en-US" i="1" dirty="0"/>
          </a:p>
          <a:p>
            <a:pPr>
              <a:defRPr/>
            </a:pPr>
            <a:endParaRPr lang="en-US" i="1" dirty="0"/>
          </a:p>
          <a:p>
            <a:pPr>
              <a:defRPr/>
            </a:pPr>
            <a:endParaRPr lang="en-US" i="1" dirty="0"/>
          </a:p>
          <a:p>
            <a:pPr>
              <a:defRPr/>
            </a:pPr>
            <a:endParaRPr lang="en-US" i="1" dirty="0"/>
          </a:p>
          <a:p>
            <a:pPr>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endParaRPr lang="en-US" i="0" dirty="0"/>
          </a:p>
          <a:p>
            <a:endParaRPr lang="en-US" dirty="0"/>
          </a:p>
        </p:txBody>
      </p:sp>
      <p:sp>
        <p:nvSpPr>
          <p:cNvPr id="4" name="Slide Number Placeholder 3"/>
          <p:cNvSpPr>
            <a:spLocks noGrp="1"/>
          </p:cNvSpPr>
          <p:nvPr>
            <p:ph type="sldNum" sz="quarter" idx="10"/>
          </p:nvPr>
        </p:nvSpPr>
        <p:spPr/>
        <p:txBody>
          <a:bodyPr/>
          <a:lstStyle/>
          <a:p>
            <a:fld id="{D920EF12-74B5-4E36-8092-1CCF3DB6B90E}" type="slidenum">
              <a:rPr lang="en-US" smtClean="0"/>
              <a:t>22</a:t>
            </a:fld>
            <a:endParaRPr lang="en-US" dirty="0"/>
          </a:p>
        </p:txBody>
      </p:sp>
    </p:spTree>
    <p:extLst>
      <p:ext uri="{BB962C8B-B14F-4D97-AF65-F5344CB8AC3E}">
        <p14:creationId xmlns:p14="http://schemas.microsoft.com/office/powerpoint/2010/main" val="3821861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1000"/>
              </a:spcBef>
              <a:spcAft>
                <a:spcPts val="0"/>
              </a:spcAft>
              <a:buFont typeface="Arial" panose="020B0604020202020204" pitchFamily="34" charset="0"/>
              <a:buNone/>
            </a:pPr>
            <a:r>
              <a:rPr lang="en-US" sz="1800" b="0" i="0" u="none" strike="noStrike" dirty="0">
                <a:solidFill>
                  <a:srgbClr val="00205B"/>
                </a:solidFill>
                <a:effectLst/>
                <a:latin typeface="Montserrat" panose="00000500000000000000" pitchFamily="2" charset="0"/>
              </a:rPr>
              <a:t>(3 minutes) </a:t>
            </a:r>
          </a:p>
          <a:p>
            <a:pPr rtl="0" fontAlgn="base">
              <a:spcBef>
                <a:spcPts val="1000"/>
              </a:spcBef>
              <a:spcAft>
                <a:spcPts val="0"/>
              </a:spcAft>
              <a:buFont typeface="Arial" panose="020B0604020202020204" pitchFamily="34" charset="0"/>
              <a:buNone/>
            </a:pPr>
            <a:endParaRPr lang="en-US" sz="1800" b="0" i="0" u="none" strike="noStrike" dirty="0">
              <a:solidFill>
                <a:srgbClr val="00205B"/>
              </a:solidFill>
              <a:effectLst/>
              <a:latin typeface="Montserrat" panose="00000500000000000000" pitchFamily="2" charset="0"/>
            </a:endParaRPr>
          </a:p>
          <a:p>
            <a:pPr rtl="0" fontAlgn="base">
              <a:spcBef>
                <a:spcPts val="1000"/>
              </a:spcBef>
              <a:spcAft>
                <a:spcPts val="0"/>
              </a:spcAft>
              <a:buFont typeface="Arial" panose="020B0604020202020204" pitchFamily="34" charset="0"/>
              <a:buNone/>
            </a:pPr>
            <a:r>
              <a:rPr lang="en-US" sz="1800" b="0" i="1" u="none" strike="noStrike" dirty="0">
                <a:solidFill>
                  <a:srgbClr val="00205B"/>
                </a:solidFill>
                <a:effectLst/>
                <a:latin typeface="Montserrat" panose="00000500000000000000" pitchFamily="2" charset="0"/>
              </a:rPr>
              <a:t>New updates have been made to the retention committee. </a:t>
            </a:r>
          </a:p>
          <a:p>
            <a:pPr rtl="0" fontAlgn="base">
              <a:spcBef>
                <a:spcPts val="1000"/>
              </a:spcBef>
              <a:spcAft>
                <a:spcPts val="0"/>
              </a:spcAft>
              <a:buFont typeface="Arial" panose="020B0604020202020204" pitchFamily="34" charset="0"/>
              <a:buNone/>
            </a:pPr>
            <a:endParaRPr lang="en-US" sz="1800" b="0" i="1" u="none" strike="noStrike" dirty="0">
              <a:solidFill>
                <a:srgbClr val="00205B"/>
              </a:solidFill>
              <a:effectLst/>
              <a:latin typeface="Montserrat" panose="00000500000000000000" pitchFamily="2" charset="0"/>
            </a:endParaRPr>
          </a:p>
          <a:p>
            <a:pPr rtl="0" fontAlgn="base">
              <a:spcBef>
                <a:spcPts val="1000"/>
              </a:spcBef>
              <a:spcAft>
                <a:spcPts val="0"/>
              </a:spcAft>
              <a:buFont typeface="Arial" panose="020B0604020202020204" pitchFamily="34" charset="0"/>
              <a:buNone/>
            </a:pPr>
            <a:r>
              <a:rPr lang="en-US" sz="1800" b="0" i="1" u="none" strike="noStrike" dirty="0">
                <a:solidFill>
                  <a:srgbClr val="00205B"/>
                </a:solidFill>
                <a:effectLst/>
                <a:latin typeface="Montserrat" panose="00000500000000000000" pitchFamily="2" charset="0"/>
              </a:rPr>
              <a:t>The retention committee is: </a:t>
            </a:r>
          </a:p>
          <a:p>
            <a:pPr rtl="0" fontAlgn="base">
              <a:spcBef>
                <a:spcPts val="1000"/>
              </a:spcBef>
              <a:spcAft>
                <a:spcPts val="0"/>
              </a:spcAft>
              <a:buFont typeface="Arial" panose="020B0604020202020204" pitchFamily="34" charset="0"/>
              <a:buChar char="•"/>
            </a:pPr>
            <a:r>
              <a:rPr lang="en-US" sz="1800" b="0" i="1" u="none" strike="noStrike" dirty="0">
                <a:solidFill>
                  <a:srgbClr val="00205B"/>
                </a:solidFill>
                <a:effectLst/>
                <a:latin typeface="Montserrat" panose="00000500000000000000" pitchFamily="2" charset="0"/>
              </a:rPr>
              <a:t>Primary administrative group focusing on the factors that keep women engaged in chapter membership. </a:t>
            </a:r>
            <a:endParaRPr lang="en-US" sz="1800" b="0" i="1" u="none" strike="noStrike" dirty="0">
              <a:solidFill>
                <a:srgbClr val="222222"/>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1" u="none" strike="noStrike" dirty="0">
                <a:solidFill>
                  <a:srgbClr val="00205B"/>
                </a:solidFill>
                <a:effectLst/>
                <a:latin typeface="Montserrat" panose="00000500000000000000" pitchFamily="2" charset="0"/>
              </a:rPr>
              <a:t>Works together to understand the current chapter climate and lead the chapter to a successful realization of its retention goals. </a:t>
            </a:r>
            <a:endParaRPr lang="en-US" sz="1800" b="0" i="1" u="none" strike="noStrike" dirty="0">
              <a:solidFill>
                <a:srgbClr val="222222"/>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1" u="none" strike="noStrike" dirty="0">
                <a:solidFill>
                  <a:srgbClr val="00205B"/>
                </a:solidFill>
                <a:effectLst/>
                <a:latin typeface="Montserrat" panose="00000500000000000000" pitchFamily="2" charset="0"/>
              </a:rPr>
              <a:t>The committee has broad responsibilities for understanding the membership experience, discerning trends around membership resignations, and determining actions that need to be taken to ensure members feel seen and valued by the chapter and its officers.</a:t>
            </a:r>
            <a:endParaRPr lang="en-US" sz="1800" b="0" i="1" u="none" strike="noStrike" dirty="0">
              <a:solidFill>
                <a:srgbClr val="222222"/>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1" u="none" strike="noStrike" dirty="0">
                <a:solidFill>
                  <a:srgbClr val="00205B"/>
                </a:solidFill>
                <a:effectLst/>
                <a:latin typeface="Montserrat" panose="00000500000000000000" pitchFamily="2" charset="0"/>
              </a:rPr>
              <a:t>A new handbook will be provided specifically for the Retention Committee with retention goal setting guidance, resources, meeting agendas, and sample retention plans. Training will also be available for both Committee members and advisors following SET.</a:t>
            </a:r>
          </a:p>
          <a:p>
            <a:pPr rtl="0" fontAlgn="base">
              <a:spcBef>
                <a:spcPts val="0"/>
              </a:spcBef>
              <a:spcAft>
                <a:spcPts val="0"/>
              </a:spcAft>
              <a:buFont typeface="Arial" panose="020B0604020202020204" pitchFamily="34" charset="0"/>
              <a:buChar char="•"/>
            </a:pPr>
            <a:endParaRPr lang="en-US" sz="1800" b="0" i="1" u="none" strike="noStrike" dirty="0">
              <a:solidFill>
                <a:srgbClr val="00205B"/>
              </a:solidFill>
              <a:effectLst/>
              <a:latin typeface="Montserrat" panose="00000500000000000000" pitchFamily="2" charset="0"/>
            </a:endParaRPr>
          </a:p>
          <a:p>
            <a:pPr rtl="0" fontAlgn="base">
              <a:spcBef>
                <a:spcPts val="0"/>
              </a:spcBef>
              <a:spcAft>
                <a:spcPts val="0"/>
              </a:spcAft>
              <a:buFont typeface="Arial" panose="020B0604020202020204" pitchFamily="34" charset="0"/>
              <a:buNone/>
            </a:pPr>
            <a:r>
              <a:rPr lang="en-US" sz="1800" b="0" i="0" u="none" strike="noStrike" dirty="0">
                <a:solidFill>
                  <a:srgbClr val="00205B"/>
                </a:solidFill>
                <a:effectLst/>
                <a:latin typeface="Montserrat" panose="00000500000000000000" pitchFamily="2" charset="0"/>
              </a:rPr>
              <a:t>Review other items on the slide. </a:t>
            </a:r>
            <a:endParaRPr lang="en-US" sz="1800" b="0" i="0" u="none" strike="noStrike" dirty="0">
              <a:solidFill>
                <a:srgbClr val="222222"/>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23</a:t>
            </a:fld>
            <a:endParaRPr lang="en-US" dirty="0"/>
          </a:p>
        </p:txBody>
      </p:sp>
    </p:spTree>
    <p:extLst>
      <p:ext uri="{BB962C8B-B14F-4D97-AF65-F5344CB8AC3E}">
        <p14:creationId xmlns:p14="http://schemas.microsoft.com/office/powerpoint/2010/main" val="2763070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i="0" dirty="0"/>
              <a:t>(1 minute)</a:t>
            </a:r>
          </a:p>
          <a:p>
            <a:endParaRPr lang="en-US" altLang="en-US" i="1" dirty="0"/>
          </a:p>
          <a:p>
            <a:r>
              <a:rPr lang="en-US" altLang="en-US" i="1" dirty="0"/>
              <a:t>The chapter president chairs the nominating committee. This means that she sets-up meeting times, ensure that all parties can be there, runs the meeting, ensures that all conversations are kept positive, counts the votes and is a tie breaker, if necessary. </a:t>
            </a:r>
          </a:p>
          <a:p>
            <a:endParaRPr lang="en-US" altLang="en-US" i="1" dirty="0"/>
          </a:p>
          <a:p>
            <a:r>
              <a:rPr lang="en-US" altLang="en-US" i="1" dirty="0"/>
              <a:t>Positions should be slated in order. Therefore, a Nominating Committee will first select a woman to be slated as president. Conversations around slating and women are all to be positive, and everything is kept confidential. Once a candidates is chosen, the chapter president must contact her and have her accept her nomination, before Nominating Committee can proceed on slating for the next position. If a woman is sitting on Nominating Committee, and she is being considered for an officer position, she needs to leave the room for the discussion and for the vote. She can rejoin after a candidate has been selected.</a:t>
            </a:r>
          </a:p>
          <a:p>
            <a:endParaRPr lang="en-US" dirty="0"/>
          </a:p>
        </p:txBody>
      </p:sp>
      <p:sp>
        <p:nvSpPr>
          <p:cNvPr id="4" name="Slide Number Placeholder 3"/>
          <p:cNvSpPr>
            <a:spLocks noGrp="1"/>
          </p:cNvSpPr>
          <p:nvPr>
            <p:ph type="sldNum" sz="quarter" idx="10"/>
          </p:nvPr>
        </p:nvSpPr>
        <p:spPr/>
        <p:txBody>
          <a:bodyPr/>
          <a:lstStyle/>
          <a:p>
            <a:fld id="{D920EF12-74B5-4E36-8092-1CCF3DB6B90E}" type="slidenum">
              <a:rPr lang="en-US" smtClean="0"/>
              <a:t>24</a:t>
            </a:fld>
            <a:endParaRPr lang="en-US" dirty="0"/>
          </a:p>
        </p:txBody>
      </p:sp>
    </p:spTree>
    <p:extLst>
      <p:ext uri="{BB962C8B-B14F-4D97-AF65-F5344CB8AC3E}">
        <p14:creationId xmlns:p14="http://schemas.microsoft.com/office/powerpoint/2010/main" val="3491819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i="0" dirty="0"/>
              <a:t>(3 minutes)</a:t>
            </a:r>
          </a:p>
          <a:p>
            <a:pPr defTabSz="933237">
              <a:defRPr/>
            </a:pPr>
            <a:endParaRPr lang="en-US" i="1" dirty="0"/>
          </a:p>
          <a:p>
            <a:pPr defTabSz="933237">
              <a:defRPr/>
            </a:pPr>
            <a:r>
              <a:rPr lang="en-US" i="1" dirty="0"/>
              <a:t>Read the question on the slide out loud. </a:t>
            </a:r>
          </a:p>
          <a:p>
            <a:pPr defTabSz="933237">
              <a:defRPr/>
            </a:pPr>
            <a:endParaRPr lang="en-US" i="1" dirty="0"/>
          </a:p>
          <a:p>
            <a:pPr marL="0" marR="0" lvl="0" indent="0" algn="l" defTabSz="933237" rtl="0" eaLnBrk="1" fontAlgn="auto" latinLnBrk="0" hangingPunct="1">
              <a:lnSpc>
                <a:spcPct val="100000"/>
              </a:lnSpc>
              <a:spcBef>
                <a:spcPts val="0"/>
              </a:spcBef>
              <a:spcAft>
                <a:spcPts val="0"/>
              </a:spcAft>
              <a:buClrTx/>
              <a:buSzTx/>
              <a:buFontTx/>
              <a:buNone/>
              <a:tabLst/>
              <a:defRPr/>
            </a:pPr>
            <a:r>
              <a:rPr lang="en-US" i="0" dirty="0"/>
              <a:t>Ask:</a:t>
            </a:r>
          </a:p>
          <a:p>
            <a:pPr defTabSz="933237">
              <a:defRPr/>
            </a:pPr>
            <a:r>
              <a:rPr lang="en-US" i="1" dirty="0"/>
              <a:t>Have any of you served in this capacity before? What were your observations about the process?</a:t>
            </a:r>
          </a:p>
          <a:p>
            <a:pPr defTabSz="933237">
              <a:defRPr/>
            </a:pPr>
            <a:endParaRPr lang="en-US" i="1" dirty="0"/>
          </a:p>
          <a:p>
            <a:pPr defTabSz="933237">
              <a:defRPr/>
            </a:pPr>
            <a:r>
              <a:rPr lang="en-US" dirty="0"/>
              <a:t>Potential answers (mention if not mentioned by advisers):</a:t>
            </a:r>
          </a:p>
          <a:p>
            <a:pPr marL="174982" indent="-174982" defTabSz="933237">
              <a:buFont typeface="Arial" panose="020B0604020202020204" pitchFamily="34" charset="0"/>
              <a:buChar char="•"/>
              <a:defRPr/>
            </a:pPr>
            <a:r>
              <a:rPr lang="en-US" dirty="0"/>
              <a:t>Serves as an observer. </a:t>
            </a:r>
          </a:p>
          <a:p>
            <a:pPr marL="174982" indent="-174982" defTabSz="933237">
              <a:buFont typeface="Arial" panose="020B0604020202020204" pitchFamily="34" charset="0"/>
              <a:buChar char="•"/>
              <a:defRPr/>
            </a:pPr>
            <a:r>
              <a:rPr lang="en-US" dirty="0"/>
              <a:t>Clarifies questions/procedures. </a:t>
            </a:r>
          </a:p>
          <a:p>
            <a:pPr marL="174982" indent="-174982" defTabSz="933237">
              <a:buFont typeface="Arial" panose="020B0604020202020204" pitchFamily="34" charset="0"/>
              <a:buChar char="•"/>
              <a:defRPr/>
            </a:pPr>
            <a:r>
              <a:rPr lang="en-US" dirty="0"/>
              <a:t>Ensure thoughtful discussion. </a:t>
            </a:r>
          </a:p>
          <a:p>
            <a:pPr marL="174982" indent="-174982" defTabSz="933237">
              <a:buFont typeface="Arial" panose="020B0604020202020204" pitchFamily="34" charset="0"/>
              <a:buChar char="•"/>
              <a:defRPr/>
            </a:pPr>
            <a:r>
              <a:rPr lang="en-US" dirty="0"/>
              <a:t>Counts and records votes. </a:t>
            </a:r>
          </a:p>
          <a:p>
            <a:pPr marL="174982" indent="-174982" defTabSz="933237">
              <a:buFont typeface="Arial" panose="020B0604020202020204" pitchFamily="34" charset="0"/>
              <a:buChar char="•"/>
              <a:defRPr/>
            </a:pPr>
            <a:r>
              <a:rPr lang="en-US" dirty="0"/>
              <a:t>Destroys all record of discussion, voting, slates and evaluation. </a:t>
            </a:r>
          </a:p>
          <a:p>
            <a:pPr marL="174982" indent="-174982" defTabSz="933237">
              <a:buFont typeface="Arial" panose="020B0604020202020204" pitchFamily="34" charset="0"/>
              <a:buChar char="•"/>
              <a:defRPr/>
            </a:pPr>
            <a:r>
              <a:rPr lang="en-US" dirty="0"/>
              <a:t>Approves the final slate created by the Nominating Committee.</a:t>
            </a:r>
          </a:p>
          <a:p>
            <a:pPr defTabSz="933237">
              <a:defRPr/>
            </a:pPr>
            <a:endParaRPr lang="en-US" dirty="0"/>
          </a:p>
          <a:p>
            <a:pPr marL="0" marR="0" lvl="0" indent="0" algn="l" defTabSz="933237" rtl="0" eaLnBrk="1" fontAlgn="auto" latinLnBrk="0" hangingPunct="1">
              <a:lnSpc>
                <a:spcPct val="100000"/>
              </a:lnSpc>
              <a:spcBef>
                <a:spcPts val="0"/>
              </a:spcBef>
              <a:spcAft>
                <a:spcPts val="0"/>
              </a:spcAft>
              <a:buClrTx/>
              <a:buSzTx/>
              <a:buFontTx/>
              <a:buNone/>
              <a:tabLst/>
              <a:defRPr/>
            </a:pPr>
            <a:r>
              <a:rPr lang="en-US" i="0" dirty="0"/>
              <a:t>Ask:</a:t>
            </a:r>
          </a:p>
          <a:p>
            <a:pPr defTabSz="933237">
              <a:defRPr/>
            </a:pPr>
            <a:r>
              <a:rPr lang="en-US" i="1" dirty="0"/>
              <a:t>What questions do you have about the slating process before we get in to elections and challenges?</a:t>
            </a:r>
          </a:p>
          <a:p>
            <a:endParaRPr lang="en-US" dirty="0"/>
          </a:p>
        </p:txBody>
      </p:sp>
      <p:sp>
        <p:nvSpPr>
          <p:cNvPr id="4" name="Slide Number Placeholder 3"/>
          <p:cNvSpPr>
            <a:spLocks noGrp="1"/>
          </p:cNvSpPr>
          <p:nvPr>
            <p:ph type="sldNum" sz="quarter" idx="10"/>
          </p:nvPr>
        </p:nvSpPr>
        <p:spPr/>
        <p:txBody>
          <a:bodyPr/>
          <a:lstStyle/>
          <a:p>
            <a:fld id="{8417AD55-497C-4B1B-8B30-F8CD9855FF14}" type="slidenum">
              <a:rPr lang="en-US" smtClean="0"/>
              <a:t>25</a:t>
            </a:fld>
            <a:endParaRPr lang="en-US" dirty="0"/>
          </a:p>
        </p:txBody>
      </p:sp>
    </p:spTree>
    <p:extLst>
      <p:ext uri="{BB962C8B-B14F-4D97-AF65-F5344CB8AC3E}">
        <p14:creationId xmlns:p14="http://schemas.microsoft.com/office/powerpoint/2010/main" val="2770800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i="0" dirty="0"/>
              <a:t>(1 minute)</a:t>
            </a:r>
          </a:p>
          <a:p>
            <a:endParaRPr lang="en-US" altLang="en-US" i="1" dirty="0"/>
          </a:p>
          <a:p>
            <a:r>
              <a:rPr lang="en-US" altLang="en-US" i="1" dirty="0"/>
              <a:t>Following Nominating Committee meeting, the chapter president posts the slate. The slate should not be posted anywhere that comments can be placed on it, but it should be accessible to the entire chapter (this may be a viewable Google Doc., email, etc.) </a:t>
            </a:r>
          </a:p>
          <a:p>
            <a:endParaRPr lang="en-US" altLang="en-US" i="1" dirty="0"/>
          </a:p>
          <a:p>
            <a:r>
              <a:rPr lang="en-US" altLang="en-US" dirty="0"/>
              <a:t>Review the information on the slide.</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D920EF12-74B5-4E36-8092-1CCF3DB6B90E}" type="slidenum">
              <a:rPr lang="en-US" smtClean="0"/>
              <a:t>26</a:t>
            </a:fld>
            <a:endParaRPr lang="en-US" dirty="0"/>
          </a:p>
        </p:txBody>
      </p:sp>
    </p:spTree>
    <p:extLst>
      <p:ext uri="{BB962C8B-B14F-4D97-AF65-F5344CB8AC3E}">
        <p14:creationId xmlns:p14="http://schemas.microsoft.com/office/powerpoint/2010/main" val="523199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0" dirty="0"/>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1" dirty="0"/>
              <a:t>If there are challenges, you can find information on how challenges should be conducted in the chapter’s BLSRs. Overall, all challenges must be approved by the ATC so that you can confirm that member is eligible to hold office.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1" dirty="0"/>
              <a:t>When a challenged position is up to be voted upon, the slated woman and nominated woman must leave the room. The votes are written down, collected and counted. The women then can return to the room, and the name of the winning candidate is announced. At no time should the number of votes for either candidates be revealed.</a:t>
            </a:r>
          </a:p>
          <a:p>
            <a:endParaRPr lang="en-US" dirty="0"/>
          </a:p>
        </p:txBody>
      </p:sp>
      <p:sp>
        <p:nvSpPr>
          <p:cNvPr id="4" name="Slide Number Placeholder 3"/>
          <p:cNvSpPr>
            <a:spLocks noGrp="1"/>
          </p:cNvSpPr>
          <p:nvPr>
            <p:ph type="sldNum" sz="quarter" idx="5"/>
          </p:nvPr>
        </p:nvSpPr>
        <p:spPr/>
        <p:txBody>
          <a:bodyPr/>
          <a:lstStyle/>
          <a:p>
            <a:fld id="{8417AD55-497C-4B1B-8B30-F8CD9855FF14}" type="slidenum">
              <a:rPr lang="en-US" smtClean="0"/>
              <a:t>27</a:t>
            </a:fld>
            <a:endParaRPr lang="en-US" dirty="0"/>
          </a:p>
        </p:txBody>
      </p:sp>
    </p:spTree>
    <p:extLst>
      <p:ext uri="{BB962C8B-B14F-4D97-AF65-F5344CB8AC3E}">
        <p14:creationId xmlns:p14="http://schemas.microsoft.com/office/powerpoint/2010/main" val="904626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minute)</a:t>
            </a:r>
          </a:p>
          <a:p>
            <a:endParaRPr lang="en-US" i="1" dirty="0"/>
          </a:p>
          <a:p>
            <a:r>
              <a:rPr lang="en-US" i="1" dirty="0"/>
              <a:t>Let’s review some possible challenge scenarios, as they can feel complicated when you aren’t sure what to do! </a:t>
            </a:r>
          </a:p>
          <a:p>
            <a:endParaRPr lang="en-US" dirty="0"/>
          </a:p>
          <a:p>
            <a:r>
              <a:rPr lang="en-US" i="1" dirty="0"/>
              <a:t>1</a:t>
            </a:r>
            <a:r>
              <a:rPr lang="en-US" i="1" baseline="30000" dirty="0"/>
              <a:t>st</a:t>
            </a:r>
            <a:r>
              <a:rPr lang="en-US" i="1" dirty="0"/>
              <a:t> scenario: the only challenge to the slate is for president. What is the proper procedure? This example shows that the election for president is between Hannah and Jamie.</a:t>
            </a:r>
          </a:p>
          <a:p>
            <a:endParaRPr lang="en-US" i="1" dirty="0"/>
          </a:p>
          <a:p>
            <a:r>
              <a:rPr lang="en-US" i="0" dirty="0"/>
              <a:t>Ask someone to unmute their microphone to answer the question.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2060"/>
                </a:solidFill>
              </a:rPr>
              <a:t>The challenges procedures are followed based on what is outlined in the chapter BLSRs and a president is elected from the candidates that were slated and/or nominated. The election for president happens first, the rest of the slate then may be voted on, as a whole.</a:t>
            </a:r>
          </a:p>
          <a:p>
            <a:endParaRPr lang="en-US" dirty="0"/>
          </a:p>
        </p:txBody>
      </p:sp>
      <p:sp>
        <p:nvSpPr>
          <p:cNvPr id="4" name="Slide Number Placeholder 3"/>
          <p:cNvSpPr>
            <a:spLocks noGrp="1"/>
          </p:cNvSpPr>
          <p:nvPr>
            <p:ph type="sldNum" sz="quarter" idx="5"/>
          </p:nvPr>
        </p:nvSpPr>
        <p:spPr/>
        <p:txBody>
          <a:bodyPr/>
          <a:lstStyle/>
          <a:p>
            <a:fld id="{8417AD55-497C-4B1B-8B30-F8CD9855FF14}" type="slidenum">
              <a:rPr lang="en-US" smtClean="0"/>
              <a:t>28</a:t>
            </a:fld>
            <a:endParaRPr lang="en-US" dirty="0"/>
          </a:p>
        </p:txBody>
      </p:sp>
    </p:spTree>
    <p:extLst>
      <p:ext uri="{BB962C8B-B14F-4D97-AF65-F5344CB8AC3E}">
        <p14:creationId xmlns:p14="http://schemas.microsoft.com/office/powerpoint/2010/main" val="259528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minute)</a:t>
            </a:r>
          </a:p>
          <a:p>
            <a:endParaRPr lang="en-US" i="1" dirty="0"/>
          </a:p>
          <a:p>
            <a:endParaRPr lang="en-US" i="1" dirty="0"/>
          </a:p>
          <a:p>
            <a:r>
              <a:rPr lang="en-US" i="1" dirty="0"/>
              <a:t>Scenario: the only challenge to the slate is for vp: communications. What is the proper procedure? This example shows that the election for vp: communication is between Sunny and Jamie </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Ask someone to unmute their microphone to answer the question.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2060"/>
                </a:solidFill>
              </a:rPr>
              <a:t>All of the positions higher than vp: communications may be voted on in a clump together. Then challenge procedures are followed based on what the chapter’s BLSR outlines and a vp: communications is elected. Then, the rest of the slate is voted on in a clump.</a:t>
            </a:r>
          </a:p>
          <a:p>
            <a:endParaRPr lang="en-US" dirty="0"/>
          </a:p>
        </p:txBody>
      </p:sp>
      <p:sp>
        <p:nvSpPr>
          <p:cNvPr id="4" name="Slide Number Placeholder 3"/>
          <p:cNvSpPr>
            <a:spLocks noGrp="1"/>
          </p:cNvSpPr>
          <p:nvPr>
            <p:ph type="sldNum" sz="quarter" idx="5"/>
          </p:nvPr>
        </p:nvSpPr>
        <p:spPr/>
        <p:txBody>
          <a:bodyPr/>
          <a:lstStyle/>
          <a:p>
            <a:fld id="{8417AD55-497C-4B1B-8B30-F8CD9855FF14}" type="slidenum">
              <a:rPr lang="en-US" smtClean="0"/>
              <a:t>29</a:t>
            </a:fld>
            <a:endParaRPr lang="en-US" dirty="0"/>
          </a:p>
        </p:txBody>
      </p:sp>
    </p:spTree>
    <p:extLst>
      <p:ext uri="{BB962C8B-B14F-4D97-AF65-F5344CB8AC3E}">
        <p14:creationId xmlns:p14="http://schemas.microsoft.com/office/powerpoint/2010/main" val="1501633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a:t>
            </a:r>
          </a:p>
          <a:p>
            <a:endParaRPr lang="en-US" i="1" dirty="0"/>
          </a:p>
          <a:p>
            <a:r>
              <a:rPr lang="en-US" i="1" dirty="0"/>
              <a:t>We have a lot to cover today! As you can see, we are going to start the day by reviewing broadly your position description and responsibilities, which includes recruiting and leading an advisory team. We will then structure our day by looking at the immediate – the policies and procedures we know you’re navigating now – and then looking into the future and what is to come in terms of chapter operations. </a:t>
            </a:r>
          </a:p>
          <a:p>
            <a:endParaRPr lang="en-US" i="1" dirty="0"/>
          </a:p>
          <a:p>
            <a:r>
              <a:rPr lang="en-US" i="0" dirty="0"/>
              <a:t>Ask:</a:t>
            </a:r>
          </a:p>
          <a:p>
            <a:r>
              <a:rPr lang="en-US" i="1" dirty="0"/>
              <a:t>Are there any quick questions before we get started?</a:t>
            </a:r>
          </a:p>
        </p:txBody>
      </p:sp>
      <p:sp>
        <p:nvSpPr>
          <p:cNvPr id="4" name="Slide Number Placeholder 3"/>
          <p:cNvSpPr>
            <a:spLocks noGrp="1"/>
          </p:cNvSpPr>
          <p:nvPr>
            <p:ph type="sldNum" sz="quarter" idx="10"/>
          </p:nvPr>
        </p:nvSpPr>
        <p:spPr/>
        <p:txBody>
          <a:bodyPr/>
          <a:lstStyle/>
          <a:p>
            <a:fld id="{8417AD55-497C-4B1B-8B30-F8CD9855FF14}" type="slidenum">
              <a:rPr lang="en-US" smtClean="0"/>
              <a:t>3</a:t>
            </a:fld>
            <a:endParaRPr lang="en-US" dirty="0"/>
          </a:p>
        </p:txBody>
      </p:sp>
    </p:spTree>
    <p:extLst>
      <p:ext uri="{BB962C8B-B14F-4D97-AF65-F5344CB8AC3E}">
        <p14:creationId xmlns:p14="http://schemas.microsoft.com/office/powerpoint/2010/main" val="26232231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minute)</a:t>
            </a:r>
          </a:p>
          <a:p>
            <a:endParaRPr lang="en-US" i="1" dirty="0"/>
          </a:p>
          <a:p>
            <a:endParaRPr lang="en-US" i="1" dirty="0"/>
          </a:p>
          <a:p>
            <a:r>
              <a:rPr lang="en-US" i="1" dirty="0"/>
              <a:t>Scenario: the woman slated for vp: social standards challenges for president (or, candidate in lower position challenge for a higher position). What is the proper procedure? This example shows that Sarah is slated as vp: social standards, but has challenged for president. </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Ask someone to unmute their microphone to answer the question.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2060"/>
                </a:solidFill>
              </a:rPr>
              <a:t>The challenge procedure is followed. If the slated candidate wins, then the nominated candidate (slated vp: social standards) will be elected into vp: social standards as the chapter moves down the slate. If the nominated candidate wins, then the slated candidate is no longer able to be elected, unless she challenge for another position. If the slated vp: social standards was not challenged, then this may cause a vacancy in the slate. Nominating Committee would have to reconvene to slate someone in that position.</a:t>
            </a:r>
            <a:endParaRPr lang="en-US" dirty="0"/>
          </a:p>
        </p:txBody>
      </p:sp>
      <p:sp>
        <p:nvSpPr>
          <p:cNvPr id="4" name="Slide Number Placeholder 3"/>
          <p:cNvSpPr>
            <a:spLocks noGrp="1"/>
          </p:cNvSpPr>
          <p:nvPr>
            <p:ph type="sldNum" sz="quarter" idx="5"/>
          </p:nvPr>
        </p:nvSpPr>
        <p:spPr/>
        <p:txBody>
          <a:bodyPr/>
          <a:lstStyle/>
          <a:p>
            <a:fld id="{8417AD55-497C-4B1B-8B30-F8CD9855FF14}" type="slidenum">
              <a:rPr lang="en-US" smtClean="0"/>
              <a:t>30</a:t>
            </a:fld>
            <a:endParaRPr lang="en-US" dirty="0"/>
          </a:p>
        </p:txBody>
      </p:sp>
    </p:spTree>
    <p:extLst>
      <p:ext uri="{BB962C8B-B14F-4D97-AF65-F5344CB8AC3E}">
        <p14:creationId xmlns:p14="http://schemas.microsoft.com/office/powerpoint/2010/main" val="3465124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minute)</a:t>
            </a:r>
          </a:p>
          <a:p>
            <a:endParaRPr lang="en-US" i="1" dirty="0"/>
          </a:p>
          <a:p>
            <a:endParaRPr lang="en-US" i="1" dirty="0"/>
          </a:p>
          <a:p>
            <a:r>
              <a:rPr lang="en-US" i="1" dirty="0"/>
              <a:t>Scenario: the woman slated for vp: social standards challenges for vp: membership (or, a candidate in a higher position challenges for a lower position). What is the proper procedure? This example shows that Sarah has been slated for vp: social standards, but has challenged for vp: membership.</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Ask someone to unmute their microphone to answer the question.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2060"/>
                </a:solidFill>
              </a:rPr>
              <a:t>The slate is voted on in order. Therefore, vp: social standards is voted on first. If the slated vp: social standards is elected to vp: social standards she can no longer run for vp: membership. If the slated vp: social standards is challenged, and loses the election, then she may still run for vp: membership. However, if the slated vp: social standards is not challenged, but still wants to challenge for vp: membership, then she would have to remove herself from the slate and nominate herself for vp: membership.</a:t>
            </a:r>
          </a:p>
          <a:p>
            <a:endParaRPr lang="en-US" dirty="0"/>
          </a:p>
        </p:txBody>
      </p:sp>
      <p:sp>
        <p:nvSpPr>
          <p:cNvPr id="4" name="Slide Number Placeholder 3"/>
          <p:cNvSpPr>
            <a:spLocks noGrp="1"/>
          </p:cNvSpPr>
          <p:nvPr>
            <p:ph type="sldNum" sz="quarter" idx="5"/>
          </p:nvPr>
        </p:nvSpPr>
        <p:spPr/>
        <p:txBody>
          <a:bodyPr/>
          <a:lstStyle/>
          <a:p>
            <a:fld id="{8417AD55-497C-4B1B-8B30-F8CD9855FF14}" type="slidenum">
              <a:rPr lang="en-US" smtClean="0"/>
              <a:t>31</a:t>
            </a:fld>
            <a:endParaRPr lang="en-US" dirty="0"/>
          </a:p>
        </p:txBody>
      </p:sp>
    </p:spTree>
    <p:extLst>
      <p:ext uri="{BB962C8B-B14F-4D97-AF65-F5344CB8AC3E}">
        <p14:creationId xmlns:p14="http://schemas.microsoft.com/office/powerpoint/2010/main" val="42466044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minute)</a:t>
            </a:r>
          </a:p>
          <a:p>
            <a:endParaRPr lang="en-US" altLang="en-US" i="1" dirty="0"/>
          </a:p>
          <a:p>
            <a:r>
              <a:rPr lang="en-US" altLang="en-US" i="1" dirty="0"/>
              <a:t>Here are some more scenarios – these related more generally to slating and elections. </a:t>
            </a:r>
          </a:p>
          <a:p>
            <a:endParaRPr lang="en-US" altLang="en-US" dirty="0"/>
          </a:p>
          <a:p>
            <a:r>
              <a:rPr lang="en-US" altLang="en-US" dirty="0"/>
              <a:t>Fac Note: The answers are on a transition, so when you click “next” the answer to the question will appear.</a:t>
            </a:r>
          </a:p>
          <a:p>
            <a:endParaRPr lang="en-US" altLang="en-US" dirty="0"/>
          </a:p>
          <a:p>
            <a:r>
              <a:rPr lang="en-US" altLang="en-US" dirty="0"/>
              <a:t>Go through each question and have the participants try and answer them via unmuting themselves before revealing the correct answer.</a:t>
            </a:r>
          </a:p>
          <a:p>
            <a:endParaRPr lang="en-US" dirty="0"/>
          </a:p>
        </p:txBody>
      </p:sp>
      <p:sp>
        <p:nvSpPr>
          <p:cNvPr id="4" name="Slide Number Placeholder 3"/>
          <p:cNvSpPr>
            <a:spLocks noGrp="1"/>
          </p:cNvSpPr>
          <p:nvPr>
            <p:ph type="sldNum" sz="quarter" idx="10"/>
          </p:nvPr>
        </p:nvSpPr>
        <p:spPr/>
        <p:txBody>
          <a:bodyPr/>
          <a:lstStyle/>
          <a:p>
            <a:fld id="{D920EF12-74B5-4E36-8092-1CCF3DB6B90E}" type="slidenum">
              <a:rPr lang="en-US" smtClean="0"/>
              <a:t>32</a:t>
            </a:fld>
            <a:endParaRPr lang="en-US" dirty="0"/>
          </a:p>
        </p:txBody>
      </p:sp>
    </p:spTree>
    <p:extLst>
      <p:ext uri="{BB962C8B-B14F-4D97-AF65-F5344CB8AC3E}">
        <p14:creationId xmlns:p14="http://schemas.microsoft.com/office/powerpoint/2010/main" val="1165653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minute)</a:t>
            </a:r>
          </a:p>
          <a:p>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D920EF12-74B5-4E36-8092-1CCF3DB6B90E}" type="slidenum">
              <a:rPr lang="en-US" smtClean="0"/>
              <a:t>33</a:t>
            </a:fld>
            <a:endParaRPr lang="en-US" dirty="0"/>
          </a:p>
        </p:txBody>
      </p:sp>
    </p:spTree>
    <p:extLst>
      <p:ext uri="{BB962C8B-B14F-4D97-AF65-F5344CB8AC3E}">
        <p14:creationId xmlns:p14="http://schemas.microsoft.com/office/powerpoint/2010/main" val="14930310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minute)</a:t>
            </a:r>
          </a:p>
          <a:p>
            <a:endParaRPr lang="en-US" dirty="0"/>
          </a:p>
          <a:p>
            <a:r>
              <a:rPr lang="en-US" dirty="0"/>
              <a:t>Review the slide.</a:t>
            </a:r>
          </a:p>
          <a:p>
            <a:endParaRPr lang="en-US" i="1" dirty="0"/>
          </a:p>
          <a:p>
            <a:r>
              <a:rPr lang="en-US" i="1" dirty="0"/>
              <a:t>This holds true if the vacancy occurs in the positions of president, vps, and Honor Board after elections.  This means it also holds true for the time between elections and installation.  If the vacancy occurs anytime during the SET process before elections - i.e. during the time between Recommended Slate coming out and the in person vote - Nom Com reconvenes to fill the vacancy.  If the vacancy occurs after in a director positions after the directors are posted by Nom Com, then the same process is followed but there are no elections, CMT meets to appoint these roles.</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Ask:</a:t>
            </a:r>
          </a:p>
          <a:p>
            <a:r>
              <a:rPr lang="en-US" i="1" dirty="0"/>
              <a:t>Do you have any questions about slating or elections before we move on to transitions?</a:t>
            </a:r>
          </a:p>
        </p:txBody>
      </p:sp>
      <p:sp>
        <p:nvSpPr>
          <p:cNvPr id="4" name="Slide Number Placeholder 3"/>
          <p:cNvSpPr>
            <a:spLocks noGrp="1"/>
          </p:cNvSpPr>
          <p:nvPr>
            <p:ph type="sldNum" sz="quarter" idx="10"/>
          </p:nvPr>
        </p:nvSpPr>
        <p:spPr/>
        <p:txBody>
          <a:bodyPr/>
          <a:lstStyle/>
          <a:p>
            <a:fld id="{8417AD55-497C-4B1B-8B30-F8CD9855FF14}" type="slidenum">
              <a:rPr lang="en-US" smtClean="0"/>
              <a:t>34</a:t>
            </a:fld>
            <a:endParaRPr lang="en-US" dirty="0"/>
          </a:p>
        </p:txBody>
      </p:sp>
    </p:spTree>
    <p:extLst>
      <p:ext uri="{BB962C8B-B14F-4D97-AF65-F5344CB8AC3E}">
        <p14:creationId xmlns:p14="http://schemas.microsoft.com/office/powerpoint/2010/main" val="38238377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(3 minutes)</a:t>
            </a:r>
          </a:p>
          <a:p>
            <a:endParaRPr lang="en-US" altLang="en-US" i="1" dirty="0"/>
          </a:p>
          <a:p>
            <a:r>
              <a:rPr lang="en-US" altLang="en-US" i="1" dirty="0"/>
              <a:t>Transitions are a vital part the success of a chapter. </a:t>
            </a:r>
          </a:p>
          <a:p>
            <a:endParaRPr lang="en-US" i="1" dirty="0"/>
          </a:p>
          <a:p>
            <a:r>
              <a:rPr lang="en-US" i="1" dirty="0"/>
              <a:t>Before we look at the specifics of transitions of collegiate officers in Delta Gamma, let’s first talk about transitions generally. What do you know about a successful transition experience from your volunteer or professional lives? What are the elements of a strong transitions, or how do you know that you were not effectively transitioned?</a:t>
            </a:r>
          </a:p>
          <a:p>
            <a:endParaRPr lang="en-US" i="1" dirty="0"/>
          </a:p>
          <a:p>
            <a:r>
              <a:rPr lang="en-US" i="0" dirty="0"/>
              <a:t>Facilitate a conversation around the elements mentioned by the advisers. Encourage them to  stay focused on positive elements of transitions that they have experienced themselves. </a:t>
            </a:r>
          </a:p>
          <a:p>
            <a:endParaRPr lang="en-US" i="0" dirty="0"/>
          </a:p>
          <a:p>
            <a:r>
              <a:rPr lang="en-US" i="0" dirty="0"/>
              <a:t>Continue: </a:t>
            </a:r>
            <a:r>
              <a:rPr lang="en-US" i="1" dirty="0"/>
              <a:t>Knowing what we know about what is involved in a strong transition, what pain points do we see in our collegiate chapters that prevent those things from happening? How might you be able to help?</a:t>
            </a:r>
          </a:p>
          <a:p>
            <a:endParaRPr lang="en-US" i="1" dirty="0"/>
          </a:p>
          <a:p>
            <a:r>
              <a:rPr lang="en-US" i="0" dirty="0"/>
              <a:t>Facilitate a discussion around these ideas. </a:t>
            </a:r>
          </a:p>
          <a:p>
            <a:endParaRPr lang="en-US" i="0" dirty="0"/>
          </a:p>
          <a:p>
            <a:r>
              <a:rPr lang="en-US" i="1" dirty="0"/>
              <a:t>Great! Thank you for sharing those things. You can be instrumental in guiding the collegiate officers in transitioning strong. To ensure that some type of transition is occurring, Delta Gamma has a 2-part transition process outlined in Changing of the Tides. There is one individual officer to officer transitions and then a Formal Transition Workshop. All incoming officers need to be present at this workshop which is facilitated by the incoming president. She can find the curriculum outlined in Changing of the Tides. </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Ask:</a:t>
            </a:r>
          </a:p>
          <a:p>
            <a:r>
              <a:rPr lang="en-US" i="1" dirty="0"/>
              <a:t>Do you have any questions about transitions?</a:t>
            </a:r>
          </a:p>
          <a:p>
            <a:endParaRPr lang="en-US" i="1" dirty="0"/>
          </a:p>
          <a:p>
            <a:endParaRPr lang="en-US" i="0" dirty="0"/>
          </a:p>
        </p:txBody>
      </p:sp>
      <p:sp>
        <p:nvSpPr>
          <p:cNvPr id="4" name="Slide Number Placeholder 3"/>
          <p:cNvSpPr>
            <a:spLocks noGrp="1"/>
          </p:cNvSpPr>
          <p:nvPr>
            <p:ph type="sldNum" sz="quarter" idx="10"/>
          </p:nvPr>
        </p:nvSpPr>
        <p:spPr/>
        <p:txBody>
          <a:bodyPr/>
          <a:lstStyle/>
          <a:p>
            <a:fld id="{D920EF12-74B5-4E36-8092-1CCF3DB6B90E}" type="slidenum">
              <a:rPr lang="en-US" smtClean="0"/>
              <a:t>35</a:t>
            </a:fld>
            <a:endParaRPr lang="en-US" dirty="0"/>
          </a:p>
        </p:txBody>
      </p:sp>
    </p:spTree>
    <p:extLst>
      <p:ext uri="{BB962C8B-B14F-4D97-AF65-F5344CB8AC3E}">
        <p14:creationId xmlns:p14="http://schemas.microsoft.com/office/powerpoint/2010/main" val="30385264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a:t>
            </a:r>
          </a:p>
        </p:txBody>
      </p:sp>
      <p:sp>
        <p:nvSpPr>
          <p:cNvPr id="4" name="Slide Number Placeholder 3"/>
          <p:cNvSpPr>
            <a:spLocks noGrp="1"/>
          </p:cNvSpPr>
          <p:nvPr>
            <p:ph type="sldNum" sz="quarter" idx="10"/>
          </p:nvPr>
        </p:nvSpPr>
        <p:spPr/>
        <p:txBody>
          <a:bodyPr/>
          <a:lstStyle/>
          <a:p>
            <a:fld id="{8417AD55-497C-4B1B-8B30-F8CD9855FF14}" type="slidenum">
              <a:rPr lang="en-US" smtClean="0"/>
              <a:t>36</a:t>
            </a:fld>
            <a:endParaRPr lang="en-US" dirty="0"/>
          </a:p>
        </p:txBody>
      </p:sp>
    </p:spTree>
    <p:extLst>
      <p:ext uri="{BB962C8B-B14F-4D97-AF65-F5344CB8AC3E}">
        <p14:creationId xmlns:p14="http://schemas.microsoft.com/office/powerpoint/2010/main" val="4147879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minute)</a:t>
            </a:r>
          </a:p>
          <a:p>
            <a:endParaRPr lang="en-US" i="1" dirty="0"/>
          </a:p>
          <a:p>
            <a:r>
              <a:rPr lang="en-US" i="1" dirty="0"/>
              <a:t>Here are some quick notes on Honor Board which aligns with Standard 3, as well. </a:t>
            </a:r>
          </a:p>
          <a:p>
            <a:endParaRPr lang="en-US" i="1" dirty="0"/>
          </a:p>
          <a:p>
            <a:r>
              <a:rPr lang="en-US" i="1" dirty="0"/>
              <a:t>If you do not have an Honor Board Adviser on your team, we highly suggest you recruit and appoint one! Both the ATC and HBA roles are highly involved and having them separated encourages and allows for the confidentiality that Honor Board must follow. </a:t>
            </a:r>
          </a:p>
          <a:p>
            <a:endParaRPr lang="en-US" i="1" dirty="0"/>
          </a:p>
          <a:p>
            <a:r>
              <a:rPr lang="en-US" i="1" dirty="0"/>
              <a:t>If these are separate advisers, you are attending separate weekly meetings and can work together to understand the holistic pulse of the chapter.</a:t>
            </a:r>
          </a:p>
          <a:p>
            <a:endParaRPr lang="en-US" i="1" dirty="0"/>
          </a:p>
          <a:p>
            <a:r>
              <a:rPr lang="en-US" i="1" dirty="0"/>
              <a:t>Lastly, it is important that every adviser direct collegians who have concerns to Honor Board. We hope that the chapter members trust you and feel they can confide in you. Even so, Honor Board is the appropriate place for members to get support that they need, so be sure to listen and help how you can, but also to let Honor Board know of any issues. </a:t>
            </a:r>
          </a:p>
        </p:txBody>
      </p:sp>
      <p:sp>
        <p:nvSpPr>
          <p:cNvPr id="4" name="Slide Number Placeholder 3"/>
          <p:cNvSpPr>
            <a:spLocks noGrp="1"/>
          </p:cNvSpPr>
          <p:nvPr>
            <p:ph type="sldNum" sz="quarter" idx="10"/>
          </p:nvPr>
        </p:nvSpPr>
        <p:spPr/>
        <p:txBody>
          <a:bodyPr/>
          <a:lstStyle/>
          <a:p>
            <a:fld id="{8417AD55-497C-4B1B-8B30-F8CD9855FF14}" type="slidenum">
              <a:rPr lang="en-US" smtClean="0"/>
              <a:t>37</a:t>
            </a:fld>
            <a:endParaRPr lang="en-US" dirty="0"/>
          </a:p>
        </p:txBody>
      </p:sp>
    </p:spTree>
    <p:extLst>
      <p:ext uri="{BB962C8B-B14F-4D97-AF65-F5344CB8AC3E}">
        <p14:creationId xmlns:p14="http://schemas.microsoft.com/office/powerpoint/2010/main" val="3163764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(5 minute)</a:t>
            </a:r>
          </a:p>
          <a:p>
            <a:pPr defTabSz="933237">
              <a:defRPr/>
            </a:pPr>
            <a:endParaRPr lang="en-US" i="1" dirty="0"/>
          </a:p>
          <a:p>
            <a:pPr defTabSz="933237">
              <a:defRPr/>
            </a:pPr>
            <a:r>
              <a:rPr lang="en-US" i="1" dirty="0"/>
              <a:t>It is important for you, as ATC, to know that all Honor Board proceedings are strictly confidential. Even ATCs do not have access or the right to know what is discussed in Honor Board meeting or hearings. The HBA will send an update to you on her sanctions log so that you have record of members who are involved with HB process. </a:t>
            </a:r>
          </a:p>
          <a:p>
            <a:pPr defTabSz="933237">
              <a:defRPr/>
            </a:pPr>
            <a:endParaRPr lang="en-US" i="1" dirty="0"/>
          </a:p>
          <a:p>
            <a:pPr defTabSz="933237">
              <a:defRPr/>
            </a:pPr>
            <a:r>
              <a:rPr lang="en-US" i="1" dirty="0"/>
              <a:t>Honor Board Advisers are the only adviser who can attend a formal hearing. If she cannot attend a formal hearing, she should contact the Regional Collegiate Specialist (RCS)/Council Appointed Coordinator (CAC)/New Chapter Coordinator (NCC) prior to the hearing, as the RCS/CAC/NCC may need to step in. </a:t>
            </a:r>
          </a:p>
          <a:p>
            <a:endParaRPr lang="en-US" dirty="0"/>
          </a:p>
          <a:p>
            <a:r>
              <a:rPr lang="en-US" i="1" dirty="0"/>
              <a:t>To further understand this process, let’s talk through a few scenarios:</a:t>
            </a:r>
          </a:p>
          <a:p>
            <a:endParaRPr lang="en-US" i="1" dirty="0"/>
          </a:p>
          <a:p>
            <a:r>
              <a:rPr lang="en-US" b="1" i="0" dirty="0"/>
              <a:t>Fac Note: there are 3 scenarios and they are timed to show up with your clicks. Ask attendees to unmute themselves to give their thoughts, then supplement with the information below. </a:t>
            </a:r>
          </a:p>
          <a:p>
            <a:endParaRPr lang="en-US" i="0" dirty="0"/>
          </a:p>
          <a:p>
            <a:r>
              <a:rPr lang="en-US" dirty="0"/>
              <a:t>Answers to example scenarios:</a:t>
            </a:r>
          </a:p>
          <a:p>
            <a:pPr marL="233309" indent="-233309">
              <a:buAutoNum type="arabicPeriod"/>
            </a:pPr>
            <a:r>
              <a:rPr lang="en-US" dirty="0"/>
              <a:t>All Honor Board matters are confidential. We cannot discuss anything Honor Board-related with a parent, we can only discuss with the member herself. An adviser should refer parental inquiries to the RCS/CAC/NCC. </a:t>
            </a:r>
          </a:p>
          <a:p>
            <a:pPr marL="233309" indent="-233309">
              <a:buAutoNum type="arabicPeriod"/>
            </a:pPr>
            <a:r>
              <a:rPr lang="en-US" dirty="0"/>
              <a:t>No, this would breach confidentiality. Your RCS/CAC/NCC or the Director: Standards are both available to discuss any Honor Board-related issues. </a:t>
            </a:r>
          </a:p>
          <a:p>
            <a:pPr marL="233309" indent="-233309">
              <a:buAutoNum type="arabicPeriod"/>
            </a:pPr>
            <a:r>
              <a:rPr lang="en-US" dirty="0"/>
              <a:t>Yes, any and all concerns or issues that may be relevant to Honor Board should be flagged with the Honor Board Adviser. Examples that arise during recruitment, likely also need to be addressed by EVC. Encourage EVC to discuss the matter, address during recruitment as appropriate and for EVC to follow up with HB as well. </a:t>
            </a:r>
          </a:p>
          <a:p>
            <a:pPr marL="233309" indent="-233309">
              <a:buAutoNum type="arabicPeriod"/>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Ask:</a:t>
            </a:r>
          </a:p>
          <a:p>
            <a:r>
              <a:rPr lang="en-US" i="1" dirty="0"/>
              <a:t>What questions do you have about your role with Honor Board?</a:t>
            </a:r>
          </a:p>
          <a:p>
            <a:endParaRPr lang="en-US" i="1" dirty="0"/>
          </a:p>
        </p:txBody>
      </p:sp>
      <p:sp>
        <p:nvSpPr>
          <p:cNvPr id="4" name="Slide Number Placeholder 3"/>
          <p:cNvSpPr>
            <a:spLocks noGrp="1"/>
          </p:cNvSpPr>
          <p:nvPr>
            <p:ph type="sldNum" sz="quarter" idx="10"/>
          </p:nvPr>
        </p:nvSpPr>
        <p:spPr/>
        <p:txBody>
          <a:bodyPr/>
          <a:lstStyle/>
          <a:p>
            <a:fld id="{8417AD55-497C-4B1B-8B30-F8CD9855FF14}" type="slidenum">
              <a:rPr lang="en-US" smtClean="0"/>
              <a:t>38</a:t>
            </a:fld>
            <a:endParaRPr lang="en-US" dirty="0"/>
          </a:p>
        </p:txBody>
      </p:sp>
    </p:spTree>
    <p:extLst>
      <p:ext uri="{BB962C8B-B14F-4D97-AF65-F5344CB8AC3E}">
        <p14:creationId xmlns:p14="http://schemas.microsoft.com/office/powerpoint/2010/main" val="18205380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a:t>
            </a:r>
          </a:p>
        </p:txBody>
      </p:sp>
      <p:sp>
        <p:nvSpPr>
          <p:cNvPr id="4" name="Slide Number Placeholder 3"/>
          <p:cNvSpPr>
            <a:spLocks noGrp="1"/>
          </p:cNvSpPr>
          <p:nvPr>
            <p:ph type="sldNum" sz="quarter" idx="10"/>
          </p:nvPr>
        </p:nvSpPr>
        <p:spPr/>
        <p:txBody>
          <a:bodyPr/>
          <a:lstStyle/>
          <a:p>
            <a:fld id="{C0F42426-26F8-4C4A-A7C5-234FE603EAF8}" type="slidenum">
              <a:rPr lang="en-US" smtClean="0"/>
              <a:t>39</a:t>
            </a:fld>
            <a:endParaRPr lang="en-US" dirty="0"/>
          </a:p>
        </p:txBody>
      </p:sp>
    </p:spTree>
    <p:extLst>
      <p:ext uri="{BB962C8B-B14F-4D97-AF65-F5344CB8AC3E}">
        <p14:creationId xmlns:p14="http://schemas.microsoft.com/office/powerpoint/2010/main" val="2218770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(5 minutes)</a:t>
            </a:r>
          </a:p>
          <a:p>
            <a:endParaRPr lang="en-US" i="1" dirty="0"/>
          </a:p>
          <a:p>
            <a:r>
              <a:rPr lang="en-US" i="1" dirty="0"/>
              <a:t>Let’s start by defining and clarifying what it is that an ATC does! We are going to take a minute to find this position description on the Delta Gamma website Library. The Advisory Team Position Description handbook can be helpful in understanding not only your own role, but also the roles of other advisers on your team. </a:t>
            </a:r>
          </a:p>
          <a:p>
            <a:endParaRPr lang="en-US" i="1" dirty="0"/>
          </a:p>
          <a:p>
            <a:r>
              <a:rPr lang="en-US" i="0" dirty="0"/>
              <a:t>Drop link to handbook in chat: https://www.deltagamma.org/library/handbookguidemanual/advisory-team-position-descriptions/ </a:t>
            </a:r>
          </a:p>
          <a:p>
            <a:endParaRPr lang="en-US" i="1" dirty="0"/>
          </a:p>
          <a:p>
            <a:r>
              <a:rPr lang="en-US" i="1" dirty="0"/>
              <a:t>The position description for your role starts on page 3. You will see each of these sections on the slide listed there in the description and we are going to go through it together. </a:t>
            </a:r>
          </a:p>
          <a:p>
            <a:endParaRPr lang="en-US" i="1" dirty="0"/>
          </a:p>
          <a:p>
            <a:r>
              <a:rPr lang="en-US" i="1" dirty="0"/>
              <a:t>I’ll give you just a few minutes to read this over on your own. This will give us a foundation from which to start today!</a:t>
            </a:r>
          </a:p>
          <a:p>
            <a:endParaRPr lang="en-US" i="1" dirty="0"/>
          </a:p>
          <a:p>
            <a:endParaRPr lang="en-US" i="1" dirty="0"/>
          </a:p>
          <a:p>
            <a:endParaRPr lang="en-US" dirty="0"/>
          </a:p>
        </p:txBody>
      </p:sp>
      <p:sp>
        <p:nvSpPr>
          <p:cNvPr id="4" name="Slide Number Placeholder 3"/>
          <p:cNvSpPr>
            <a:spLocks noGrp="1"/>
          </p:cNvSpPr>
          <p:nvPr>
            <p:ph type="sldNum" sz="quarter" idx="5"/>
          </p:nvPr>
        </p:nvSpPr>
        <p:spPr/>
        <p:txBody>
          <a:bodyPr/>
          <a:lstStyle/>
          <a:p>
            <a:fld id="{A644B040-C6D7-4725-AF74-6E379C7C200D}" type="slidenum">
              <a:rPr lang="en-US" smtClean="0"/>
              <a:t>4</a:t>
            </a:fld>
            <a:endParaRPr lang="en-US" dirty="0"/>
          </a:p>
        </p:txBody>
      </p:sp>
    </p:spTree>
    <p:extLst>
      <p:ext uri="{BB962C8B-B14F-4D97-AF65-F5344CB8AC3E}">
        <p14:creationId xmlns:p14="http://schemas.microsoft.com/office/powerpoint/2010/main" val="4201453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(5 minute)</a:t>
            </a:r>
          </a:p>
          <a:p>
            <a:pPr defTabSz="933237">
              <a:defRPr/>
            </a:pPr>
            <a:endParaRPr lang="en-US" b="0" i="1" u="none" baseline="0" dirty="0"/>
          </a:p>
          <a:p>
            <a:pPr defTabSz="933237">
              <a:defRPr/>
            </a:pPr>
            <a:r>
              <a:rPr lang="en-US" i="1" u="none" dirty="0"/>
              <a:t>Mental and emotional health is a sensitive topic that we hear our collegians talking about and encountering a lot. We have learned that our chapter members do not feel equipped to talk with each other about this topic. Delta Gamma believes this is an important and necessary conversation for us to have and for our members to be able to have with each other openly. At RTDs, chapter officers learned about Be Her Champion. We are going to watch a video about it in a moment and then we will talk about how Delta Gamma is addressing these concerns. </a:t>
            </a:r>
          </a:p>
          <a:p>
            <a:pPr defTabSz="933237">
              <a:defRPr/>
            </a:pPr>
            <a:endParaRPr lang="en-US" i="1" u="none" dirty="0"/>
          </a:p>
          <a:p>
            <a:pPr defTabSz="933237">
              <a:defRPr/>
            </a:pPr>
            <a:r>
              <a:rPr lang="en-US" i="1" u="none" dirty="0"/>
              <a:t>Before chapter officers can care for other members of the chapter, however, they need to care for themselves – and you for yourself! Being a chapter officer during this time is a truly unique leadership and learning experience and one in which situations may be new every week. They hears stories that their sisters share that can be challenging, and it is easy for them to be in a scenario where they feel they don’t know how to help. This can be very draining. </a:t>
            </a:r>
          </a:p>
          <a:p>
            <a:pPr defTabSz="933237">
              <a:defRPr/>
            </a:pPr>
            <a:endParaRPr lang="en-US" i="1" u="none" dirty="0"/>
          </a:p>
          <a:p>
            <a:pPr defTabSz="933237">
              <a:defRPr/>
            </a:pPr>
            <a:r>
              <a:rPr lang="en-US" i="1" u="none" dirty="0"/>
              <a:t>How can we encourage the members of CMT to care for themselves? Has anyone implemented anything that they’d like to share?</a:t>
            </a:r>
          </a:p>
          <a:p>
            <a:pPr defTabSz="933237">
              <a:defRPr/>
            </a:pPr>
            <a:endParaRPr lang="en-US" i="1" u="none" dirty="0"/>
          </a:p>
          <a:p>
            <a:pPr defTabSz="933237">
              <a:defRPr/>
            </a:pPr>
            <a:r>
              <a:rPr lang="en-US" i="0" u="none" dirty="0"/>
              <a:t>Ask advisers to share by unmuting themselves.</a:t>
            </a:r>
          </a:p>
          <a:p>
            <a:pPr defTabSz="933237">
              <a:defRPr/>
            </a:pPr>
            <a:endParaRPr lang="en-US" i="0" u="none" dirty="0"/>
          </a:p>
          <a:p>
            <a:pPr defTabSz="933237">
              <a:defRPr/>
            </a:pPr>
            <a:r>
              <a:rPr lang="en-US" i="0" u="none" dirty="0"/>
              <a:t>Share if not mentioned by advisers – all of these can be done virtually!</a:t>
            </a:r>
          </a:p>
          <a:p>
            <a:pPr marL="171450" indent="-171450" defTabSz="933237">
              <a:buFontTx/>
              <a:buChar char="-"/>
              <a:defRPr/>
            </a:pPr>
            <a:r>
              <a:rPr lang="en-US" i="0" u="none" dirty="0"/>
              <a:t>Be sure to begin every meeting with a general check-in. Spend the first few minutes just being together rather than jumping right in to business</a:t>
            </a:r>
          </a:p>
          <a:p>
            <a:pPr marL="171450" indent="-171450" defTabSz="933237">
              <a:buFontTx/>
              <a:buChar char="-"/>
              <a:defRPr/>
            </a:pPr>
            <a:r>
              <a:rPr lang="en-US" i="0" u="none" dirty="0"/>
              <a:t>Make it a goal to check in with each member of CMT (with help from other advisers) individually every couple of weeks.</a:t>
            </a:r>
          </a:p>
          <a:p>
            <a:pPr marL="171450" indent="-171450" defTabSz="933237">
              <a:buFontTx/>
              <a:buChar char="-"/>
              <a:defRPr/>
            </a:pPr>
            <a:r>
              <a:rPr lang="en-US" i="0" u="none" dirty="0"/>
              <a:t>If you notice a member is quiet or clearly struggles during a particular meeting, follow up with her. </a:t>
            </a:r>
          </a:p>
          <a:p>
            <a:pPr marL="171450" indent="-171450" defTabSz="933237">
              <a:buFontTx/>
              <a:buChar char="-"/>
              <a:defRPr/>
            </a:pPr>
            <a:r>
              <a:rPr lang="en-US" i="0" u="none" dirty="0"/>
              <a:t>Reflect on self-care together. Ask CMT to read an article together or to bring a self-care Instagram post that resonated with them to share with the group. Make this suggestion to the chapter president</a:t>
            </a:r>
          </a:p>
          <a:p>
            <a:pPr marL="171450" indent="-171450" defTabSz="933237">
              <a:buFontTx/>
              <a:buChar char="-"/>
              <a:defRPr/>
            </a:pPr>
            <a:r>
              <a:rPr lang="en-US" i="0" u="none" dirty="0"/>
              <a:t>Make self-care a ground rule for the group. Ask each member to share how she is caring for herself during each weekly meeting. </a:t>
            </a:r>
          </a:p>
          <a:p>
            <a:pPr defTabSz="933237">
              <a:defRPr/>
            </a:pPr>
            <a:endParaRPr lang="en-US" b="0" i="1" u="none" dirty="0"/>
          </a:p>
          <a:p>
            <a:endParaRPr lang="en-US" dirty="0"/>
          </a:p>
        </p:txBody>
      </p:sp>
      <p:sp>
        <p:nvSpPr>
          <p:cNvPr id="4" name="Slide Number Placeholder 3"/>
          <p:cNvSpPr>
            <a:spLocks noGrp="1"/>
          </p:cNvSpPr>
          <p:nvPr>
            <p:ph type="sldNum" sz="quarter" idx="10"/>
          </p:nvPr>
        </p:nvSpPr>
        <p:spPr/>
        <p:txBody>
          <a:bodyPr/>
          <a:lstStyle/>
          <a:p>
            <a:fld id="{C0F42426-26F8-4C4A-A7C5-234FE603EAF8}" type="slidenum">
              <a:rPr lang="en-US" smtClean="0"/>
              <a:t>40</a:t>
            </a:fld>
            <a:endParaRPr lang="en-US" dirty="0"/>
          </a:p>
        </p:txBody>
      </p:sp>
    </p:spTree>
    <p:extLst>
      <p:ext uri="{BB962C8B-B14F-4D97-AF65-F5344CB8AC3E}">
        <p14:creationId xmlns:p14="http://schemas.microsoft.com/office/powerpoint/2010/main" val="4819233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minute)</a:t>
            </a:r>
          </a:p>
          <a:p>
            <a:pPr defTabSz="933237">
              <a:defRPr/>
            </a:pPr>
            <a:endParaRPr lang="en-US" i="1" dirty="0"/>
          </a:p>
          <a:p>
            <a:pPr defTabSz="933237">
              <a:defRPr/>
            </a:pPr>
            <a:r>
              <a:rPr lang="en-US" i="1" dirty="0"/>
              <a:t>These six steps which can also be found in the Library under Be Her Champion. They provide members with a way to have a conversation from a place of care with someone they are concerned about. </a:t>
            </a:r>
          </a:p>
          <a:p>
            <a:pPr defTabSz="933237">
              <a:defRPr/>
            </a:pPr>
            <a:endParaRPr lang="en-US" i="1" dirty="0"/>
          </a:p>
          <a:p>
            <a:pPr defTabSz="933237">
              <a:defRPr/>
            </a:pPr>
            <a:r>
              <a:rPr lang="en-US" i="1" dirty="0"/>
              <a:t>Honor Board could and should use this model and the attitude of “Be Her Champion” within the Honor Board process…and not just if they have a concern related to a sister’s mental health. Similarly, all chapter officers and members can also use this model to care for one another. </a:t>
            </a:r>
          </a:p>
          <a:p>
            <a:pPr defTabSz="933237">
              <a:defRPr/>
            </a:pPr>
            <a:endParaRPr lang="en-US" i="1" dirty="0"/>
          </a:p>
          <a:p>
            <a:pPr defTabSz="933237">
              <a:defRPr/>
            </a:pPr>
            <a:r>
              <a:rPr lang="en-US" i="0" dirty="0"/>
              <a:t>Review the slide.</a:t>
            </a:r>
          </a:p>
          <a:p>
            <a:pPr defTabSz="933237">
              <a:defRPr/>
            </a:pPr>
            <a:endParaRPr lang="en-US" i="1" dirty="0"/>
          </a:p>
          <a:p>
            <a:pPr defTabSz="933237">
              <a:defRPr/>
            </a:pPr>
            <a:endParaRPr lang="en-US" i="1" dirty="0"/>
          </a:p>
          <a:p>
            <a:endParaRPr lang="en-US" dirty="0"/>
          </a:p>
        </p:txBody>
      </p:sp>
      <p:sp>
        <p:nvSpPr>
          <p:cNvPr id="4" name="Slide Number Placeholder 3"/>
          <p:cNvSpPr>
            <a:spLocks noGrp="1"/>
          </p:cNvSpPr>
          <p:nvPr>
            <p:ph type="sldNum" sz="quarter" idx="10"/>
          </p:nvPr>
        </p:nvSpPr>
        <p:spPr/>
        <p:txBody>
          <a:bodyPr/>
          <a:lstStyle/>
          <a:p>
            <a:fld id="{C0F42426-26F8-4C4A-A7C5-234FE603EAF8}" type="slidenum">
              <a:rPr lang="en-US" smtClean="0"/>
              <a:t>41</a:t>
            </a:fld>
            <a:endParaRPr lang="en-US" dirty="0"/>
          </a:p>
        </p:txBody>
      </p:sp>
    </p:spTree>
    <p:extLst>
      <p:ext uri="{BB962C8B-B14F-4D97-AF65-F5344CB8AC3E}">
        <p14:creationId xmlns:p14="http://schemas.microsoft.com/office/powerpoint/2010/main" val="26764459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minute)</a:t>
            </a:r>
          </a:p>
          <a:p>
            <a:endParaRPr lang="en-US" i="1" dirty="0"/>
          </a:p>
          <a:p>
            <a:r>
              <a:rPr lang="en-US" i="1" dirty="0"/>
              <a:t>Every Delta Gamma, not just Honor Board members, </a:t>
            </a:r>
            <a:r>
              <a:rPr lang="en-US" i="1" baseline="0" dirty="0"/>
              <a:t>have a responsibility to care for one another. To pay attention…</a:t>
            </a:r>
          </a:p>
          <a:p>
            <a:endParaRPr lang="en-US" i="1" dirty="0"/>
          </a:p>
          <a:p>
            <a:r>
              <a:rPr lang="en-US" i="1" dirty="0"/>
              <a:t>To notice who is not</a:t>
            </a:r>
            <a:r>
              <a:rPr lang="en-US" i="1" baseline="0" dirty="0"/>
              <a:t> showing up for chapter and follow-up with her, letting you know you missed her.</a:t>
            </a:r>
          </a:p>
          <a:p>
            <a:r>
              <a:rPr lang="en-US" i="1" baseline="0" dirty="0"/>
              <a:t>To who is not where they are supposed to be.</a:t>
            </a:r>
          </a:p>
          <a:p>
            <a:r>
              <a:rPr lang="en-US" i="1" baseline="0" dirty="0"/>
              <a:t>To who didn’t pay their bill or complete their service hours.</a:t>
            </a:r>
          </a:p>
          <a:p>
            <a:endParaRPr lang="en-US" i="1" baseline="0" dirty="0"/>
          </a:p>
          <a:p>
            <a:r>
              <a:rPr lang="en-US" i="1" dirty="0"/>
              <a:t>We need to reach out to these women to let them know we care. To let them know we missed them. To not assume their absence or non-compliance is because of their lack of interest or effort but consider something else may be the cause. We as sisters need to reach out and</a:t>
            </a:r>
            <a:r>
              <a:rPr lang="en-US" i="1" baseline="0" dirty="0"/>
              <a:t> show we care. This is even more important in this virtual era!</a:t>
            </a:r>
          </a:p>
          <a:p>
            <a:endParaRPr lang="en-US" i="1" baseline="0" dirty="0"/>
          </a:p>
          <a:p>
            <a:r>
              <a:rPr lang="en-US" i="1" baseline="0" dirty="0"/>
              <a:t>The first key can be identifying who is the best sister to reach out or follow-up with a sister who is stepping away from her membership responsibilities. Consider asking a big or a little sister, her roommate, her mentor in the chapter, or as a chapter leader you need to have the crucial conversation. Can you imagine how nice it would be to get a “We missed you” text following a chapter you missed? Or, a phone call asking you to grab some coffee allowing you to explain what’s really going on rather than assumptions why you haven’t been at events? </a:t>
            </a:r>
          </a:p>
          <a:p>
            <a:endParaRPr lang="en-US" i="1" baseline="0" dirty="0"/>
          </a:p>
          <a:p>
            <a:r>
              <a:rPr lang="en-US" i="1" baseline="0" dirty="0"/>
              <a:t>We encourage Honor Board to take these alternative steps and to not wait on an APN or SOR before noticing changes in behavior for a member. Honor Board should feel empowered to have one-on-one conversations with members if that is more appropriate than a formal hearing. </a:t>
            </a:r>
            <a:endParaRPr lang="en-US" dirty="0"/>
          </a:p>
        </p:txBody>
      </p:sp>
      <p:sp>
        <p:nvSpPr>
          <p:cNvPr id="4" name="Slide Number Placeholder 3"/>
          <p:cNvSpPr>
            <a:spLocks noGrp="1"/>
          </p:cNvSpPr>
          <p:nvPr>
            <p:ph type="sldNum" sz="quarter" idx="10"/>
          </p:nvPr>
        </p:nvSpPr>
        <p:spPr/>
        <p:txBody>
          <a:bodyPr/>
          <a:lstStyle/>
          <a:p>
            <a:fld id="{C0F42426-26F8-4C4A-A7C5-234FE603EAF8}" type="slidenum">
              <a:rPr lang="en-US" smtClean="0"/>
              <a:t>42</a:t>
            </a:fld>
            <a:endParaRPr lang="en-US" dirty="0"/>
          </a:p>
        </p:txBody>
      </p:sp>
    </p:spTree>
    <p:extLst>
      <p:ext uri="{BB962C8B-B14F-4D97-AF65-F5344CB8AC3E}">
        <p14:creationId xmlns:p14="http://schemas.microsoft.com/office/powerpoint/2010/main" val="24346014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minute)</a:t>
            </a:r>
          </a:p>
          <a:p>
            <a:endParaRPr lang="en-US" i="1" dirty="0"/>
          </a:p>
          <a:p>
            <a:r>
              <a:rPr lang="en-US" i="1" dirty="0"/>
              <a:t>A few years ago, The Fraternity endorsed changes to how we support and respond to our members who are struggling with significant mental health issues or are survivors of sexual assault.</a:t>
            </a:r>
          </a:p>
          <a:p>
            <a:endParaRPr lang="en-US" dirty="0"/>
          </a:p>
          <a:p>
            <a:r>
              <a:rPr lang="en-US" i="1" dirty="0"/>
              <a:t>Go ahead and look up the first two of these resources on the Delta Gamma Library. Once everyone has these, we will talk through each of them. The third resource lives at the end of the Supporting Survivors Resource Guide. </a:t>
            </a:r>
          </a:p>
          <a:p>
            <a:endParaRPr lang="en-US" i="1" dirty="0"/>
          </a:p>
          <a:p>
            <a:r>
              <a:rPr lang="en-US" i="1" dirty="0"/>
              <a:t>If you search the title of the documents, you should be able to download them. </a:t>
            </a:r>
          </a:p>
          <a:p>
            <a:endParaRPr lang="en-US" i="1" dirty="0"/>
          </a:p>
          <a:p>
            <a:r>
              <a:rPr lang="en-US" i="0" dirty="0"/>
              <a:t>Allow advisers about a minute to locate these documents, then move on to the next slide which will explain them. </a:t>
            </a:r>
          </a:p>
        </p:txBody>
      </p:sp>
      <p:sp>
        <p:nvSpPr>
          <p:cNvPr id="4" name="Slide Number Placeholder 3"/>
          <p:cNvSpPr>
            <a:spLocks noGrp="1"/>
          </p:cNvSpPr>
          <p:nvPr>
            <p:ph type="sldNum" sz="quarter" idx="10"/>
          </p:nvPr>
        </p:nvSpPr>
        <p:spPr/>
        <p:txBody>
          <a:bodyPr/>
          <a:lstStyle/>
          <a:p>
            <a:fld id="{C0F42426-26F8-4C4A-A7C5-234FE603EAF8}" type="slidenum">
              <a:rPr lang="en-US" smtClean="0"/>
              <a:t>43</a:t>
            </a:fld>
            <a:endParaRPr lang="en-US" dirty="0"/>
          </a:p>
        </p:txBody>
      </p:sp>
    </p:spTree>
    <p:extLst>
      <p:ext uri="{BB962C8B-B14F-4D97-AF65-F5344CB8AC3E}">
        <p14:creationId xmlns:p14="http://schemas.microsoft.com/office/powerpoint/2010/main" val="26105358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minute)</a:t>
            </a:r>
          </a:p>
          <a:p>
            <a:endParaRPr lang="en-US" i="1" dirty="0"/>
          </a:p>
          <a:p>
            <a:r>
              <a:rPr lang="en-US" i="1" dirty="0"/>
              <a:t>This is what the rubric looks like, with all 3 levels of risk displayed. </a:t>
            </a:r>
          </a:p>
          <a:p>
            <a:endParaRPr lang="en-US" i="1" dirty="0"/>
          </a:p>
          <a:p>
            <a:r>
              <a:rPr lang="en-US" i="1" dirty="0"/>
              <a:t>Before we go through the details of this, it is important to know that this is simply a guide. This is not an end-all-be-all resource or script. This is just to guide response to a member who we are concerned about and gives some context for understanding when we should be concerned. </a:t>
            </a:r>
            <a:endParaRPr lang="en-US" dirty="0"/>
          </a:p>
          <a:p>
            <a:endParaRPr lang="en-US" i="1" dirty="0"/>
          </a:p>
          <a:p>
            <a:pPr marL="233309" indent="-233309">
              <a:buAutoNum type="arabicPeriod"/>
            </a:pPr>
            <a:r>
              <a:rPr lang="en-US" i="1" dirty="0"/>
              <a:t>Ranges from mild risk to extreme risk. Mild risk would be small roommate conflict or uncharacteristic behavior. Extreme risk would be very uncharacteristic behavior such as making plausible threats against themselves or others. </a:t>
            </a:r>
          </a:p>
          <a:p>
            <a:pPr marL="233309" indent="-233309">
              <a:buAutoNum type="arabicPeriod"/>
            </a:pPr>
            <a:r>
              <a:rPr lang="en-US" i="1" dirty="0"/>
              <a:t>From there, the document gives examples of these behaviors and then action steps that can be taken to address them. </a:t>
            </a:r>
          </a:p>
          <a:p>
            <a:pPr marL="233309" indent="-233309">
              <a:buAutoNum type="arabicPeriod"/>
            </a:pPr>
            <a:endParaRPr lang="en-US" i="1" dirty="0"/>
          </a:p>
          <a:p>
            <a:r>
              <a:rPr lang="en-US" i="1" dirty="0"/>
              <a:t>Have any of you used this resource previously? How has it been helpful?</a:t>
            </a:r>
          </a:p>
          <a:p>
            <a:endParaRPr lang="en-US" i="1" dirty="0"/>
          </a:p>
          <a:p>
            <a:r>
              <a:rPr lang="en-US" i="0" dirty="0"/>
              <a:t>Ask advisers to share via unmuting or in the chat box (chat box will be more time-efficient). </a:t>
            </a:r>
          </a:p>
          <a:p>
            <a:endParaRPr lang="en-US" i="1" dirty="0"/>
          </a:p>
          <a:p>
            <a:endParaRPr lang="en-US" dirty="0"/>
          </a:p>
        </p:txBody>
      </p:sp>
      <p:sp>
        <p:nvSpPr>
          <p:cNvPr id="4" name="Slide Number Placeholder 3"/>
          <p:cNvSpPr>
            <a:spLocks noGrp="1"/>
          </p:cNvSpPr>
          <p:nvPr>
            <p:ph type="sldNum" sz="quarter" idx="10"/>
          </p:nvPr>
        </p:nvSpPr>
        <p:spPr/>
        <p:txBody>
          <a:bodyPr/>
          <a:lstStyle/>
          <a:p>
            <a:fld id="{431F4D11-3C81-48A9-A241-9F3AE6D1AE9C}" type="slidenum">
              <a:rPr lang="en-US" smtClean="0"/>
              <a:t>44</a:t>
            </a:fld>
            <a:endParaRPr lang="en-US" dirty="0"/>
          </a:p>
        </p:txBody>
      </p:sp>
    </p:spTree>
    <p:extLst>
      <p:ext uri="{BB962C8B-B14F-4D97-AF65-F5344CB8AC3E}">
        <p14:creationId xmlns:p14="http://schemas.microsoft.com/office/powerpoint/2010/main" val="14238271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Take questions as time allows. This is also a great time to address any parking lot items. </a:t>
            </a:r>
          </a:p>
          <a:p>
            <a:endParaRPr lang="en-US" i="0" dirty="0"/>
          </a:p>
          <a:p>
            <a:r>
              <a:rPr lang="en-US" i="0" dirty="0"/>
              <a:t>If time allows and participants don’t have questions, prompt further conversation by posing any of these questions: </a:t>
            </a:r>
          </a:p>
          <a:p>
            <a:pPr marL="0" indent="0">
              <a:buFontTx/>
              <a:buNone/>
            </a:pPr>
            <a:r>
              <a:rPr lang="en-US" dirty="0"/>
              <a:t>Questions:</a:t>
            </a:r>
          </a:p>
          <a:p>
            <a:pPr marL="3886200" lvl="8" indent="-228600">
              <a:buFontTx/>
              <a:buAutoNum type="arabicPeriod"/>
            </a:pPr>
            <a:r>
              <a:rPr lang="en-US" dirty="0"/>
              <a:t>What are your biggest takeaways from training today?</a:t>
            </a:r>
          </a:p>
          <a:p>
            <a:pPr marL="228600" indent="-228600">
              <a:buFontTx/>
              <a:buAutoNum type="arabicPeriod"/>
            </a:pPr>
            <a:r>
              <a:rPr lang="en-US" dirty="0"/>
              <a:t>What are the things you still feel unclear about or on which you still need more information?</a:t>
            </a:r>
          </a:p>
          <a:p>
            <a:pPr marL="228600" indent="-228600">
              <a:buFontTx/>
              <a:buAutoNum type="arabicPeriod"/>
            </a:pPr>
            <a:r>
              <a:rPr lang="en-US" dirty="0"/>
              <a:t>What strengths and experiences are you bringing to this role that have set you up for success?</a:t>
            </a:r>
          </a:p>
          <a:p>
            <a:pPr marL="228600" indent="-228600">
              <a:buFontTx/>
              <a:buAutoNum type="arabicPeriod"/>
            </a:pPr>
            <a:r>
              <a:rPr lang="en-US" dirty="0"/>
              <a:t>What is your vision for the chapter and the chapter officer with which you work?</a:t>
            </a:r>
          </a:p>
          <a:p>
            <a:pPr marL="228600" indent="-228600">
              <a:buFontTx/>
              <a:buAutoNum type="arabicPeriod"/>
            </a:pPr>
            <a:r>
              <a:rPr lang="en-US" dirty="0"/>
              <a:t>What will your very first step be with the information you learned today?</a:t>
            </a:r>
          </a:p>
          <a:p>
            <a:pPr marL="228600" indent="-228600">
              <a:buFontTx/>
              <a:buAutoNum type="arabicPeriod"/>
            </a:pPr>
            <a:r>
              <a:rPr lang="en-US" dirty="0"/>
              <a:t>What is your vision for your work in this role for this academic year? What do you hope to accomplish?</a:t>
            </a:r>
          </a:p>
          <a:p>
            <a:pPr marL="228600" indent="-228600">
              <a:buFontTx/>
              <a:buAutoNum type="arabicPeriod"/>
            </a:pPr>
            <a:r>
              <a:rPr lang="en-US" dirty="0"/>
              <a:t>Who are your allies and partners as an adviser? Who and what are your best resources?</a:t>
            </a:r>
          </a:p>
          <a:p>
            <a:endParaRPr lang="en-US" i="0" dirty="0"/>
          </a:p>
        </p:txBody>
      </p:sp>
      <p:sp>
        <p:nvSpPr>
          <p:cNvPr id="4" name="Slide Number Placeholder 3"/>
          <p:cNvSpPr>
            <a:spLocks noGrp="1"/>
          </p:cNvSpPr>
          <p:nvPr>
            <p:ph type="sldNum" sz="quarter" idx="10"/>
          </p:nvPr>
        </p:nvSpPr>
        <p:spPr/>
        <p:txBody>
          <a:bodyPr/>
          <a:lstStyle/>
          <a:p>
            <a:fld id="{8417AD55-497C-4B1B-8B30-F8CD9855FF14}" type="slidenum">
              <a:rPr lang="en-US" smtClean="0"/>
              <a:t>45</a:t>
            </a:fld>
            <a:endParaRPr lang="en-US" dirty="0"/>
          </a:p>
        </p:txBody>
      </p:sp>
    </p:spTree>
    <p:extLst>
      <p:ext uri="{BB962C8B-B14F-4D97-AF65-F5344CB8AC3E}">
        <p14:creationId xmlns:p14="http://schemas.microsoft.com/office/powerpoint/2010/main" val="34449081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7AD55-497C-4B1B-8B30-F8CD9855FF14}" type="slidenum">
              <a:rPr lang="en-US" smtClean="0"/>
              <a:t>46</a:t>
            </a:fld>
            <a:endParaRPr lang="en-US" dirty="0"/>
          </a:p>
        </p:txBody>
      </p:sp>
    </p:spTree>
    <p:extLst>
      <p:ext uri="{BB962C8B-B14F-4D97-AF65-F5344CB8AC3E}">
        <p14:creationId xmlns:p14="http://schemas.microsoft.com/office/powerpoint/2010/main" val="1236119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a:t>(Brief intro)</a:t>
            </a:r>
          </a:p>
        </p:txBody>
      </p:sp>
      <p:sp>
        <p:nvSpPr>
          <p:cNvPr id="4" name="Slide Number Placeholder 3"/>
          <p:cNvSpPr>
            <a:spLocks noGrp="1"/>
          </p:cNvSpPr>
          <p:nvPr>
            <p:ph type="sldNum" sz="quarter" idx="10"/>
          </p:nvPr>
        </p:nvSpPr>
        <p:spPr/>
        <p:txBody>
          <a:bodyPr/>
          <a:lstStyle/>
          <a:p>
            <a:fld id="{A8D9EE6B-629A-41BF-8C07-B25602C6FECF}" type="slidenum">
              <a:rPr lang="en-US" smtClean="0"/>
              <a:t>5</a:t>
            </a:fld>
            <a:endParaRPr lang="en-US" dirty="0"/>
          </a:p>
        </p:txBody>
      </p:sp>
    </p:spTree>
    <p:extLst>
      <p:ext uri="{BB962C8B-B14F-4D97-AF65-F5344CB8AC3E}">
        <p14:creationId xmlns:p14="http://schemas.microsoft.com/office/powerpoint/2010/main" val="1263792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(2 minutes)</a:t>
            </a:r>
          </a:p>
          <a:p>
            <a:endParaRPr lang="en-US" i="1" dirty="0"/>
          </a:p>
          <a:p>
            <a:r>
              <a:rPr lang="en-US" i="1" dirty="0"/>
              <a:t>So, who exactly sits on the Advisory Team?</a:t>
            </a:r>
          </a:p>
          <a:p>
            <a:endParaRPr lang="en-US" i="1" dirty="0"/>
          </a:p>
          <a:p>
            <a:r>
              <a:rPr lang="en-US" i="1" dirty="0"/>
              <a:t>Each collegiate chapter has five “required”</a:t>
            </a:r>
            <a:r>
              <a:rPr lang="en-US" i="1" baseline="0" dirty="0"/>
              <a:t> advisers. They are bolded in this image. Ideally, each chapter would have these five and more to support the vice presidents and directors. The other important message here is – you are not expected or even encouraged to do this alone! Having a team of dedicated advisers makes all the difference in balancing the ATC role.</a:t>
            </a:r>
          </a:p>
          <a:p>
            <a:endParaRPr lang="en-US" i="1" baseline="0" dirty="0"/>
          </a:p>
          <a:p>
            <a:r>
              <a:rPr lang="en-US" i="1" baseline="0" dirty="0"/>
              <a:t>ATCs are not the only advisers with supervisory responsibilities. All of the advisers in dark pink on this top line are now responsible for supervising the work of the advisers positioned in their line. We hope that this creates a more efficient pipeline for your advisory teams and is encouraging as you find additional alumnae to support the chapter. Additionally, this is great leadership development for alumnae advisers!</a:t>
            </a:r>
          </a:p>
          <a:p>
            <a:endParaRPr lang="en-US" i="1" baseline="0" dirty="0"/>
          </a:p>
          <a:p>
            <a:r>
              <a:rPr lang="en-US" i="1" baseline="0" dirty="0"/>
              <a:t>We often receive the feedback that recruiting advisers is difficult and we want to help you! It is the responsibility of the ATC to recruit for the advisory team. </a:t>
            </a:r>
          </a:p>
          <a:p>
            <a:endParaRPr lang="en-US" i="1" baseline="0" dirty="0"/>
          </a:p>
          <a:p>
            <a:r>
              <a:rPr lang="en-US" i="0" baseline="0" dirty="0"/>
              <a:t>Move to the next slide. </a:t>
            </a:r>
          </a:p>
        </p:txBody>
      </p:sp>
      <p:sp>
        <p:nvSpPr>
          <p:cNvPr id="4" name="Slide Number Placeholder 3"/>
          <p:cNvSpPr>
            <a:spLocks noGrp="1"/>
          </p:cNvSpPr>
          <p:nvPr>
            <p:ph type="sldNum" sz="quarter" idx="5"/>
          </p:nvPr>
        </p:nvSpPr>
        <p:spPr/>
        <p:txBody>
          <a:bodyPr/>
          <a:lstStyle/>
          <a:p>
            <a:fld id="{4C13F579-89C5-4C93-AFB9-887C6C4F2514}" type="slidenum">
              <a:rPr lang="en-US" smtClean="0"/>
              <a:t>6</a:t>
            </a:fld>
            <a:endParaRPr lang="en-US" dirty="0"/>
          </a:p>
        </p:txBody>
      </p:sp>
    </p:spTree>
    <p:extLst>
      <p:ext uri="{BB962C8B-B14F-4D97-AF65-F5344CB8AC3E}">
        <p14:creationId xmlns:p14="http://schemas.microsoft.com/office/powerpoint/2010/main" val="1378657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(2 minutes)</a:t>
            </a:r>
          </a:p>
          <a:p>
            <a:endParaRPr lang="en-US" i="1" dirty="0"/>
          </a:p>
          <a:p>
            <a:r>
              <a:rPr lang="en-US" i="1" dirty="0"/>
              <a:t>On the screen is the process that we ask that you follow when you have an opening on your advisory team. </a:t>
            </a:r>
          </a:p>
          <a:p>
            <a:endParaRPr lang="en-US" i="1" dirty="0"/>
          </a:p>
          <a:p>
            <a:pPr marL="228600" indent="-228600">
              <a:buAutoNum type="arabicPeriod"/>
            </a:pPr>
            <a:r>
              <a:rPr lang="en-US" i="1" dirty="0"/>
              <a:t>Reach out to your local alumnae group. This can be by personal email, or by a Facebook post if one exists. You can also post to the region Facebook group as a form of recruitment. </a:t>
            </a:r>
          </a:p>
          <a:p>
            <a:pPr marL="228600" indent="-228600">
              <a:buAutoNum type="arabicPeriod"/>
            </a:pPr>
            <a:r>
              <a:rPr lang="en-US" i="1" dirty="0"/>
              <a:t>If you are unsuccessful using this strategy, reach out to the chapters RCS/NCC/CAC and RD</a:t>
            </a:r>
          </a:p>
          <a:p>
            <a:pPr marL="228600" indent="-228600">
              <a:buAutoNum type="arabicPeriod"/>
            </a:pPr>
            <a:r>
              <a:rPr lang="en-US" i="1" dirty="0"/>
              <a:t>Your RCS/CAC/NCC and RD may connect you with Lauren Utley, Associate Director for Volunteer Management &amp; Training. Lauren will do some research for you and will send you possible contacts. </a:t>
            </a:r>
          </a:p>
          <a:p>
            <a:pPr marL="228600" indent="-228600">
              <a:buAutoNum type="arabicPeriod"/>
            </a:pPr>
            <a:r>
              <a:rPr lang="en-US" i="1" dirty="0"/>
              <a:t>When Lauren communicates back to you, she will include a timeline and some direction for reaching out to the candidate. </a:t>
            </a:r>
          </a:p>
          <a:p>
            <a:pPr marL="228600" indent="-228600">
              <a:buAutoNum type="arabicPeriod"/>
            </a:pPr>
            <a:r>
              <a:rPr lang="en-US" i="1" dirty="0"/>
              <a:t>Be sure to consider all possibilities for the candidate. Perhaps you already have the position of member education adviser filled, but this candidate could serve as scholarship or new member adviser. Getting these volunteers plugged in in a smaller role can help them to get trained and to be candidates for larger roles in the future. This helps with succession planning. </a:t>
            </a:r>
          </a:p>
          <a:p>
            <a:pPr marL="685800" lvl="1" indent="-228600">
              <a:buAutoNum type="arabicPeriod"/>
            </a:pPr>
            <a:r>
              <a:rPr lang="en-US" i="1" dirty="0"/>
              <a:t>Know that first, Lauren will ask if you have communicated with local volunteers, so start there!</a:t>
            </a:r>
          </a:p>
          <a:p>
            <a:pPr marL="457200" lvl="1" indent="0">
              <a:buNone/>
            </a:pPr>
            <a:endParaRPr lang="en-US" i="1" dirty="0"/>
          </a:p>
          <a:p>
            <a:r>
              <a:rPr lang="en-US" i="1" dirty="0"/>
              <a:t>Has anyone had experiences with recruiting new advisory council members? What strategies have worked?</a:t>
            </a:r>
          </a:p>
          <a:p>
            <a:endParaRPr lang="en-US" i="1" dirty="0"/>
          </a:p>
          <a:p>
            <a:r>
              <a:rPr lang="en-US" i="0" dirty="0"/>
              <a:t>Take a few examples via advisers unmuting themselves.</a:t>
            </a:r>
          </a:p>
          <a:p>
            <a:endParaRPr lang="en-US" i="0" dirty="0"/>
          </a:p>
          <a:p>
            <a:r>
              <a:rPr lang="en-US" i="1" dirty="0"/>
              <a:t>Thanks for sharing!</a:t>
            </a:r>
          </a:p>
          <a:p>
            <a:pPr marL="457200" lvl="1" indent="0">
              <a:buNone/>
            </a:pPr>
            <a:endParaRPr lang="en-US" i="1" dirty="0"/>
          </a:p>
        </p:txBody>
      </p:sp>
      <p:sp>
        <p:nvSpPr>
          <p:cNvPr id="4" name="Slide Number Placeholder 3"/>
          <p:cNvSpPr>
            <a:spLocks noGrp="1"/>
          </p:cNvSpPr>
          <p:nvPr>
            <p:ph type="sldNum" sz="quarter" idx="5"/>
          </p:nvPr>
        </p:nvSpPr>
        <p:spPr/>
        <p:txBody>
          <a:bodyPr/>
          <a:lstStyle/>
          <a:p>
            <a:fld id="{8417AD55-497C-4B1B-8B30-F8CD9855FF14}" type="slidenum">
              <a:rPr lang="en-US" smtClean="0"/>
              <a:t>7</a:t>
            </a:fld>
            <a:endParaRPr lang="en-US" dirty="0"/>
          </a:p>
        </p:txBody>
      </p:sp>
    </p:spTree>
    <p:extLst>
      <p:ext uri="{BB962C8B-B14F-4D97-AF65-F5344CB8AC3E}">
        <p14:creationId xmlns:p14="http://schemas.microsoft.com/office/powerpoint/2010/main" val="665930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(10 minutes)</a:t>
            </a:r>
          </a:p>
          <a:p>
            <a:endParaRPr lang="en-US" i="1" dirty="0"/>
          </a:p>
          <a:p>
            <a:r>
              <a:rPr lang="en-US" i="1" dirty="0"/>
              <a:t>Once you have your team established, it is up to you to manage them. As ATC, you will obviously be using and developing skills in managing and supervising. Let’s do a quick reflection to think about how you will apply the skills you already have in these areas to managing your Delta Gamma team. </a:t>
            </a:r>
          </a:p>
          <a:p>
            <a:endParaRPr lang="en-US" i="1" dirty="0"/>
          </a:p>
          <a:p>
            <a:r>
              <a:rPr lang="en-US" i="1" dirty="0"/>
              <a:t>Take a second and think about the best supervisor or manager (work or volunteer!) or some another manager figure that you have ever had. Someone that you would work with or for again. </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Once you have them selected, jot down a few notes about what made them a great manager or coworker. How are these characteristics of great managers transferable to your work with the advisory team and with chapter officers?</a:t>
            </a:r>
          </a:p>
          <a:p>
            <a:endParaRPr lang="en-US" i="1" dirty="0"/>
          </a:p>
          <a:p>
            <a:r>
              <a:rPr lang="en-US" i="1" dirty="0"/>
              <a:t>We are going to split into smaller breakout rooms for a quick discussion on this topic. What have you found, or what do you plan to do, that will help you navigate managing your advisory team? </a:t>
            </a:r>
          </a:p>
          <a:p>
            <a:endParaRPr lang="en-US" i="1" dirty="0"/>
          </a:p>
          <a:p>
            <a:r>
              <a:rPr lang="en-US" i="0" dirty="0"/>
              <a:t>(</a:t>
            </a:r>
            <a:r>
              <a:rPr lang="en-US" b="1" i="0" dirty="0"/>
              <a:t>ZOOM feature: </a:t>
            </a:r>
            <a:r>
              <a:rPr lang="en-US" i="0" dirty="0"/>
              <a:t>send advisers to breakout rooms for a quick 5 minute discussion. It is recommended you send advisers to breakout rooms of 3-4 participants)</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When breakout rooms close, 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r>
              <a:rPr lang="en-US" i="1" dirty="0"/>
              <a:t>What’re some of the things you listed?</a:t>
            </a:r>
          </a:p>
          <a:p>
            <a:endParaRPr lang="en-US" i="1" dirty="0"/>
          </a:p>
          <a:p>
            <a:r>
              <a:rPr lang="en-US" i="0" dirty="0"/>
              <a:t>Take a few answers; facilitate a conversation around the answers. </a:t>
            </a:r>
          </a:p>
          <a:p>
            <a:endParaRPr lang="en-US" i="0" dirty="0"/>
          </a:p>
          <a:p>
            <a:r>
              <a:rPr lang="en-US" i="1" dirty="0"/>
              <a:t>Great – thank you for sharing! </a:t>
            </a:r>
          </a:p>
          <a:p>
            <a:endParaRPr lang="en-US" i="1" dirty="0"/>
          </a:p>
          <a:p>
            <a:r>
              <a:rPr lang="en-US" i="0" dirty="0"/>
              <a:t>Potential responses to share with the group:</a:t>
            </a:r>
          </a:p>
          <a:p>
            <a:pPr marL="171450" indent="-171450">
              <a:buFontTx/>
              <a:buChar char="-"/>
            </a:pPr>
            <a:r>
              <a:rPr lang="en-US" i="0" dirty="0"/>
              <a:t>Care about the team as a whole and the individuals within the group</a:t>
            </a:r>
          </a:p>
          <a:p>
            <a:pPr marL="171450" indent="-171450">
              <a:buFontTx/>
              <a:buChar char="-"/>
            </a:pPr>
            <a:r>
              <a:rPr lang="en-US" i="0" dirty="0"/>
              <a:t>Clearly communicate expectations</a:t>
            </a:r>
          </a:p>
          <a:p>
            <a:pPr marL="628650" lvl="1" indent="-171450">
              <a:buFontTx/>
              <a:buChar char="-"/>
            </a:pPr>
            <a:r>
              <a:rPr lang="en-US" i="0" dirty="0"/>
              <a:t>Expectations around attending meetings or being at chapter functions (in-person or virtually)</a:t>
            </a:r>
          </a:p>
          <a:p>
            <a:pPr marL="628650" lvl="1" indent="-171450">
              <a:buFontTx/>
              <a:buChar char="-"/>
            </a:pPr>
            <a:r>
              <a:rPr lang="en-US" i="0" dirty="0"/>
              <a:t>Revisit expectations often – discuss them at the beginning of each term</a:t>
            </a:r>
          </a:p>
          <a:p>
            <a:pPr marL="171450" indent="-171450">
              <a:buFontTx/>
              <a:buChar char="-"/>
            </a:pPr>
            <a:r>
              <a:rPr lang="en-US" i="0" dirty="0"/>
              <a:t>Be available – set expectations around communication (can they text you? Call you? What hours?)</a:t>
            </a:r>
          </a:p>
          <a:p>
            <a:pPr marL="171450" indent="-171450">
              <a:buFontTx/>
              <a:buChar char="-"/>
            </a:pPr>
            <a:r>
              <a:rPr lang="en-US" i="0" dirty="0"/>
              <a:t>Encourage use of resources (encourage use of the Library and each other)</a:t>
            </a:r>
          </a:p>
          <a:p>
            <a:pPr marL="171450" indent="-171450">
              <a:buFontTx/>
              <a:buChar char="-"/>
            </a:pPr>
            <a:r>
              <a:rPr lang="en-US" i="0" dirty="0"/>
              <a:t>Provide feedback in the moment; address any issues immediately and respectfully</a:t>
            </a:r>
          </a:p>
          <a:p>
            <a:endParaRPr lang="en-US" i="1" dirty="0"/>
          </a:p>
        </p:txBody>
      </p:sp>
      <p:sp>
        <p:nvSpPr>
          <p:cNvPr id="4" name="Slide Number Placeholder 3"/>
          <p:cNvSpPr>
            <a:spLocks noGrp="1"/>
          </p:cNvSpPr>
          <p:nvPr>
            <p:ph type="sldNum" sz="quarter" idx="10"/>
          </p:nvPr>
        </p:nvSpPr>
        <p:spPr/>
        <p:txBody>
          <a:bodyPr/>
          <a:lstStyle/>
          <a:p>
            <a:fld id="{8417AD55-497C-4B1B-8B30-F8CD9855FF14}" type="slidenum">
              <a:rPr lang="en-US" smtClean="0"/>
              <a:t>8</a:t>
            </a:fld>
            <a:endParaRPr lang="en-US" dirty="0"/>
          </a:p>
        </p:txBody>
      </p:sp>
    </p:spTree>
    <p:extLst>
      <p:ext uri="{BB962C8B-B14F-4D97-AF65-F5344CB8AC3E}">
        <p14:creationId xmlns:p14="http://schemas.microsoft.com/office/powerpoint/2010/main" val="3181837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(3 minutes)</a:t>
            </a:r>
          </a:p>
          <a:p>
            <a:endParaRPr lang="en-US" i="1" dirty="0"/>
          </a:p>
          <a:p>
            <a:r>
              <a:rPr lang="en-US" i="1" dirty="0"/>
              <a:t>While it is important to build your advisory team, it is also important to utilize your other resources – including the regional team and EO staff. </a:t>
            </a:r>
          </a:p>
          <a:p>
            <a:endParaRPr lang="en-US" i="1" dirty="0"/>
          </a:p>
          <a:p>
            <a:r>
              <a:rPr lang="en-US" i="1" baseline="0" dirty="0"/>
              <a:t>What do all these people do? </a:t>
            </a:r>
          </a:p>
          <a:p>
            <a:r>
              <a:rPr lang="en-US" i="1" baseline="0" dirty="0"/>
              <a:t>ATCs work very closely with Regional Collegiate Specialists, or RCSs. You may instead work with a CAC or a NCC.</a:t>
            </a:r>
          </a:p>
          <a:p>
            <a:r>
              <a:rPr lang="en-US" i="1" baseline="0" dirty="0"/>
              <a:t>CFAs work very closely with Regional Finance Specialists, or RFSs, and Regional Housing Specialists, RHSs. You may instead work with a NCFC</a:t>
            </a:r>
          </a:p>
          <a:p>
            <a:r>
              <a:rPr lang="en-US" i="1" baseline="0" dirty="0"/>
              <a:t>Membership advisers work very closely with Regional Collegiate Recruitment Specialists, or RCRS. You may instead work with a CRC or NCRC</a:t>
            </a:r>
          </a:p>
          <a:p>
            <a:r>
              <a:rPr lang="en-US" i="1" baseline="0" dirty="0"/>
              <a:t>Foundation advisers work very closely with Regional Foundation Coordinators, RFNCs.</a:t>
            </a:r>
          </a:p>
          <a:p>
            <a:endParaRPr lang="en-US" i="1" dirty="0"/>
          </a:p>
          <a:p>
            <a:r>
              <a:rPr lang="en-US" i="1" dirty="0"/>
              <a:t>Most of these volunteers work with multiple chapters, so it is important to keep that in mind when communicating with them. Also, except the CDS, they are volunteers – just like you! </a:t>
            </a:r>
          </a:p>
          <a:p>
            <a:endParaRPr lang="en-US" i="1" dirty="0"/>
          </a:p>
          <a:p>
            <a:pPr defTabSz="933237">
              <a:defRPr/>
            </a:pPr>
            <a:r>
              <a:rPr lang="en-US" i="1" dirty="0"/>
              <a:t>You should have heard from the regional officers that serve your </a:t>
            </a:r>
            <a:r>
              <a:rPr lang="en-US" b="0" i="1" dirty="0"/>
              <a:t>chapter already. If you need their contact information, you can find it in the Delta Gamma Leadership Contact Directory in the Library.</a:t>
            </a:r>
          </a:p>
          <a:p>
            <a:pPr defTabSz="933237">
              <a:defRPr/>
            </a:pPr>
            <a:endParaRPr lang="en-US" b="0" i="1" dirty="0"/>
          </a:p>
          <a:p>
            <a:pPr marL="0" marR="0" lvl="0" indent="0" algn="l" defTabSz="933237" rtl="0" eaLnBrk="1" fontAlgn="auto" latinLnBrk="0" hangingPunct="1">
              <a:lnSpc>
                <a:spcPct val="100000"/>
              </a:lnSpc>
              <a:spcBef>
                <a:spcPts val="0"/>
              </a:spcBef>
              <a:spcAft>
                <a:spcPts val="0"/>
              </a:spcAft>
              <a:buClrTx/>
              <a:buSzTx/>
              <a:buFontTx/>
              <a:buNone/>
              <a:tabLst/>
              <a:defRPr/>
            </a:pPr>
            <a:r>
              <a:rPr lang="en-US" i="0" dirty="0"/>
              <a:t>Ask:</a:t>
            </a:r>
          </a:p>
          <a:p>
            <a:pPr defTabSz="933237">
              <a:defRPr/>
            </a:pPr>
            <a:r>
              <a:rPr lang="en-US" b="0" i="1" dirty="0"/>
              <a:t>Any questions about working with the regional team? Type them into the chat box.</a:t>
            </a:r>
          </a:p>
          <a:p>
            <a:pPr defTabSz="933237">
              <a:defRPr/>
            </a:pPr>
            <a:endParaRPr lang="en-US" b="0" i="1" dirty="0"/>
          </a:p>
          <a:p>
            <a:pPr defTabSz="933237">
              <a:defRPr/>
            </a:pPr>
            <a:r>
              <a:rPr lang="en-US" b="0" i="0" dirty="0"/>
              <a:t>Answer any questions raised by advisers in the chat box. </a:t>
            </a:r>
          </a:p>
        </p:txBody>
      </p:sp>
      <p:sp>
        <p:nvSpPr>
          <p:cNvPr id="4" name="Slide Number Placeholder 3"/>
          <p:cNvSpPr>
            <a:spLocks noGrp="1"/>
          </p:cNvSpPr>
          <p:nvPr>
            <p:ph type="sldNum" sz="quarter" idx="10"/>
          </p:nvPr>
        </p:nvSpPr>
        <p:spPr/>
        <p:txBody>
          <a:bodyPr/>
          <a:lstStyle/>
          <a:p>
            <a:fld id="{8417AD55-497C-4B1B-8B30-F8CD9855FF14}" type="slidenum">
              <a:rPr lang="en-US" smtClean="0"/>
              <a:t>9</a:t>
            </a:fld>
            <a:endParaRPr lang="en-US" dirty="0"/>
          </a:p>
        </p:txBody>
      </p:sp>
    </p:spTree>
    <p:extLst>
      <p:ext uri="{BB962C8B-B14F-4D97-AF65-F5344CB8AC3E}">
        <p14:creationId xmlns:p14="http://schemas.microsoft.com/office/powerpoint/2010/main" val="1379843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E46ABC3-579F-48EC-A83A-B70061331252}"/>
              </a:ext>
            </a:extLst>
          </p:cNvPr>
          <p:cNvSpPr>
            <a:spLocks noGrp="1"/>
          </p:cNvSpPr>
          <p:nvPr>
            <p:ph type="body" sz="quarter" idx="10" hasCustomPrompt="1"/>
          </p:nvPr>
        </p:nvSpPr>
        <p:spPr>
          <a:xfrm>
            <a:off x="304800" y="609600"/>
            <a:ext cx="2336800" cy="381000"/>
          </a:xfrm>
          <a:prstGeom prst="rect">
            <a:avLst/>
          </a:prstGeom>
        </p:spPr>
        <p:txBody>
          <a:bodyPr/>
          <a:lstStyle>
            <a:lvl1pPr algn="l">
              <a:defRPr sz="2200" b="1" i="0" cap="none" baseline="0">
                <a:solidFill>
                  <a:srgbClr val="0D2C6C"/>
                </a:solidFill>
                <a:latin typeface="TROPILINE-EXTRABOLD" pitchFamily="2" charset="77"/>
              </a:defRPr>
            </a:lvl1pPr>
            <a:lvl2pPr marL="0" algn="l">
              <a:defRPr sz="1200" b="0">
                <a:solidFill>
                  <a:srgbClr val="B78D4D"/>
                </a:solidFill>
              </a:defRPr>
            </a:lvl2pPr>
          </a:lstStyle>
          <a:p>
            <a:pPr lvl="0"/>
            <a:r>
              <a:rPr lang="en-US" dirty="0"/>
              <a:t>Heading</a:t>
            </a:r>
          </a:p>
          <a:p>
            <a:pPr lvl="1"/>
            <a:r>
              <a:rPr lang="en-US" dirty="0"/>
              <a:t>Subheading</a:t>
            </a:r>
          </a:p>
        </p:txBody>
      </p:sp>
    </p:spTree>
    <p:extLst>
      <p:ext uri="{BB962C8B-B14F-4D97-AF65-F5344CB8AC3E}">
        <p14:creationId xmlns:p14="http://schemas.microsoft.com/office/powerpoint/2010/main" val="170244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40139DE-8F41-34EF-77E2-2125051FB84A}"/>
              </a:ext>
            </a:extLst>
          </p:cNvPr>
          <p:cNvSpPr>
            <a:spLocks noGrp="1"/>
          </p:cNvSpPr>
          <p:nvPr>
            <p:ph type="body" sz="quarter" idx="12"/>
          </p:nvPr>
        </p:nvSpPr>
        <p:spPr>
          <a:xfrm>
            <a:off x="381000" y="762000"/>
            <a:ext cx="4114800" cy="1371600"/>
          </a:xfrm>
          <a:prstGeom prst="rect">
            <a:avLst/>
          </a:prstGeom>
        </p:spPr>
        <p:txBody>
          <a:bodyPr/>
          <a:lstStyle>
            <a:lvl1pPr>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90D9CCCC-9142-4D32-A6E8-79853A51A716}"/>
              </a:ext>
            </a:extLst>
          </p:cNvPr>
          <p:cNvSpPr>
            <a:spLocks noGrp="1"/>
          </p:cNvSpPr>
          <p:nvPr>
            <p:ph sz="quarter" idx="10" hasCustomPrompt="1"/>
          </p:nvPr>
        </p:nvSpPr>
        <p:spPr>
          <a:xfrm>
            <a:off x="381000" y="304801"/>
            <a:ext cx="4114800" cy="304800"/>
          </a:xfrm>
          <a:prstGeom prst="rect">
            <a:avLst/>
          </a:prstGeom>
        </p:spPr>
        <p:txBody>
          <a:bodyPr/>
          <a:lstStyle>
            <a:lvl1pPr>
              <a:defRPr sz="1600" b="1">
                <a:solidFill>
                  <a:schemeClr val="bg1"/>
                </a:solidFill>
                <a:latin typeface="+mj-lt"/>
              </a:defRPr>
            </a:lvl1pPr>
            <a:lvl2pPr marL="0" algn="l">
              <a:defRPr sz="1400" b="1">
                <a:solidFill>
                  <a:srgbClr val="B78D4D"/>
                </a:solidFill>
              </a:defRPr>
            </a:lvl2pPr>
            <a:lvl3pPr>
              <a:defRPr sz="1333">
                <a:latin typeface="+mn-lt"/>
              </a:defRPr>
            </a:lvl3pPr>
          </a:lstStyle>
          <a:p>
            <a:pPr lvl="0"/>
            <a:r>
              <a:rPr lang="en-US" dirty="0"/>
              <a:t>Heading</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20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BEABD-B4FE-41AB-9DC2-3DAA3D42EEF3}"/>
              </a:ext>
            </a:extLst>
          </p:cNvPr>
          <p:cNvSpPr>
            <a:spLocks noGrp="1"/>
          </p:cNvSpPr>
          <p:nvPr>
            <p:ph type="title" hasCustomPrompt="1"/>
          </p:nvPr>
        </p:nvSpPr>
        <p:spPr/>
        <p:txBody>
          <a:bodyPr/>
          <a:lstStyle>
            <a:lvl1pPr algn="ctr">
              <a:defRPr/>
            </a:lvl1pPr>
          </a:lstStyle>
          <a:p>
            <a:r>
              <a:rPr lang="en-US" sz="1760" dirty="0">
                <a:solidFill>
                  <a:schemeClr val="bg1"/>
                </a:solidFill>
                <a:latin typeface="Avenir Next" panose="020B0503020202020204" pitchFamily="34" charset="0"/>
                <a:cs typeface="Arial" panose="020B0604020202020204" pitchFamily="34" charset="0"/>
              </a:rPr>
              <a:t>SUBPAGE HEADER</a:t>
            </a:r>
            <a:endParaRPr lang="en-US" dirty="0"/>
          </a:p>
        </p:txBody>
      </p:sp>
      <p:sp>
        <p:nvSpPr>
          <p:cNvPr id="3" name="Content Placeholder 2">
            <a:extLst>
              <a:ext uri="{FF2B5EF4-FFF2-40B4-BE49-F238E27FC236}">
                <a16:creationId xmlns:a16="http://schemas.microsoft.com/office/drawing/2014/main" id="{6D09A386-3995-40E2-8249-AAFD14AAD337}"/>
              </a:ext>
            </a:extLst>
          </p:cNvPr>
          <p:cNvSpPr>
            <a:spLocks noGrp="1"/>
          </p:cNvSpPr>
          <p:nvPr>
            <p:ph idx="1"/>
          </p:nvPr>
        </p:nvSpPr>
        <p:spPr>
          <a:xfrm>
            <a:off x="335280" y="730250"/>
            <a:ext cx="4206240" cy="1740535"/>
          </a:xfrm>
        </p:spPr>
        <p:txBody>
          <a:bodyPr/>
          <a:lstStyle>
            <a:lvl1pPr>
              <a:defRPr sz="960" b="0">
                <a:solidFill>
                  <a:srgbClr val="C00000"/>
                </a:solidFill>
                <a:latin typeface="Avenir Next" panose="020B0503020202020204" pitchFamily="34" charset="0"/>
              </a:defRPr>
            </a:lvl1pPr>
            <a:lvl2pPr>
              <a:defRPr sz="960">
                <a:solidFill>
                  <a:srgbClr val="00205C"/>
                </a:solidFill>
                <a:latin typeface="Avenir Next" panose="020B0503020202020204" pitchFamily="34" charset="0"/>
              </a:defRPr>
            </a:lvl2pPr>
            <a:lvl3pPr>
              <a:defRPr sz="960">
                <a:solidFill>
                  <a:srgbClr val="00205C"/>
                </a:solidFill>
                <a:latin typeface="Avenir Next" panose="020B0503020202020204" pitchFamily="34" charset="0"/>
              </a:defRPr>
            </a:lvl3pPr>
            <a:lvl4pPr>
              <a:defRPr sz="960">
                <a:solidFill>
                  <a:srgbClr val="00205C"/>
                </a:solidFill>
                <a:latin typeface="Avenir Next" panose="020B0503020202020204" pitchFamily="34" charset="0"/>
              </a:defRPr>
            </a:lvl4pPr>
            <a:lvl5pPr>
              <a:defRPr sz="960">
                <a:solidFill>
                  <a:srgbClr val="00205C"/>
                </a:solidFill>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C86C008-D28D-4012-9DC6-DD2A6CAC0427}"/>
              </a:ext>
            </a:extLst>
          </p:cNvPr>
          <p:cNvSpPr>
            <a:spLocks noGrp="1"/>
          </p:cNvSpPr>
          <p:nvPr>
            <p:ph type="dt" sz="half" idx="10"/>
          </p:nvPr>
        </p:nvSpPr>
        <p:spPr/>
        <p:txBody>
          <a:bodyPr/>
          <a:lstStyle/>
          <a:p>
            <a:fld id="{78178BD1-186A-49DD-87E9-AFB229A4FC39}" type="datetimeFigureOut">
              <a:rPr lang="en-US" smtClean="0"/>
              <a:t>8/29/2022</a:t>
            </a:fld>
            <a:endParaRPr lang="en-US" dirty="0"/>
          </a:p>
        </p:txBody>
      </p:sp>
      <p:sp>
        <p:nvSpPr>
          <p:cNvPr id="5" name="Footer Placeholder 4">
            <a:extLst>
              <a:ext uri="{FF2B5EF4-FFF2-40B4-BE49-F238E27FC236}">
                <a16:creationId xmlns:a16="http://schemas.microsoft.com/office/drawing/2014/main" id="{F888130C-D17A-43E1-A058-D2446B97CE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DB113B-5B01-4AE9-B565-42012A934AEC}"/>
              </a:ext>
            </a:extLst>
          </p:cNvPr>
          <p:cNvSpPr>
            <a:spLocks noGrp="1"/>
          </p:cNvSpPr>
          <p:nvPr>
            <p:ph type="sldNum" sz="quarter" idx="12"/>
          </p:nvPr>
        </p:nvSpPr>
        <p:spPr/>
        <p:txBody>
          <a:bodyPr/>
          <a:lstStyle/>
          <a:p>
            <a:fld id="{C3C32978-89C8-4F67-9E06-A7F43C529717}" type="slidenum">
              <a:rPr lang="en-US" smtClean="0"/>
              <a:t>‹#›</a:t>
            </a:fld>
            <a:endParaRPr lang="en-US" dirty="0"/>
          </a:p>
        </p:txBody>
      </p:sp>
    </p:spTree>
    <p:extLst>
      <p:ext uri="{BB962C8B-B14F-4D97-AF65-F5344CB8AC3E}">
        <p14:creationId xmlns:p14="http://schemas.microsoft.com/office/powerpoint/2010/main" val="1259118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9288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4" r:id="rId2"/>
    <p:sldLayoutId id="2147483667" r:id="rId3"/>
    <p:sldLayoutId id="2147483668" r:id="rId4"/>
    <p:sldLayoutId id="2147483669"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p:bodyStyle>
    <p:otherStyle>
      <a:lvl1pPr marL="0" eaLnBrk="1" hangingPunct="1">
        <a:defRPr>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DE144C-8AB0-4343-A0B3-F5326BD27C34}"/>
              </a:ext>
            </a:extLst>
          </p:cNvPr>
          <p:cNvSpPr>
            <a:spLocks noGrp="1"/>
          </p:cNvSpPr>
          <p:nvPr>
            <p:ph type="body" sz="quarter" idx="10"/>
          </p:nvPr>
        </p:nvSpPr>
        <p:spPr>
          <a:xfrm>
            <a:off x="304800" y="609600"/>
            <a:ext cx="2667000" cy="381000"/>
          </a:xfrm>
        </p:spPr>
        <p:txBody>
          <a:bodyPr/>
          <a:lstStyle/>
          <a:p>
            <a:r>
              <a:rPr lang="en-US" dirty="0"/>
              <a:t>ADVISORY TEAM CHAIRMAN</a:t>
            </a:r>
          </a:p>
          <a:p>
            <a:r>
              <a:rPr lang="en-US" dirty="0"/>
              <a:t> (ATC)</a:t>
            </a:r>
          </a:p>
        </p:txBody>
      </p:sp>
    </p:spTree>
    <p:extLst>
      <p:ext uri="{BB962C8B-B14F-4D97-AF65-F5344CB8AC3E}">
        <p14:creationId xmlns:p14="http://schemas.microsoft.com/office/powerpoint/2010/main" val="3462858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DBF48B67-8CBE-4F40-BB52-CC223E7A3112}"/>
              </a:ext>
            </a:extLst>
          </p:cNvPr>
          <p:cNvGraphicFramePr>
            <a:graphicFrameLocks noGrp="1"/>
          </p:cNvGraphicFramePr>
          <p:nvPr/>
        </p:nvGraphicFramePr>
        <p:xfrm>
          <a:off x="1214846" y="920931"/>
          <a:ext cx="2312125" cy="1221377"/>
        </p:xfrm>
        <a:graphic>
          <a:graphicData uri="http://schemas.openxmlformats.org/drawingml/2006/table">
            <a:tbl>
              <a:tblPr/>
              <a:tblGrid>
                <a:gridCol w="751845">
                  <a:extLst>
                    <a:ext uri="{9D8B030D-6E8A-4147-A177-3AD203B41FA5}">
                      <a16:colId xmlns:a16="http://schemas.microsoft.com/office/drawing/2014/main" val="3667648819"/>
                    </a:ext>
                  </a:extLst>
                </a:gridCol>
                <a:gridCol w="784182">
                  <a:extLst>
                    <a:ext uri="{9D8B030D-6E8A-4147-A177-3AD203B41FA5}">
                      <a16:colId xmlns:a16="http://schemas.microsoft.com/office/drawing/2014/main" val="2633404865"/>
                    </a:ext>
                  </a:extLst>
                </a:gridCol>
                <a:gridCol w="776098">
                  <a:extLst>
                    <a:ext uri="{9D8B030D-6E8A-4147-A177-3AD203B41FA5}">
                      <a16:colId xmlns:a16="http://schemas.microsoft.com/office/drawing/2014/main" val="4037585162"/>
                    </a:ext>
                  </a:extLst>
                </a:gridCol>
              </a:tblGrid>
              <a:tr h="259443">
                <a:tc>
                  <a:txBody>
                    <a:bodyPr/>
                    <a:lstStyle/>
                    <a:p>
                      <a:pPr algn="l" fontAlgn="b"/>
                      <a:r>
                        <a:rPr lang="en-US" sz="400" b="0" i="0" u="none" strike="noStrike" dirty="0">
                          <a:solidFill>
                            <a:srgbClr val="000000"/>
                          </a:solidFill>
                          <a:effectLst/>
                          <a:latin typeface="Montserrat" panose="00000500000000000000" pitchFamily="2" charset="0"/>
                        </a:rPr>
                        <a:t> </a:t>
                      </a:r>
                    </a:p>
                  </a:txBody>
                  <a:tcPr marL="3048" marR="3048" marT="3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Montserrat" panose="00000500000000000000" pitchFamily="2" charset="0"/>
                        </a:rPr>
                        <a:t>Urgent</a:t>
                      </a:r>
                    </a:p>
                  </a:txBody>
                  <a:tcPr marL="3048" marR="3048" marT="3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Montserrat" panose="00000500000000000000" pitchFamily="2" charset="0"/>
                        </a:rPr>
                        <a:t>Not Urgent</a:t>
                      </a:r>
                    </a:p>
                  </a:txBody>
                  <a:tcPr marL="3048" marR="3048" marT="3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4496234"/>
                  </a:ext>
                </a:extLst>
              </a:tr>
              <a:tr h="494937">
                <a:tc>
                  <a:txBody>
                    <a:bodyPr/>
                    <a:lstStyle/>
                    <a:p>
                      <a:pPr algn="l" fontAlgn="b"/>
                      <a:r>
                        <a:rPr lang="en-US" sz="800" b="1" i="0" u="none" strike="noStrike" dirty="0">
                          <a:solidFill>
                            <a:srgbClr val="000000"/>
                          </a:solidFill>
                          <a:effectLst/>
                          <a:latin typeface="Montserrat" panose="00000500000000000000" pitchFamily="2" charset="0"/>
                        </a:rPr>
                        <a:t>Important</a:t>
                      </a:r>
                    </a:p>
                  </a:txBody>
                  <a:tcPr marL="3048" marR="3048" marT="3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ontserrat" panose="00000500000000000000" pitchFamily="2" charset="0"/>
                        </a:rPr>
                        <a:t>1</a:t>
                      </a:r>
                    </a:p>
                  </a:txBody>
                  <a:tcPr marL="3048" marR="3048" marT="3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ontserrat" panose="00000500000000000000" pitchFamily="2" charset="0"/>
                        </a:rPr>
                        <a:t>2</a:t>
                      </a:r>
                    </a:p>
                  </a:txBody>
                  <a:tcPr marL="3048" marR="3048" marT="3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5665400"/>
                  </a:ext>
                </a:extLst>
              </a:tr>
              <a:tr h="466997">
                <a:tc>
                  <a:txBody>
                    <a:bodyPr/>
                    <a:lstStyle/>
                    <a:p>
                      <a:pPr algn="l" fontAlgn="b"/>
                      <a:r>
                        <a:rPr lang="en-US" sz="800" b="1" i="0" u="none" strike="noStrike" dirty="0">
                          <a:solidFill>
                            <a:srgbClr val="000000"/>
                          </a:solidFill>
                          <a:effectLst/>
                          <a:latin typeface="Montserrat" panose="00000500000000000000" pitchFamily="2" charset="0"/>
                        </a:rPr>
                        <a:t>Not important</a:t>
                      </a:r>
                    </a:p>
                  </a:txBody>
                  <a:tcPr marL="3048" marR="3048" marT="30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ontserrat" panose="00000500000000000000" pitchFamily="2" charset="0"/>
                        </a:rPr>
                        <a:t>3</a:t>
                      </a:r>
                    </a:p>
                  </a:txBody>
                  <a:tcPr marL="3048" marR="3048" marT="3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ontserrat" panose="00000500000000000000" pitchFamily="2" charset="0"/>
                        </a:rPr>
                        <a:t>4</a:t>
                      </a:r>
                    </a:p>
                  </a:txBody>
                  <a:tcPr marL="3048" marR="3048" marT="3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729079"/>
                  </a:ext>
                </a:extLst>
              </a:tr>
            </a:tbl>
          </a:graphicData>
        </a:graphic>
      </p:graphicFrame>
      <p:sp>
        <p:nvSpPr>
          <p:cNvPr id="6" name="Content Placeholder 5">
            <a:extLst>
              <a:ext uri="{FF2B5EF4-FFF2-40B4-BE49-F238E27FC236}">
                <a16:creationId xmlns:a16="http://schemas.microsoft.com/office/drawing/2014/main" id="{65119B38-81C9-F92D-50A6-C3EDE5A265B6}"/>
              </a:ext>
            </a:extLst>
          </p:cNvPr>
          <p:cNvSpPr>
            <a:spLocks noGrp="1"/>
          </p:cNvSpPr>
          <p:nvPr>
            <p:ph sz="quarter" idx="10"/>
          </p:nvPr>
        </p:nvSpPr>
        <p:spPr/>
        <p:txBody>
          <a:bodyPr/>
          <a:lstStyle/>
          <a:p>
            <a:r>
              <a:rPr lang="en-US" sz="1600" dirty="0"/>
              <a:t>Eisenhower Matrix</a:t>
            </a:r>
          </a:p>
          <a:p>
            <a:endParaRPr lang="en-US" dirty="0"/>
          </a:p>
        </p:txBody>
      </p:sp>
    </p:spTree>
    <p:extLst>
      <p:ext uri="{BB962C8B-B14F-4D97-AF65-F5344CB8AC3E}">
        <p14:creationId xmlns:p14="http://schemas.microsoft.com/office/powerpoint/2010/main" val="466534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B4B7C7-8D43-241C-D58A-0A466D090908}"/>
              </a:ext>
            </a:extLst>
          </p:cNvPr>
          <p:cNvSpPr>
            <a:spLocks noGrp="1"/>
          </p:cNvSpPr>
          <p:nvPr>
            <p:ph type="body" sz="quarter" idx="10"/>
          </p:nvPr>
        </p:nvSpPr>
        <p:spPr>
          <a:xfrm>
            <a:off x="304800" y="609600"/>
            <a:ext cx="2819400" cy="381000"/>
          </a:xfrm>
        </p:spPr>
        <p:txBody>
          <a:bodyPr/>
          <a:lstStyle/>
          <a:p>
            <a:r>
              <a:rPr lang="en-US" sz="2400" dirty="0">
                <a:latin typeface="+mj-lt"/>
              </a:rPr>
              <a:t>MEMBER STATUS CHANGES</a:t>
            </a:r>
          </a:p>
          <a:p>
            <a:endParaRPr lang="en-US" dirty="0"/>
          </a:p>
        </p:txBody>
      </p:sp>
    </p:spTree>
    <p:extLst>
      <p:ext uri="{BB962C8B-B14F-4D97-AF65-F5344CB8AC3E}">
        <p14:creationId xmlns:p14="http://schemas.microsoft.com/office/powerpoint/2010/main" val="3799388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C0B2F7-63F5-4FF4-BAAC-1FB2C17825AE}"/>
              </a:ext>
            </a:extLst>
          </p:cNvPr>
          <p:cNvSpPr txBox="1"/>
          <p:nvPr/>
        </p:nvSpPr>
        <p:spPr>
          <a:xfrm>
            <a:off x="152400" y="990600"/>
            <a:ext cx="2895600" cy="584775"/>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r>
              <a:rPr lang="en-US" sz="1600" b="1" dirty="0">
                <a:latin typeface="+mj-lt"/>
              </a:rPr>
              <a:t>MEMBER STATUS GUIDE</a:t>
            </a:r>
          </a:p>
          <a:p>
            <a:r>
              <a:rPr lang="en-US" sz="1600" b="1" dirty="0">
                <a:latin typeface="+mj-lt"/>
              </a:rPr>
              <a:t>FOR CHAPTER MEMBERS</a:t>
            </a:r>
          </a:p>
        </p:txBody>
      </p:sp>
    </p:spTree>
    <p:extLst>
      <p:ext uri="{BB962C8B-B14F-4D97-AF65-F5344CB8AC3E}">
        <p14:creationId xmlns:p14="http://schemas.microsoft.com/office/powerpoint/2010/main" val="2344050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58791D-4BE3-440F-9C4B-677DC14D1829}"/>
              </a:ext>
            </a:extLst>
          </p:cNvPr>
          <p:cNvSpPr txBox="1"/>
          <p:nvPr/>
        </p:nvSpPr>
        <p:spPr>
          <a:xfrm>
            <a:off x="423134" y="899160"/>
            <a:ext cx="3935506" cy="1053045"/>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82880" indent="-182880">
              <a:buFont typeface="Arial" panose="020B0604020202020204" pitchFamily="34" charset="0"/>
              <a:buChar char="•"/>
            </a:pPr>
            <a:r>
              <a:rPr lang="en-US" sz="1400" dirty="0">
                <a:solidFill>
                  <a:srgbClr val="000000"/>
                </a:solidFill>
                <a:latin typeface="Montserrat" panose="00000500000000000000" pitchFamily="2" charset="0"/>
              </a:rPr>
              <a:t>Application</a:t>
            </a:r>
          </a:p>
          <a:p>
            <a:pPr marL="182880" indent="-182880">
              <a:buFont typeface="Arial" panose="020B0604020202020204" pitchFamily="34" charset="0"/>
              <a:buChar char="•"/>
            </a:pPr>
            <a:r>
              <a:rPr lang="en-US" sz="1400" dirty="0">
                <a:solidFill>
                  <a:srgbClr val="000000"/>
                </a:solidFill>
                <a:latin typeface="Montserrat" panose="00000500000000000000" pitchFamily="2" charset="0"/>
              </a:rPr>
              <a:t>Honor Board Review</a:t>
            </a:r>
          </a:p>
          <a:p>
            <a:pPr marL="182880" indent="-182880">
              <a:buFont typeface="Arial" panose="020B0604020202020204" pitchFamily="34" charset="0"/>
              <a:buChar char="•"/>
            </a:pPr>
            <a:r>
              <a:rPr lang="en-US" sz="1400" dirty="0">
                <a:solidFill>
                  <a:srgbClr val="000000"/>
                </a:solidFill>
                <a:latin typeface="Montserrat" panose="00000500000000000000" pitchFamily="2" charset="0"/>
              </a:rPr>
              <a:t>Outcome shared with the member</a:t>
            </a:r>
          </a:p>
          <a:p>
            <a:pPr marL="182880" indent="-182880">
              <a:buFont typeface="Arial" panose="020B0604020202020204" pitchFamily="34" charset="0"/>
              <a:buChar char="•"/>
            </a:pPr>
            <a:r>
              <a:rPr lang="en-US" sz="1400" dirty="0">
                <a:solidFill>
                  <a:srgbClr val="000000"/>
                </a:solidFill>
                <a:latin typeface="Montserrat" panose="00000500000000000000" pitchFamily="2" charset="0"/>
              </a:rPr>
              <a:t>In-person meeting</a:t>
            </a:r>
          </a:p>
          <a:p>
            <a:endParaRPr lang="en-US" sz="643" dirty="0"/>
          </a:p>
        </p:txBody>
      </p:sp>
      <p:sp>
        <p:nvSpPr>
          <p:cNvPr id="4" name="Content Placeholder 3">
            <a:extLst>
              <a:ext uri="{FF2B5EF4-FFF2-40B4-BE49-F238E27FC236}">
                <a16:creationId xmlns:a16="http://schemas.microsoft.com/office/drawing/2014/main" id="{8D9E96F8-1C4F-9A6C-2EDA-E4577E47B29E}"/>
              </a:ext>
            </a:extLst>
          </p:cNvPr>
          <p:cNvSpPr>
            <a:spLocks noGrp="1"/>
          </p:cNvSpPr>
          <p:nvPr>
            <p:ph sz="quarter" idx="10"/>
          </p:nvPr>
        </p:nvSpPr>
        <p:spPr/>
        <p:txBody>
          <a:bodyPr/>
          <a:lstStyle/>
          <a:p>
            <a:r>
              <a:rPr lang="en-US" sz="1600" dirty="0"/>
              <a:t>Excused Status - Process</a:t>
            </a:r>
          </a:p>
          <a:p>
            <a:endParaRPr lang="en-US" dirty="0"/>
          </a:p>
        </p:txBody>
      </p:sp>
    </p:spTree>
    <p:extLst>
      <p:ext uri="{BB962C8B-B14F-4D97-AF65-F5344CB8AC3E}">
        <p14:creationId xmlns:p14="http://schemas.microsoft.com/office/powerpoint/2010/main" val="3193197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6">
            <a:extLst>
              <a:ext uri="{FF2B5EF4-FFF2-40B4-BE49-F238E27FC236}">
                <a16:creationId xmlns:a16="http://schemas.microsoft.com/office/drawing/2014/main" id="{1A6B08D0-173C-468B-8DC8-541B552593DD}"/>
              </a:ext>
            </a:extLst>
          </p:cNvPr>
          <p:cNvGraphicFramePr>
            <a:graphicFrameLocks/>
          </p:cNvGraphicFramePr>
          <p:nvPr>
            <p:extLst>
              <p:ext uri="{D42A27DB-BD31-4B8C-83A1-F6EECF244321}">
                <p14:modId xmlns:p14="http://schemas.microsoft.com/office/powerpoint/2010/main" val="2781505401"/>
              </p:ext>
            </p:extLst>
          </p:nvPr>
        </p:nvGraphicFramePr>
        <p:xfrm>
          <a:off x="304800" y="762000"/>
          <a:ext cx="3657600"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41C1FC5D-1066-902E-9930-D7EAA795A2CC}"/>
              </a:ext>
            </a:extLst>
          </p:cNvPr>
          <p:cNvSpPr>
            <a:spLocks noGrp="1"/>
          </p:cNvSpPr>
          <p:nvPr>
            <p:ph sz="quarter" idx="10"/>
          </p:nvPr>
        </p:nvSpPr>
        <p:spPr/>
        <p:txBody>
          <a:bodyPr/>
          <a:lstStyle/>
          <a:p>
            <a:r>
              <a:rPr lang="en-US" dirty="0"/>
              <a:t>Excused Status Types</a:t>
            </a:r>
          </a:p>
        </p:txBody>
      </p:sp>
    </p:spTree>
    <p:extLst>
      <p:ext uri="{BB962C8B-B14F-4D97-AF65-F5344CB8AC3E}">
        <p14:creationId xmlns:p14="http://schemas.microsoft.com/office/powerpoint/2010/main" val="2461411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36E988-8652-487C-88BA-8851AECFC81D}"/>
              </a:ext>
            </a:extLst>
          </p:cNvPr>
          <p:cNvSpPr txBox="1"/>
          <p:nvPr/>
        </p:nvSpPr>
        <p:spPr>
          <a:xfrm>
            <a:off x="823504" y="902240"/>
            <a:ext cx="3229792" cy="938719"/>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algn="ctr"/>
            <a:r>
              <a:rPr lang="en-US" sz="1100" i="1" dirty="0">
                <a:latin typeface="Montserrat" panose="00000500000000000000" pitchFamily="2" charset="0"/>
              </a:rPr>
              <a:t>I am the ATC and I notice in the Honor Board Summary Activity Log that Honor Board has approved more Excused Status requests than I was anticipating. Should I be concerned?</a:t>
            </a:r>
          </a:p>
        </p:txBody>
      </p:sp>
    </p:spTree>
    <p:extLst>
      <p:ext uri="{BB962C8B-B14F-4D97-AF65-F5344CB8AC3E}">
        <p14:creationId xmlns:p14="http://schemas.microsoft.com/office/powerpoint/2010/main" val="2201019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8C2406-45C6-40CC-BC16-3DBF4D420D1B}"/>
              </a:ext>
            </a:extLst>
          </p:cNvPr>
          <p:cNvSpPr>
            <a:spLocks noGrp="1"/>
          </p:cNvSpPr>
          <p:nvPr>
            <p:ph type="body" sz="quarter" idx="10"/>
          </p:nvPr>
        </p:nvSpPr>
        <p:spPr>
          <a:xfrm>
            <a:off x="304800" y="914400"/>
            <a:ext cx="2336800" cy="381000"/>
          </a:xfrm>
        </p:spPr>
        <p:txBody>
          <a:bodyPr>
            <a:normAutofit fontScale="25000" lnSpcReduction="20000"/>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r>
              <a:rPr lang="en-US" sz="9600" dirty="0">
                <a:solidFill>
                  <a:srgbClr val="0D2C6C"/>
                </a:solidFill>
                <a:latin typeface="+mj-lt"/>
              </a:rPr>
              <a:t>CALENDAR PLANNING </a:t>
            </a:r>
          </a:p>
          <a:p>
            <a:pPr algn="ctr"/>
            <a:endParaRPr lang="en-US" sz="1760" dirty="0">
              <a:solidFill>
                <a:schemeClr val="bg2"/>
              </a:solidFill>
              <a:latin typeface="Billy Ohio" panose="02000506000000020004" pitchFamily="50" charset="0"/>
            </a:endParaRPr>
          </a:p>
        </p:txBody>
      </p:sp>
    </p:spTree>
    <p:extLst>
      <p:ext uri="{BB962C8B-B14F-4D97-AF65-F5344CB8AC3E}">
        <p14:creationId xmlns:p14="http://schemas.microsoft.com/office/powerpoint/2010/main" val="877273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3">
            <a:extLst>
              <a:ext uri="{FF2B5EF4-FFF2-40B4-BE49-F238E27FC236}">
                <a16:creationId xmlns:a16="http://schemas.microsoft.com/office/drawing/2014/main" id="{9D4B1514-6582-0445-0C69-3B0229C423B0}"/>
              </a:ext>
            </a:extLst>
          </p:cNvPr>
          <p:cNvSpPr txBox="1">
            <a:spLocks/>
          </p:cNvSpPr>
          <p:nvPr/>
        </p:nvSpPr>
        <p:spPr>
          <a:xfrm>
            <a:off x="395504" y="728139"/>
            <a:ext cx="4041324" cy="1012360"/>
          </a:xfrm>
          <a:prstGeom prst="rect">
            <a:avLst/>
          </a:prstGeom>
        </p:spPr>
        <p:txBody>
          <a:bodyPr vert="horz" lIns="36576" tIns="18288" rIns="36576" bIns="18288" numCol="1" rtlCol="0">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14300" indent="-114300"/>
            <a:r>
              <a:rPr lang="en-US" sz="1120" b="1" dirty="0">
                <a:solidFill>
                  <a:srgbClr val="000000"/>
                </a:solidFill>
                <a:latin typeface="Montserrat" panose="00000500000000000000" pitchFamily="2" charset="0"/>
              </a:rPr>
              <a:t>March 1</a:t>
            </a:r>
            <a:r>
              <a:rPr lang="en-US" sz="1120" dirty="0">
                <a:solidFill>
                  <a:srgbClr val="000000"/>
                </a:solidFill>
                <a:latin typeface="Montserrat" panose="00000500000000000000" pitchFamily="2" charset="0"/>
              </a:rPr>
              <a:t> spring quarter </a:t>
            </a:r>
          </a:p>
          <a:p>
            <a:pPr marL="114300" indent="-114300"/>
            <a:r>
              <a:rPr lang="en-US" sz="1120" b="1" dirty="0">
                <a:solidFill>
                  <a:srgbClr val="000000"/>
                </a:solidFill>
                <a:latin typeface="Montserrat" panose="00000500000000000000" pitchFamily="2" charset="0"/>
              </a:rPr>
              <a:t>April 1 </a:t>
            </a:r>
            <a:r>
              <a:rPr lang="en-US" sz="1120" dirty="0">
                <a:solidFill>
                  <a:srgbClr val="000000"/>
                </a:solidFill>
                <a:latin typeface="Montserrat" panose="00000500000000000000" pitchFamily="2" charset="0"/>
              </a:rPr>
              <a:t>for fall semester/quarter </a:t>
            </a:r>
          </a:p>
          <a:p>
            <a:pPr marL="114300" indent="-114300"/>
            <a:r>
              <a:rPr lang="en-US" sz="1120" b="1" dirty="0">
                <a:solidFill>
                  <a:srgbClr val="000000"/>
                </a:solidFill>
                <a:latin typeface="Montserrat" panose="00000500000000000000" pitchFamily="2" charset="0"/>
              </a:rPr>
              <a:t>November 1 </a:t>
            </a:r>
            <a:r>
              <a:rPr lang="en-US" sz="1120" dirty="0">
                <a:solidFill>
                  <a:srgbClr val="000000"/>
                </a:solidFill>
                <a:latin typeface="Montserrat" panose="00000500000000000000" pitchFamily="2" charset="0"/>
              </a:rPr>
              <a:t>for spring semester or winter quarter </a:t>
            </a:r>
          </a:p>
        </p:txBody>
      </p:sp>
      <p:sp>
        <p:nvSpPr>
          <p:cNvPr id="4" name="Content Placeholder 3">
            <a:extLst>
              <a:ext uri="{FF2B5EF4-FFF2-40B4-BE49-F238E27FC236}">
                <a16:creationId xmlns:a16="http://schemas.microsoft.com/office/drawing/2014/main" id="{6B0866FB-E4F4-212C-D055-ECAF0F096C27}"/>
              </a:ext>
            </a:extLst>
          </p:cNvPr>
          <p:cNvSpPr>
            <a:spLocks noGrp="1"/>
          </p:cNvSpPr>
          <p:nvPr>
            <p:ph sz="quarter" idx="10"/>
          </p:nvPr>
        </p:nvSpPr>
        <p:spPr>
          <a:xfrm>
            <a:off x="358766" y="305888"/>
            <a:ext cx="4114800" cy="304800"/>
          </a:xfrm>
        </p:spPr>
        <p:txBody>
          <a:bodyPr/>
          <a:lstStyle/>
          <a:p>
            <a:r>
              <a:rPr lang="en-US" dirty="0"/>
              <a:t>Calendar Planning Process Timeline</a:t>
            </a:r>
          </a:p>
        </p:txBody>
      </p:sp>
    </p:spTree>
    <p:extLst>
      <p:ext uri="{BB962C8B-B14F-4D97-AF65-F5344CB8AC3E}">
        <p14:creationId xmlns:p14="http://schemas.microsoft.com/office/powerpoint/2010/main" val="81439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8B7223-C614-CCB8-9552-E6CF3E409AAA}"/>
              </a:ext>
            </a:extLst>
          </p:cNvPr>
          <p:cNvPicPr>
            <a:picLocks noChangeAspect="1"/>
          </p:cNvPicPr>
          <p:nvPr/>
        </p:nvPicPr>
        <p:blipFill>
          <a:blip r:embed="rId3"/>
          <a:stretch>
            <a:fillRect/>
          </a:stretch>
        </p:blipFill>
        <p:spPr>
          <a:xfrm>
            <a:off x="1146301" y="688658"/>
            <a:ext cx="2584199" cy="1365885"/>
          </a:xfrm>
          <a:prstGeom prst="rect">
            <a:avLst/>
          </a:prstGeom>
        </p:spPr>
      </p:pic>
      <p:sp>
        <p:nvSpPr>
          <p:cNvPr id="4" name="Text Placeholder 3">
            <a:extLst>
              <a:ext uri="{FF2B5EF4-FFF2-40B4-BE49-F238E27FC236}">
                <a16:creationId xmlns:a16="http://schemas.microsoft.com/office/drawing/2014/main" id="{C8076A46-3AA4-7661-5C3E-C84D6228B033}"/>
              </a:ext>
            </a:extLst>
          </p:cNvPr>
          <p:cNvSpPr>
            <a:spLocks noGrp="1"/>
          </p:cNvSpPr>
          <p:nvPr>
            <p:ph type="body" sz="quarter" idx="12"/>
          </p:nvPr>
        </p:nvSpPr>
        <p:spPr/>
        <p:txBody>
          <a:bodyPr/>
          <a:lstStyle/>
          <a:p>
            <a:endParaRPr lang="en-US" dirty="0"/>
          </a:p>
        </p:txBody>
      </p:sp>
      <p:sp>
        <p:nvSpPr>
          <p:cNvPr id="3" name="Content Placeholder 2">
            <a:extLst>
              <a:ext uri="{FF2B5EF4-FFF2-40B4-BE49-F238E27FC236}">
                <a16:creationId xmlns:a16="http://schemas.microsoft.com/office/drawing/2014/main" id="{094DB75B-7632-BF55-92DE-682B7ACE52AE}"/>
              </a:ext>
            </a:extLst>
          </p:cNvPr>
          <p:cNvSpPr>
            <a:spLocks noGrp="1"/>
          </p:cNvSpPr>
          <p:nvPr>
            <p:ph sz="quarter" idx="10"/>
          </p:nvPr>
        </p:nvSpPr>
        <p:spPr/>
        <p:txBody>
          <a:bodyPr/>
          <a:lstStyle/>
          <a:p>
            <a:r>
              <a:rPr lang="en-US" dirty="0"/>
              <a:t>Calendar Planning Guide </a:t>
            </a:r>
          </a:p>
        </p:txBody>
      </p:sp>
    </p:spTree>
    <p:extLst>
      <p:ext uri="{BB962C8B-B14F-4D97-AF65-F5344CB8AC3E}">
        <p14:creationId xmlns:p14="http://schemas.microsoft.com/office/powerpoint/2010/main" val="176160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1E89BE-0485-FFF0-D841-1BA3E752608E}"/>
              </a:ext>
            </a:extLst>
          </p:cNvPr>
          <p:cNvSpPr>
            <a:spLocks noGrp="1"/>
          </p:cNvSpPr>
          <p:nvPr>
            <p:ph type="body" sz="quarter" idx="12"/>
          </p:nvPr>
        </p:nvSpPr>
        <p:spPr/>
        <p:txBody>
          <a:bodyPr/>
          <a:lstStyle/>
          <a:p>
            <a:pPr algn="l"/>
            <a:r>
              <a:rPr lang="en-US" sz="800" b="1" dirty="0">
                <a:solidFill>
                  <a:srgbClr val="000000"/>
                </a:solidFill>
                <a:latin typeface="Montserrat" panose="00000500000000000000" pitchFamily="2" charset="0"/>
              </a:rPr>
              <a:t>When planning, be sure to think about…</a:t>
            </a:r>
          </a:p>
          <a:p>
            <a:pPr marL="320040" lvl="1" indent="-137160">
              <a:buFont typeface="Arial" panose="020B0604020202020204" pitchFamily="34" charset="0"/>
              <a:buChar char="•"/>
            </a:pPr>
            <a:r>
              <a:rPr lang="en-US" sz="800" dirty="0">
                <a:solidFill>
                  <a:srgbClr val="000000"/>
                </a:solidFill>
                <a:latin typeface="Montserrat" panose="00000500000000000000" pitchFamily="2" charset="0"/>
              </a:rPr>
              <a:t>What programs could be planned together to suffice requirements in two areas?</a:t>
            </a:r>
          </a:p>
          <a:p>
            <a:pPr marL="320040" lvl="1" indent="-137160">
              <a:buFont typeface="Arial" panose="020B0604020202020204" pitchFamily="34" charset="0"/>
              <a:buChar char="•"/>
            </a:pPr>
            <a:r>
              <a:rPr lang="en-US" sz="800" dirty="0">
                <a:solidFill>
                  <a:srgbClr val="000000"/>
                </a:solidFill>
                <a:latin typeface="Montserrat" panose="00000500000000000000" pitchFamily="2" charset="0"/>
              </a:rPr>
              <a:t>What activities allow for cross officer planning?</a:t>
            </a:r>
          </a:p>
          <a:p>
            <a:pPr marL="320040" lvl="1" indent="-137160">
              <a:buFont typeface="Arial" panose="020B0604020202020204" pitchFamily="34" charset="0"/>
              <a:buChar char="•"/>
            </a:pPr>
            <a:r>
              <a:rPr lang="en-US" sz="800" dirty="0">
                <a:solidFill>
                  <a:srgbClr val="000000"/>
                </a:solidFill>
                <a:latin typeface="Montserrat" panose="00000500000000000000" pitchFamily="2" charset="0"/>
              </a:rPr>
              <a:t>Which programs share the same outcomes?</a:t>
            </a:r>
          </a:p>
          <a:p>
            <a:pPr marL="320040" lvl="1" indent="-137160">
              <a:buFont typeface="Arial" panose="020B0604020202020204" pitchFamily="34" charset="0"/>
              <a:buChar char="•"/>
            </a:pPr>
            <a:r>
              <a:rPr lang="en-US" sz="800" dirty="0">
                <a:solidFill>
                  <a:srgbClr val="000000"/>
                </a:solidFill>
                <a:latin typeface="Montserrat" panose="00000500000000000000" pitchFamily="2" charset="0"/>
              </a:rPr>
              <a:t>How could you adjust a program or add to a program to support two or more requirements?</a:t>
            </a:r>
          </a:p>
          <a:p>
            <a:pPr marL="137160" indent="-137160"/>
            <a:r>
              <a:rPr lang="en-US" sz="800" b="1" dirty="0">
                <a:solidFill>
                  <a:srgbClr val="000000"/>
                </a:solidFill>
                <a:latin typeface="Montserrat" panose="00000500000000000000" pitchFamily="2" charset="0"/>
              </a:rPr>
              <a:t>Resource: Multipurpose Programming Resource</a:t>
            </a:r>
          </a:p>
          <a:p>
            <a:pPr marL="137160" indent="-137160" algn="l">
              <a:buFont typeface="Arial" panose="020B0604020202020204" pitchFamily="34" charset="0"/>
              <a:buChar char="•"/>
            </a:pPr>
            <a:endParaRPr lang="en-US" sz="800" dirty="0"/>
          </a:p>
          <a:p>
            <a:endParaRPr lang="en-US" dirty="0"/>
          </a:p>
        </p:txBody>
      </p:sp>
      <p:sp>
        <p:nvSpPr>
          <p:cNvPr id="5" name="Content Placeholder 4">
            <a:extLst>
              <a:ext uri="{FF2B5EF4-FFF2-40B4-BE49-F238E27FC236}">
                <a16:creationId xmlns:a16="http://schemas.microsoft.com/office/drawing/2014/main" id="{63D1D9F4-C895-F9A1-8EB3-B480FC4C196A}"/>
              </a:ext>
            </a:extLst>
          </p:cNvPr>
          <p:cNvSpPr>
            <a:spLocks noGrp="1"/>
          </p:cNvSpPr>
          <p:nvPr>
            <p:ph sz="quarter" idx="10"/>
          </p:nvPr>
        </p:nvSpPr>
        <p:spPr/>
        <p:txBody>
          <a:bodyPr/>
          <a:lstStyle/>
          <a:p>
            <a:r>
              <a:rPr lang="en-US" sz="1200" b="1" dirty="0">
                <a:solidFill>
                  <a:schemeClr val="bg2"/>
                </a:solidFill>
                <a:cs typeface="Arial" panose="020B0604020202020204" pitchFamily="34" charset="0"/>
              </a:rPr>
              <a:t>Calendar Planning | Multi-purpose Programming</a:t>
            </a:r>
          </a:p>
          <a:p>
            <a:endParaRPr lang="en-US" dirty="0"/>
          </a:p>
        </p:txBody>
      </p:sp>
    </p:spTree>
    <p:extLst>
      <p:ext uri="{BB962C8B-B14F-4D97-AF65-F5344CB8AC3E}">
        <p14:creationId xmlns:p14="http://schemas.microsoft.com/office/powerpoint/2010/main" val="1723026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59478EF-FEE5-D7FA-CC55-8173602FE1F6}"/>
              </a:ext>
            </a:extLst>
          </p:cNvPr>
          <p:cNvSpPr>
            <a:spLocks noGrp="1"/>
          </p:cNvSpPr>
          <p:nvPr>
            <p:ph type="body" sz="quarter" idx="12"/>
          </p:nvPr>
        </p:nvSpPr>
        <p:spPr/>
        <p:txBody>
          <a:bodyPr/>
          <a:lstStyle/>
          <a:p>
            <a:pPr algn="l"/>
            <a:r>
              <a:rPr lang="en-US" sz="1200" dirty="0">
                <a:solidFill>
                  <a:srgbClr val="000000"/>
                </a:solidFill>
                <a:latin typeface="Montserrat" panose="00000500000000000000" pitchFamily="2" charset="0"/>
              </a:rPr>
              <a:t>Introductions</a:t>
            </a:r>
          </a:p>
          <a:p>
            <a:pPr marL="320040" lvl="1" indent="-137160" algn="l">
              <a:buFont typeface="Arial" panose="020B0604020202020204" pitchFamily="34" charset="0"/>
              <a:buChar char="•"/>
            </a:pPr>
            <a:r>
              <a:rPr lang="en-US" sz="1200" dirty="0">
                <a:solidFill>
                  <a:srgbClr val="000000"/>
                </a:solidFill>
                <a:latin typeface="Montserrat" panose="00000500000000000000" pitchFamily="2" charset="0"/>
              </a:rPr>
              <a:t>Share…</a:t>
            </a:r>
          </a:p>
          <a:p>
            <a:pPr marL="502920" lvl="2" indent="-137160" algn="l">
              <a:buFont typeface="Arial" panose="020B0604020202020204" pitchFamily="34" charset="0"/>
              <a:buChar char="•"/>
            </a:pPr>
            <a:r>
              <a:rPr lang="en-US" sz="1200" dirty="0">
                <a:solidFill>
                  <a:srgbClr val="000000"/>
                </a:solidFill>
                <a:latin typeface="Montserrat" panose="00000500000000000000" pitchFamily="2" charset="0"/>
              </a:rPr>
              <a:t>Name</a:t>
            </a:r>
          </a:p>
          <a:p>
            <a:pPr marL="502920" lvl="2" indent="-137160" algn="l">
              <a:buFont typeface="Arial" panose="020B0604020202020204" pitchFamily="34" charset="0"/>
              <a:buChar char="•"/>
            </a:pPr>
            <a:r>
              <a:rPr lang="en-US" sz="1200" dirty="0">
                <a:solidFill>
                  <a:srgbClr val="000000"/>
                </a:solidFill>
                <a:latin typeface="Montserrat" panose="00000500000000000000" pitchFamily="2" charset="0"/>
              </a:rPr>
              <a:t>Chapter of Initiation</a:t>
            </a:r>
          </a:p>
          <a:p>
            <a:pPr marL="502920" lvl="2" indent="-137160" algn="l">
              <a:buFont typeface="Arial" panose="020B0604020202020204" pitchFamily="34" charset="0"/>
              <a:buChar char="•"/>
            </a:pPr>
            <a:r>
              <a:rPr lang="en-US" sz="1200" dirty="0">
                <a:solidFill>
                  <a:srgbClr val="000000"/>
                </a:solidFill>
                <a:latin typeface="Montserrat" panose="00000500000000000000" pitchFamily="2" charset="0"/>
              </a:rPr>
              <a:t>Chapter you advise</a:t>
            </a:r>
          </a:p>
          <a:p>
            <a:pPr marL="502920" lvl="2" indent="-137160" algn="l">
              <a:buFont typeface="Arial" panose="020B0604020202020204" pitchFamily="34" charset="0"/>
              <a:buChar char="•"/>
            </a:pPr>
            <a:r>
              <a:rPr lang="en-US" sz="1200" dirty="0">
                <a:solidFill>
                  <a:srgbClr val="000000"/>
                </a:solidFill>
                <a:latin typeface="Montserrat" panose="00000500000000000000" pitchFamily="2" charset="0"/>
              </a:rPr>
              <a:t>Your why</a:t>
            </a:r>
          </a:p>
          <a:p>
            <a:pPr marL="502920" lvl="2" indent="-137160" algn="l">
              <a:buFont typeface="Arial" panose="020B0604020202020204" pitchFamily="34" charset="0"/>
              <a:buChar char="•"/>
            </a:pPr>
            <a:r>
              <a:rPr lang="en-US" sz="1200" dirty="0">
                <a:solidFill>
                  <a:srgbClr val="000000"/>
                </a:solidFill>
                <a:latin typeface="Montserrat" panose="00000500000000000000" pitchFamily="2" charset="0"/>
              </a:rPr>
              <a:t>What do you hope to get out of today?</a:t>
            </a:r>
          </a:p>
          <a:p>
            <a:endParaRPr lang="en-US" dirty="0"/>
          </a:p>
        </p:txBody>
      </p:sp>
      <p:sp>
        <p:nvSpPr>
          <p:cNvPr id="7" name="Content Placeholder 6">
            <a:extLst>
              <a:ext uri="{FF2B5EF4-FFF2-40B4-BE49-F238E27FC236}">
                <a16:creationId xmlns:a16="http://schemas.microsoft.com/office/drawing/2014/main" id="{B6CEAB17-3260-1C5C-363C-806BC6F655CF}"/>
              </a:ext>
            </a:extLst>
          </p:cNvPr>
          <p:cNvSpPr>
            <a:spLocks noGrp="1"/>
          </p:cNvSpPr>
          <p:nvPr>
            <p:ph sz="quarter" idx="10"/>
          </p:nvPr>
        </p:nvSpPr>
        <p:spPr/>
        <p:txBody>
          <a:bodyPr/>
          <a:lstStyle/>
          <a:p>
            <a:r>
              <a:rPr lang="en-US" dirty="0"/>
              <a:t>Advisory Team Chairman</a:t>
            </a:r>
          </a:p>
        </p:txBody>
      </p:sp>
    </p:spTree>
    <p:extLst>
      <p:ext uri="{BB962C8B-B14F-4D97-AF65-F5344CB8AC3E}">
        <p14:creationId xmlns:p14="http://schemas.microsoft.com/office/powerpoint/2010/main" val="2301246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B4C430-1160-FF11-3143-93E435CE5D9A}"/>
              </a:ext>
            </a:extLst>
          </p:cNvPr>
          <p:cNvSpPr>
            <a:spLocks noGrp="1"/>
          </p:cNvSpPr>
          <p:nvPr>
            <p:ph type="body" sz="quarter" idx="10"/>
          </p:nvPr>
        </p:nvSpPr>
        <p:spPr/>
        <p:txBody>
          <a:bodyPr/>
          <a:lstStyle/>
          <a:p>
            <a:r>
              <a:rPr lang="en-US" sz="2000" dirty="0">
                <a:latin typeface="+mj-lt"/>
              </a:rPr>
              <a:t>SLATING, ELECTIONS AND TRANSITIONS</a:t>
            </a:r>
          </a:p>
          <a:p>
            <a:endParaRPr lang="en-US" dirty="0"/>
          </a:p>
        </p:txBody>
      </p:sp>
      <p:sp>
        <p:nvSpPr>
          <p:cNvPr id="2" name="Title 1">
            <a:extLst>
              <a:ext uri="{FF2B5EF4-FFF2-40B4-BE49-F238E27FC236}">
                <a16:creationId xmlns:a16="http://schemas.microsoft.com/office/drawing/2014/main" id="{6B60DC65-C4CE-45E4-8047-06DA4FB74944}"/>
              </a:ext>
            </a:extLst>
          </p:cNvPr>
          <p:cNvSpPr>
            <a:spLocks noGrp="1"/>
          </p:cNvSpPr>
          <p:nvPr>
            <p:ph type="title" idx="4294967295"/>
          </p:nvPr>
        </p:nvSpPr>
        <p:spPr>
          <a:xfrm>
            <a:off x="0" y="0"/>
            <a:ext cx="0" cy="0"/>
          </a:xfrm>
        </p:spPr>
        <p:txBody>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096162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47DBDF-6357-4B3F-AE62-8B43CEB98A55}"/>
              </a:ext>
            </a:extLst>
          </p:cNvPr>
          <p:cNvSpPr/>
          <p:nvPr/>
        </p:nvSpPr>
        <p:spPr>
          <a:xfrm>
            <a:off x="152400" y="762000"/>
            <a:ext cx="4238171" cy="1576265"/>
          </a:xfrm>
          <a:prstGeom prst="rect">
            <a:avLst/>
          </a:prstGeom>
        </p:spPr>
        <p:txBody>
          <a:bodyPr wrap="square">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82880" indent="-182880">
              <a:buFont typeface="Arial" panose="020B0604020202020204" pitchFamily="34" charset="0"/>
              <a:buChar char="•"/>
            </a:pPr>
            <a:r>
              <a:rPr lang="en-US" altLang="en-US" sz="1000" dirty="0">
                <a:solidFill>
                  <a:srgbClr val="000000"/>
                </a:solidFill>
                <a:latin typeface="Montserrat" panose="00000500000000000000" pitchFamily="2" charset="0"/>
              </a:rPr>
              <a:t>All pertinent information for S/E/T can be found in the </a:t>
            </a:r>
            <a:r>
              <a:rPr lang="en-US" altLang="en-US" sz="1000" b="1" dirty="0">
                <a:solidFill>
                  <a:srgbClr val="000000"/>
                </a:solidFill>
                <a:latin typeface="Montserrat" panose="00000500000000000000" pitchFamily="2" charset="0"/>
              </a:rPr>
              <a:t>Changing of the Tides Handbook.</a:t>
            </a:r>
          </a:p>
          <a:p>
            <a:pPr marL="182880" indent="-182880">
              <a:buFont typeface="Arial" panose="020B0604020202020204" pitchFamily="34" charset="0"/>
              <a:buChar char="•"/>
            </a:pPr>
            <a:r>
              <a:rPr lang="en-US" altLang="en-US" sz="1000" dirty="0">
                <a:solidFill>
                  <a:srgbClr val="000000"/>
                </a:solidFill>
                <a:latin typeface="Montserrat" panose="00000500000000000000" pitchFamily="2" charset="0"/>
              </a:rPr>
              <a:t>Many of the tasks for S/E/T are automated through Anchorbase based on dates the chapter reports on their calendar. </a:t>
            </a:r>
          </a:p>
          <a:p>
            <a:pPr marL="182880" indent="-182880">
              <a:buFont typeface="Arial" panose="020B0604020202020204" pitchFamily="34" charset="0"/>
              <a:buChar char="•"/>
            </a:pPr>
            <a:r>
              <a:rPr lang="en-US" altLang="en-US" sz="1000" dirty="0">
                <a:solidFill>
                  <a:srgbClr val="000000"/>
                </a:solidFill>
                <a:latin typeface="Montserrat" panose="00000500000000000000" pitchFamily="2" charset="0"/>
              </a:rPr>
              <a:t>Each chapter sets the date for elections in their BLSRs.</a:t>
            </a:r>
          </a:p>
          <a:p>
            <a:pPr marL="365760" lvl="1" indent="-182880">
              <a:buFont typeface="Arial" panose="020B0604020202020204" pitchFamily="34" charset="0"/>
              <a:buChar char="•"/>
            </a:pPr>
            <a:r>
              <a:rPr lang="en-US" altLang="en-US" sz="1000" dirty="0">
                <a:solidFill>
                  <a:srgbClr val="000000"/>
                </a:solidFill>
                <a:latin typeface="Montserrat" panose="00000500000000000000" pitchFamily="2" charset="0"/>
              </a:rPr>
              <a:t>To figure out when all the tasks for S/E/T are due, work backwards from when elections should take place, per the chapter’s BLSRs.</a:t>
            </a:r>
          </a:p>
          <a:p>
            <a:pPr marL="137160" indent="-137160">
              <a:buFont typeface="Arial" panose="020B0604020202020204" pitchFamily="34" charset="0"/>
              <a:buChar char="•"/>
            </a:pPr>
            <a:endParaRPr lang="en-US" sz="643" dirty="0"/>
          </a:p>
        </p:txBody>
      </p:sp>
      <p:sp>
        <p:nvSpPr>
          <p:cNvPr id="4" name="Content Placeholder 3">
            <a:extLst>
              <a:ext uri="{FF2B5EF4-FFF2-40B4-BE49-F238E27FC236}">
                <a16:creationId xmlns:a16="http://schemas.microsoft.com/office/drawing/2014/main" id="{C3991973-44BA-1C6B-F0A5-B6C389E0A69D}"/>
              </a:ext>
            </a:extLst>
          </p:cNvPr>
          <p:cNvSpPr>
            <a:spLocks noGrp="1"/>
          </p:cNvSpPr>
          <p:nvPr>
            <p:ph sz="quarter" idx="10"/>
          </p:nvPr>
        </p:nvSpPr>
        <p:spPr>
          <a:xfrm>
            <a:off x="381000" y="304800"/>
            <a:ext cx="4114800" cy="304800"/>
          </a:xfrm>
        </p:spPr>
        <p:txBody>
          <a:bodyPr/>
          <a:lstStyle/>
          <a:p>
            <a:r>
              <a:rPr lang="en-US" dirty="0"/>
              <a:t>Slating, Elections and Transitions</a:t>
            </a:r>
          </a:p>
        </p:txBody>
      </p:sp>
    </p:spTree>
    <p:extLst>
      <p:ext uri="{BB962C8B-B14F-4D97-AF65-F5344CB8AC3E}">
        <p14:creationId xmlns:p14="http://schemas.microsoft.com/office/powerpoint/2010/main" val="3353158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6F24454-9FA7-E9F1-B1D9-DB7E8B6D572D}"/>
              </a:ext>
            </a:extLst>
          </p:cNvPr>
          <p:cNvSpPr>
            <a:spLocks noGrp="1"/>
          </p:cNvSpPr>
          <p:nvPr>
            <p:ph type="body" sz="quarter" idx="12"/>
          </p:nvPr>
        </p:nvSpPr>
        <p:spPr/>
        <p:txBody>
          <a:bodyPr/>
          <a:lstStyle/>
          <a:p>
            <a:pPr marL="114300" indent="-114300">
              <a:buFont typeface="Arial" panose="020B0604020202020204" pitchFamily="34" charset="0"/>
              <a:buChar char="•"/>
            </a:pPr>
            <a:r>
              <a:rPr lang="en-US" sz="800" dirty="0">
                <a:solidFill>
                  <a:schemeClr val="tx1"/>
                </a:solidFill>
                <a:latin typeface="Montserrat" panose="00000500000000000000" pitchFamily="2" charset="0"/>
              </a:rPr>
              <a:t>The only step that needs to be recorded on the calendar is the date of elections – all other steps will be automated based on this date</a:t>
            </a:r>
          </a:p>
          <a:p>
            <a:pPr marL="571488" lvl="1" indent="-114300">
              <a:buFont typeface="Arial" panose="020B0604020202020204" pitchFamily="34" charset="0"/>
              <a:buChar char="•"/>
            </a:pPr>
            <a:r>
              <a:rPr lang="en-US" sz="800" dirty="0">
                <a:solidFill>
                  <a:schemeClr val="tx1"/>
                </a:solidFill>
                <a:latin typeface="Montserrat" panose="00000500000000000000" pitchFamily="2" charset="0"/>
              </a:rPr>
              <a:t>Caveat: calendar will ask for anything taking up chapter time (elect Nominating Committee members, Nominating Committee meeting, individual officer transitions, formal officer transition workshop, and officer installation)</a:t>
            </a:r>
          </a:p>
          <a:p>
            <a:pPr marL="114300" indent="-114300">
              <a:buFont typeface="Arial" panose="020B0604020202020204" pitchFamily="34" charset="0"/>
              <a:buChar char="•"/>
            </a:pPr>
            <a:r>
              <a:rPr lang="en-US" sz="800" dirty="0">
                <a:solidFill>
                  <a:schemeClr val="tx1"/>
                </a:solidFill>
                <a:latin typeface="Montserrat" panose="00000500000000000000" pitchFamily="2" charset="0"/>
              </a:rPr>
              <a:t>2 tasks on Anchorbase</a:t>
            </a:r>
          </a:p>
          <a:p>
            <a:pPr marL="571488" lvl="1" indent="-114300">
              <a:buFont typeface="Arial" panose="020B0604020202020204" pitchFamily="34" charset="0"/>
              <a:buChar char="•"/>
            </a:pPr>
            <a:r>
              <a:rPr lang="en-US" sz="800" dirty="0">
                <a:solidFill>
                  <a:schemeClr val="tx1"/>
                </a:solidFill>
                <a:latin typeface="Montserrat" panose="00000500000000000000" pitchFamily="2" charset="0"/>
              </a:rPr>
              <a:t>Chapter management &gt; election tasks</a:t>
            </a:r>
          </a:p>
          <a:p>
            <a:pPr marL="1028677" lvl="2" indent="-114300">
              <a:buFont typeface="Arial" panose="020B0604020202020204" pitchFamily="34" charset="0"/>
              <a:buChar char="•"/>
            </a:pPr>
            <a:r>
              <a:rPr lang="en-US" sz="800" dirty="0">
                <a:solidFill>
                  <a:schemeClr val="tx1"/>
                </a:solidFill>
                <a:latin typeface="Montserrat" panose="00000500000000000000" pitchFamily="2" charset="0"/>
              </a:rPr>
              <a:t>Confirm Officer Positions – 7 weeks before elections</a:t>
            </a:r>
          </a:p>
          <a:p>
            <a:pPr marL="1028677" lvl="2" indent="-114300">
              <a:buFont typeface="Arial" panose="020B0604020202020204" pitchFamily="34" charset="0"/>
              <a:buChar char="•"/>
            </a:pPr>
            <a:r>
              <a:rPr lang="en-US" sz="800" dirty="0">
                <a:solidFill>
                  <a:schemeClr val="tx1"/>
                </a:solidFill>
                <a:latin typeface="Montserrat" panose="00000500000000000000" pitchFamily="2" charset="0"/>
              </a:rPr>
              <a:t>Officer Certification Task – 6 weeks before elections</a:t>
            </a:r>
          </a:p>
          <a:p>
            <a:pPr marL="365760" lvl="2" indent="0">
              <a:buNone/>
            </a:pPr>
            <a:r>
              <a:rPr lang="en-US" dirty="0"/>
              <a:t>	</a:t>
            </a:r>
          </a:p>
          <a:p>
            <a:endParaRPr lang="en-US" dirty="0"/>
          </a:p>
        </p:txBody>
      </p:sp>
      <p:sp>
        <p:nvSpPr>
          <p:cNvPr id="7" name="Content Placeholder 6">
            <a:extLst>
              <a:ext uri="{FF2B5EF4-FFF2-40B4-BE49-F238E27FC236}">
                <a16:creationId xmlns:a16="http://schemas.microsoft.com/office/drawing/2014/main" id="{7E28C43F-C359-D5CB-578C-F8E9A1F681C6}"/>
              </a:ext>
            </a:extLst>
          </p:cNvPr>
          <p:cNvSpPr>
            <a:spLocks noGrp="1"/>
          </p:cNvSpPr>
          <p:nvPr>
            <p:ph sz="quarter" idx="10"/>
          </p:nvPr>
        </p:nvSpPr>
        <p:spPr/>
        <p:txBody>
          <a:bodyPr/>
          <a:lstStyle/>
          <a:p>
            <a:r>
              <a:rPr lang="en-US" dirty="0"/>
              <a:t>SET Anchorbase Tasks</a:t>
            </a:r>
          </a:p>
        </p:txBody>
      </p:sp>
    </p:spTree>
    <p:extLst>
      <p:ext uri="{BB962C8B-B14F-4D97-AF65-F5344CB8AC3E}">
        <p14:creationId xmlns:p14="http://schemas.microsoft.com/office/powerpoint/2010/main" val="1973119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2E4FEA-A42F-7E3B-2744-66DBA9BF603D}"/>
              </a:ext>
            </a:extLst>
          </p:cNvPr>
          <p:cNvSpPr>
            <a:spLocks noGrp="1"/>
          </p:cNvSpPr>
          <p:nvPr>
            <p:ph type="body" sz="quarter" idx="12"/>
          </p:nvPr>
        </p:nvSpPr>
        <p:spPr>
          <a:xfrm>
            <a:off x="304800" y="762000"/>
            <a:ext cx="4114800" cy="1371600"/>
          </a:xfrm>
        </p:spPr>
        <p:txBody>
          <a:bodyPr/>
          <a:lstStyle/>
          <a:p>
            <a:pPr marL="171450" indent="-171450" rtl="0" fontAlgn="base">
              <a:spcBef>
                <a:spcPts val="1000"/>
              </a:spcBef>
              <a:spcAft>
                <a:spcPts val="0"/>
              </a:spcAft>
              <a:buFont typeface="Arial" panose="020B0604020202020204" pitchFamily="34" charset="0"/>
              <a:buChar char="•"/>
            </a:pPr>
            <a:r>
              <a:rPr lang="en-US" sz="900" b="0" i="0" u="none" strike="noStrike" dirty="0">
                <a:solidFill>
                  <a:srgbClr val="000000"/>
                </a:solidFill>
                <a:effectLst/>
                <a:latin typeface="Montserrat" panose="00000500000000000000" pitchFamily="2" charset="0"/>
              </a:rPr>
              <a:t>Retention Committee is moving from the membership team to Honor Board starting with this cycle of SET. </a:t>
            </a:r>
            <a:endParaRPr lang="en-US" sz="900" b="0" i="0" u="none" strike="noStrike" dirty="0">
              <a:solidFill>
                <a:srgbClr val="000000"/>
              </a:solidFill>
              <a:effectLst/>
              <a:latin typeface="Arial" panose="020B0604020202020204" pitchFamily="34" charset="0"/>
            </a:endParaRPr>
          </a:p>
          <a:p>
            <a:pPr marL="171450" indent="-171450" rtl="0" fontAlgn="base">
              <a:spcBef>
                <a:spcPts val="0"/>
              </a:spcBef>
              <a:spcAft>
                <a:spcPts val="0"/>
              </a:spcAft>
              <a:buFont typeface="Arial" panose="020B0604020202020204" pitchFamily="34" charset="0"/>
              <a:buChar char="•"/>
            </a:pPr>
            <a:r>
              <a:rPr lang="en-US" sz="900" b="0" i="0" u="none" strike="noStrike" dirty="0">
                <a:solidFill>
                  <a:srgbClr val="000000"/>
                </a:solidFill>
                <a:effectLst/>
                <a:latin typeface="Montserrat" panose="00000500000000000000" pitchFamily="2" charset="0"/>
              </a:rPr>
              <a:t>Committee members:</a:t>
            </a:r>
            <a:endParaRPr lang="en-US" sz="9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900" b="0" i="0" u="none" strike="noStrike" dirty="0">
                <a:solidFill>
                  <a:srgbClr val="000000"/>
                </a:solidFill>
                <a:effectLst/>
                <a:latin typeface="Montserrat" panose="00000500000000000000" pitchFamily="2" charset="0"/>
              </a:rPr>
              <a:t>Honor Board Member-at-Large (Chair)</a:t>
            </a:r>
            <a:endParaRPr lang="en-US" sz="9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900" b="0" i="0" u="none" strike="noStrike" dirty="0">
                <a:solidFill>
                  <a:srgbClr val="000000"/>
                </a:solidFill>
                <a:effectLst/>
                <a:latin typeface="Montserrat" panose="00000500000000000000" pitchFamily="2" charset="0"/>
              </a:rPr>
              <a:t>director of DG Dialogues (or vp programming)</a:t>
            </a:r>
            <a:endParaRPr lang="en-US" sz="9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900" b="0" i="0" u="none" strike="noStrike" dirty="0">
                <a:solidFill>
                  <a:srgbClr val="000000"/>
                </a:solidFill>
                <a:effectLst/>
                <a:latin typeface="Montserrat" panose="00000500000000000000" pitchFamily="2" charset="0"/>
              </a:rPr>
              <a:t>director of scholarship</a:t>
            </a:r>
            <a:endParaRPr lang="en-US" sz="9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900" b="0" i="0" u="none" strike="noStrike" dirty="0">
                <a:solidFill>
                  <a:srgbClr val="000000"/>
                </a:solidFill>
                <a:effectLst/>
                <a:latin typeface="Montserrat" panose="00000500000000000000" pitchFamily="2" charset="0"/>
              </a:rPr>
              <a:t>director of new members (or vp member education)</a:t>
            </a:r>
            <a:endParaRPr lang="en-US" sz="900" b="0" i="0" u="none" strike="noStrike" dirty="0">
              <a:solidFill>
                <a:srgbClr val="000000"/>
              </a:solidFill>
              <a:effectLst/>
              <a:latin typeface="Arial" panose="020B0604020202020204" pitchFamily="34" charset="0"/>
            </a:endParaRPr>
          </a:p>
          <a:p>
            <a:pPr marL="742950" lvl="1" indent="-285750" rtl="0" fontAlgn="base">
              <a:spcBef>
                <a:spcPts val="0"/>
              </a:spcBef>
              <a:spcAft>
                <a:spcPts val="1000"/>
              </a:spcAft>
              <a:buFont typeface="Arial" panose="020B0604020202020204" pitchFamily="34" charset="0"/>
              <a:buChar char="•"/>
            </a:pPr>
            <a:r>
              <a:rPr lang="en-US" sz="900" b="0" i="0" u="none" strike="noStrike" dirty="0">
                <a:solidFill>
                  <a:srgbClr val="000000"/>
                </a:solidFill>
                <a:effectLst/>
                <a:latin typeface="Montserrat" panose="00000500000000000000" pitchFamily="2" charset="0"/>
              </a:rPr>
              <a:t>director of continuous recruitment and retention (or vp)</a:t>
            </a:r>
          </a:p>
          <a:p>
            <a:pPr marL="171450" indent="-171450" rtl="0" fontAlgn="base">
              <a:spcAft>
                <a:spcPts val="1000"/>
              </a:spcAft>
              <a:buFont typeface="Arial" panose="020B0604020202020204" pitchFamily="34" charset="0"/>
              <a:buChar char="•"/>
            </a:pPr>
            <a:r>
              <a:rPr lang="en-US" sz="900" b="0" i="0" u="none" strike="noStrike" dirty="0">
                <a:solidFill>
                  <a:srgbClr val="000000"/>
                </a:solidFill>
                <a:effectLst/>
                <a:latin typeface="Montserrat" panose="00000500000000000000" pitchFamily="2" charset="0"/>
              </a:rPr>
              <a:t>The Committee will be advised by HBA (or ATC)</a:t>
            </a:r>
          </a:p>
          <a:p>
            <a:endParaRPr lang="en-US" dirty="0"/>
          </a:p>
        </p:txBody>
      </p:sp>
      <p:sp>
        <p:nvSpPr>
          <p:cNvPr id="3" name="Content Placeholder 2">
            <a:extLst>
              <a:ext uri="{FF2B5EF4-FFF2-40B4-BE49-F238E27FC236}">
                <a16:creationId xmlns:a16="http://schemas.microsoft.com/office/drawing/2014/main" id="{9F69C7A3-351A-F348-D92C-AA64A822DFDE}"/>
              </a:ext>
            </a:extLst>
          </p:cNvPr>
          <p:cNvSpPr>
            <a:spLocks noGrp="1"/>
          </p:cNvSpPr>
          <p:nvPr>
            <p:ph sz="quarter" idx="10"/>
          </p:nvPr>
        </p:nvSpPr>
        <p:spPr/>
        <p:txBody>
          <a:bodyPr/>
          <a:lstStyle/>
          <a:p>
            <a:r>
              <a:rPr lang="en-US" dirty="0"/>
              <a:t>New: Retention Committee Updates</a:t>
            </a:r>
          </a:p>
        </p:txBody>
      </p:sp>
    </p:spTree>
    <p:extLst>
      <p:ext uri="{BB962C8B-B14F-4D97-AF65-F5344CB8AC3E}">
        <p14:creationId xmlns:p14="http://schemas.microsoft.com/office/powerpoint/2010/main" val="2219021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47DBDF-6357-4B3F-AE62-8B43CEB98A55}"/>
              </a:ext>
            </a:extLst>
          </p:cNvPr>
          <p:cNvSpPr/>
          <p:nvPr/>
        </p:nvSpPr>
        <p:spPr>
          <a:xfrm>
            <a:off x="437605" y="754978"/>
            <a:ext cx="3969253" cy="1569660"/>
          </a:xfrm>
          <a:prstGeom prst="rect">
            <a:avLst/>
          </a:prstGeom>
        </p:spPr>
        <p:txBody>
          <a:bodyPr wrap="square">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37160" indent="-137160">
              <a:buFont typeface="Arial" panose="020B0604020202020204" pitchFamily="34" charset="0"/>
              <a:buChar char="•"/>
            </a:pPr>
            <a:r>
              <a:rPr lang="en-US" altLang="en-US" sz="800" dirty="0">
                <a:solidFill>
                  <a:srgbClr val="000000"/>
                </a:solidFill>
                <a:latin typeface="Montserrat" panose="00000500000000000000" pitchFamily="2" charset="0"/>
              </a:rPr>
              <a:t>Nominating Committee is made up of:</a:t>
            </a:r>
          </a:p>
          <a:p>
            <a:pPr marL="320040" lvl="1" indent="-137160">
              <a:buFont typeface="Arial" panose="020B0604020202020204" pitchFamily="34" charset="0"/>
              <a:buChar char="•"/>
            </a:pPr>
            <a:r>
              <a:rPr lang="en-US" altLang="en-US" sz="800" dirty="0">
                <a:solidFill>
                  <a:srgbClr val="000000"/>
                </a:solidFill>
                <a:latin typeface="Montserrat" panose="00000500000000000000" pitchFamily="2" charset="0"/>
              </a:rPr>
              <a:t>chapter president (chairman &amp; non-voting member)</a:t>
            </a:r>
          </a:p>
          <a:p>
            <a:pPr marL="320040" lvl="1" indent="-137160">
              <a:buFont typeface="Arial" panose="020B0604020202020204" pitchFamily="34" charset="0"/>
              <a:buChar char="•"/>
            </a:pPr>
            <a:r>
              <a:rPr lang="en-US" altLang="en-US" sz="800" dirty="0">
                <a:solidFill>
                  <a:srgbClr val="000000"/>
                </a:solidFill>
                <a:latin typeface="Montserrat" panose="00000500000000000000" pitchFamily="2" charset="0"/>
              </a:rPr>
              <a:t>vp: social standards</a:t>
            </a:r>
          </a:p>
          <a:p>
            <a:pPr marL="320040" lvl="1" indent="-137160">
              <a:buFont typeface="Arial" panose="020B0604020202020204" pitchFamily="34" charset="0"/>
              <a:buChar char="•"/>
            </a:pPr>
            <a:r>
              <a:rPr lang="en-US" altLang="en-US" sz="800" dirty="0">
                <a:solidFill>
                  <a:srgbClr val="000000"/>
                </a:solidFill>
                <a:latin typeface="Montserrat" panose="00000500000000000000" pitchFamily="2" charset="0"/>
              </a:rPr>
              <a:t>vp: finance</a:t>
            </a:r>
          </a:p>
          <a:p>
            <a:pPr marL="320040" lvl="1" indent="-137160">
              <a:buFont typeface="Arial" panose="020B0604020202020204" pitchFamily="34" charset="0"/>
              <a:buChar char="•"/>
            </a:pPr>
            <a:r>
              <a:rPr lang="en-US" altLang="en-US" sz="800" dirty="0">
                <a:solidFill>
                  <a:srgbClr val="000000"/>
                </a:solidFill>
                <a:latin typeface="Montserrat" panose="00000500000000000000" pitchFamily="2" charset="0"/>
              </a:rPr>
              <a:t>vp: programming</a:t>
            </a:r>
          </a:p>
          <a:p>
            <a:pPr marL="320040" lvl="1" indent="-137160">
              <a:buFont typeface="Arial" panose="020B0604020202020204" pitchFamily="34" charset="0"/>
              <a:buChar char="•"/>
            </a:pPr>
            <a:r>
              <a:rPr lang="en-US" altLang="en-US" sz="800" dirty="0">
                <a:solidFill>
                  <a:srgbClr val="000000"/>
                </a:solidFill>
                <a:latin typeface="Montserrat" panose="00000500000000000000" pitchFamily="2" charset="0"/>
              </a:rPr>
              <a:t>director of scholarship</a:t>
            </a:r>
          </a:p>
          <a:p>
            <a:pPr marL="320040" lvl="1" indent="-137160">
              <a:buFont typeface="Arial" panose="020B0604020202020204" pitchFamily="34" charset="0"/>
              <a:buChar char="•"/>
            </a:pPr>
            <a:r>
              <a:rPr lang="en-US" altLang="en-US" sz="800" dirty="0">
                <a:solidFill>
                  <a:srgbClr val="000000"/>
                </a:solidFill>
                <a:latin typeface="Montserrat" panose="00000500000000000000" pitchFamily="2" charset="0"/>
              </a:rPr>
              <a:t>sophomore &amp; junior members-at-large</a:t>
            </a:r>
          </a:p>
          <a:p>
            <a:pPr marL="502920" lvl="2" indent="-137160">
              <a:buFont typeface="Arial" panose="020B0604020202020204" pitchFamily="34" charset="0"/>
              <a:buChar char="•"/>
            </a:pPr>
            <a:r>
              <a:rPr lang="en-US" altLang="en-US" sz="800" dirty="0">
                <a:solidFill>
                  <a:srgbClr val="000000"/>
                </a:solidFill>
                <a:latin typeface="Montserrat" panose="00000500000000000000" pitchFamily="2" charset="0"/>
              </a:rPr>
              <a:t>Elected 4 weeks prior to elections </a:t>
            </a:r>
          </a:p>
          <a:p>
            <a:pPr marL="320040" lvl="1" indent="-137160">
              <a:buFont typeface="Arial" panose="020B0604020202020204" pitchFamily="34" charset="0"/>
              <a:buChar char="•"/>
            </a:pPr>
            <a:r>
              <a:rPr lang="en-US" altLang="en-US" sz="800" dirty="0">
                <a:solidFill>
                  <a:srgbClr val="000000"/>
                </a:solidFill>
                <a:latin typeface="Montserrat" panose="00000500000000000000" pitchFamily="2" charset="0"/>
              </a:rPr>
              <a:t>ATC (non-voting member)</a:t>
            </a:r>
          </a:p>
          <a:p>
            <a:pPr marL="137160" indent="-137160">
              <a:buFont typeface="Arial" panose="020B0604020202020204" pitchFamily="34" charset="0"/>
              <a:buChar char="•"/>
            </a:pPr>
            <a:r>
              <a:rPr lang="en-US" altLang="en-US" sz="800" dirty="0">
                <a:solidFill>
                  <a:srgbClr val="000000"/>
                </a:solidFill>
                <a:latin typeface="Montserrat" panose="00000500000000000000" pitchFamily="2" charset="0"/>
              </a:rPr>
              <a:t>Positions are slated in order (stating with president). Nominating committee cannot move on to a position until someone has   accepted the nomination. </a:t>
            </a:r>
          </a:p>
        </p:txBody>
      </p:sp>
      <p:sp>
        <p:nvSpPr>
          <p:cNvPr id="4" name="Content Placeholder 3">
            <a:extLst>
              <a:ext uri="{FF2B5EF4-FFF2-40B4-BE49-F238E27FC236}">
                <a16:creationId xmlns:a16="http://schemas.microsoft.com/office/drawing/2014/main" id="{CEE1BF13-461E-546D-BE1B-53AA7F2240AF}"/>
              </a:ext>
            </a:extLst>
          </p:cNvPr>
          <p:cNvSpPr>
            <a:spLocks noGrp="1"/>
          </p:cNvSpPr>
          <p:nvPr>
            <p:ph sz="quarter" idx="10"/>
          </p:nvPr>
        </p:nvSpPr>
        <p:spPr/>
        <p:txBody>
          <a:bodyPr/>
          <a:lstStyle/>
          <a:p>
            <a:r>
              <a:rPr lang="en-US" dirty="0"/>
              <a:t>Nominating Committee </a:t>
            </a:r>
          </a:p>
        </p:txBody>
      </p:sp>
    </p:spTree>
    <p:extLst>
      <p:ext uri="{BB962C8B-B14F-4D97-AF65-F5344CB8AC3E}">
        <p14:creationId xmlns:p14="http://schemas.microsoft.com/office/powerpoint/2010/main" val="2265088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93BFA7-A162-44A6-B748-D3C8E5661C29}"/>
              </a:ext>
            </a:extLst>
          </p:cNvPr>
          <p:cNvSpPr>
            <a:spLocks noGrp="1"/>
          </p:cNvSpPr>
          <p:nvPr>
            <p:ph type="body" sz="quarter" idx="10"/>
          </p:nvPr>
        </p:nvSpPr>
        <p:spPr>
          <a:xfrm>
            <a:off x="304800" y="838200"/>
            <a:ext cx="2336800" cy="381000"/>
          </a:xfrm>
        </p:spPr>
        <p:txBody>
          <a:bodyPr>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indent="0">
              <a:buNone/>
            </a:pPr>
            <a:r>
              <a:rPr lang="en-US" sz="2400" dirty="0">
                <a:solidFill>
                  <a:srgbClr val="0D2C6C"/>
                </a:solidFill>
                <a:latin typeface="+mj-lt"/>
              </a:rPr>
              <a:t>NOMINATING COMMITTEE </a:t>
            </a:r>
          </a:p>
        </p:txBody>
      </p:sp>
    </p:spTree>
    <p:extLst>
      <p:ext uri="{BB962C8B-B14F-4D97-AF65-F5344CB8AC3E}">
        <p14:creationId xmlns:p14="http://schemas.microsoft.com/office/powerpoint/2010/main" val="1273796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47DBDF-6357-4B3F-AE62-8B43CEB98A55}"/>
              </a:ext>
            </a:extLst>
          </p:cNvPr>
          <p:cNvSpPr/>
          <p:nvPr/>
        </p:nvSpPr>
        <p:spPr>
          <a:xfrm>
            <a:off x="405843" y="706462"/>
            <a:ext cx="4206240" cy="1875835"/>
          </a:xfrm>
          <a:prstGeom prst="rect">
            <a:avLst/>
          </a:prstGeom>
        </p:spPr>
        <p:txBody>
          <a:bodyPr wrap="square">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37160" indent="-137160">
              <a:buFont typeface="Arial" panose="020B0604020202020204" pitchFamily="34" charset="0"/>
              <a:buChar char="•"/>
            </a:pPr>
            <a:r>
              <a:rPr lang="en-US" altLang="en-US" sz="800" dirty="0">
                <a:solidFill>
                  <a:srgbClr val="000000"/>
                </a:solidFill>
                <a:latin typeface="Montserrat" panose="00000500000000000000" pitchFamily="2" charset="0"/>
              </a:rPr>
              <a:t>Chapter president posts the slate, along with guidelines regarding how to challenge the slate.</a:t>
            </a:r>
          </a:p>
          <a:p>
            <a:pPr marL="320040" lvl="1" indent="-137160">
              <a:buFont typeface="Arial" panose="020B0604020202020204" pitchFamily="34" charset="0"/>
              <a:buChar char="•"/>
            </a:pPr>
            <a:r>
              <a:rPr lang="en-US" altLang="en-US" sz="800" dirty="0">
                <a:solidFill>
                  <a:srgbClr val="000000"/>
                </a:solidFill>
                <a:latin typeface="Montserrat" panose="00000500000000000000" pitchFamily="2" charset="0"/>
              </a:rPr>
              <a:t>The timeline for how long challenges will be accepted is outlined in chapter’s BLSRs. </a:t>
            </a:r>
          </a:p>
          <a:p>
            <a:pPr marL="137160" indent="-137160">
              <a:buFont typeface="Arial" panose="020B0604020202020204" pitchFamily="34" charset="0"/>
              <a:buChar char="•"/>
            </a:pPr>
            <a:r>
              <a:rPr lang="en-US" altLang="en-US" sz="800" dirty="0">
                <a:solidFill>
                  <a:srgbClr val="000000"/>
                </a:solidFill>
                <a:latin typeface="Montserrat" panose="00000500000000000000" pitchFamily="2" charset="0"/>
              </a:rPr>
              <a:t>Elections are held on the designated date in the chapter’s BLSRs. </a:t>
            </a:r>
          </a:p>
          <a:p>
            <a:pPr marL="91440" lvl="0" indent="-91440">
              <a:lnSpc>
                <a:spcPct val="90000"/>
              </a:lnSpc>
              <a:spcBef>
                <a:spcPts val="400"/>
              </a:spcBef>
              <a:buFont typeface="Arial" panose="020B0604020202020204" pitchFamily="34" charset="0"/>
              <a:buChar char="•"/>
            </a:pPr>
            <a:r>
              <a:rPr lang="en-US" sz="800" dirty="0">
                <a:solidFill>
                  <a:srgbClr val="000000"/>
                </a:solidFill>
                <a:latin typeface="Montserrat" panose="00000500000000000000" pitchFamily="2" charset="0"/>
              </a:rPr>
              <a:t>Immediately following elections, Nominating Committee meets again</a:t>
            </a:r>
          </a:p>
          <a:p>
            <a:pPr marL="91440" lvl="0" indent="-91440">
              <a:lnSpc>
                <a:spcPct val="90000"/>
              </a:lnSpc>
              <a:spcBef>
                <a:spcPts val="400"/>
              </a:spcBef>
              <a:buFont typeface="Arial" panose="020B0604020202020204" pitchFamily="34" charset="0"/>
              <a:buChar char="•"/>
            </a:pPr>
            <a:r>
              <a:rPr lang="en-US" sz="800" dirty="0">
                <a:solidFill>
                  <a:srgbClr val="000000"/>
                </a:solidFill>
                <a:latin typeface="Montserrat" panose="00000500000000000000" pitchFamily="2" charset="0"/>
              </a:rPr>
              <a:t>Announce directors at next chapter meeting and before the end of the term </a:t>
            </a:r>
          </a:p>
          <a:p>
            <a:pPr marL="91440" lvl="0" indent="-91440">
              <a:lnSpc>
                <a:spcPct val="90000"/>
              </a:lnSpc>
              <a:spcBef>
                <a:spcPts val="400"/>
              </a:spcBef>
              <a:buFont typeface="Arial" panose="020B0604020202020204" pitchFamily="34" charset="0"/>
              <a:buChar char="•"/>
            </a:pPr>
            <a:r>
              <a:rPr lang="en-US" sz="800" dirty="0">
                <a:solidFill>
                  <a:srgbClr val="000000"/>
                </a:solidFill>
                <a:latin typeface="Montserrat" panose="00000500000000000000" pitchFamily="2" charset="0"/>
              </a:rPr>
              <a:t>Outgoing president distributes committee applications to all members and new members</a:t>
            </a:r>
          </a:p>
          <a:p>
            <a:pPr marL="91440" lvl="0" indent="-91440">
              <a:lnSpc>
                <a:spcPct val="90000"/>
              </a:lnSpc>
              <a:spcBef>
                <a:spcPts val="400"/>
              </a:spcBef>
              <a:buFont typeface="Arial" panose="020B0604020202020204" pitchFamily="34" charset="0"/>
              <a:buChar char="•"/>
            </a:pPr>
            <a:r>
              <a:rPr lang="en-US" sz="800" dirty="0">
                <a:solidFill>
                  <a:srgbClr val="000000"/>
                </a:solidFill>
                <a:latin typeface="Montserrat" panose="00000500000000000000" pitchFamily="2" charset="0"/>
              </a:rPr>
              <a:t>Committees are announced once selected</a:t>
            </a:r>
          </a:p>
          <a:p>
            <a:pPr marL="91440" lvl="0" indent="-91440">
              <a:lnSpc>
                <a:spcPct val="90000"/>
              </a:lnSpc>
              <a:spcBef>
                <a:spcPts val="400"/>
              </a:spcBef>
              <a:buFont typeface="Arial" panose="020B0604020202020204" pitchFamily="34" charset="0"/>
              <a:buChar char="•"/>
            </a:pPr>
            <a:r>
              <a:rPr lang="en-US" sz="800" dirty="0">
                <a:solidFill>
                  <a:srgbClr val="000000"/>
                </a:solidFill>
                <a:latin typeface="Montserrat" panose="00000500000000000000" pitchFamily="2" charset="0"/>
              </a:rPr>
              <a:t>Send list of new officers to RCS/CAC/NCC and CDS</a:t>
            </a:r>
          </a:p>
          <a:p>
            <a:endParaRPr lang="en-US" altLang="en-US" sz="960" dirty="0">
              <a:solidFill>
                <a:srgbClr val="C00000"/>
              </a:solidFill>
            </a:endParaRPr>
          </a:p>
          <a:p>
            <a:pPr marL="137160" indent="-137160">
              <a:buFont typeface="Arial" panose="020B0604020202020204" pitchFamily="34" charset="0"/>
              <a:buChar char="•"/>
            </a:pPr>
            <a:endParaRPr lang="en-US" sz="643" dirty="0"/>
          </a:p>
        </p:txBody>
      </p:sp>
      <p:sp>
        <p:nvSpPr>
          <p:cNvPr id="4" name="Content Placeholder 3">
            <a:extLst>
              <a:ext uri="{FF2B5EF4-FFF2-40B4-BE49-F238E27FC236}">
                <a16:creationId xmlns:a16="http://schemas.microsoft.com/office/drawing/2014/main" id="{1838417F-FB37-7D98-A121-5A711A6E0EDD}"/>
              </a:ext>
            </a:extLst>
          </p:cNvPr>
          <p:cNvSpPr>
            <a:spLocks noGrp="1"/>
          </p:cNvSpPr>
          <p:nvPr>
            <p:ph sz="quarter" idx="10"/>
          </p:nvPr>
        </p:nvSpPr>
        <p:spPr/>
        <p:txBody>
          <a:bodyPr/>
          <a:lstStyle/>
          <a:p>
            <a:r>
              <a:rPr lang="en-US" dirty="0"/>
              <a:t>Elections</a:t>
            </a:r>
          </a:p>
        </p:txBody>
      </p:sp>
    </p:spTree>
    <p:extLst>
      <p:ext uri="{BB962C8B-B14F-4D97-AF65-F5344CB8AC3E}">
        <p14:creationId xmlns:p14="http://schemas.microsoft.com/office/powerpoint/2010/main" val="3040013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A1BBD4C-F871-64EB-4357-F4910E3A1FFE}"/>
              </a:ext>
            </a:extLst>
          </p:cNvPr>
          <p:cNvSpPr>
            <a:spLocks noGrp="1"/>
          </p:cNvSpPr>
          <p:nvPr>
            <p:ph type="body" sz="quarter" idx="12"/>
          </p:nvPr>
        </p:nvSpPr>
        <p:spPr/>
        <p:txBody>
          <a:bodyPr/>
          <a:lstStyle/>
          <a:p>
            <a:pPr marL="114300" indent="-114300">
              <a:buFont typeface="Arial" panose="020B0604020202020204" pitchFamily="34" charset="0"/>
              <a:buChar char="•"/>
            </a:pPr>
            <a:r>
              <a:rPr lang="en-US" dirty="0">
                <a:solidFill>
                  <a:srgbClr val="000000"/>
                </a:solidFill>
                <a:latin typeface="Montserrat" panose="00000500000000000000" pitchFamily="2" charset="0"/>
              </a:rPr>
              <a:t>Slate is shared</a:t>
            </a:r>
          </a:p>
          <a:p>
            <a:pPr marL="114300" indent="-114300">
              <a:buFont typeface="Arial" panose="020B0604020202020204" pitchFamily="34" charset="0"/>
              <a:buChar char="•"/>
            </a:pPr>
            <a:r>
              <a:rPr lang="en-US" dirty="0">
                <a:solidFill>
                  <a:srgbClr val="000000"/>
                </a:solidFill>
                <a:latin typeface="Montserrat" panose="00000500000000000000" pitchFamily="2" charset="0"/>
              </a:rPr>
              <a:t>Challenge is received</a:t>
            </a:r>
          </a:p>
          <a:p>
            <a:pPr marL="571488" lvl="1" indent="-114300">
              <a:buFont typeface="Arial" panose="020B0604020202020204" pitchFamily="34" charset="0"/>
              <a:buChar char="•"/>
            </a:pPr>
            <a:r>
              <a:rPr lang="en-US" dirty="0">
                <a:solidFill>
                  <a:srgbClr val="000000"/>
                </a:solidFill>
                <a:latin typeface="Montserrat" panose="00000500000000000000" pitchFamily="2" charset="0"/>
              </a:rPr>
              <a:t>Member must accept nomination</a:t>
            </a:r>
          </a:p>
          <a:p>
            <a:pPr marL="114300" indent="-114300">
              <a:buFont typeface="Arial" panose="020B0604020202020204" pitchFamily="34" charset="0"/>
              <a:buChar char="•"/>
            </a:pPr>
            <a:r>
              <a:rPr lang="en-US" dirty="0">
                <a:solidFill>
                  <a:srgbClr val="000000"/>
                </a:solidFill>
                <a:latin typeface="Montserrat" panose="00000500000000000000" pitchFamily="2" charset="0"/>
              </a:rPr>
              <a:t>ATC approves</a:t>
            </a:r>
          </a:p>
          <a:p>
            <a:pPr marL="114300" indent="-114300">
              <a:buFont typeface="Arial" panose="020B0604020202020204" pitchFamily="34" charset="0"/>
              <a:buChar char="•"/>
            </a:pPr>
            <a:r>
              <a:rPr lang="en-US" dirty="0">
                <a:solidFill>
                  <a:srgbClr val="000000"/>
                </a:solidFill>
                <a:latin typeface="Montserrat" panose="00000500000000000000" pitchFamily="2" charset="0"/>
              </a:rPr>
              <a:t>Elections</a:t>
            </a:r>
          </a:p>
          <a:p>
            <a:pPr marL="571488" lvl="1" indent="-114300">
              <a:buFont typeface="Arial" panose="020B0604020202020204" pitchFamily="34" charset="0"/>
              <a:buChar char="•"/>
            </a:pPr>
            <a:r>
              <a:rPr lang="en-US" dirty="0">
                <a:solidFill>
                  <a:srgbClr val="000000"/>
                </a:solidFill>
                <a:latin typeface="Montserrat" panose="00000500000000000000" pitchFamily="2" charset="0"/>
              </a:rPr>
              <a:t>Women who challenge are included in typical elections procedure</a:t>
            </a:r>
          </a:p>
          <a:p>
            <a:pPr marL="571488" lvl="1" indent="-114300">
              <a:buFont typeface="Arial" panose="020B0604020202020204" pitchFamily="34" charset="0"/>
              <a:buChar char="•"/>
            </a:pPr>
            <a:r>
              <a:rPr lang="en-US" dirty="0">
                <a:solidFill>
                  <a:srgbClr val="000000"/>
                </a:solidFill>
                <a:latin typeface="Montserrat" panose="00000500000000000000" pitchFamily="2" charset="0"/>
              </a:rPr>
              <a:t>Process for challenges can be found in chapter BLSR</a:t>
            </a:r>
          </a:p>
          <a:p>
            <a:endParaRPr lang="en-US" dirty="0"/>
          </a:p>
        </p:txBody>
      </p:sp>
      <p:sp>
        <p:nvSpPr>
          <p:cNvPr id="7" name="Content Placeholder 6">
            <a:extLst>
              <a:ext uri="{FF2B5EF4-FFF2-40B4-BE49-F238E27FC236}">
                <a16:creationId xmlns:a16="http://schemas.microsoft.com/office/drawing/2014/main" id="{767367FA-8158-7AF0-B70E-FA2324FCAA28}"/>
              </a:ext>
            </a:extLst>
          </p:cNvPr>
          <p:cNvSpPr>
            <a:spLocks noGrp="1"/>
          </p:cNvSpPr>
          <p:nvPr>
            <p:ph sz="quarter" idx="10"/>
          </p:nvPr>
        </p:nvSpPr>
        <p:spPr>
          <a:xfrm>
            <a:off x="381000" y="297426"/>
            <a:ext cx="4114800" cy="304800"/>
          </a:xfrm>
        </p:spPr>
        <p:txBody>
          <a:bodyPr/>
          <a:lstStyle/>
          <a:p>
            <a:r>
              <a:rPr lang="en-US" dirty="0"/>
              <a:t>Challenges</a:t>
            </a:r>
          </a:p>
        </p:txBody>
      </p:sp>
    </p:spTree>
    <p:extLst>
      <p:ext uri="{BB962C8B-B14F-4D97-AF65-F5344CB8AC3E}">
        <p14:creationId xmlns:p14="http://schemas.microsoft.com/office/powerpoint/2010/main" val="1130905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63351B1-7E26-A238-5849-50E73CD0229C}"/>
              </a:ext>
            </a:extLst>
          </p:cNvPr>
          <p:cNvSpPr>
            <a:spLocks noGrp="1"/>
          </p:cNvSpPr>
          <p:nvPr>
            <p:ph type="body" sz="quarter" idx="12"/>
          </p:nvPr>
        </p:nvSpPr>
        <p:spPr/>
        <p:txBody>
          <a:bodyPr/>
          <a:lstStyle/>
          <a:p>
            <a:pPr lvl="1"/>
            <a:r>
              <a:rPr lang="en-US" sz="1120" dirty="0">
                <a:solidFill>
                  <a:srgbClr val="000000"/>
                </a:solidFill>
                <a:latin typeface="Montserrat" panose="00000500000000000000" pitchFamily="2" charset="0"/>
              </a:rPr>
              <a:t>president: Hannah  </a:t>
            </a:r>
            <a:r>
              <a:rPr lang="en-US" sz="1120" b="1" dirty="0">
                <a:solidFill>
                  <a:srgbClr val="000000"/>
                </a:solidFill>
                <a:latin typeface="Montserrat" panose="00000500000000000000" pitchFamily="2" charset="0"/>
              </a:rPr>
              <a:t>[CHALLENGE – Jamie]</a:t>
            </a:r>
          </a:p>
          <a:p>
            <a:pPr lvl="1"/>
            <a:r>
              <a:rPr lang="en-US" sz="1120" dirty="0">
                <a:solidFill>
                  <a:srgbClr val="000000"/>
                </a:solidFill>
                <a:latin typeface="Montserrat" panose="00000500000000000000" pitchFamily="2" charset="0"/>
              </a:rPr>
              <a:t>vp: social standards: Sarah</a:t>
            </a:r>
          </a:p>
          <a:p>
            <a:pPr lvl="1"/>
            <a:r>
              <a:rPr lang="en-US" sz="1120" dirty="0">
                <a:solidFill>
                  <a:srgbClr val="000000"/>
                </a:solidFill>
                <a:latin typeface="Montserrat" panose="00000500000000000000" pitchFamily="2" charset="0"/>
              </a:rPr>
              <a:t>vp: finance: Jane</a:t>
            </a:r>
          </a:p>
          <a:p>
            <a:pPr lvl="1"/>
            <a:r>
              <a:rPr lang="en-US" sz="1120" dirty="0">
                <a:solidFill>
                  <a:srgbClr val="000000"/>
                </a:solidFill>
                <a:latin typeface="Montserrat" panose="00000500000000000000" pitchFamily="2" charset="0"/>
              </a:rPr>
              <a:t>vp: communications: Sunny</a:t>
            </a:r>
          </a:p>
          <a:p>
            <a:pPr lvl="1"/>
            <a:r>
              <a:rPr lang="en-US" sz="1120" dirty="0">
                <a:solidFill>
                  <a:srgbClr val="000000"/>
                </a:solidFill>
                <a:latin typeface="Montserrat" panose="00000500000000000000" pitchFamily="2" charset="0"/>
              </a:rPr>
              <a:t>vp: programming: Mary</a:t>
            </a:r>
          </a:p>
          <a:p>
            <a:pPr lvl="1"/>
            <a:r>
              <a:rPr lang="en-US" sz="1120" dirty="0">
                <a:solidFill>
                  <a:srgbClr val="000000"/>
                </a:solidFill>
                <a:latin typeface="Montserrat" panose="00000500000000000000" pitchFamily="2" charset="0"/>
              </a:rPr>
              <a:t>vp: member education: Anna</a:t>
            </a:r>
          </a:p>
          <a:p>
            <a:pPr lvl="1"/>
            <a:r>
              <a:rPr lang="en-US" sz="1120" dirty="0">
                <a:solidFill>
                  <a:srgbClr val="000000"/>
                </a:solidFill>
                <a:latin typeface="Montserrat" panose="00000500000000000000" pitchFamily="2" charset="0"/>
              </a:rPr>
              <a:t>vp: membership: Erica</a:t>
            </a:r>
          </a:p>
          <a:p>
            <a:pPr lvl="1"/>
            <a:r>
              <a:rPr lang="en-US" sz="1120" dirty="0">
                <a:solidFill>
                  <a:srgbClr val="000000"/>
                </a:solidFill>
                <a:latin typeface="Montserrat" panose="00000500000000000000" pitchFamily="2" charset="0"/>
              </a:rPr>
              <a:t>vp: Panhellenic: Holly</a:t>
            </a:r>
          </a:p>
          <a:p>
            <a:pPr lvl="1"/>
            <a:r>
              <a:rPr lang="en-US" sz="1120" dirty="0">
                <a:solidFill>
                  <a:srgbClr val="000000"/>
                </a:solidFill>
                <a:latin typeface="Montserrat" panose="00000500000000000000" pitchFamily="2" charset="0"/>
              </a:rPr>
              <a:t>vp: Foundation: Jessica </a:t>
            </a:r>
          </a:p>
          <a:p>
            <a:endParaRPr lang="en-US" dirty="0"/>
          </a:p>
        </p:txBody>
      </p:sp>
      <p:sp>
        <p:nvSpPr>
          <p:cNvPr id="6" name="Content Placeholder 5">
            <a:extLst>
              <a:ext uri="{FF2B5EF4-FFF2-40B4-BE49-F238E27FC236}">
                <a16:creationId xmlns:a16="http://schemas.microsoft.com/office/drawing/2014/main" id="{251E7608-E12E-D2E4-7A9F-84D7B6C1CAF0}"/>
              </a:ext>
            </a:extLst>
          </p:cNvPr>
          <p:cNvSpPr>
            <a:spLocks noGrp="1"/>
          </p:cNvSpPr>
          <p:nvPr>
            <p:ph sz="quarter" idx="10"/>
          </p:nvPr>
        </p:nvSpPr>
        <p:spPr/>
        <p:txBody>
          <a:bodyPr/>
          <a:lstStyle/>
          <a:p>
            <a:r>
              <a:rPr lang="en-US" dirty="0"/>
              <a:t>Example Slate 1</a:t>
            </a:r>
          </a:p>
        </p:txBody>
      </p:sp>
    </p:spTree>
    <p:extLst>
      <p:ext uri="{BB962C8B-B14F-4D97-AF65-F5344CB8AC3E}">
        <p14:creationId xmlns:p14="http://schemas.microsoft.com/office/powerpoint/2010/main" val="2586238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8A32B90-BB73-5541-C42E-05DAF7BF2E5B}"/>
              </a:ext>
            </a:extLst>
          </p:cNvPr>
          <p:cNvSpPr>
            <a:spLocks noGrp="1"/>
          </p:cNvSpPr>
          <p:nvPr>
            <p:ph type="body" sz="quarter" idx="12"/>
          </p:nvPr>
        </p:nvSpPr>
        <p:spPr>
          <a:xfrm>
            <a:off x="381000" y="685800"/>
            <a:ext cx="4114800" cy="1371600"/>
          </a:xfrm>
        </p:spPr>
        <p:txBody>
          <a:bodyPr/>
          <a:lstStyle/>
          <a:p>
            <a:pPr lvl="1"/>
            <a:r>
              <a:rPr lang="en-US" dirty="0">
                <a:solidFill>
                  <a:srgbClr val="000000"/>
                </a:solidFill>
                <a:latin typeface="Montserrat" panose="00000500000000000000" pitchFamily="2" charset="0"/>
              </a:rPr>
              <a:t>president: Hannah  </a:t>
            </a:r>
          </a:p>
          <a:p>
            <a:pPr lvl="1"/>
            <a:r>
              <a:rPr lang="en-US" dirty="0">
                <a:solidFill>
                  <a:srgbClr val="000000"/>
                </a:solidFill>
                <a:latin typeface="Montserrat" panose="00000500000000000000" pitchFamily="2" charset="0"/>
              </a:rPr>
              <a:t>vp: social standards: Sarah</a:t>
            </a:r>
          </a:p>
          <a:p>
            <a:pPr lvl="1"/>
            <a:r>
              <a:rPr lang="en-US" dirty="0">
                <a:solidFill>
                  <a:srgbClr val="000000"/>
                </a:solidFill>
                <a:latin typeface="Montserrat" panose="00000500000000000000" pitchFamily="2" charset="0"/>
              </a:rPr>
              <a:t>vp: finance: Jane</a:t>
            </a:r>
          </a:p>
          <a:p>
            <a:pPr lvl="1"/>
            <a:r>
              <a:rPr lang="en-US" dirty="0">
                <a:solidFill>
                  <a:srgbClr val="000000"/>
                </a:solidFill>
                <a:latin typeface="Montserrat" panose="00000500000000000000" pitchFamily="2" charset="0"/>
              </a:rPr>
              <a:t>vp: communications: Sunny </a:t>
            </a:r>
            <a:r>
              <a:rPr lang="en-US" b="1" dirty="0">
                <a:solidFill>
                  <a:srgbClr val="000000"/>
                </a:solidFill>
                <a:latin typeface="Montserrat" panose="00000500000000000000" pitchFamily="2" charset="0"/>
              </a:rPr>
              <a:t>[CHALLENGE: Jamie]</a:t>
            </a:r>
          </a:p>
          <a:p>
            <a:pPr lvl="1"/>
            <a:r>
              <a:rPr lang="en-US" dirty="0">
                <a:solidFill>
                  <a:srgbClr val="000000"/>
                </a:solidFill>
                <a:latin typeface="Montserrat" panose="00000500000000000000" pitchFamily="2" charset="0"/>
              </a:rPr>
              <a:t>vp: programming: Mary</a:t>
            </a:r>
          </a:p>
          <a:p>
            <a:pPr lvl="1"/>
            <a:r>
              <a:rPr lang="en-US" dirty="0">
                <a:solidFill>
                  <a:srgbClr val="000000"/>
                </a:solidFill>
                <a:latin typeface="Montserrat" panose="00000500000000000000" pitchFamily="2" charset="0"/>
              </a:rPr>
              <a:t>vp: member education: Anna</a:t>
            </a:r>
          </a:p>
          <a:p>
            <a:pPr lvl="1"/>
            <a:r>
              <a:rPr lang="en-US" dirty="0">
                <a:solidFill>
                  <a:srgbClr val="000000"/>
                </a:solidFill>
                <a:latin typeface="Montserrat" panose="00000500000000000000" pitchFamily="2" charset="0"/>
              </a:rPr>
              <a:t>vp: membership: Erica</a:t>
            </a:r>
          </a:p>
          <a:p>
            <a:pPr lvl="1"/>
            <a:r>
              <a:rPr lang="en-US" dirty="0">
                <a:solidFill>
                  <a:srgbClr val="000000"/>
                </a:solidFill>
                <a:latin typeface="Montserrat" panose="00000500000000000000" pitchFamily="2" charset="0"/>
              </a:rPr>
              <a:t>vp: Panhellenic: Holly</a:t>
            </a:r>
          </a:p>
          <a:p>
            <a:pPr lvl="1"/>
            <a:r>
              <a:rPr lang="en-US" dirty="0">
                <a:solidFill>
                  <a:srgbClr val="000000"/>
                </a:solidFill>
                <a:latin typeface="Montserrat" panose="00000500000000000000" pitchFamily="2" charset="0"/>
              </a:rPr>
              <a:t>vp: Foundation: Jessica </a:t>
            </a:r>
          </a:p>
          <a:p>
            <a:endParaRPr lang="en-US" dirty="0"/>
          </a:p>
        </p:txBody>
      </p:sp>
      <p:sp>
        <p:nvSpPr>
          <p:cNvPr id="6" name="Content Placeholder 5">
            <a:extLst>
              <a:ext uri="{FF2B5EF4-FFF2-40B4-BE49-F238E27FC236}">
                <a16:creationId xmlns:a16="http://schemas.microsoft.com/office/drawing/2014/main" id="{B115E4FD-D372-6943-8F17-44A57007A5C7}"/>
              </a:ext>
            </a:extLst>
          </p:cNvPr>
          <p:cNvSpPr>
            <a:spLocks noGrp="1"/>
          </p:cNvSpPr>
          <p:nvPr>
            <p:ph sz="quarter" idx="10"/>
          </p:nvPr>
        </p:nvSpPr>
        <p:spPr/>
        <p:txBody>
          <a:bodyPr/>
          <a:lstStyle/>
          <a:p>
            <a:r>
              <a:rPr lang="en-US" dirty="0"/>
              <a:t>Example Slate 2 </a:t>
            </a:r>
          </a:p>
        </p:txBody>
      </p:sp>
    </p:spTree>
    <p:extLst>
      <p:ext uri="{BB962C8B-B14F-4D97-AF65-F5344CB8AC3E}">
        <p14:creationId xmlns:p14="http://schemas.microsoft.com/office/powerpoint/2010/main" val="159192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86DDC6A-5C24-831E-35F4-028DDC4FE3BB}"/>
              </a:ext>
            </a:extLst>
          </p:cNvPr>
          <p:cNvSpPr>
            <a:spLocks noGrp="1"/>
          </p:cNvSpPr>
          <p:nvPr>
            <p:ph type="body" sz="quarter" idx="12"/>
          </p:nvPr>
        </p:nvSpPr>
        <p:spPr/>
        <p:txBody>
          <a:bodyPr/>
          <a:lstStyle/>
          <a:p>
            <a:pPr marL="171450" indent="-171450">
              <a:buFont typeface="Arial" panose="020B0604020202020204" pitchFamily="34" charset="0"/>
              <a:buChar char="•"/>
            </a:pPr>
            <a:r>
              <a:rPr lang="en-US" dirty="0"/>
              <a:t>Intro to ATC role and adviser structure </a:t>
            </a:r>
          </a:p>
          <a:p>
            <a:pPr marL="171450" indent="-171450">
              <a:buFont typeface="Arial" panose="020B0604020202020204" pitchFamily="34" charset="0"/>
              <a:buChar char="•"/>
            </a:pPr>
            <a:r>
              <a:rPr lang="en-US" dirty="0"/>
              <a:t>Supervising advisers </a:t>
            </a:r>
          </a:p>
          <a:p>
            <a:pPr marL="171450" indent="-171450">
              <a:buFont typeface="Arial" panose="020B0604020202020204" pitchFamily="34" charset="0"/>
              <a:buChar char="•"/>
            </a:pPr>
            <a:r>
              <a:rPr lang="en-US" dirty="0"/>
              <a:t>Member statuses </a:t>
            </a:r>
          </a:p>
          <a:p>
            <a:pPr marL="171450" indent="-171450">
              <a:buFont typeface="Arial" panose="020B0604020202020204" pitchFamily="34" charset="0"/>
              <a:buChar char="•"/>
            </a:pPr>
            <a:r>
              <a:rPr lang="en-US" dirty="0"/>
              <a:t>Calendar Planning</a:t>
            </a:r>
          </a:p>
          <a:p>
            <a:pPr marL="171450" indent="-171450">
              <a:buFont typeface="Arial" panose="020B0604020202020204" pitchFamily="34" charset="0"/>
              <a:buChar char="•"/>
            </a:pPr>
            <a:r>
              <a:rPr lang="en-US" dirty="0"/>
              <a:t>Slating, Elections &amp; Transitions </a:t>
            </a:r>
          </a:p>
          <a:p>
            <a:pPr marL="171450" indent="-171450">
              <a:buFont typeface="Arial" panose="020B0604020202020204" pitchFamily="34" charset="0"/>
              <a:buChar char="•"/>
            </a:pPr>
            <a:r>
              <a:rPr lang="en-US" dirty="0"/>
              <a:t>ATCs and Honor Board </a:t>
            </a:r>
          </a:p>
          <a:p>
            <a:pPr marL="171450" indent="-171450">
              <a:buFont typeface="Arial" panose="020B0604020202020204" pitchFamily="34" charset="0"/>
              <a:buChar char="•"/>
            </a:pPr>
            <a:r>
              <a:rPr lang="en-US" dirty="0"/>
              <a:t>Member well-being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5" name="Content Placeholder 4">
            <a:extLst>
              <a:ext uri="{FF2B5EF4-FFF2-40B4-BE49-F238E27FC236}">
                <a16:creationId xmlns:a16="http://schemas.microsoft.com/office/drawing/2014/main" id="{3FA56013-3313-CB36-EFC4-48F8309AC739}"/>
              </a:ext>
            </a:extLst>
          </p:cNvPr>
          <p:cNvSpPr>
            <a:spLocks noGrp="1"/>
          </p:cNvSpPr>
          <p:nvPr>
            <p:ph sz="quarter" idx="10"/>
          </p:nvPr>
        </p:nvSpPr>
        <p:spPr/>
        <p:txBody>
          <a:bodyPr/>
          <a:lstStyle/>
          <a:p>
            <a:r>
              <a:rPr lang="en-US" dirty="0"/>
              <a:t>Agenda</a:t>
            </a:r>
          </a:p>
        </p:txBody>
      </p:sp>
    </p:spTree>
    <p:extLst>
      <p:ext uri="{BB962C8B-B14F-4D97-AF65-F5344CB8AC3E}">
        <p14:creationId xmlns:p14="http://schemas.microsoft.com/office/powerpoint/2010/main" val="8656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D97973D-D217-8618-DDA6-E4D847BD42BA}"/>
              </a:ext>
            </a:extLst>
          </p:cNvPr>
          <p:cNvSpPr>
            <a:spLocks noGrp="1"/>
          </p:cNvSpPr>
          <p:nvPr>
            <p:ph type="body" sz="quarter" idx="12"/>
          </p:nvPr>
        </p:nvSpPr>
        <p:spPr/>
        <p:txBody>
          <a:bodyPr/>
          <a:lstStyle/>
          <a:p>
            <a:pPr lvl="1"/>
            <a:r>
              <a:rPr lang="en-US" sz="1100" dirty="0">
                <a:solidFill>
                  <a:srgbClr val="000000"/>
                </a:solidFill>
                <a:latin typeface="Montserrat" panose="00000500000000000000" pitchFamily="2" charset="0"/>
              </a:rPr>
              <a:t>president: Hannah  </a:t>
            </a:r>
            <a:r>
              <a:rPr lang="en-US" sz="1100" b="1" dirty="0">
                <a:solidFill>
                  <a:srgbClr val="000000"/>
                </a:solidFill>
                <a:latin typeface="Montserrat" panose="00000500000000000000" pitchFamily="2" charset="0"/>
              </a:rPr>
              <a:t>[CHALLENGE – Sarah]</a:t>
            </a:r>
          </a:p>
          <a:p>
            <a:pPr lvl="1"/>
            <a:r>
              <a:rPr lang="en-US" sz="1100" dirty="0">
                <a:solidFill>
                  <a:srgbClr val="000000"/>
                </a:solidFill>
                <a:latin typeface="Montserrat" panose="00000500000000000000" pitchFamily="2" charset="0"/>
              </a:rPr>
              <a:t>vp: social standards: </a:t>
            </a:r>
            <a:r>
              <a:rPr lang="en-US" sz="1100" b="1" dirty="0">
                <a:solidFill>
                  <a:srgbClr val="000000"/>
                </a:solidFill>
                <a:latin typeface="Montserrat" panose="00000500000000000000" pitchFamily="2" charset="0"/>
              </a:rPr>
              <a:t>Sarah</a:t>
            </a:r>
          </a:p>
          <a:p>
            <a:pPr lvl="1"/>
            <a:r>
              <a:rPr lang="en-US" sz="1100" dirty="0">
                <a:solidFill>
                  <a:srgbClr val="000000"/>
                </a:solidFill>
                <a:latin typeface="Montserrat" panose="00000500000000000000" pitchFamily="2" charset="0"/>
              </a:rPr>
              <a:t>vp: finance: Jane</a:t>
            </a:r>
          </a:p>
          <a:p>
            <a:pPr lvl="1"/>
            <a:r>
              <a:rPr lang="en-US" sz="1100" dirty="0">
                <a:solidFill>
                  <a:srgbClr val="000000"/>
                </a:solidFill>
                <a:latin typeface="Montserrat" panose="00000500000000000000" pitchFamily="2" charset="0"/>
              </a:rPr>
              <a:t>vp: communications: Sunny</a:t>
            </a:r>
          </a:p>
          <a:p>
            <a:pPr lvl="1"/>
            <a:r>
              <a:rPr lang="en-US" sz="1100" dirty="0">
                <a:solidFill>
                  <a:srgbClr val="000000"/>
                </a:solidFill>
                <a:latin typeface="Montserrat" panose="00000500000000000000" pitchFamily="2" charset="0"/>
              </a:rPr>
              <a:t>vp: programming: Mary</a:t>
            </a:r>
          </a:p>
          <a:p>
            <a:pPr lvl="1"/>
            <a:r>
              <a:rPr lang="en-US" sz="1100" dirty="0">
                <a:solidFill>
                  <a:srgbClr val="000000"/>
                </a:solidFill>
                <a:latin typeface="Montserrat" panose="00000500000000000000" pitchFamily="2" charset="0"/>
              </a:rPr>
              <a:t>vp: member education: Anna</a:t>
            </a:r>
          </a:p>
          <a:p>
            <a:pPr lvl="1"/>
            <a:r>
              <a:rPr lang="en-US" sz="1100" dirty="0">
                <a:solidFill>
                  <a:srgbClr val="000000"/>
                </a:solidFill>
                <a:latin typeface="Montserrat" panose="00000500000000000000" pitchFamily="2" charset="0"/>
              </a:rPr>
              <a:t>vp: membership: Erica</a:t>
            </a:r>
          </a:p>
          <a:p>
            <a:pPr lvl="1"/>
            <a:r>
              <a:rPr lang="en-US" sz="1100" dirty="0">
                <a:solidFill>
                  <a:srgbClr val="000000"/>
                </a:solidFill>
                <a:latin typeface="Montserrat" panose="00000500000000000000" pitchFamily="2" charset="0"/>
              </a:rPr>
              <a:t>vp: Panhellenic: Holly</a:t>
            </a:r>
          </a:p>
          <a:p>
            <a:pPr lvl="1"/>
            <a:r>
              <a:rPr lang="en-US" sz="1100" dirty="0">
                <a:solidFill>
                  <a:srgbClr val="000000"/>
                </a:solidFill>
                <a:latin typeface="Montserrat" panose="00000500000000000000" pitchFamily="2" charset="0"/>
              </a:rPr>
              <a:t>vp: Foundation: Jessica </a:t>
            </a:r>
          </a:p>
          <a:p>
            <a:endParaRPr lang="en-US" dirty="0"/>
          </a:p>
        </p:txBody>
      </p:sp>
      <p:sp>
        <p:nvSpPr>
          <p:cNvPr id="2" name="Title 1">
            <a:extLst>
              <a:ext uri="{FF2B5EF4-FFF2-40B4-BE49-F238E27FC236}">
                <a16:creationId xmlns:a16="http://schemas.microsoft.com/office/drawing/2014/main" id="{6F263DE7-8E1D-455B-9B3B-2AD1703873A4}"/>
              </a:ext>
            </a:extLst>
          </p:cNvPr>
          <p:cNvSpPr>
            <a:spLocks noGrp="1"/>
          </p:cNvSpPr>
          <p:nvPr>
            <p:ph type="title" idx="4294967295"/>
          </p:nvPr>
        </p:nvSpPr>
        <p:spPr>
          <a:xfrm>
            <a:off x="0" y="0"/>
            <a:ext cx="0" cy="0"/>
          </a:xfrm>
        </p:spPr>
        <p:txBody>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endParaRPr lang="en-US" dirty="0"/>
          </a:p>
        </p:txBody>
      </p:sp>
      <p:sp>
        <p:nvSpPr>
          <p:cNvPr id="6" name="Content Placeholder 5">
            <a:extLst>
              <a:ext uri="{FF2B5EF4-FFF2-40B4-BE49-F238E27FC236}">
                <a16:creationId xmlns:a16="http://schemas.microsoft.com/office/drawing/2014/main" id="{F89725CC-807E-4379-2722-2C43BF118FE7}"/>
              </a:ext>
            </a:extLst>
          </p:cNvPr>
          <p:cNvSpPr>
            <a:spLocks noGrp="1"/>
          </p:cNvSpPr>
          <p:nvPr>
            <p:ph sz="quarter" idx="10"/>
          </p:nvPr>
        </p:nvSpPr>
        <p:spPr/>
        <p:txBody>
          <a:bodyPr/>
          <a:lstStyle/>
          <a:p>
            <a:r>
              <a:rPr lang="en-US" dirty="0"/>
              <a:t>Example Slate 3</a:t>
            </a:r>
          </a:p>
        </p:txBody>
      </p:sp>
    </p:spTree>
    <p:extLst>
      <p:ext uri="{BB962C8B-B14F-4D97-AF65-F5344CB8AC3E}">
        <p14:creationId xmlns:p14="http://schemas.microsoft.com/office/powerpoint/2010/main" val="257231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6A0974A-A767-E535-9214-5E7E13692805}"/>
              </a:ext>
            </a:extLst>
          </p:cNvPr>
          <p:cNvSpPr>
            <a:spLocks noGrp="1"/>
          </p:cNvSpPr>
          <p:nvPr>
            <p:ph type="body" sz="quarter" idx="12"/>
          </p:nvPr>
        </p:nvSpPr>
        <p:spPr/>
        <p:txBody>
          <a:bodyPr/>
          <a:lstStyle/>
          <a:p>
            <a:pPr lvl="1"/>
            <a:r>
              <a:rPr lang="en-US" sz="1120" dirty="0">
                <a:solidFill>
                  <a:srgbClr val="000000"/>
                </a:solidFill>
                <a:latin typeface="Montserrat" panose="00000500000000000000" pitchFamily="2" charset="0"/>
              </a:rPr>
              <a:t>president: Hannah  </a:t>
            </a:r>
          </a:p>
          <a:p>
            <a:pPr lvl="1"/>
            <a:r>
              <a:rPr lang="en-US" sz="1120" dirty="0">
                <a:solidFill>
                  <a:srgbClr val="000000"/>
                </a:solidFill>
                <a:latin typeface="Montserrat" panose="00000500000000000000" pitchFamily="2" charset="0"/>
              </a:rPr>
              <a:t>vp: social standards: Sarah</a:t>
            </a:r>
          </a:p>
          <a:p>
            <a:pPr lvl="1"/>
            <a:r>
              <a:rPr lang="en-US" sz="1120" dirty="0">
                <a:solidFill>
                  <a:srgbClr val="000000"/>
                </a:solidFill>
                <a:latin typeface="Montserrat" panose="00000500000000000000" pitchFamily="2" charset="0"/>
              </a:rPr>
              <a:t>vp: finance: Jane</a:t>
            </a:r>
          </a:p>
          <a:p>
            <a:pPr lvl="1"/>
            <a:r>
              <a:rPr lang="en-US" sz="1120" dirty="0">
                <a:solidFill>
                  <a:srgbClr val="000000"/>
                </a:solidFill>
                <a:latin typeface="Montserrat" panose="00000500000000000000" pitchFamily="2" charset="0"/>
              </a:rPr>
              <a:t>vp: communications: Sunny</a:t>
            </a:r>
          </a:p>
          <a:p>
            <a:pPr lvl="1"/>
            <a:r>
              <a:rPr lang="en-US" sz="1120" dirty="0">
                <a:solidFill>
                  <a:srgbClr val="000000"/>
                </a:solidFill>
                <a:latin typeface="Montserrat" panose="00000500000000000000" pitchFamily="2" charset="0"/>
              </a:rPr>
              <a:t>vp: programming: Mary</a:t>
            </a:r>
          </a:p>
          <a:p>
            <a:pPr lvl="1"/>
            <a:r>
              <a:rPr lang="en-US" sz="1120" dirty="0">
                <a:solidFill>
                  <a:srgbClr val="000000"/>
                </a:solidFill>
                <a:latin typeface="Montserrat" panose="00000500000000000000" pitchFamily="2" charset="0"/>
              </a:rPr>
              <a:t>vp: member education: Anna</a:t>
            </a:r>
          </a:p>
          <a:p>
            <a:pPr lvl="1"/>
            <a:r>
              <a:rPr lang="en-US" sz="1120" dirty="0">
                <a:solidFill>
                  <a:srgbClr val="000000"/>
                </a:solidFill>
                <a:latin typeface="Montserrat" panose="00000500000000000000" pitchFamily="2" charset="0"/>
              </a:rPr>
              <a:t>vp: membership: Erica </a:t>
            </a:r>
            <a:r>
              <a:rPr lang="en-US" sz="1120" b="1" dirty="0">
                <a:solidFill>
                  <a:srgbClr val="000000"/>
                </a:solidFill>
                <a:latin typeface="Montserrat" panose="00000500000000000000" pitchFamily="2" charset="0"/>
              </a:rPr>
              <a:t>[CHALLENGE: Sarah]</a:t>
            </a:r>
          </a:p>
          <a:p>
            <a:pPr lvl="1"/>
            <a:r>
              <a:rPr lang="en-US" sz="1120" dirty="0">
                <a:solidFill>
                  <a:srgbClr val="000000"/>
                </a:solidFill>
                <a:latin typeface="Montserrat" panose="00000500000000000000" pitchFamily="2" charset="0"/>
              </a:rPr>
              <a:t>vp: Panhellenic: Holly</a:t>
            </a:r>
          </a:p>
          <a:p>
            <a:pPr lvl="1"/>
            <a:r>
              <a:rPr lang="en-US" sz="1120" dirty="0">
                <a:solidFill>
                  <a:srgbClr val="000000"/>
                </a:solidFill>
                <a:latin typeface="Montserrat" panose="00000500000000000000" pitchFamily="2" charset="0"/>
              </a:rPr>
              <a:t>vp: Foundation: Jessica</a:t>
            </a:r>
            <a:endParaRPr lang="en-US" dirty="0">
              <a:solidFill>
                <a:srgbClr val="000000"/>
              </a:solidFill>
            </a:endParaRPr>
          </a:p>
        </p:txBody>
      </p:sp>
      <p:sp>
        <p:nvSpPr>
          <p:cNvPr id="6" name="Content Placeholder 5">
            <a:extLst>
              <a:ext uri="{FF2B5EF4-FFF2-40B4-BE49-F238E27FC236}">
                <a16:creationId xmlns:a16="http://schemas.microsoft.com/office/drawing/2014/main" id="{84BAA359-6116-91E0-E16C-AF88DCD3AC24}"/>
              </a:ext>
            </a:extLst>
          </p:cNvPr>
          <p:cNvSpPr>
            <a:spLocks noGrp="1"/>
          </p:cNvSpPr>
          <p:nvPr>
            <p:ph sz="quarter" idx="10"/>
          </p:nvPr>
        </p:nvSpPr>
        <p:spPr/>
        <p:txBody>
          <a:bodyPr/>
          <a:lstStyle/>
          <a:p>
            <a:r>
              <a:rPr lang="en-US" dirty="0"/>
              <a:t>Example Slate 4 </a:t>
            </a:r>
          </a:p>
        </p:txBody>
      </p:sp>
    </p:spTree>
    <p:extLst>
      <p:ext uri="{BB962C8B-B14F-4D97-AF65-F5344CB8AC3E}">
        <p14:creationId xmlns:p14="http://schemas.microsoft.com/office/powerpoint/2010/main" val="1272675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A1D0EE2C-1C8C-4140-94AB-66F8A9031684}"/>
              </a:ext>
            </a:extLst>
          </p:cNvPr>
          <p:cNvSpPr txBox="1">
            <a:spLocks/>
          </p:cNvSpPr>
          <p:nvPr/>
        </p:nvSpPr>
        <p:spPr bwMode="auto">
          <a:xfrm>
            <a:off x="304800" y="762000"/>
            <a:ext cx="4146682" cy="17445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576" tIns="18288" rIns="36576" bIns="18288" numCol="1" rtlCol="0" anchor="t" anchorCtr="0" compatLnSpc="1">
            <a:prstTxWarp prst="textNoShape">
              <a:avLst/>
            </a:prstTxWarp>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algn="l">
              <a:buFontTx/>
              <a:buNone/>
              <a:defRPr/>
            </a:pPr>
            <a:r>
              <a:rPr lang="en-US" altLang="en-US" sz="880" b="1" dirty="0">
                <a:solidFill>
                  <a:schemeClr val="accent3"/>
                </a:solidFill>
                <a:latin typeface="Montserrat" panose="00000500000000000000" pitchFamily="2" charset="0"/>
              </a:rPr>
              <a:t>What happens if the only candidate for president is a sophomore?</a:t>
            </a:r>
          </a:p>
          <a:p>
            <a:pPr algn="l">
              <a:defRPr/>
            </a:pPr>
            <a:r>
              <a:rPr lang="en-US" altLang="en-US" sz="880" dirty="0">
                <a:solidFill>
                  <a:srgbClr val="000000"/>
                </a:solidFill>
                <a:latin typeface="Montserrat" panose="00000500000000000000" pitchFamily="2" charset="0"/>
              </a:rPr>
              <a:t>The candidate for president should be a junior. However, if there are no juniors willing or able to fulfill the president’s responsibilities, a sophomore may receive special approval from the chapter’s RCS/CAC/NCC to be slated and elected to chapter president.</a:t>
            </a:r>
          </a:p>
          <a:p>
            <a:pPr algn="l">
              <a:buFontTx/>
              <a:buNone/>
              <a:defRPr/>
            </a:pPr>
            <a:endParaRPr lang="en-US" altLang="en-US" sz="880" b="1" dirty="0">
              <a:latin typeface="Montserrat" panose="00000500000000000000" pitchFamily="2" charset="0"/>
            </a:endParaRPr>
          </a:p>
          <a:p>
            <a:pPr algn="l">
              <a:buFontTx/>
              <a:buNone/>
              <a:defRPr/>
            </a:pPr>
            <a:r>
              <a:rPr lang="en-US" altLang="en-US" sz="880" b="1" dirty="0">
                <a:solidFill>
                  <a:schemeClr val="accent3"/>
                </a:solidFill>
                <a:latin typeface="Montserrat" panose="00000500000000000000" pitchFamily="2" charset="0"/>
              </a:rPr>
              <a:t>What happens if the only candidate for office doesn’t want to live in?</a:t>
            </a:r>
          </a:p>
          <a:p>
            <a:pPr algn="l">
              <a:defRPr/>
            </a:pPr>
            <a:r>
              <a:rPr lang="en-US" altLang="en-US" sz="880" dirty="0">
                <a:solidFill>
                  <a:srgbClr val="000000"/>
                </a:solidFill>
                <a:latin typeface="Montserrat" panose="00000500000000000000" pitchFamily="2" charset="0"/>
              </a:rPr>
              <a:t>The officer positions that must live-in are outlined in the chapter’s BLSRs. Those women must live-in the house if they are elected to those positions, unless they received approval from the RCS/CAC/NCC not to live in.</a:t>
            </a:r>
          </a:p>
        </p:txBody>
      </p:sp>
      <p:sp>
        <p:nvSpPr>
          <p:cNvPr id="4" name="Content Placeholder 3">
            <a:extLst>
              <a:ext uri="{FF2B5EF4-FFF2-40B4-BE49-F238E27FC236}">
                <a16:creationId xmlns:a16="http://schemas.microsoft.com/office/drawing/2014/main" id="{81813BEF-CB3E-A3E0-6E27-BDF171838333}"/>
              </a:ext>
            </a:extLst>
          </p:cNvPr>
          <p:cNvSpPr>
            <a:spLocks noGrp="1"/>
          </p:cNvSpPr>
          <p:nvPr>
            <p:ph sz="quarter" idx="10"/>
          </p:nvPr>
        </p:nvSpPr>
        <p:spPr>
          <a:xfrm>
            <a:off x="381000" y="304800"/>
            <a:ext cx="4114800" cy="304800"/>
          </a:xfrm>
        </p:spPr>
        <p:txBody>
          <a:bodyPr/>
          <a:lstStyle/>
          <a:p>
            <a:r>
              <a:rPr lang="en-US" dirty="0"/>
              <a:t>Slating &amp; Elections Scenarios </a:t>
            </a:r>
          </a:p>
        </p:txBody>
      </p:sp>
    </p:spTree>
    <p:extLst>
      <p:ext uri="{BB962C8B-B14F-4D97-AF65-F5344CB8AC3E}">
        <p14:creationId xmlns:p14="http://schemas.microsoft.com/office/powerpoint/2010/main" val="289412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5A1825B3-FA62-40B3-9A00-78981F5FF27C}"/>
              </a:ext>
            </a:extLst>
          </p:cNvPr>
          <p:cNvSpPr txBox="1">
            <a:spLocks/>
          </p:cNvSpPr>
          <p:nvPr/>
        </p:nvSpPr>
        <p:spPr bwMode="auto">
          <a:xfrm>
            <a:off x="304800" y="762000"/>
            <a:ext cx="4090385" cy="149007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576" tIns="18288" rIns="36576" bIns="18288" numCol="1" rtlCol="0" anchor="t" anchorCtr="0" compatLnSpc="1">
            <a:prstTxWarp prst="textNoShape">
              <a:avLst/>
            </a:prstTxWarp>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algn="l">
              <a:buFontTx/>
              <a:buNone/>
              <a:defRPr/>
            </a:pPr>
            <a:r>
              <a:rPr lang="en-US" altLang="en-US" sz="880" b="1" dirty="0">
                <a:solidFill>
                  <a:schemeClr val="accent3"/>
                </a:solidFill>
                <a:latin typeface="Montserrat" panose="00000500000000000000" pitchFamily="2" charset="0"/>
              </a:rPr>
              <a:t>What happens if the candidate slated was in good standing, but just received an APN?</a:t>
            </a:r>
          </a:p>
          <a:p>
            <a:r>
              <a:rPr lang="en-US" sz="700" dirty="0">
                <a:solidFill>
                  <a:srgbClr val="000000"/>
                </a:solidFill>
              </a:rPr>
              <a:t>A member in poor standing may not be </a:t>
            </a:r>
            <a:r>
              <a:rPr lang="en-US" sz="700" i="1" dirty="0">
                <a:solidFill>
                  <a:srgbClr val="000000"/>
                </a:solidFill>
              </a:rPr>
              <a:t>elected or appointed</a:t>
            </a:r>
            <a:r>
              <a:rPr lang="en-US" sz="700" dirty="0">
                <a:solidFill>
                  <a:srgbClr val="000000"/>
                </a:solidFill>
              </a:rPr>
              <a:t> to a position. However, a member who completes the terms of a finance or housing APN may automatically return to good standing. Therefore, if a member receives an APN but returns to good standing prior to the nominating committee's meeting to slate CMT and Honor Board or to appoint directors, she may be considered for a position. Members who are slated/appointed must retain that good standing through the date of elections (for CMT and Honor Board) or through the date of appointments (for directors.) Once a member is elected/appointed, poor standing does not result in automatic removal from an appointed/elected position. However, Honor Board may consider making a recommendation to remove an officer from their position at any time through the normal standard procedure process. </a:t>
            </a:r>
          </a:p>
          <a:p>
            <a:br>
              <a:rPr lang="en-US" sz="900" dirty="0"/>
            </a:br>
            <a:endParaRPr lang="en-US" altLang="en-US" sz="880" b="1" dirty="0">
              <a:solidFill>
                <a:srgbClr val="C00000"/>
              </a:solidFill>
            </a:endParaRPr>
          </a:p>
        </p:txBody>
      </p:sp>
      <p:sp>
        <p:nvSpPr>
          <p:cNvPr id="4" name="Content Placeholder 3">
            <a:extLst>
              <a:ext uri="{FF2B5EF4-FFF2-40B4-BE49-F238E27FC236}">
                <a16:creationId xmlns:a16="http://schemas.microsoft.com/office/drawing/2014/main" id="{0EBC3D1D-6277-407B-7AFE-DE1A43491811}"/>
              </a:ext>
            </a:extLst>
          </p:cNvPr>
          <p:cNvSpPr>
            <a:spLocks noGrp="1"/>
          </p:cNvSpPr>
          <p:nvPr>
            <p:ph sz="quarter" idx="10"/>
          </p:nvPr>
        </p:nvSpPr>
        <p:spPr>
          <a:xfrm>
            <a:off x="381000" y="304800"/>
            <a:ext cx="4114800" cy="304800"/>
          </a:xfrm>
        </p:spPr>
        <p:txBody>
          <a:bodyPr/>
          <a:lstStyle/>
          <a:p>
            <a:r>
              <a:rPr lang="en-US" dirty="0"/>
              <a:t>Slating &amp; Elections: Scenarios </a:t>
            </a:r>
          </a:p>
        </p:txBody>
      </p:sp>
    </p:spTree>
    <p:extLst>
      <p:ext uri="{BB962C8B-B14F-4D97-AF65-F5344CB8AC3E}">
        <p14:creationId xmlns:p14="http://schemas.microsoft.com/office/powerpoint/2010/main" val="2188556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ADA453F-5A48-3FC0-4566-68901380A047}"/>
              </a:ext>
            </a:extLst>
          </p:cNvPr>
          <p:cNvSpPr>
            <a:spLocks noGrp="1"/>
          </p:cNvSpPr>
          <p:nvPr>
            <p:ph type="body" sz="quarter" idx="12"/>
          </p:nvPr>
        </p:nvSpPr>
        <p:spPr>
          <a:xfrm>
            <a:off x="343319" y="832338"/>
            <a:ext cx="3758837" cy="1460863"/>
          </a:xfrm>
        </p:spPr>
        <p:txBody>
          <a:bodyPr/>
          <a:lstStyle/>
          <a:p>
            <a:pPr>
              <a:buNone/>
              <a:defRPr/>
            </a:pPr>
            <a:r>
              <a:rPr lang="en-US" altLang="en-US" sz="800" b="1" dirty="0">
                <a:solidFill>
                  <a:schemeClr val="accent3"/>
                </a:solidFill>
                <a:latin typeface="Montserrat" panose="00000500000000000000" pitchFamily="2" charset="0"/>
              </a:rPr>
              <a:t>What happens when an elected officer resigns/is removed from her position?</a:t>
            </a:r>
          </a:p>
          <a:p>
            <a:pPr>
              <a:defRPr/>
            </a:pPr>
            <a:r>
              <a:rPr lang="en-US" altLang="en-US" sz="800" dirty="0">
                <a:solidFill>
                  <a:srgbClr val="000000"/>
                </a:solidFill>
                <a:latin typeface="Montserrat" panose="00000500000000000000" pitchFamily="2" charset="0"/>
              </a:rPr>
              <a:t>The vacancy must be filled. If there are more than three months left in the term (including summer months), then the vacancy is announced, interested applicants reach out to the ATC, to be approved, all approved candidates are then voted on during elections at the next chapter meeting. If there are three or fewer months left in the officer term, the vacancy is announced, interested candidates must contact ATC for approval and CMT appoints a member into the position.</a:t>
            </a:r>
          </a:p>
          <a:p>
            <a:endParaRPr lang="en-US" dirty="0"/>
          </a:p>
        </p:txBody>
      </p:sp>
      <p:sp>
        <p:nvSpPr>
          <p:cNvPr id="2" name="Title 1">
            <a:extLst>
              <a:ext uri="{FF2B5EF4-FFF2-40B4-BE49-F238E27FC236}">
                <a16:creationId xmlns:a16="http://schemas.microsoft.com/office/drawing/2014/main" id="{6936FDD9-C254-4169-840D-31E7437D48AA}"/>
              </a:ext>
            </a:extLst>
          </p:cNvPr>
          <p:cNvSpPr>
            <a:spLocks noGrp="1"/>
          </p:cNvSpPr>
          <p:nvPr>
            <p:ph type="title" idx="4294967295"/>
          </p:nvPr>
        </p:nvSpPr>
        <p:spPr>
          <a:xfrm>
            <a:off x="0" y="0"/>
            <a:ext cx="0" cy="0"/>
          </a:xfrm>
        </p:spPr>
        <p:txBody>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endParaRPr lang="en-US" dirty="0"/>
          </a:p>
        </p:txBody>
      </p:sp>
      <p:sp>
        <p:nvSpPr>
          <p:cNvPr id="7" name="Content Placeholder 6">
            <a:extLst>
              <a:ext uri="{FF2B5EF4-FFF2-40B4-BE49-F238E27FC236}">
                <a16:creationId xmlns:a16="http://schemas.microsoft.com/office/drawing/2014/main" id="{60C96A60-1194-E637-023C-91DAC00AAC6E}"/>
              </a:ext>
            </a:extLst>
          </p:cNvPr>
          <p:cNvSpPr>
            <a:spLocks noGrp="1"/>
          </p:cNvSpPr>
          <p:nvPr>
            <p:ph sz="quarter" idx="10"/>
          </p:nvPr>
        </p:nvSpPr>
        <p:spPr>
          <a:xfrm>
            <a:off x="381000" y="297599"/>
            <a:ext cx="4114800" cy="304800"/>
          </a:xfrm>
        </p:spPr>
        <p:txBody>
          <a:bodyPr/>
          <a:lstStyle/>
          <a:p>
            <a:r>
              <a:rPr lang="en-US" dirty="0"/>
              <a:t>Slating &amp; Elections: Scenarios</a:t>
            </a:r>
          </a:p>
        </p:txBody>
      </p:sp>
    </p:spTree>
    <p:extLst>
      <p:ext uri="{BB962C8B-B14F-4D97-AF65-F5344CB8AC3E}">
        <p14:creationId xmlns:p14="http://schemas.microsoft.com/office/powerpoint/2010/main" val="4087749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DC23DF-C69C-4E65-AE49-862285379F2A}"/>
              </a:ext>
            </a:extLst>
          </p:cNvPr>
          <p:cNvSpPr/>
          <p:nvPr/>
        </p:nvSpPr>
        <p:spPr>
          <a:xfrm>
            <a:off x="388983" y="1320425"/>
            <a:ext cx="4487817" cy="861774"/>
          </a:xfrm>
          <a:prstGeom prst="rect">
            <a:avLst/>
          </a:prstGeom>
        </p:spPr>
        <p:txBody>
          <a:bodyPr wrap="square">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82880" indent="-182880">
              <a:buFont typeface="Arial" panose="020B0604020202020204" pitchFamily="34" charset="0"/>
              <a:buChar char="•"/>
            </a:pPr>
            <a:r>
              <a:rPr lang="en-US" altLang="en-US" sz="1000" dirty="0">
                <a:solidFill>
                  <a:srgbClr val="000000"/>
                </a:solidFill>
                <a:latin typeface="Montserrat" panose="00000500000000000000" pitchFamily="2" charset="0"/>
              </a:rPr>
              <a:t>Three parts to a full transition:</a:t>
            </a:r>
          </a:p>
          <a:p>
            <a:pPr marL="365760" lvl="1" indent="-182880">
              <a:buFont typeface="Arial" panose="020B0604020202020204" pitchFamily="34" charset="0"/>
              <a:buChar char="•"/>
            </a:pPr>
            <a:r>
              <a:rPr lang="en-US" altLang="en-US" sz="1000" dirty="0">
                <a:solidFill>
                  <a:srgbClr val="000000"/>
                </a:solidFill>
                <a:latin typeface="Montserrat" panose="00000500000000000000" pitchFamily="2" charset="0"/>
              </a:rPr>
              <a:t>Part I – Individual</a:t>
            </a:r>
          </a:p>
          <a:p>
            <a:pPr marL="365760" lvl="1" indent="-182880">
              <a:buFont typeface="Arial" panose="020B0604020202020204" pitchFamily="34" charset="0"/>
              <a:buChar char="•"/>
            </a:pPr>
            <a:r>
              <a:rPr lang="en-US" altLang="en-US" sz="1000" dirty="0">
                <a:solidFill>
                  <a:srgbClr val="000000"/>
                </a:solidFill>
                <a:latin typeface="Montserrat" panose="00000500000000000000" pitchFamily="2" charset="0"/>
              </a:rPr>
              <a:t>Part II – Formal Transition Workshop</a:t>
            </a:r>
          </a:p>
          <a:p>
            <a:pPr marL="548640" lvl="2" indent="-182880">
              <a:buFont typeface="Arial" panose="020B0604020202020204" pitchFamily="34" charset="0"/>
              <a:buChar char="•"/>
            </a:pPr>
            <a:r>
              <a:rPr lang="en-US" altLang="en-US" sz="1000" dirty="0">
                <a:solidFill>
                  <a:srgbClr val="000000"/>
                </a:solidFill>
                <a:latin typeface="Montserrat" panose="00000500000000000000" pitchFamily="2" charset="0"/>
              </a:rPr>
              <a:t>Facilitated by incoming president</a:t>
            </a:r>
          </a:p>
          <a:p>
            <a:pPr marL="548640" lvl="2" indent="-182880">
              <a:buFont typeface="Arial" panose="020B0604020202020204" pitchFamily="34" charset="0"/>
              <a:buChar char="•"/>
            </a:pPr>
            <a:r>
              <a:rPr lang="en-US" altLang="en-US" sz="1000" dirty="0">
                <a:solidFill>
                  <a:srgbClr val="000000"/>
                </a:solidFill>
                <a:latin typeface="Montserrat" panose="00000500000000000000" pitchFamily="2" charset="0"/>
              </a:rPr>
              <a:t>Curriculum provided in Changing of the Tides </a:t>
            </a:r>
          </a:p>
        </p:txBody>
      </p:sp>
      <p:sp>
        <p:nvSpPr>
          <p:cNvPr id="3" name="TextBox 2">
            <a:extLst>
              <a:ext uri="{FF2B5EF4-FFF2-40B4-BE49-F238E27FC236}">
                <a16:creationId xmlns:a16="http://schemas.microsoft.com/office/drawing/2014/main" id="{C34F787C-7C65-4630-97D3-5ECC33E89663}"/>
              </a:ext>
            </a:extLst>
          </p:cNvPr>
          <p:cNvSpPr txBox="1"/>
          <p:nvPr/>
        </p:nvSpPr>
        <p:spPr>
          <a:xfrm>
            <a:off x="304800" y="899123"/>
            <a:ext cx="3886200" cy="461665"/>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algn="ctr"/>
            <a:r>
              <a:rPr lang="en-US" sz="1200" b="1" dirty="0">
                <a:solidFill>
                  <a:schemeClr val="accent3"/>
                </a:solidFill>
                <a:latin typeface="Montserrat" panose="00000500000000000000" pitchFamily="2" charset="0"/>
                <a:cs typeface="Arial" panose="020B0604020202020204" pitchFamily="34" charset="0"/>
              </a:rPr>
              <a:t>What best practices can you share about transitions from you own experience?</a:t>
            </a:r>
          </a:p>
        </p:txBody>
      </p:sp>
      <p:sp>
        <p:nvSpPr>
          <p:cNvPr id="5" name="Content Placeholder 4">
            <a:extLst>
              <a:ext uri="{FF2B5EF4-FFF2-40B4-BE49-F238E27FC236}">
                <a16:creationId xmlns:a16="http://schemas.microsoft.com/office/drawing/2014/main" id="{C874C7F6-BF9B-8AC5-6ABA-BF12BFB6B0A1}"/>
              </a:ext>
            </a:extLst>
          </p:cNvPr>
          <p:cNvSpPr>
            <a:spLocks noGrp="1"/>
          </p:cNvSpPr>
          <p:nvPr>
            <p:ph sz="quarter" idx="10"/>
          </p:nvPr>
        </p:nvSpPr>
        <p:spPr/>
        <p:txBody>
          <a:bodyPr/>
          <a:lstStyle/>
          <a:p>
            <a:r>
              <a:rPr lang="en-US" dirty="0"/>
              <a:t>Transitions</a:t>
            </a:r>
          </a:p>
        </p:txBody>
      </p:sp>
    </p:spTree>
    <p:extLst>
      <p:ext uri="{BB962C8B-B14F-4D97-AF65-F5344CB8AC3E}">
        <p14:creationId xmlns:p14="http://schemas.microsoft.com/office/powerpoint/2010/main" val="139877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B78E6F-0182-30B1-D099-8948604CD620}"/>
              </a:ext>
            </a:extLst>
          </p:cNvPr>
          <p:cNvSpPr>
            <a:spLocks noGrp="1"/>
          </p:cNvSpPr>
          <p:nvPr>
            <p:ph type="body" sz="quarter" idx="10"/>
          </p:nvPr>
        </p:nvSpPr>
        <p:spPr>
          <a:xfrm>
            <a:off x="304800" y="762000"/>
            <a:ext cx="2667000" cy="381000"/>
          </a:xfrm>
        </p:spPr>
        <p:txBody>
          <a:bodyPr/>
          <a:lstStyle/>
          <a:p>
            <a:r>
              <a:rPr lang="en-US" sz="2400" dirty="0">
                <a:latin typeface="+mj-lt"/>
              </a:rPr>
              <a:t>ATCs AND HONOR BOARD</a:t>
            </a:r>
          </a:p>
        </p:txBody>
      </p:sp>
    </p:spTree>
    <p:extLst>
      <p:ext uri="{BB962C8B-B14F-4D97-AF65-F5344CB8AC3E}">
        <p14:creationId xmlns:p14="http://schemas.microsoft.com/office/powerpoint/2010/main" val="3432539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63A1AE-D9AD-51BC-C832-A50DFD3E2AF1}"/>
              </a:ext>
            </a:extLst>
          </p:cNvPr>
          <p:cNvSpPr>
            <a:spLocks noGrp="1"/>
          </p:cNvSpPr>
          <p:nvPr>
            <p:ph type="body" sz="quarter" idx="12"/>
          </p:nvPr>
        </p:nvSpPr>
        <p:spPr>
          <a:xfrm>
            <a:off x="381000" y="762000"/>
            <a:ext cx="3429000" cy="1524000"/>
          </a:xfrm>
        </p:spPr>
        <p:txBody>
          <a:bodyPr/>
          <a:lstStyle/>
          <a:p>
            <a:pPr marL="0" indent="0">
              <a:buNone/>
            </a:pPr>
            <a:r>
              <a:rPr lang="en-US" sz="800" dirty="0">
                <a:solidFill>
                  <a:srgbClr val="000000"/>
                </a:solidFill>
                <a:latin typeface="Montserrat" panose="00000500000000000000" pitchFamily="2" charset="0"/>
              </a:rPr>
              <a:t>The Fraternity encourages the division between the advisory team chairman (ATC) and the Honor Board Adviser (HBA).</a:t>
            </a:r>
          </a:p>
          <a:p>
            <a:pPr marL="0" indent="0">
              <a:buNone/>
            </a:pPr>
            <a:endParaRPr lang="en-US" sz="800" dirty="0">
              <a:solidFill>
                <a:srgbClr val="000000"/>
              </a:solidFill>
              <a:latin typeface="Montserrat" panose="00000500000000000000" pitchFamily="2" charset="0"/>
            </a:endParaRPr>
          </a:p>
          <a:p>
            <a:pPr marL="0" indent="0">
              <a:buNone/>
            </a:pPr>
            <a:r>
              <a:rPr lang="en-US" sz="800" dirty="0">
                <a:solidFill>
                  <a:srgbClr val="000000"/>
                </a:solidFill>
                <a:latin typeface="Montserrat" panose="00000500000000000000" pitchFamily="2" charset="0"/>
              </a:rPr>
              <a:t>By attending your respective weekly Honor Board (HB) and chapter management team (CMT) meetings, each adviser will gain an intimate understanding of the chapter, the morale and its members</a:t>
            </a:r>
          </a:p>
          <a:p>
            <a:pPr marL="0" indent="0">
              <a:buNone/>
            </a:pPr>
            <a:endParaRPr lang="en-US" sz="800" dirty="0">
              <a:solidFill>
                <a:srgbClr val="000000"/>
              </a:solidFill>
              <a:latin typeface="Montserrat" panose="00000500000000000000" pitchFamily="2" charset="0"/>
            </a:endParaRPr>
          </a:p>
          <a:p>
            <a:pPr marL="0" indent="0">
              <a:buNone/>
            </a:pPr>
            <a:r>
              <a:rPr lang="en-US" sz="800" dirty="0">
                <a:solidFill>
                  <a:srgbClr val="000000"/>
                </a:solidFill>
                <a:latin typeface="Montserrat" panose="00000500000000000000" pitchFamily="2" charset="0"/>
              </a:rPr>
              <a:t>It is important for every adviser to direct the collegian to Honor Board or the Honor Board Adviser in resolving matters relating to the Statement of Obligation and to refrain from weighing in on the matter. </a:t>
            </a:r>
          </a:p>
          <a:p>
            <a:endParaRPr lang="en-US" dirty="0"/>
          </a:p>
        </p:txBody>
      </p:sp>
      <p:sp>
        <p:nvSpPr>
          <p:cNvPr id="6" name="Content Placeholder 5">
            <a:extLst>
              <a:ext uri="{FF2B5EF4-FFF2-40B4-BE49-F238E27FC236}">
                <a16:creationId xmlns:a16="http://schemas.microsoft.com/office/drawing/2014/main" id="{368125A8-FE9B-746D-D438-AEDE58F262F8}"/>
              </a:ext>
            </a:extLst>
          </p:cNvPr>
          <p:cNvSpPr>
            <a:spLocks noGrp="1"/>
          </p:cNvSpPr>
          <p:nvPr>
            <p:ph sz="quarter" idx="10"/>
          </p:nvPr>
        </p:nvSpPr>
        <p:spPr/>
        <p:txBody>
          <a:bodyPr/>
          <a:lstStyle/>
          <a:p>
            <a:r>
              <a:rPr lang="en-US" dirty="0"/>
              <a:t>ATCs Role in Honor Board</a:t>
            </a:r>
          </a:p>
        </p:txBody>
      </p:sp>
    </p:spTree>
    <p:extLst>
      <p:ext uri="{BB962C8B-B14F-4D97-AF65-F5344CB8AC3E}">
        <p14:creationId xmlns:p14="http://schemas.microsoft.com/office/powerpoint/2010/main" val="3574891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7F288C-7F00-E056-3611-AAD7F5A0D14E}"/>
              </a:ext>
            </a:extLst>
          </p:cNvPr>
          <p:cNvSpPr>
            <a:spLocks noGrp="1"/>
          </p:cNvSpPr>
          <p:nvPr>
            <p:ph type="body" sz="quarter" idx="12"/>
          </p:nvPr>
        </p:nvSpPr>
        <p:spPr>
          <a:xfrm>
            <a:off x="381000" y="762000"/>
            <a:ext cx="3657600" cy="1371600"/>
          </a:xfrm>
        </p:spPr>
        <p:txBody>
          <a:bodyPr/>
          <a:lstStyle/>
          <a:p>
            <a:r>
              <a:rPr lang="en-US" sz="700" dirty="0">
                <a:solidFill>
                  <a:srgbClr val="000000"/>
                </a:solidFill>
                <a:latin typeface="Montserrat" panose="00000500000000000000" pitchFamily="2" charset="0"/>
              </a:rPr>
              <a:t>All Honor Board proceedings are confidential. </a:t>
            </a:r>
          </a:p>
          <a:p>
            <a:r>
              <a:rPr lang="en-US" sz="700" dirty="0">
                <a:solidFill>
                  <a:srgbClr val="000000"/>
                </a:solidFill>
                <a:latin typeface="Montserrat" panose="00000500000000000000" pitchFamily="2" charset="0"/>
              </a:rPr>
              <a:t>The Honor Board Adviser is the only adviser who can attend a formal hearing. </a:t>
            </a:r>
          </a:p>
          <a:p>
            <a:r>
              <a:rPr lang="en-US" sz="700" dirty="0">
                <a:solidFill>
                  <a:srgbClr val="000000"/>
                </a:solidFill>
                <a:latin typeface="Montserrat" panose="00000500000000000000" pitchFamily="2" charset="0"/>
              </a:rPr>
              <a:t>Scenarios:</a:t>
            </a:r>
          </a:p>
          <a:p>
            <a:pPr marL="571488" lvl="1" indent="-114300">
              <a:buFont typeface="Arial" panose="020B0604020202020204" pitchFamily="34" charset="0"/>
              <a:buChar char="•"/>
            </a:pPr>
            <a:r>
              <a:rPr lang="en-US" sz="700" dirty="0">
                <a:solidFill>
                  <a:srgbClr val="000000"/>
                </a:solidFill>
                <a:latin typeface="Montserrat" panose="00000500000000000000" pitchFamily="2" charset="0"/>
              </a:rPr>
              <a:t>After a chapter member went to HB, the parent calls the ATC upset about her daughter being on probation, removed from office, recommended for expulsion, not being allowed to run for office, etc. I didn’t attend the meeting and don’t know any of the details. How do ATCs handle this?</a:t>
            </a:r>
          </a:p>
          <a:p>
            <a:pPr marL="571488" lvl="1" indent="-114300">
              <a:buFont typeface="Arial" panose="020B0604020202020204" pitchFamily="34" charset="0"/>
              <a:buChar char="•"/>
            </a:pPr>
            <a:r>
              <a:rPr lang="en-US" sz="700" dirty="0">
                <a:solidFill>
                  <a:srgbClr val="000000"/>
                </a:solidFill>
                <a:latin typeface="Montserrat" panose="00000500000000000000" pitchFamily="2" charset="0"/>
              </a:rPr>
              <a:t>I’m the HBA and I think there’s a case that’s going to go to formal hearing and I would appreciate being able to talk through some of my thoughts with the ATC, can I?</a:t>
            </a:r>
          </a:p>
          <a:p>
            <a:pPr marL="571488" lvl="1" indent="-114300">
              <a:buFont typeface="Arial" panose="020B0604020202020204" pitchFamily="34" charset="0"/>
              <a:buChar char="•"/>
            </a:pPr>
            <a:r>
              <a:rPr lang="en-US" sz="700" dirty="0">
                <a:solidFill>
                  <a:srgbClr val="000000"/>
                </a:solidFill>
                <a:latin typeface="Montserrat" panose="00000500000000000000" pitchFamily="2" charset="0"/>
              </a:rPr>
              <a:t>During recruitment, I noticed some members telling others how they should vote or other behavior that HB should address. As the ATC, can I talk to the HBA about what I observed? </a:t>
            </a:r>
          </a:p>
          <a:p>
            <a:endParaRPr lang="en-US" dirty="0"/>
          </a:p>
        </p:txBody>
      </p:sp>
      <p:sp>
        <p:nvSpPr>
          <p:cNvPr id="5" name="Content Placeholder 4">
            <a:extLst>
              <a:ext uri="{FF2B5EF4-FFF2-40B4-BE49-F238E27FC236}">
                <a16:creationId xmlns:a16="http://schemas.microsoft.com/office/drawing/2014/main" id="{C7635E9A-3F05-CFBC-CF8E-385FF232D18C}"/>
              </a:ext>
            </a:extLst>
          </p:cNvPr>
          <p:cNvSpPr>
            <a:spLocks noGrp="1"/>
          </p:cNvSpPr>
          <p:nvPr>
            <p:ph sz="quarter" idx="10"/>
          </p:nvPr>
        </p:nvSpPr>
        <p:spPr/>
        <p:txBody>
          <a:bodyPr/>
          <a:lstStyle/>
          <a:p>
            <a:r>
              <a:rPr lang="en-US" dirty="0"/>
              <a:t>Example Scenarios </a:t>
            </a:r>
          </a:p>
        </p:txBody>
      </p:sp>
    </p:spTree>
    <p:extLst>
      <p:ext uri="{BB962C8B-B14F-4D97-AF65-F5344CB8AC3E}">
        <p14:creationId xmlns:p14="http://schemas.microsoft.com/office/powerpoint/2010/main" val="19489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9B9728-095D-19C1-4A60-20E8095F8036}"/>
              </a:ext>
            </a:extLst>
          </p:cNvPr>
          <p:cNvSpPr>
            <a:spLocks noGrp="1"/>
          </p:cNvSpPr>
          <p:nvPr>
            <p:ph type="body" sz="quarter" idx="10"/>
          </p:nvPr>
        </p:nvSpPr>
        <p:spPr>
          <a:xfrm>
            <a:off x="304800" y="762000"/>
            <a:ext cx="2336800" cy="381000"/>
          </a:xfrm>
        </p:spPr>
        <p:txBody>
          <a:bodyPr/>
          <a:lstStyle/>
          <a:p>
            <a:r>
              <a:rPr lang="en-US" sz="2400" dirty="0"/>
              <a:t>MEMBER WELL-BEING</a:t>
            </a:r>
          </a:p>
        </p:txBody>
      </p:sp>
    </p:spTree>
    <p:extLst>
      <p:ext uri="{BB962C8B-B14F-4D97-AF65-F5344CB8AC3E}">
        <p14:creationId xmlns:p14="http://schemas.microsoft.com/office/powerpoint/2010/main" val="994266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5A0294-CE40-40FF-333C-D3936C4E2C92}"/>
              </a:ext>
            </a:extLst>
          </p:cNvPr>
          <p:cNvSpPr>
            <a:spLocks noGrp="1"/>
          </p:cNvSpPr>
          <p:nvPr>
            <p:ph type="body" sz="quarter" idx="12"/>
          </p:nvPr>
        </p:nvSpPr>
        <p:spPr/>
        <p:txBody>
          <a:bodyPr/>
          <a:lstStyle/>
          <a:p>
            <a:pPr marL="182880" indent="-182880">
              <a:buFont typeface="Arial" panose="020B0604020202020204" pitchFamily="34" charset="0"/>
              <a:buChar char="•"/>
            </a:pPr>
            <a:r>
              <a:rPr lang="en-US" sz="1200" b="1" dirty="0">
                <a:solidFill>
                  <a:srgbClr val="000000"/>
                </a:solidFill>
                <a:latin typeface="Montserrat" panose="00000500000000000000" pitchFamily="2" charset="0"/>
              </a:rPr>
              <a:t>Advisory Team Position Descriptions </a:t>
            </a:r>
          </a:p>
          <a:p>
            <a:pPr marL="781035" lvl="1" indent="-171450">
              <a:buFont typeface="Arial" panose="020B0604020202020204" pitchFamily="34" charset="0"/>
              <a:buChar char="•"/>
            </a:pPr>
            <a:r>
              <a:rPr lang="en-US" sz="1200" dirty="0">
                <a:solidFill>
                  <a:srgbClr val="000000"/>
                </a:solidFill>
                <a:latin typeface="Montserrat" panose="00000500000000000000" pitchFamily="2" charset="0"/>
              </a:rPr>
              <a:t>Position Summary and Charge</a:t>
            </a:r>
          </a:p>
          <a:p>
            <a:pPr marL="781035" lvl="1" indent="-171450">
              <a:buFont typeface="Arial" panose="020B0604020202020204" pitchFamily="34" charset="0"/>
              <a:buChar char="•"/>
            </a:pPr>
            <a:r>
              <a:rPr lang="en-US" sz="1200" dirty="0">
                <a:solidFill>
                  <a:srgbClr val="000000"/>
                </a:solidFill>
                <a:latin typeface="Montserrat" panose="00000500000000000000" pitchFamily="2" charset="0"/>
              </a:rPr>
              <a:t>Key Relationships</a:t>
            </a:r>
          </a:p>
          <a:p>
            <a:pPr marL="781035" lvl="1" indent="-171450">
              <a:buFont typeface="Arial" panose="020B0604020202020204" pitchFamily="34" charset="0"/>
              <a:buChar char="•"/>
            </a:pPr>
            <a:r>
              <a:rPr lang="en-US" sz="1200" dirty="0">
                <a:solidFill>
                  <a:srgbClr val="000000"/>
                </a:solidFill>
                <a:latin typeface="Montserrat" panose="00000500000000000000" pitchFamily="2" charset="0"/>
              </a:rPr>
              <a:t>Expectations and Responsibilities</a:t>
            </a:r>
          </a:p>
          <a:p>
            <a:pPr marL="781035" lvl="1" indent="-171450">
              <a:buFont typeface="Arial" panose="020B0604020202020204" pitchFamily="34" charset="0"/>
              <a:buChar char="•"/>
            </a:pPr>
            <a:r>
              <a:rPr lang="en-US" sz="1200" dirty="0">
                <a:solidFill>
                  <a:srgbClr val="000000"/>
                </a:solidFill>
                <a:latin typeface="Montserrat" panose="00000500000000000000" pitchFamily="2" charset="0"/>
              </a:rPr>
              <a:t>Supervising Relationships</a:t>
            </a:r>
          </a:p>
          <a:p>
            <a:endParaRPr lang="en-US" dirty="0"/>
          </a:p>
        </p:txBody>
      </p:sp>
      <p:sp>
        <p:nvSpPr>
          <p:cNvPr id="6" name="Content Placeholder 5">
            <a:extLst>
              <a:ext uri="{FF2B5EF4-FFF2-40B4-BE49-F238E27FC236}">
                <a16:creationId xmlns:a16="http://schemas.microsoft.com/office/drawing/2014/main" id="{D49C9192-7CB4-51C3-D139-2D91C6D2EB46}"/>
              </a:ext>
            </a:extLst>
          </p:cNvPr>
          <p:cNvSpPr>
            <a:spLocks noGrp="1"/>
          </p:cNvSpPr>
          <p:nvPr>
            <p:ph sz="quarter" idx="10"/>
          </p:nvPr>
        </p:nvSpPr>
        <p:spPr/>
        <p:txBody>
          <a:bodyPr/>
          <a:lstStyle/>
          <a:p>
            <a:r>
              <a:rPr lang="en-US" dirty="0"/>
              <a:t>Position Description </a:t>
            </a:r>
          </a:p>
        </p:txBody>
      </p:sp>
    </p:spTree>
    <p:extLst>
      <p:ext uri="{BB962C8B-B14F-4D97-AF65-F5344CB8AC3E}">
        <p14:creationId xmlns:p14="http://schemas.microsoft.com/office/powerpoint/2010/main" val="18348459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06F549-F018-470F-972B-9F32BA681B49}"/>
              </a:ext>
            </a:extLst>
          </p:cNvPr>
          <p:cNvPicPr>
            <a:picLocks noChangeAspect="1"/>
          </p:cNvPicPr>
          <p:nvPr/>
        </p:nvPicPr>
        <p:blipFill>
          <a:blip r:embed="rId3"/>
          <a:stretch>
            <a:fillRect/>
          </a:stretch>
        </p:blipFill>
        <p:spPr>
          <a:xfrm>
            <a:off x="1257927" y="814026"/>
            <a:ext cx="2234722" cy="1396701"/>
          </a:xfrm>
          <a:prstGeom prst="rect">
            <a:avLst/>
          </a:prstGeom>
        </p:spPr>
      </p:pic>
      <p:sp>
        <p:nvSpPr>
          <p:cNvPr id="5" name="TextBox 4">
            <a:extLst>
              <a:ext uri="{FF2B5EF4-FFF2-40B4-BE49-F238E27FC236}">
                <a16:creationId xmlns:a16="http://schemas.microsoft.com/office/drawing/2014/main" id="{DA745FBC-6390-4A47-9F74-E96337128501}"/>
              </a:ext>
            </a:extLst>
          </p:cNvPr>
          <p:cNvSpPr txBox="1"/>
          <p:nvPr/>
        </p:nvSpPr>
        <p:spPr>
          <a:xfrm>
            <a:off x="1678900" y="2210727"/>
            <a:ext cx="2782645" cy="215444"/>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r>
              <a:rPr lang="en-US" sz="800" dirty="0">
                <a:latin typeface="Montserrat" panose="00000500000000000000" pitchFamily="2" charset="0"/>
              </a:rPr>
              <a:t>Image from mindful.org</a:t>
            </a:r>
          </a:p>
        </p:txBody>
      </p:sp>
      <p:sp>
        <p:nvSpPr>
          <p:cNvPr id="7" name="Text Placeholder 6">
            <a:extLst>
              <a:ext uri="{FF2B5EF4-FFF2-40B4-BE49-F238E27FC236}">
                <a16:creationId xmlns:a16="http://schemas.microsoft.com/office/drawing/2014/main" id="{26724566-A3B2-FB96-608F-07B66D4F81FB}"/>
              </a:ext>
            </a:extLst>
          </p:cNvPr>
          <p:cNvSpPr>
            <a:spLocks noGrp="1"/>
          </p:cNvSpPr>
          <p:nvPr>
            <p:ph type="body" sz="quarter" idx="12"/>
          </p:nvPr>
        </p:nvSpPr>
        <p:spPr/>
        <p:txBody>
          <a:bodyPr/>
          <a:lstStyle/>
          <a:p>
            <a:endParaRPr lang="en-US" dirty="0"/>
          </a:p>
        </p:txBody>
      </p:sp>
      <p:sp>
        <p:nvSpPr>
          <p:cNvPr id="6" name="Content Placeholder 5">
            <a:extLst>
              <a:ext uri="{FF2B5EF4-FFF2-40B4-BE49-F238E27FC236}">
                <a16:creationId xmlns:a16="http://schemas.microsoft.com/office/drawing/2014/main" id="{94248E3B-A45F-7CC4-6223-F2B08ABAE31A}"/>
              </a:ext>
            </a:extLst>
          </p:cNvPr>
          <p:cNvSpPr>
            <a:spLocks noGrp="1"/>
          </p:cNvSpPr>
          <p:nvPr>
            <p:ph sz="quarter" idx="10"/>
          </p:nvPr>
        </p:nvSpPr>
        <p:spPr/>
        <p:txBody>
          <a:bodyPr/>
          <a:lstStyle/>
          <a:p>
            <a:r>
              <a:rPr lang="en-US" dirty="0"/>
              <a:t>Encouraging Self-Care</a:t>
            </a:r>
          </a:p>
        </p:txBody>
      </p:sp>
    </p:spTree>
    <p:extLst>
      <p:ext uri="{BB962C8B-B14F-4D97-AF65-F5344CB8AC3E}">
        <p14:creationId xmlns:p14="http://schemas.microsoft.com/office/powerpoint/2010/main" val="149730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EA0E5F-E740-49ED-BE5E-A0693C011CAA}"/>
              </a:ext>
            </a:extLst>
          </p:cNvPr>
          <p:cNvPicPr>
            <a:picLocks noChangeAspect="1"/>
          </p:cNvPicPr>
          <p:nvPr/>
        </p:nvPicPr>
        <p:blipFill>
          <a:blip r:embed="rId3"/>
          <a:stretch>
            <a:fillRect/>
          </a:stretch>
        </p:blipFill>
        <p:spPr>
          <a:xfrm>
            <a:off x="562935" y="685800"/>
            <a:ext cx="641867" cy="1645639"/>
          </a:xfrm>
          <a:prstGeom prst="rect">
            <a:avLst/>
          </a:prstGeom>
        </p:spPr>
      </p:pic>
      <p:sp>
        <p:nvSpPr>
          <p:cNvPr id="4" name="TextBox 3">
            <a:extLst>
              <a:ext uri="{FF2B5EF4-FFF2-40B4-BE49-F238E27FC236}">
                <a16:creationId xmlns:a16="http://schemas.microsoft.com/office/drawing/2014/main" id="{1128A026-5AC1-4220-B0CF-C52DAACB8166}"/>
              </a:ext>
            </a:extLst>
          </p:cNvPr>
          <p:cNvSpPr txBox="1"/>
          <p:nvPr/>
        </p:nvSpPr>
        <p:spPr>
          <a:xfrm>
            <a:off x="1295400" y="762000"/>
            <a:ext cx="2362200" cy="1446550"/>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37160" indent="-137160">
              <a:buAutoNum type="arabicPeriod"/>
            </a:pPr>
            <a:r>
              <a:rPr lang="en-US" sz="880" dirty="0">
                <a:solidFill>
                  <a:srgbClr val="000000"/>
                </a:solidFill>
                <a:latin typeface="Montserrat" panose="00000500000000000000" pitchFamily="2" charset="0"/>
              </a:rPr>
              <a:t>I care about you</a:t>
            </a:r>
          </a:p>
          <a:p>
            <a:pPr marL="137160" indent="-137160">
              <a:buAutoNum type="arabicPeriod"/>
            </a:pPr>
            <a:r>
              <a:rPr lang="en-US" sz="880" dirty="0">
                <a:solidFill>
                  <a:srgbClr val="000000"/>
                </a:solidFill>
                <a:latin typeface="Montserrat" panose="00000500000000000000" pitchFamily="2" charset="0"/>
              </a:rPr>
              <a:t>This is what I see…</a:t>
            </a:r>
          </a:p>
          <a:p>
            <a:pPr marL="137160" indent="-137160">
              <a:buAutoNum type="arabicPeriod"/>
            </a:pPr>
            <a:r>
              <a:rPr lang="en-US" sz="880" dirty="0">
                <a:solidFill>
                  <a:srgbClr val="000000"/>
                </a:solidFill>
                <a:latin typeface="Montserrat" panose="00000500000000000000" pitchFamily="2" charset="0"/>
              </a:rPr>
              <a:t>This is how what you’re doing makes me feel…</a:t>
            </a:r>
          </a:p>
          <a:p>
            <a:pPr marL="137160" indent="-137160">
              <a:buAutoNum type="arabicPeriod"/>
            </a:pPr>
            <a:r>
              <a:rPr lang="en-US" sz="880" dirty="0">
                <a:solidFill>
                  <a:srgbClr val="000000"/>
                </a:solidFill>
                <a:latin typeface="Montserrat" panose="00000500000000000000" pitchFamily="2" charset="0"/>
              </a:rPr>
              <a:t>Do you understand where I am coming from?</a:t>
            </a:r>
          </a:p>
          <a:p>
            <a:pPr marL="137160" indent="-137160">
              <a:buAutoNum type="arabicPeriod"/>
            </a:pPr>
            <a:r>
              <a:rPr lang="en-US" sz="880" dirty="0">
                <a:solidFill>
                  <a:srgbClr val="000000"/>
                </a:solidFill>
                <a:latin typeface="Montserrat" panose="00000500000000000000" pitchFamily="2" charset="0"/>
              </a:rPr>
              <a:t>What can we do about this? Can we discuss some ideas?</a:t>
            </a:r>
          </a:p>
          <a:p>
            <a:pPr marL="137160" indent="-137160">
              <a:buAutoNum type="arabicPeriod"/>
            </a:pPr>
            <a:r>
              <a:rPr lang="en-US" sz="880" dirty="0">
                <a:solidFill>
                  <a:srgbClr val="000000"/>
                </a:solidFill>
                <a:latin typeface="Montserrat" panose="00000500000000000000" pitchFamily="2" charset="0"/>
              </a:rPr>
              <a:t>I will support you if you are willing to try.</a:t>
            </a:r>
          </a:p>
        </p:txBody>
      </p:sp>
      <p:sp>
        <p:nvSpPr>
          <p:cNvPr id="9" name="Content Placeholder 8">
            <a:extLst>
              <a:ext uri="{FF2B5EF4-FFF2-40B4-BE49-F238E27FC236}">
                <a16:creationId xmlns:a16="http://schemas.microsoft.com/office/drawing/2014/main" id="{EA548210-7624-C80E-7959-EF1EAF1775BA}"/>
              </a:ext>
            </a:extLst>
          </p:cNvPr>
          <p:cNvSpPr>
            <a:spLocks noGrp="1"/>
          </p:cNvSpPr>
          <p:nvPr>
            <p:ph sz="quarter" idx="10"/>
          </p:nvPr>
        </p:nvSpPr>
        <p:spPr/>
        <p:txBody>
          <a:bodyPr/>
          <a:lstStyle/>
          <a:p>
            <a:r>
              <a:rPr lang="en-US" dirty="0"/>
              <a:t>Be Her Champion – Response Resource</a:t>
            </a:r>
          </a:p>
        </p:txBody>
      </p:sp>
    </p:spTree>
    <p:extLst>
      <p:ext uri="{BB962C8B-B14F-4D97-AF65-F5344CB8AC3E}">
        <p14:creationId xmlns:p14="http://schemas.microsoft.com/office/powerpoint/2010/main" val="2538720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7CA5F46-D7A0-C570-D024-90418B5B2B3A}"/>
              </a:ext>
            </a:extLst>
          </p:cNvPr>
          <p:cNvSpPr>
            <a:spLocks noGrp="1"/>
          </p:cNvSpPr>
          <p:nvPr>
            <p:ph type="body" sz="quarter" idx="12"/>
          </p:nvPr>
        </p:nvSpPr>
        <p:spPr/>
        <p:txBody>
          <a:bodyPr/>
          <a:lstStyle/>
          <a:p>
            <a:pPr marL="0" indent="0" algn="l">
              <a:buNone/>
            </a:pPr>
            <a:r>
              <a:rPr lang="en-US" sz="1100" dirty="0">
                <a:solidFill>
                  <a:srgbClr val="000000"/>
                </a:solidFill>
                <a:latin typeface="Montserrat" panose="00000500000000000000" pitchFamily="2" charset="0"/>
              </a:rPr>
              <a:t>Who is the best person to talk with a member you are concerned about?</a:t>
            </a:r>
          </a:p>
          <a:p>
            <a:pPr marL="228600" indent="-228600" algn="l">
              <a:buFont typeface="Arial" panose="020B0604020202020204" pitchFamily="34" charset="0"/>
              <a:buChar char="•"/>
            </a:pPr>
            <a:r>
              <a:rPr lang="en-US" sz="1100" dirty="0">
                <a:solidFill>
                  <a:srgbClr val="000000"/>
                </a:solidFill>
                <a:latin typeface="Montserrat" panose="00000500000000000000" pitchFamily="2" charset="0"/>
              </a:rPr>
              <a:t>Big/Little Sister</a:t>
            </a:r>
          </a:p>
          <a:p>
            <a:pPr marL="228600" indent="-228600" algn="l">
              <a:buFont typeface="Arial" panose="020B0604020202020204" pitchFamily="34" charset="0"/>
              <a:buChar char="•"/>
            </a:pPr>
            <a:r>
              <a:rPr lang="en-US" sz="1100" dirty="0">
                <a:solidFill>
                  <a:srgbClr val="000000"/>
                </a:solidFill>
                <a:latin typeface="Montserrat" panose="00000500000000000000" pitchFamily="2" charset="0"/>
              </a:rPr>
              <a:t>Roommate</a:t>
            </a:r>
          </a:p>
          <a:p>
            <a:pPr marL="228600" indent="-228600" algn="l">
              <a:buFont typeface="Arial" panose="020B0604020202020204" pitchFamily="34" charset="0"/>
              <a:buChar char="•"/>
            </a:pPr>
            <a:r>
              <a:rPr lang="en-US" sz="1100" dirty="0">
                <a:solidFill>
                  <a:srgbClr val="000000"/>
                </a:solidFill>
                <a:latin typeface="Montserrat" panose="00000500000000000000" pitchFamily="2" charset="0"/>
              </a:rPr>
              <a:t>Mentor </a:t>
            </a:r>
          </a:p>
          <a:p>
            <a:pPr marL="228600" indent="-228600" algn="l">
              <a:buFont typeface="Arial" panose="020B0604020202020204" pitchFamily="34" charset="0"/>
              <a:buChar char="•"/>
            </a:pPr>
            <a:r>
              <a:rPr lang="en-US" sz="1100" dirty="0">
                <a:solidFill>
                  <a:srgbClr val="000000"/>
                </a:solidFill>
                <a:latin typeface="Montserrat" panose="00000500000000000000" pitchFamily="2" charset="0"/>
              </a:rPr>
              <a:t>Chapter leaders</a:t>
            </a:r>
          </a:p>
          <a:p>
            <a:pPr marL="228600" indent="-228600" algn="l">
              <a:buFont typeface="Arial" panose="020B0604020202020204" pitchFamily="34" charset="0"/>
              <a:buChar char="•"/>
            </a:pPr>
            <a:r>
              <a:rPr lang="en-US" sz="1100" dirty="0">
                <a:solidFill>
                  <a:srgbClr val="000000"/>
                </a:solidFill>
                <a:latin typeface="Montserrat" panose="00000500000000000000" pitchFamily="2" charset="0"/>
              </a:rPr>
              <a:t>Advisers</a:t>
            </a:r>
          </a:p>
          <a:p>
            <a:pPr algn="l"/>
            <a:endParaRPr lang="en-US" sz="1200" i="1" dirty="0"/>
          </a:p>
          <a:p>
            <a:endParaRPr lang="en-US" dirty="0"/>
          </a:p>
        </p:txBody>
      </p:sp>
      <p:sp>
        <p:nvSpPr>
          <p:cNvPr id="7" name="Content Placeholder 6">
            <a:extLst>
              <a:ext uri="{FF2B5EF4-FFF2-40B4-BE49-F238E27FC236}">
                <a16:creationId xmlns:a16="http://schemas.microsoft.com/office/drawing/2014/main" id="{96D0F716-50E4-E931-131E-11EC8E1E983C}"/>
              </a:ext>
            </a:extLst>
          </p:cNvPr>
          <p:cNvSpPr>
            <a:spLocks noGrp="1"/>
          </p:cNvSpPr>
          <p:nvPr>
            <p:ph sz="quarter" idx="10"/>
          </p:nvPr>
        </p:nvSpPr>
        <p:spPr/>
        <p:txBody>
          <a:bodyPr/>
          <a:lstStyle/>
          <a:p>
            <a:r>
              <a:rPr lang="en-US" dirty="0"/>
              <a:t>Member Follow Up</a:t>
            </a:r>
          </a:p>
        </p:txBody>
      </p:sp>
    </p:spTree>
    <p:extLst>
      <p:ext uri="{BB962C8B-B14F-4D97-AF65-F5344CB8AC3E}">
        <p14:creationId xmlns:p14="http://schemas.microsoft.com/office/powerpoint/2010/main" val="1489710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E37B50-4360-4CDD-9AEC-4D45E8E8EEB2}"/>
              </a:ext>
            </a:extLst>
          </p:cNvPr>
          <p:cNvSpPr txBox="1"/>
          <p:nvPr/>
        </p:nvSpPr>
        <p:spPr>
          <a:xfrm>
            <a:off x="461683" y="983802"/>
            <a:ext cx="3953435" cy="830997"/>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37160" indent="-137160">
              <a:buAutoNum type="arabicPeriod"/>
            </a:pPr>
            <a:r>
              <a:rPr lang="en-US" sz="1200" dirty="0">
                <a:solidFill>
                  <a:srgbClr val="000000"/>
                </a:solidFill>
                <a:latin typeface="Montserrat" panose="00000500000000000000" pitchFamily="2" charset="0"/>
              </a:rPr>
              <a:t>Behavioral Threat Assessment Rubric</a:t>
            </a:r>
          </a:p>
          <a:p>
            <a:pPr marL="137160" indent="-137160">
              <a:buAutoNum type="arabicPeriod"/>
            </a:pPr>
            <a:r>
              <a:rPr lang="en-US" sz="1200" dirty="0">
                <a:solidFill>
                  <a:srgbClr val="000000"/>
                </a:solidFill>
                <a:latin typeface="Montserrat" panose="00000500000000000000" pitchFamily="2" charset="0"/>
              </a:rPr>
              <a:t>Supporting Survivors Resource Guide</a:t>
            </a:r>
          </a:p>
          <a:p>
            <a:pPr marL="137160" indent="-137160">
              <a:buAutoNum type="arabicPeriod"/>
            </a:pPr>
            <a:r>
              <a:rPr lang="en-US" sz="1200" dirty="0">
                <a:solidFill>
                  <a:srgbClr val="000000"/>
                </a:solidFill>
                <a:latin typeface="Montserrat" panose="00000500000000000000" pitchFamily="2" charset="0"/>
              </a:rPr>
              <a:t>Accommodations and Resources for Survivors of Sexual Violence </a:t>
            </a:r>
          </a:p>
        </p:txBody>
      </p:sp>
      <p:sp>
        <p:nvSpPr>
          <p:cNvPr id="8" name="Content Placeholder 7">
            <a:extLst>
              <a:ext uri="{FF2B5EF4-FFF2-40B4-BE49-F238E27FC236}">
                <a16:creationId xmlns:a16="http://schemas.microsoft.com/office/drawing/2014/main" id="{F8EAD9E2-A466-CE16-354B-4C167FA7A107}"/>
              </a:ext>
            </a:extLst>
          </p:cNvPr>
          <p:cNvSpPr>
            <a:spLocks noGrp="1"/>
          </p:cNvSpPr>
          <p:nvPr>
            <p:ph sz="quarter" idx="10"/>
          </p:nvPr>
        </p:nvSpPr>
        <p:spPr/>
        <p:txBody>
          <a:bodyPr/>
          <a:lstStyle/>
          <a:p>
            <a:r>
              <a:rPr lang="en-US" dirty="0"/>
              <a:t>Member Care Resources</a:t>
            </a:r>
          </a:p>
        </p:txBody>
      </p:sp>
    </p:spTree>
    <p:extLst>
      <p:ext uri="{BB962C8B-B14F-4D97-AF65-F5344CB8AC3E}">
        <p14:creationId xmlns:p14="http://schemas.microsoft.com/office/powerpoint/2010/main" val="424463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FD9CA8-43F5-CD9D-659A-0A1DFE222C6D}"/>
              </a:ext>
            </a:extLst>
          </p:cNvPr>
          <p:cNvSpPr>
            <a:spLocks noGrp="1"/>
          </p:cNvSpPr>
          <p:nvPr>
            <p:ph type="body" sz="quarter" idx="12"/>
          </p:nvPr>
        </p:nvSpPr>
        <p:spPr/>
        <p:txBody>
          <a:bodyPr/>
          <a:lstStyle/>
          <a:p>
            <a:r>
              <a:rPr lang="en-US" sz="960" dirty="0">
                <a:solidFill>
                  <a:srgbClr val="000000"/>
                </a:solidFill>
                <a:latin typeface="Montserrat" panose="00000500000000000000" pitchFamily="2" charset="0"/>
              </a:rPr>
              <a:t>There are 3 columns</a:t>
            </a:r>
          </a:p>
          <a:p>
            <a:pPr lvl="1"/>
            <a:r>
              <a:rPr lang="en-US" sz="800" dirty="0">
                <a:solidFill>
                  <a:srgbClr val="000000"/>
                </a:solidFill>
                <a:latin typeface="Montserrat" panose="00000500000000000000" pitchFamily="2" charset="0"/>
              </a:rPr>
              <a:t>Classifying Risk</a:t>
            </a:r>
          </a:p>
          <a:p>
            <a:pPr lvl="1"/>
            <a:r>
              <a:rPr lang="en-US" sz="800" dirty="0">
                <a:solidFill>
                  <a:srgbClr val="000000"/>
                </a:solidFill>
                <a:latin typeface="Montserrat" panose="00000500000000000000" pitchFamily="2" charset="0"/>
              </a:rPr>
              <a:t>Examples</a:t>
            </a:r>
          </a:p>
          <a:p>
            <a:pPr lvl="1"/>
            <a:r>
              <a:rPr lang="en-US" sz="800" dirty="0">
                <a:solidFill>
                  <a:srgbClr val="000000"/>
                </a:solidFill>
                <a:latin typeface="Montserrat" panose="00000500000000000000" pitchFamily="2" charset="0"/>
              </a:rPr>
              <a:t>Action Steps</a:t>
            </a:r>
          </a:p>
          <a:p>
            <a:r>
              <a:rPr lang="en-US" sz="960" dirty="0">
                <a:solidFill>
                  <a:srgbClr val="000000"/>
                </a:solidFill>
                <a:latin typeface="Montserrat" panose="00000500000000000000" pitchFamily="2" charset="0"/>
              </a:rPr>
              <a:t>Levels of Risk</a:t>
            </a:r>
          </a:p>
          <a:p>
            <a:pPr lvl="1"/>
            <a:r>
              <a:rPr lang="en-US" sz="800" dirty="0">
                <a:solidFill>
                  <a:srgbClr val="000000"/>
                </a:solidFill>
                <a:latin typeface="Montserrat" panose="00000500000000000000" pitchFamily="2" charset="0"/>
              </a:rPr>
              <a:t>Mild </a:t>
            </a:r>
            <a:r>
              <a:rPr lang="en-US" sz="800" dirty="0">
                <a:solidFill>
                  <a:srgbClr val="000000"/>
                </a:solidFill>
                <a:highlight>
                  <a:srgbClr val="FFFF00"/>
                </a:highlight>
                <a:latin typeface="Montserrat" panose="00000500000000000000" pitchFamily="2" charset="0"/>
              </a:rPr>
              <a:t> </a:t>
            </a:r>
            <a:r>
              <a:rPr lang="en-US" sz="800" dirty="0">
                <a:solidFill>
                  <a:srgbClr val="000000"/>
                </a:solidFill>
                <a:latin typeface="Montserrat" panose="00000500000000000000" pitchFamily="2" charset="0"/>
              </a:rPr>
              <a:t>  </a:t>
            </a:r>
          </a:p>
          <a:p>
            <a:pPr lvl="1"/>
            <a:r>
              <a:rPr lang="en-US" sz="800" dirty="0">
                <a:solidFill>
                  <a:srgbClr val="000000"/>
                </a:solidFill>
                <a:latin typeface="Montserrat" panose="00000500000000000000" pitchFamily="2" charset="0"/>
              </a:rPr>
              <a:t>Moderate</a:t>
            </a:r>
          </a:p>
          <a:p>
            <a:pPr lvl="1"/>
            <a:r>
              <a:rPr lang="en-US" sz="800" dirty="0">
                <a:solidFill>
                  <a:srgbClr val="000000"/>
                </a:solidFill>
                <a:latin typeface="Montserrat" panose="00000500000000000000" pitchFamily="2" charset="0"/>
              </a:rPr>
              <a:t>Elevated</a:t>
            </a:r>
          </a:p>
          <a:p>
            <a:pPr lvl="1"/>
            <a:r>
              <a:rPr lang="en-US" sz="800" dirty="0">
                <a:solidFill>
                  <a:srgbClr val="000000"/>
                </a:solidFill>
                <a:latin typeface="Montserrat" panose="00000500000000000000" pitchFamily="2" charset="0"/>
              </a:rPr>
              <a:t>Severe </a:t>
            </a:r>
          </a:p>
          <a:p>
            <a:pPr lvl="1"/>
            <a:r>
              <a:rPr lang="en-US" sz="800" dirty="0">
                <a:solidFill>
                  <a:srgbClr val="000000"/>
                </a:solidFill>
                <a:latin typeface="Montserrat" panose="00000500000000000000" pitchFamily="2" charset="0"/>
              </a:rPr>
              <a:t>Extreme</a:t>
            </a:r>
          </a:p>
          <a:p>
            <a:endParaRPr lang="en-US" dirty="0"/>
          </a:p>
        </p:txBody>
      </p:sp>
      <p:pic>
        <p:nvPicPr>
          <p:cNvPr id="4" name="Picture 3">
            <a:extLst>
              <a:ext uri="{FF2B5EF4-FFF2-40B4-BE49-F238E27FC236}">
                <a16:creationId xmlns:a16="http://schemas.microsoft.com/office/drawing/2014/main" id="{B41E7463-40A9-496E-86FE-8886C8CA99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854" t="4999" r="9351" b="10374"/>
          <a:stretch/>
        </p:blipFill>
        <p:spPr>
          <a:xfrm>
            <a:off x="2895600" y="2796"/>
            <a:ext cx="1974420" cy="2709891"/>
          </a:xfrm>
          <a:prstGeom prst="rect">
            <a:avLst/>
          </a:prstGeom>
        </p:spPr>
      </p:pic>
      <p:sp>
        <p:nvSpPr>
          <p:cNvPr id="8" name="Content Placeholder 7">
            <a:extLst>
              <a:ext uri="{FF2B5EF4-FFF2-40B4-BE49-F238E27FC236}">
                <a16:creationId xmlns:a16="http://schemas.microsoft.com/office/drawing/2014/main" id="{12CD89E3-D139-8036-A929-AEF1F8FECEC8}"/>
              </a:ext>
            </a:extLst>
          </p:cNvPr>
          <p:cNvSpPr>
            <a:spLocks noGrp="1"/>
          </p:cNvSpPr>
          <p:nvPr>
            <p:ph sz="quarter" idx="10"/>
          </p:nvPr>
        </p:nvSpPr>
        <p:spPr/>
        <p:txBody>
          <a:bodyPr/>
          <a:lstStyle/>
          <a:p>
            <a:r>
              <a:rPr lang="en-US" sz="1200" dirty="0"/>
              <a:t>Understanding the Rubric</a:t>
            </a:r>
          </a:p>
        </p:txBody>
      </p:sp>
    </p:spTree>
    <p:extLst>
      <p:ext uri="{BB962C8B-B14F-4D97-AF65-F5344CB8AC3E}">
        <p14:creationId xmlns:p14="http://schemas.microsoft.com/office/powerpoint/2010/main" val="33701868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4E0EDD-10BC-50FB-539C-BED867C98A89}"/>
              </a:ext>
            </a:extLst>
          </p:cNvPr>
          <p:cNvSpPr>
            <a:spLocks noGrp="1"/>
          </p:cNvSpPr>
          <p:nvPr>
            <p:ph type="body" sz="quarter" idx="10"/>
          </p:nvPr>
        </p:nvSpPr>
        <p:spPr>
          <a:xfrm>
            <a:off x="304800" y="1066800"/>
            <a:ext cx="2336800" cy="381000"/>
          </a:xfrm>
        </p:spPr>
        <p:txBody>
          <a:bodyPr/>
          <a:lstStyle/>
          <a:p>
            <a:r>
              <a:rPr lang="en-US" dirty="0"/>
              <a:t>QUESTIONS?</a:t>
            </a:r>
          </a:p>
        </p:txBody>
      </p:sp>
      <p:sp>
        <p:nvSpPr>
          <p:cNvPr id="2" name="Title 1">
            <a:extLst>
              <a:ext uri="{FF2B5EF4-FFF2-40B4-BE49-F238E27FC236}">
                <a16:creationId xmlns:a16="http://schemas.microsoft.com/office/drawing/2014/main" id="{04434F51-E7CC-4381-B436-AD45C91BFEE3}"/>
              </a:ext>
            </a:extLst>
          </p:cNvPr>
          <p:cNvSpPr>
            <a:spLocks noGrp="1"/>
          </p:cNvSpPr>
          <p:nvPr>
            <p:ph type="title" idx="4294967295"/>
          </p:nvPr>
        </p:nvSpPr>
        <p:spPr>
          <a:xfrm>
            <a:off x="3629025" y="1181100"/>
            <a:ext cx="1247775" cy="381000"/>
          </a:xfrm>
        </p:spPr>
        <p:txBody>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r>
              <a:rPr lang="en-US" sz="2400" dirty="0">
                <a:solidFill>
                  <a:schemeClr val="bg2"/>
                </a:solidFill>
                <a:latin typeface="Billy Ohio" panose="02000506000000020004" pitchFamily="50" charset="0"/>
              </a:rPr>
              <a:t>Questions?</a:t>
            </a:r>
          </a:p>
        </p:txBody>
      </p:sp>
    </p:spTree>
    <p:extLst>
      <p:ext uri="{BB962C8B-B14F-4D97-AF65-F5344CB8AC3E}">
        <p14:creationId xmlns:p14="http://schemas.microsoft.com/office/powerpoint/2010/main" val="19693539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2BA44E-7A95-5467-8A70-D506A6FA8029}"/>
              </a:ext>
            </a:extLst>
          </p:cNvPr>
          <p:cNvSpPr>
            <a:spLocks noGrp="1"/>
          </p:cNvSpPr>
          <p:nvPr>
            <p:ph type="body" sz="quarter" idx="10"/>
          </p:nvPr>
        </p:nvSpPr>
        <p:spPr>
          <a:xfrm>
            <a:off x="228600" y="996193"/>
            <a:ext cx="2336800" cy="381000"/>
          </a:xfrm>
        </p:spPr>
        <p:txBody>
          <a:bodyPr/>
          <a:lstStyle/>
          <a:p>
            <a:r>
              <a:rPr lang="en-US" dirty="0"/>
              <a:t>THANK YOU!</a:t>
            </a:r>
          </a:p>
        </p:txBody>
      </p:sp>
      <p:sp>
        <p:nvSpPr>
          <p:cNvPr id="2" name="Title 1">
            <a:extLst>
              <a:ext uri="{FF2B5EF4-FFF2-40B4-BE49-F238E27FC236}">
                <a16:creationId xmlns:a16="http://schemas.microsoft.com/office/drawing/2014/main" id="{06515484-366D-40AE-870B-5D326F0DA4D7}"/>
              </a:ext>
            </a:extLst>
          </p:cNvPr>
          <p:cNvSpPr>
            <a:spLocks noGrp="1"/>
          </p:cNvSpPr>
          <p:nvPr>
            <p:ph type="title" idx="4294967295"/>
          </p:nvPr>
        </p:nvSpPr>
        <p:spPr>
          <a:xfrm>
            <a:off x="3406775" y="1181100"/>
            <a:ext cx="1470025" cy="381000"/>
          </a:xfrm>
        </p:spPr>
        <p:txBody>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r>
              <a:rPr lang="en-US" sz="2400" dirty="0">
                <a:solidFill>
                  <a:schemeClr val="bg2"/>
                </a:solidFill>
                <a:latin typeface="Billy Ohio" panose="02000506000000020004" pitchFamily="50" charset="0"/>
              </a:rPr>
              <a:t>Thank you!</a:t>
            </a:r>
          </a:p>
        </p:txBody>
      </p:sp>
    </p:spTree>
    <p:extLst>
      <p:ext uri="{BB962C8B-B14F-4D97-AF65-F5344CB8AC3E}">
        <p14:creationId xmlns:p14="http://schemas.microsoft.com/office/powerpoint/2010/main" val="1602212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121A341-45D4-C2D9-4040-5113D7D1299A}"/>
              </a:ext>
            </a:extLst>
          </p:cNvPr>
          <p:cNvSpPr>
            <a:spLocks noGrp="1"/>
          </p:cNvSpPr>
          <p:nvPr>
            <p:ph type="body" sz="quarter" idx="10"/>
          </p:nvPr>
        </p:nvSpPr>
        <p:spPr/>
        <p:txBody>
          <a:bodyPr/>
          <a:lstStyle/>
          <a:p>
            <a:r>
              <a:rPr lang="en-US" sz="2400" dirty="0">
                <a:latin typeface="+mj-lt"/>
              </a:rPr>
              <a:t>ADVISER STRUCTURE</a:t>
            </a:r>
          </a:p>
          <a:p>
            <a:endParaRPr lang="en-US" dirty="0"/>
          </a:p>
        </p:txBody>
      </p:sp>
    </p:spTree>
    <p:extLst>
      <p:ext uri="{BB962C8B-B14F-4D97-AF65-F5344CB8AC3E}">
        <p14:creationId xmlns:p14="http://schemas.microsoft.com/office/powerpoint/2010/main" val="2725263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7">
            <a:extLst>
              <a:ext uri="{FF2B5EF4-FFF2-40B4-BE49-F238E27FC236}">
                <a16:creationId xmlns:a16="http://schemas.microsoft.com/office/drawing/2014/main" id="{8FC3F2ED-5529-4790-963D-F4DFEC41F5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3400" y="762000"/>
            <a:ext cx="3810000" cy="1381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 Placeholder 5">
            <a:extLst>
              <a:ext uri="{FF2B5EF4-FFF2-40B4-BE49-F238E27FC236}">
                <a16:creationId xmlns:a16="http://schemas.microsoft.com/office/drawing/2014/main" id="{04B238E9-525B-2962-FDF9-E8A4ADADB5F5}"/>
              </a:ext>
            </a:extLst>
          </p:cNvPr>
          <p:cNvSpPr>
            <a:spLocks noGrp="1"/>
          </p:cNvSpPr>
          <p:nvPr>
            <p:ph type="body" sz="quarter" idx="12"/>
          </p:nvPr>
        </p:nvSpPr>
        <p:spPr/>
        <p:txBody>
          <a:bodyPr/>
          <a:lstStyle/>
          <a:p>
            <a:endParaRPr lang="en-US" dirty="0"/>
          </a:p>
        </p:txBody>
      </p:sp>
      <p:sp>
        <p:nvSpPr>
          <p:cNvPr id="5" name="Content Placeholder 4">
            <a:extLst>
              <a:ext uri="{FF2B5EF4-FFF2-40B4-BE49-F238E27FC236}">
                <a16:creationId xmlns:a16="http://schemas.microsoft.com/office/drawing/2014/main" id="{105398B0-3E01-8EF0-E1BF-ECB1307179C7}"/>
              </a:ext>
            </a:extLst>
          </p:cNvPr>
          <p:cNvSpPr>
            <a:spLocks noGrp="1"/>
          </p:cNvSpPr>
          <p:nvPr>
            <p:ph sz="quarter" idx="10"/>
          </p:nvPr>
        </p:nvSpPr>
        <p:spPr/>
        <p:txBody>
          <a:bodyPr/>
          <a:lstStyle/>
          <a:p>
            <a:r>
              <a:rPr lang="en-US" dirty="0"/>
              <a:t>Adviser Structure </a:t>
            </a:r>
          </a:p>
        </p:txBody>
      </p:sp>
    </p:spTree>
    <p:extLst>
      <p:ext uri="{BB962C8B-B14F-4D97-AF65-F5344CB8AC3E}">
        <p14:creationId xmlns:p14="http://schemas.microsoft.com/office/powerpoint/2010/main" val="2461821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28AA41-7450-EF87-91E3-3628D30850B7}"/>
              </a:ext>
            </a:extLst>
          </p:cNvPr>
          <p:cNvSpPr>
            <a:spLocks noGrp="1"/>
          </p:cNvSpPr>
          <p:nvPr>
            <p:ph type="body" sz="quarter" idx="12"/>
          </p:nvPr>
        </p:nvSpPr>
        <p:spPr/>
        <p:txBody>
          <a:bodyPr/>
          <a:lstStyle/>
          <a:p>
            <a:pPr marL="182880" indent="-182880">
              <a:buFont typeface="Arial" panose="020B0604020202020204" pitchFamily="34" charset="0"/>
              <a:buChar char="•"/>
            </a:pPr>
            <a:r>
              <a:rPr lang="en-US" sz="1100" dirty="0">
                <a:solidFill>
                  <a:srgbClr val="000000"/>
                </a:solidFill>
                <a:latin typeface="Montserrat" panose="00000500000000000000" pitchFamily="2" charset="0"/>
              </a:rPr>
              <a:t>Start local</a:t>
            </a:r>
          </a:p>
          <a:p>
            <a:pPr marL="182880" indent="-182880">
              <a:buFont typeface="Arial" panose="020B0604020202020204" pitchFamily="34" charset="0"/>
              <a:buChar char="•"/>
            </a:pPr>
            <a:r>
              <a:rPr lang="en-US" sz="1100" dirty="0">
                <a:solidFill>
                  <a:srgbClr val="000000"/>
                </a:solidFill>
                <a:latin typeface="Montserrat" panose="00000500000000000000" pitchFamily="2" charset="0"/>
              </a:rPr>
              <a:t>Work with RCS/CAC/NCC and RD</a:t>
            </a:r>
          </a:p>
          <a:p>
            <a:pPr marL="182880" indent="-182880">
              <a:buFont typeface="Arial" panose="020B0604020202020204" pitchFamily="34" charset="0"/>
              <a:buChar char="•"/>
            </a:pPr>
            <a:r>
              <a:rPr lang="en-US" sz="1100" dirty="0">
                <a:solidFill>
                  <a:srgbClr val="000000"/>
                </a:solidFill>
                <a:latin typeface="Montserrat" panose="00000500000000000000" pitchFamily="2" charset="0"/>
              </a:rPr>
              <a:t>Communicate with Lauren Utley, Associate Director for Volunteer Management &amp; Training</a:t>
            </a:r>
          </a:p>
          <a:p>
            <a:pPr marL="182880" indent="-182880">
              <a:buFont typeface="Arial" panose="020B0604020202020204" pitchFamily="34" charset="0"/>
              <a:buChar char="•"/>
            </a:pPr>
            <a:r>
              <a:rPr lang="en-US" sz="1100" dirty="0">
                <a:solidFill>
                  <a:srgbClr val="000000"/>
                </a:solidFill>
                <a:latin typeface="Montserrat" panose="00000500000000000000" pitchFamily="2" charset="0"/>
              </a:rPr>
              <a:t>Follow Lauren’s provided timeline</a:t>
            </a:r>
          </a:p>
          <a:p>
            <a:pPr marL="182880" indent="-182880">
              <a:buFont typeface="Arial" panose="020B0604020202020204" pitchFamily="34" charset="0"/>
              <a:buChar char="•"/>
            </a:pPr>
            <a:r>
              <a:rPr lang="en-US" sz="1100" dirty="0">
                <a:solidFill>
                  <a:srgbClr val="000000"/>
                </a:solidFill>
                <a:latin typeface="Montserrat" panose="00000500000000000000" pitchFamily="2" charset="0"/>
              </a:rPr>
              <a:t>Consider all position possibilities </a:t>
            </a:r>
          </a:p>
          <a:p>
            <a:endParaRPr lang="en-US" dirty="0"/>
          </a:p>
        </p:txBody>
      </p:sp>
      <p:sp>
        <p:nvSpPr>
          <p:cNvPr id="6" name="Content Placeholder 5">
            <a:extLst>
              <a:ext uri="{FF2B5EF4-FFF2-40B4-BE49-F238E27FC236}">
                <a16:creationId xmlns:a16="http://schemas.microsoft.com/office/drawing/2014/main" id="{FD4BCD60-E28E-9D1B-287D-4AC82AEF2621}"/>
              </a:ext>
            </a:extLst>
          </p:cNvPr>
          <p:cNvSpPr>
            <a:spLocks noGrp="1"/>
          </p:cNvSpPr>
          <p:nvPr>
            <p:ph sz="quarter" idx="10"/>
          </p:nvPr>
        </p:nvSpPr>
        <p:spPr/>
        <p:txBody>
          <a:bodyPr/>
          <a:lstStyle/>
          <a:p>
            <a:r>
              <a:rPr lang="en-US" dirty="0"/>
              <a:t>Recruiting Advisers </a:t>
            </a:r>
          </a:p>
        </p:txBody>
      </p:sp>
    </p:spTree>
    <p:extLst>
      <p:ext uri="{BB962C8B-B14F-4D97-AF65-F5344CB8AC3E}">
        <p14:creationId xmlns:p14="http://schemas.microsoft.com/office/powerpoint/2010/main" val="2741617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F062CC-89C8-4078-B8F0-8F0CC18847AB}"/>
              </a:ext>
            </a:extLst>
          </p:cNvPr>
          <p:cNvSpPr txBox="1"/>
          <p:nvPr/>
        </p:nvSpPr>
        <p:spPr>
          <a:xfrm>
            <a:off x="1172210" y="543412"/>
            <a:ext cx="2532380" cy="646331"/>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algn="ctr"/>
            <a:r>
              <a:rPr lang="en-US" sz="1800" b="1" dirty="0">
                <a:solidFill>
                  <a:srgbClr val="000000"/>
                </a:solidFill>
                <a:latin typeface="+mj-lt"/>
              </a:rPr>
              <a:t>Supervising Advisers</a:t>
            </a:r>
          </a:p>
        </p:txBody>
      </p:sp>
      <p:sp>
        <p:nvSpPr>
          <p:cNvPr id="2" name="TextBox 1">
            <a:extLst>
              <a:ext uri="{FF2B5EF4-FFF2-40B4-BE49-F238E27FC236}">
                <a16:creationId xmlns:a16="http://schemas.microsoft.com/office/drawing/2014/main" id="{4CC8AB73-A01C-4262-A38F-92B7957DF1D8}"/>
              </a:ext>
            </a:extLst>
          </p:cNvPr>
          <p:cNvSpPr txBox="1"/>
          <p:nvPr/>
        </p:nvSpPr>
        <p:spPr>
          <a:xfrm>
            <a:off x="720634" y="1189743"/>
            <a:ext cx="3435532" cy="646331"/>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algn="ctr"/>
            <a:r>
              <a:rPr lang="en-US" sz="1200" dirty="0">
                <a:solidFill>
                  <a:srgbClr val="000000"/>
                </a:solidFill>
                <a:latin typeface="Montserrat" panose="00000500000000000000" pitchFamily="2" charset="0"/>
              </a:rPr>
              <a:t>What have you found, or what do you plan to do, that will help you navigate managing your advisory team?</a:t>
            </a:r>
          </a:p>
        </p:txBody>
      </p:sp>
    </p:spTree>
    <p:extLst>
      <p:ext uri="{BB962C8B-B14F-4D97-AF65-F5344CB8AC3E}">
        <p14:creationId xmlns:p14="http://schemas.microsoft.com/office/powerpoint/2010/main" val="3766117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BA884B-F6FC-B0BE-DBE0-FA9813F254EE}"/>
              </a:ext>
            </a:extLst>
          </p:cNvPr>
          <p:cNvSpPr>
            <a:spLocks noGrp="1"/>
          </p:cNvSpPr>
          <p:nvPr>
            <p:ph type="body" sz="quarter" idx="12"/>
          </p:nvPr>
        </p:nvSpPr>
        <p:spPr>
          <a:xfrm>
            <a:off x="304800" y="685800"/>
            <a:ext cx="4114800" cy="1371600"/>
          </a:xfrm>
        </p:spPr>
        <p:txBody>
          <a:bodyPr/>
          <a:lstStyle/>
          <a:p>
            <a:r>
              <a:rPr lang="en-US" sz="800" dirty="0">
                <a:solidFill>
                  <a:schemeClr val="tx1"/>
                </a:solidFill>
                <a:latin typeface="Montserrat" panose="00000500000000000000" pitchFamily="2" charset="0"/>
              </a:rPr>
              <a:t>Regional Director</a:t>
            </a:r>
          </a:p>
          <a:p>
            <a:r>
              <a:rPr lang="en-US" sz="800" dirty="0">
                <a:solidFill>
                  <a:schemeClr val="tx1"/>
                </a:solidFill>
                <a:latin typeface="Montserrat" panose="00000500000000000000" pitchFamily="2" charset="0"/>
              </a:rPr>
              <a:t>Regional Collegiate Specialist (RCS)</a:t>
            </a:r>
          </a:p>
          <a:p>
            <a:pPr lvl="1"/>
            <a:r>
              <a:rPr lang="en-US" sz="800" dirty="0">
                <a:solidFill>
                  <a:schemeClr val="tx1"/>
                </a:solidFill>
                <a:latin typeface="Montserrat" panose="00000500000000000000" pitchFamily="2" charset="0"/>
              </a:rPr>
              <a:t>CAC – Council Appointed Coordinator</a:t>
            </a:r>
          </a:p>
          <a:p>
            <a:pPr lvl="1"/>
            <a:r>
              <a:rPr lang="en-US" sz="800" dirty="0">
                <a:solidFill>
                  <a:schemeClr val="tx1"/>
                </a:solidFill>
                <a:latin typeface="Montserrat" panose="00000500000000000000" pitchFamily="2" charset="0"/>
              </a:rPr>
              <a:t>NCC – New Chapter Coordinator</a:t>
            </a:r>
          </a:p>
          <a:p>
            <a:r>
              <a:rPr lang="en-US" sz="800" dirty="0">
                <a:solidFill>
                  <a:schemeClr val="tx1"/>
                </a:solidFill>
                <a:latin typeface="Montserrat" panose="00000500000000000000" pitchFamily="2" charset="0"/>
              </a:rPr>
              <a:t>Regional Finance Specialist (RFS)</a:t>
            </a:r>
          </a:p>
          <a:p>
            <a:pPr lvl="1"/>
            <a:r>
              <a:rPr lang="en-US" sz="800" dirty="0">
                <a:solidFill>
                  <a:schemeClr val="tx1"/>
                </a:solidFill>
                <a:latin typeface="Montserrat" panose="00000500000000000000" pitchFamily="2" charset="0"/>
              </a:rPr>
              <a:t>NCFC – New Chapter Finance Coordinator</a:t>
            </a:r>
          </a:p>
          <a:p>
            <a:r>
              <a:rPr lang="en-US" sz="800" dirty="0">
                <a:solidFill>
                  <a:schemeClr val="tx1"/>
                </a:solidFill>
                <a:latin typeface="Montserrat" panose="00000500000000000000" pitchFamily="2" charset="0"/>
              </a:rPr>
              <a:t>Regional Housing Specialist (RHS)</a:t>
            </a:r>
          </a:p>
          <a:p>
            <a:r>
              <a:rPr lang="en-US" sz="800" dirty="0">
                <a:solidFill>
                  <a:schemeClr val="tx1"/>
                </a:solidFill>
                <a:latin typeface="Montserrat" panose="00000500000000000000" pitchFamily="2" charset="0"/>
              </a:rPr>
              <a:t>Regional Collegiate Recruitment Specialist (RCRS)</a:t>
            </a:r>
          </a:p>
          <a:p>
            <a:pPr lvl="1"/>
            <a:r>
              <a:rPr lang="en-US" sz="800" dirty="0">
                <a:solidFill>
                  <a:schemeClr val="tx1"/>
                </a:solidFill>
                <a:latin typeface="Montserrat" panose="00000500000000000000" pitchFamily="2" charset="0"/>
              </a:rPr>
              <a:t>CRC – Collegiate Recruitment Consultant</a:t>
            </a:r>
          </a:p>
          <a:p>
            <a:pPr lvl="1"/>
            <a:r>
              <a:rPr lang="en-US" sz="800" dirty="0">
                <a:solidFill>
                  <a:schemeClr val="tx1"/>
                </a:solidFill>
                <a:latin typeface="Montserrat" panose="00000500000000000000" pitchFamily="2" charset="0"/>
              </a:rPr>
              <a:t>NCRC – New Chapter Recruitment Coordinator </a:t>
            </a:r>
          </a:p>
          <a:p>
            <a:r>
              <a:rPr lang="en-US" sz="800" dirty="0">
                <a:solidFill>
                  <a:schemeClr val="tx1"/>
                </a:solidFill>
                <a:latin typeface="Montserrat" panose="00000500000000000000" pitchFamily="2" charset="0"/>
              </a:rPr>
              <a:t>Regional Foundation Coordinators (RFNC)</a:t>
            </a:r>
          </a:p>
          <a:p>
            <a:r>
              <a:rPr lang="en-US" sz="800" dirty="0">
                <a:solidFill>
                  <a:schemeClr val="tx1"/>
                </a:solidFill>
                <a:latin typeface="Montserrat" panose="00000500000000000000" pitchFamily="2" charset="0"/>
              </a:rPr>
              <a:t>Panhellenic Support Specialist (PSS)</a:t>
            </a:r>
          </a:p>
          <a:p>
            <a:r>
              <a:rPr lang="en-US" sz="800" dirty="0">
                <a:solidFill>
                  <a:schemeClr val="tx1"/>
                </a:solidFill>
                <a:latin typeface="Montserrat" panose="00000500000000000000" pitchFamily="2" charset="0"/>
              </a:rPr>
              <a:t>Collegiate Development Specialist (CDS)– EO </a:t>
            </a:r>
          </a:p>
          <a:p>
            <a:endParaRPr lang="en-US" dirty="0"/>
          </a:p>
        </p:txBody>
      </p:sp>
      <p:sp>
        <p:nvSpPr>
          <p:cNvPr id="6" name="Content Placeholder 5">
            <a:extLst>
              <a:ext uri="{FF2B5EF4-FFF2-40B4-BE49-F238E27FC236}">
                <a16:creationId xmlns:a16="http://schemas.microsoft.com/office/drawing/2014/main" id="{5B2FCA60-27B0-F2F2-6062-14AF4EDC9254}"/>
              </a:ext>
            </a:extLst>
          </p:cNvPr>
          <p:cNvSpPr>
            <a:spLocks noGrp="1"/>
          </p:cNvSpPr>
          <p:nvPr>
            <p:ph sz="quarter" idx="10"/>
          </p:nvPr>
        </p:nvSpPr>
        <p:spPr/>
        <p:txBody>
          <a:bodyPr/>
          <a:lstStyle/>
          <a:p>
            <a:r>
              <a:rPr lang="en-US" sz="1200" dirty="0"/>
              <a:t>Working with the Regional Team and EO Staff</a:t>
            </a:r>
          </a:p>
          <a:p>
            <a:endParaRPr lang="en-US" dirty="0"/>
          </a:p>
        </p:txBody>
      </p:sp>
    </p:spTree>
    <p:extLst>
      <p:ext uri="{BB962C8B-B14F-4D97-AF65-F5344CB8AC3E}">
        <p14:creationId xmlns:p14="http://schemas.microsoft.com/office/powerpoint/2010/main" val="756442652"/>
      </p:ext>
    </p:extLst>
  </p:cSld>
  <p:clrMapOvr>
    <a:masterClrMapping/>
  </p:clrMapOvr>
</p:sld>
</file>

<file path=ppt/theme/theme1.xml><?xml version="1.0" encoding="utf-8"?>
<a:theme xmlns:a="http://schemas.openxmlformats.org/drawingml/2006/main" name="Flower Pattern">
  <a:themeElements>
    <a:clrScheme name="Convention 2022">
      <a:dk1>
        <a:srgbClr val="00205B"/>
      </a:dk1>
      <a:lt1>
        <a:sysClr val="window" lastClr="FFFFFF"/>
      </a:lt1>
      <a:dk2>
        <a:srgbClr val="00205B"/>
      </a:dk2>
      <a:lt2>
        <a:srgbClr val="FFFFFF"/>
      </a:lt2>
      <a:accent1>
        <a:srgbClr val="B88F52"/>
      </a:accent1>
      <a:accent2>
        <a:srgbClr val="FFFFFF"/>
      </a:accent2>
      <a:accent3>
        <a:srgbClr val="DCB073"/>
      </a:accent3>
      <a:accent4>
        <a:srgbClr val="FFFFFF"/>
      </a:accent4>
      <a:accent5>
        <a:srgbClr val="00205B"/>
      </a:accent5>
      <a:accent6>
        <a:srgbClr val="DCB073"/>
      </a:accent6>
      <a:hlink>
        <a:srgbClr val="DCB073"/>
      </a:hlink>
      <a:folHlink>
        <a:srgbClr val="DCB073"/>
      </a:folHlink>
    </a:clrScheme>
    <a:fontScheme name="Convention 2022">
      <a:majorFont>
        <a:latin typeface="Tropiline"/>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5FD6C42C-CB75-48E4-9E21-F6E2CA0A3646}" vid="{8450879E-8F56-4A46-BABE-B86BEEE467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e9bb1d1-cab2-43e6-b3f0-cdb4d6c3ef08" xsi:nil="true"/>
    <lcf76f155ced4ddcb4097134ff3c332f xmlns="38d0f7a5-8910-4363-98fd-ee4d4f13758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3F8ECF3795A34286EC99F74346F8C2" ma:contentTypeVersion="14" ma:contentTypeDescription="Create a new document." ma:contentTypeScope="" ma:versionID="9660b4ff902a7c656c1dce76932e8bc1">
  <xsd:schema xmlns:xsd="http://www.w3.org/2001/XMLSchema" xmlns:xs="http://www.w3.org/2001/XMLSchema" xmlns:p="http://schemas.microsoft.com/office/2006/metadata/properties" xmlns:ns2="38d0f7a5-8910-4363-98fd-ee4d4f13758b" xmlns:ns3="ee9bb1d1-cab2-43e6-b3f0-cdb4d6c3ef08" targetNamespace="http://schemas.microsoft.com/office/2006/metadata/properties" ma:root="true" ma:fieldsID="3a37ee6ad818e5deb37fed7d02a4eb14" ns2:_="" ns3:_="">
    <xsd:import namespace="38d0f7a5-8910-4363-98fd-ee4d4f13758b"/>
    <xsd:import namespace="ee9bb1d1-cab2-43e6-b3f0-cdb4d6c3ef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d0f7a5-8910-4363-98fd-ee4d4f1375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eaaf9f0-9cfd-4642-a7d0-184488b5176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9bb1d1-cab2-43e6-b3f0-cdb4d6c3ef0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c893f71-9c0c-4b88-95b5-2f042b41bde3}" ma:internalName="TaxCatchAll" ma:showField="CatchAllData" ma:web="ee9bb1d1-cab2-43e6-b3f0-cdb4d6c3ef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A4BD9D-4920-43F7-85AA-1E31242299FE}">
  <ds:schemaRefs>
    <ds:schemaRef ds:uri="http://schemas.microsoft.com/sharepoint/v3/contenttype/forms"/>
  </ds:schemaRefs>
</ds:datastoreItem>
</file>

<file path=customXml/itemProps2.xml><?xml version="1.0" encoding="utf-8"?>
<ds:datastoreItem xmlns:ds="http://schemas.openxmlformats.org/officeDocument/2006/customXml" ds:itemID="{FF3B67A7-F5B8-48A6-BCA9-9C0A65E77B9E}">
  <ds:schemaRefs>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purl.org/dc/elements/1.1/"/>
    <ds:schemaRef ds:uri="http://purl.org/dc/terms/"/>
    <ds:schemaRef ds:uri="ee9bb1d1-cab2-43e6-b3f0-cdb4d6c3ef08"/>
    <ds:schemaRef ds:uri="http://schemas.openxmlformats.org/package/2006/metadata/core-properties"/>
    <ds:schemaRef ds:uri="38d0f7a5-8910-4363-98fd-ee4d4f13758b"/>
    <ds:schemaRef ds:uri="http://purl.org/dc/dcmitype/"/>
  </ds:schemaRefs>
</ds:datastoreItem>
</file>

<file path=customXml/itemProps3.xml><?xml version="1.0" encoding="utf-8"?>
<ds:datastoreItem xmlns:ds="http://schemas.openxmlformats.org/officeDocument/2006/customXml" ds:itemID="{2A03DE1E-A046-4B6E-A7A4-1CD4EF83D6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d0f7a5-8910-4363-98fd-ee4d4f13758b"/>
    <ds:schemaRef ds:uri="ee9bb1d1-cab2-43e6-b3f0-cdb4d6c3ef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2497</TotalTime>
  <Words>9280</Words>
  <Application>Microsoft Office PowerPoint</Application>
  <PresentationFormat>Custom</PresentationFormat>
  <Paragraphs>743</Paragraphs>
  <Slides>46</Slides>
  <Notes>46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Avenir Next</vt:lpstr>
      <vt:lpstr>Billy Ohio</vt:lpstr>
      <vt:lpstr>Calibri</vt:lpstr>
      <vt:lpstr>Montserrat</vt:lpstr>
      <vt:lpstr>Symbol</vt:lpstr>
      <vt:lpstr>Tropiline</vt:lpstr>
      <vt:lpstr>TROPILINE-EXTRABOLD</vt:lpstr>
      <vt:lpstr>Flower Pattern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Branson</dc:creator>
  <cp:lastModifiedBy>Lexie Kiernan</cp:lastModifiedBy>
  <cp:revision>23</cp:revision>
  <dcterms:created xsi:type="dcterms:W3CDTF">2021-10-18T19:40:09Z</dcterms:created>
  <dcterms:modified xsi:type="dcterms:W3CDTF">2022-08-29T21:05:58Z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2020-03-26T00:00:00Z</vt:filetime>
  </property>
  <property fmtid="{D5CDD505-2E9C-101B-9397-08002B2CF9AE}" pid="3" name="Creator">
    <vt:lpwstr>Adobe InDesign 15.0 (Macintosh)</vt:lpwstr>
  </property>
  <property fmtid="{D5CDD505-2E9C-101B-9397-08002B2CF9AE}" pid="4" name="LastSaved">
    <vt:filetime>2020-03-26T00:00:00Z</vt:filetime>
  </property>
  <property fmtid="{D5CDD505-2E9C-101B-9397-08002B2CF9AE}" pid="5" name="ContentTypeId">
    <vt:lpwstr>0x0101008034AA69B8607241A4F78BEC27C228A6</vt:lpwstr>
  </property>
</Properties>
</file>