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649" r:id="rId1"/>
  </p:sldMasterIdLst>
  <p:notesMasterIdLst>
    <p:notesMasterId r:id="rId140"/>
  </p:notesMasterIdLst>
  <p:handoutMasterIdLst>
    <p:handoutMasterId r:id="rId141"/>
  </p:handoutMasterIdLst>
  <p:sldIdLst>
    <p:sldId id="284" r:id="rId2"/>
    <p:sldId id="289" r:id="rId3"/>
    <p:sldId id="308" r:id="rId4"/>
    <p:sldId id="402" r:id="rId5"/>
    <p:sldId id="276" r:id="rId6"/>
    <p:sldId id="285" r:id="rId7"/>
    <p:sldId id="286" r:id="rId8"/>
    <p:sldId id="287" r:id="rId9"/>
    <p:sldId id="288" r:id="rId10"/>
    <p:sldId id="291" r:id="rId11"/>
    <p:sldId id="292" r:id="rId12"/>
    <p:sldId id="293" r:id="rId13"/>
    <p:sldId id="294" r:id="rId14"/>
    <p:sldId id="296" r:id="rId15"/>
    <p:sldId id="297" r:id="rId16"/>
    <p:sldId id="298" r:id="rId17"/>
    <p:sldId id="299" r:id="rId18"/>
    <p:sldId id="300" r:id="rId19"/>
    <p:sldId id="301" r:id="rId20"/>
    <p:sldId id="302" r:id="rId21"/>
    <p:sldId id="303" r:id="rId22"/>
    <p:sldId id="304" r:id="rId23"/>
    <p:sldId id="306" r:id="rId24"/>
    <p:sldId id="307" r:id="rId25"/>
    <p:sldId id="309" r:id="rId26"/>
    <p:sldId id="310" r:id="rId27"/>
    <p:sldId id="319" r:id="rId28"/>
    <p:sldId id="320" r:id="rId29"/>
    <p:sldId id="311" r:id="rId30"/>
    <p:sldId id="312" r:id="rId31"/>
    <p:sldId id="321" r:id="rId32"/>
    <p:sldId id="313" r:id="rId33"/>
    <p:sldId id="314" r:id="rId34"/>
    <p:sldId id="315" r:id="rId35"/>
    <p:sldId id="322" r:id="rId36"/>
    <p:sldId id="316" r:id="rId37"/>
    <p:sldId id="317" r:id="rId38"/>
    <p:sldId id="318" r:id="rId39"/>
    <p:sldId id="323" r:id="rId40"/>
    <p:sldId id="324" r:id="rId41"/>
    <p:sldId id="325" r:id="rId42"/>
    <p:sldId id="326" r:id="rId43"/>
    <p:sldId id="327" r:id="rId44"/>
    <p:sldId id="328" r:id="rId45"/>
    <p:sldId id="333" r:id="rId46"/>
    <p:sldId id="329" r:id="rId47"/>
    <p:sldId id="330" r:id="rId48"/>
    <p:sldId id="331" r:id="rId49"/>
    <p:sldId id="332" r:id="rId50"/>
    <p:sldId id="334" r:id="rId51"/>
    <p:sldId id="335" r:id="rId52"/>
    <p:sldId id="336" r:id="rId53"/>
    <p:sldId id="337" r:id="rId54"/>
    <p:sldId id="338" r:id="rId55"/>
    <p:sldId id="346" r:id="rId56"/>
    <p:sldId id="345" r:id="rId57"/>
    <p:sldId id="349" r:id="rId58"/>
    <p:sldId id="348" r:id="rId59"/>
    <p:sldId id="350" r:id="rId60"/>
    <p:sldId id="351" r:id="rId61"/>
    <p:sldId id="347" r:id="rId62"/>
    <p:sldId id="352" r:id="rId63"/>
    <p:sldId id="353" r:id="rId64"/>
    <p:sldId id="354" r:id="rId65"/>
    <p:sldId id="344" r:id="rId66"/>
    <p:sldId id="356" r:id="rId67"/>
    <p:sldId id="357" r:id="rId68"/>
    <p:sldId id="343" r:id="rId69"/>
    <p:sldId id="358" r:id="rId70"/>
    <p:sldId id="355" r:id="rId71"/>
    <p:sldId id="342" r:id="rId72"/>
    <p:sldId id="341" r:id="rId73"/>
    <p:sldId id="340" r:id="rId74"/>
    <p:sldId id="365" r:id="rId75"/>
    <p:sldId id="364" r:id="rId76"/>
    <p:sldId id="366" r:id="rId77"/>
    <p:sldId id="367" r:id="rId78"/>
    <p:sldId id="363" r:id="rId79"/>
    <p:sldId id="368" r:id="rId80"/>
    <p:sldId id="369" r:id="rId81"/>
    <p:sldId id="370" r:id="rId82"/>
    <p:sldId id="362" r:id="rId83"/>
    <p:sldId id="373" r:id="rId84"/>
    <p:sldId id="372" r:id="rId85"/>
    <p:sldId id="374" r:id="rId86"/>
    <p:sldId id="375" r:id="rId87"/>
    <p:sldId id="371" r:id="rId88"/>
    <p:sldId id="361" r:id="rId89"/>
    <p:sldId id="360" r:id="rId90"/>
    <p:sldId id="376" r:id="rId91"/>
    <p:sldId id="377" r:id="rId92"/>
    <p:sldId id="359" r:id="rId93"/>
    <p:sldId id="381" r:id="rId94"/>
    <p:sldId id="382" r:id="rId95"/>
    <p:sldId id="380" r:id="rId96"/>
    <p:sldId id="383" r:id="rId97"/>
    <p:sldId id="384" r:id="rId98"/>
    <p:sldId id="386" r:id="rId99"/>
    <p:sldId id="390" r:id="rId100"/>
    <p:sldId id="389" r:id="rId101"/>
    <p:sldId id="391" r:id="rId102"/>
    <p:sldId id="388" r:id="rId103"/>
    <p:sldId id="393" r:id="rId104"/>
    <p:sldId id="394" r:id="rId105"/>
    <p:sldId id="392" r:id="rId106"/>
    <p:sldId id="387" r:id="rId107"/>
    <p:sldId id="395" r:id="rId108"/>
    <p:sldId id="385" r:id="rId109"/>
    <p:sldId id="396" r:id="rId110"/>
    <p:sldId id="378" r:id="rId111"/>
    <p:sldId id="401" r:id="rId112"/>
    <p:sldId id="400" r:id="rId113"/>
    <p:sldId id="399" r:id="rId114"/>
    <p:sldId id="398" r:id="rId115"/>
    <p:sldId id="397" r:id="rId116"/>
    <p:sldId id="406" r:id="rId117"/>
    <p:sldId id="405" r:id="rId118"/>
    <p:sldId id="407" r:id="rId119"/>
    <p:sldId id="404" r:id="rId120"/>
    <p:sldId id="409" r:id="rId121"/>
    <p:sldId id="408" r:id="rId122"/>
    <p:sldId id="412" r:id="rId123"/>
    <p:sldId id="411" r:id="rId124"/>
    <p:sldId id="410" r:id="rId125"/>
    <p:sldId id="403" r:id="rId126"/>
    <p:sldId id="414" r:id="rId127"/>
    <p:sldId id="415" r:id="rId128"/>
    <p:sldId id="413" r:id="rId129"/>
    <p:sldId id="416" r:id="rId130"/>
    <p:sldId id="419" r:id="rId131"/>
    <p:sldId id="423" r:id="rId132"/>
    <p:sldId id="424" r:id="rId133"/>
    <p:sldId id="422" r:id="rId134"/>
    <p:sldId id="425" r:id="rId135"/>
    <p:sldId id="421" r:id="rId136"/>
    <p:sldId id="420" r:id="rId137"/>
    <p:sldId id="418" r:id="rId138"/>
    <p:sldId id="417" r:id="rId139"/>
  </p:sldIdLst>
  <p:sldSz cx="9144000" cy="6858000" type="screen4x3"/>
  <p:notesSz cx="7315200" cy="9601200"/>
  <p:embeddedFontLst>
    <p:embeddedFont>
      <p:font typeface="Calibri" panose="020F0502020204030204" pitchFamily="34" charset="0"/>
      <p:regular r:id="rId142"/>
      <p:bold r:id="rId143"/>
      <p:italic r:id="rId144"/>
      <p:boldItalic r:id="rId145"/>
    </p:embeddedFont>
  </p:embeddedFont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07B"/>
    <a:srgbClr val="000066"/>
    <a:srgbClr val="000099"/>
    <a:srgbClr val="B41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3" autoAdjust="0"/>
    <p:restoredTop sz="94660"/>
  </p:normalViewPr>
  <p:slideViewPr>
    <p:cSldViewPr>
      <p:cViewPr varScale="1">
        <p:scale>
          <a:sx n="103" d="100"/>
          <a:sy n="103" d="100"/>
        </p:scale>
        <p:origin x="1302"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font" Target="fonts/font3.fntdata"/><Relationship Id="rId149"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notesMaster" Target="notesMasters/notesMaster1.xml"/><Relationship Id="rId145"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font" Target="fonts/font2.fntdata"/><Relationship Id="rId14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handoutMaster" Target="handoutMasters/handoutMaster1.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font" Target="fonts/font1.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p>
        </p:txBody>
      </p:sp>
      <p:sp>
        <p:nvSpPr>
          <p:cNvPr id="52227"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52228"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p>
        </p:txBody>
      </p:sp>
      <p:sp>
        <p:nvSpPr>
          <p:cNvPr id="52229"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FD26EAB-728F-472A-BE68-35D06ECAF8CB}" type="slidenum">
              <a:rPr lang="en-US" altLang="en-US"/>
              <a:pPr/>
              <a:t>‹#›</a:t>
            </a:fld>
            <a:endParaRPr lang="en-US" altLang="en-US"/>
          </a:p>
        </p:txBody>
      </p:sp>
    </p:spTree>
    <p:extLst>
      <p:ext uri="{BB962C8B-B14F-4D97-AF65-F5344CB8AC3E}">
        <p14:creationId xmlns:p14="http://schemas.microsoft.com/office/powerpoint/2010/main" val="14511293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C5055FC5-61F8-416C-A97E-7233F05631E6}" type="datetimeFigureOut">
              <a:rPr lang="en-US" smtClean="0"/>
              <a:t>3/4/2016</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C234213F-6FF6-4ED2-81A9-07C489B45FE4}" type="slidenum">
              <a:rPr lang="en-US" smtClean="0"/>
              <a:t>‹#›</a:t>
            </a:fld>
            <a:endParaRPr lang="en-US"/>
          </a:p>
        </p:txBody>
      </p:sp>
    </p:spTree>
    <p:extLst>
      <p:ext uri="{BB962C8B-B14F-4D97-AF65-F5344CB8AC3E}">
        <p14:creationId xmlns:p14="http://schemas.microsoft.com/office/powerpoint/2010/main" val="2652571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34213F-6FF6-4ED2-81A9-07C489B45FE4}" type="slidenum">
              <a:rPr lang="en-US" smtClean="0"/>
              <a:t>5</a:t>
            </a:fld>
            <a:endParaRPr lang="en-US"/>
          </a:p>
        </p:txBody>
      </p:sp>
    </p:spTree>
    <p:extLst>
      <p:ext uri="{BB962C8B-B14F-4D97-AF65-F5344CB8AC3E}">
        <p14:creationId xmlns:p14="http://schemas.microsoft.com/office/powerpoint/2010/main" val="1012984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35754B-B789-4CB4-BBDA-1619B0F5064A}" type="slidenum">
              <a:rPr lang="en-US" smtClean="0"/>
              <a:t>17</a:t>
            </a:fld>
            <a:endParaRPr lang="en-US"/>
          </a:p>
        </p:txBody>
      </p:sp>
    </p:spTree>
    <p:extLst>
      <p:ext uri="{BB962C8B-B14F-4D97-AF65-F5344CB8AC3E}">
        <p14:creationId xmlns:p14="http://schemas.microsoft.com/office/powerpoint/2010/main" val="19416561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5029200"/>
            <a:ext cx="9144000" cy="1828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sp>
        <p:nvSpPr>
          <p:cNvPr id="2" name="Title 1"/>
          <p:cNvSpPr>
            <a:spLocks noGrp="1"/>
          </p:cNvSpPr>
          <p:nvPr>
            <p:ph type="ctrTitle"/>
          </p:nvPr>
        </p:nvSpPr>
        <p:spPr>
          <a:xfrm>
            <a:off x="38100" y="5561012"/>
            <a:ext cx="9067800" cy="765175"/>
          </a:xfrm>
          <a:prstGeom prst="rect">
            <a:avLst/>
          </a:prstGeom>
        </p:spPr>
        <p:txBody>
          <a:bodyPr/>
          <a:lstStyle>
            <a:lvl1pPr>
              <a:defRPr sz="5400">
                <a:solidFill>
                  <a:schemeClr val="bg1"/>
                </a:solidFill>
              </a:defRPr>
            </a:lvl1pPr>
          </a:lstStyle>
          <a:p>
            <a:r>
              <a:rPr lang="en-US" dirty="0" smtClean="0"/>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71593" y="685795"/>
            <a:ext cx="6400813" cy="3657607"/>
          </a:xfrm>
          <a:prstGeom prst="rect">
            <a:avLst/>
          </a:prstGeom>
        </p:spPr>
      </p:pic>
    </p:spTree>
    <p:extLst>
      <p:ext uri="{BB962C8B-B14F-4D97-AF65-F5344CB8AC3E}">
        <p14:creationId xmlns:p14="http://schemas.microsoft.com/office/powerpoint/2010/main" val="4128159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grpSp>
        <p:nvGrpSpPr>
          <p:cNvPr id="5" name="Group 14"/>
          <p:cNvGrpSpPr>
            <a:grpSpLocks/>
          </p:cNvGrpSpPr>
          <p:nvPr userDrawn="1"/>
        </p:nvGrpSpPr>
        <p:grpSpPr bwMode="auto">
          <a:xfrm>
            <a:off x="6858000" y="5855676"/>
            <a:ext cx="2209800" cy="849923"/>
            <a:chOff x="3840" y="3408"/>
            <a:chExt cx="1872" cy="720"/>
          </a:xfrm>
        </p:grpSpPr>
        <p:pic>
          <p:nvPicPr>
            <p:cNvPr id="6" name="Picture 12" descr="wavepms281_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40" y="3600"/>
              <a:ext cx="187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3" descr="frat_clr_web"/>
            <p:cNvPicPr>
              <a:picLocks noChangeAspect="1" noChangeArrowheads="1"/>
            </p:cNvPicPr>
            <p:nvPr userDrawn="1"/>
          </p:nvPicPr>
          <p:blipFill>
            <a:blip r:embed="rId3">
              <a:extLst>
                <a:ext uri="{28A0092B-C50C-407E-A947-70E740481C1C}">
                  <a14:useLocalDpi xmlns:a14="http://schemas.microsoft.com/office/drawing/2010/main" val="0"/>
                </a:ext>
              </a:extLst>
            </a:blip>
            <a:srcRect b="21387"/>
            <a:stretch>
              <a:fillRect/>
            </a:stretch>
          </p:blipFill>
          <p:spPr bwMode="auto">
            <a:xfrm>
              <a:off x="3984" y="3408"/>
              <a:ext cx="1584" cy="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71037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grpSp>
        <p:nvGrpSpPr>
          <p:cNvPr id="5" name="Group 14"/>
          <p:cNvGrpSpPr>
            <a:grpSpLocks/>
          </p:cNvGrpSpPr>
          <p:nvPr userDrawn="1"/>
        </p:nvGrpSpPr>
        <p:grpSpPr bwMode="auto">
          <a:xfrm>
            <a:off x="6858000" y="5855676"/>
            <a:ext cx="2209800" cy="849923"/>
            <a:chOff x="3840" y="3408"/>
            <a:chExt cx="1872" cy="720"/>
          </a:xfrm>
        </p:grpSpPr>
        <p:pic>
          <p:nvPicPr>
            <p:cNvPr id="6" name="Picture 12" descr="wavepms281_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40" y="3600"/>
              <a:ext cx="187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3" descr="frat_clr_web"/>
            <p:cNvPicPr>
              <a:picLocks noChangeAspect="1" noChangeArrowheads="1"/>
            </p:cNvPicPr>
            <p:nvPr userDrawn="1"/>
          </p:nvPicPr>
          <p:blipFill>
            <a:blip r:embed="rId3">
              <a:extLst>
                <a:ext uri="{28A0092B-C50C-407E-A947-70E740481C1C}">
                  <a14:useLocalDpi xmlns:a14="http://schemas.microsoft.com/office/drawing/2010/main" val="0"/>
                </a:ext>
              </a:extLst>
            </a:blip>
            <a:srcRect b="21387"/>
            <a:stretch>
              <a:fillRect/>
            </a:stretch>
          </p:blipFill>
          <p:spPr bwMode="auto">
            <a:xfrm>
              <a:off x="3984" y="3408"/>
              <a:ext cx="1584" cy="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19921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grpSp>
        <p:nvGrpSpPr>
          <p:cNvPr id="6" name="Group 14"/>
          <p:cNvGrpSpPr>
            <a:grpSpLocks/>
          </p:cNvGrpSpPr>
          <p:nvPr userDrawn="1"/>
        </p:nvGrpSpPr>
        <p:grpSpPr bwMode="auto">
          <a:xfrm>
            <a:off x="6858000" y="5855676"/>
            <a:ext cx="2209800" cy="849923"/>
            <a:chOff x="3840" y="3408"/>
            <a:chExt cx="1872" cy="720"/>
          </a:xfrm>
        </p:grpSpPr>
        <p:pic>
          <p:nvPicPr>
            <p:cNvPr id="7" name="Picture 12" descr="wavepms281_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40" y="3600"/>
              <a:ext cx="187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descr="frat_clr_web"/>
            <p:cNvPicPr>
              <a:picLocks noChangeAspect="1" noChangeArrowheads="1"/>
            </p:cNvPicPr>
            <p:nvPr userDrawn="1"/>
          </p:nvPicPr>
          <p:blipFill>
            <a:blip r:embed="rId3">
              <a:extLst>
                <a:ext uri="{28A0092B-C50C-407E-A947-70E740481C1C}">
                  <a14:useLocalDpi xmlns:a14="http://schemas.microsoft.com/office/drawing/2010/main" val="0"/>
                </a:ext>
              </a:extLst>
            </a:blip>
            <a:srcRect b="21387"/>
            <a:stretch>
              <a:fillRect/>
            </a:stretch>
          </p:blipFill>
          <p:spPr bwMode="auto">
            <a:xfrm>
              <a:off x="3984" y="3408"/>
              <a:ext cx="1584" cy="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35245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spTree>
    <p:extLst>
      <p:ext uri="{BB962C8B-B14F-4D97-AF65-F5344CB8AC3E}">
        <p14:creationId xmlns:p14="http://schemas.microsoft.com/office/powerpoint/2010/main" val="565347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grpSp>
        <p:nvGrpSpPr>
          <p:cNvPr id="5" name="Group 14"/>
          <p:cNvGrpSpPr>
            <a:grpSpLocks/>
          </p:cNvGrpSpPr>
          <p:nvPr userDrawn="1"/>
        </p:nvGrpSpPr>
        <p:grpSpPr bwMode="auto">
          <a:xfrm>
            <a:off x="6858000" y="5855676"/>
            <a:ext cx="2209800" cy="849923"/>
            <a:chOff x="3840" y="3408"/>
            <a:chExt cx="1872" cy="720"/>
          </a:xfrm>
        </p:grpSpPr>
        <p:pic>
          <p:nvPicPr>
            <p:cNvPr id="6" name="Picture 12" descr="wavepms281_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40" y="3600"/>
              <a:ext cx="187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3" descr="frat_clr_web"/>
            <p:cNvPicPr>
              <a:picLocks noChangeAspect="1" noChangeArrowheads="1"/>
            </p:cNvPicPr>
            <p:nvPr userDrawn="1"/>
          </p:nvPicPr>
          <p:blipFill>
            <a:blip r:embed="rId3">
              <a:extLst>
                <a:ext uri="{28A0092B-C50C-407E-A947-70E740481C1C}">
                  <a14:useLocalDpi xmlns:a14="http://schemas.microsoft.com/office/drawing/2010/main" val="0"/>
                </a:ext>
              </a:extLst>
            </a:blip>
            <a:srcRect b="21387"/>
            <a:stretch>
              <a:fillRect/>
            </a:stretch>
          </p:blipFill>
          <p:spPr bwMode="auto">
            <a:xfrm>
              <a:off x="3984" y="3408"/>
              <a:ext cx="1584" cy="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877137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grpSp>
        <p:nvGrpSpPr>
          <p:cNvPr id="6" name="Group 14"/>
          <p:cNvGrpSpPr>
            <a:grpSpLocks/>
          </p:cNvGrpSpPr>
          <p:nvPr userDrawn="1"/>
        </p:nvGrpSpPr>
        <p:grpSpPr bwMode="auto">
          <a:xfrm>
            <a:off x="6858000" y="5855676"/>
            <a:ext cx="2209800" cy="849923"/>
            <a:chOff x="3840" y="3408"/>
            <a:chExt cx="1872" cy="720"/>
          </a:xfrm>
        </p:grpSpPr>
        <p:pic>
          <p:nvPicPr>
            <p:cNvPr id="7" name="Picture 12" descr="wavepms281_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40" y="3600"/>
              <a:ext cx="187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descr="frat_clr_web"/>
            <p:cNvPicPr>
              <a:picLocks noChangeAspect="1" noChangeArrowheads="1"/>
            </p:cNvPicPr>
            <p:nvPr userDrawn="1"/>
          </p:nvPicPr>
          <p:blipFill>
            <a:blip r:embed="rId3">
              <a:extLst>
                <a:ext uri="{28A0092B-C50C-407E-A947-70E740481C1C}">
                  <a14:useLocalDpi xmlns:a14="http://schemas.microsoft.com/office/drawing/2010/main" val="0"/>
                </a:ext>
              </a:extLst>
            </a:blip>
            <a:srcRect b="21387"/>
            <a:stretch>
              <a:fillRect/>
            </a:stretch>
          </p:blipFill>
          <p:spPr bwMode="auto">
            <a:xfrm>
              <a:off x="3984" y="3408"/>
              <a:ext cx="1584" cy="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59608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grpSp>
        <p:nvGrpSpPr>
          <p:cNvPr id="8" name="Group 14"/>
          <p:cNvGrpSpPr>
            <a:grpSpLocks/>
          </p:cNvGrpSpPr>
          <p:nvPr userDrawn="1"/>
        </p:nvGrpSpPr>
        <p:grpSpPr bwMode="auto">
          <a:xfrm>
            <a:off x="6858000" y="5855676"/>
            <a:ext cx="2209800" cy="849923"/>
            <a:chOff x="3840" y="3408"/>
            <a:chExt cx="1872" cy="720"/>
          </a:xfrm>
        </p:grpSpPr>
        <p:pic>
          <p:nvPicPr>
            <p:cNvPr id="9" name="Picture 12" descr="wavepms281_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40" y="3600"/>
              <a:ext cx="187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frat_clr_web"/>
            <p:cNvPicPr>
              <a:picLocks noChangeAspect="1" noChangeArrowheads="1"/>
            </p:cNvPicPr>
            <p:nvPr userDrawn="1"/>
          </p:nvPicPr>
          <p:blipFill>
            <a:blip r:embed="rId3">
              <a:extLst>
                <a:ext uri="{28A0092B-C50C-407E-A947-70E740481C1C}">
                  <a14:useLocalDpi xmlns:a14="http://schemas.microsoft.com/office/drawing/2010/main" val="0"/>
                </a:ext>
              </a:extLst>
            </a:blip>
            <a:srcRect b="21387"/>
            <a:stretch>
              <a:fillRect/>
            </a:stretch>
          </p:blipFill>
          <p:spPr bwMode="auto">
            <a:xfrm>
              <a:off x="3984" y="3408"/>
              <a:ext cx="1584" cy="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114940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grpSp>
        <p:nvGrpSpPr>
          <p:cNvPr id="4" name="Group 14"/>
          <p:cNvGrpSpPr>
            <a:grpSpLocks/>
          </p:cNvGrpSpPr>
          <p:nvPr userDrawn="1"/>
        </p:nvGrpSpPr>
        <p:grpSpPr bwMode="auto">
          <a:xfrm>
            <a:off x="6858000" y="5855676"/>
            <a:ext cx="2209800" cy="849923"/>
            <a:chOff x="3840" y="3408"/>
            <a:chExt cx="1872" cy="720"/>
          </a:xfrm>
        </p:grpSpPr>
        <p:pic>
          <p:nvPicPr>
            <p:cNvPr id="5" name="Picture 12" descr="wavepms281_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40" y="3600"/>
              <a:ext cx="187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descr="frat_clr_web"/>
            <p:cNvPicPr>
              <a:picLocks noChangeAspect="1" noChangeArrowheads="1"/>
            </p:cNvPicPr>
            <p:nvPr userDrawn="1"/>
          </p:nvPicPr>
          <p:blipFill>
            <a:blip r:embed="rId3">
              <a:extLst>
                <a:ext uri="{28A0092B-C50C-407E-A947-70E740481C1C}">
                  <a14:useLocalDpi xmlns:a14="http://schemas.microsoft.com/office/drawing/2010/main" val="0"/>
                </a:ext>
              </a:extLst>
            </a:blip>
            <a:srcRect b="21387"/>
            <a:stretch>
              <a:fillRect/>
            </a:stretch>
          </p:blipFill>
          <p:spPr bwMode="auto">
            <a:xfrm>
              <a:off x="3984" y="3408"/>
              <a:ext cx="1584" cy="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07072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grpSp>
        <p:nvGrpSpPr>
          <p:cNvPr id="3" name="Group 14"/>
          <p:cNvGrpSpPr>
            <a:grpSpLocks/>
          </p:cNvGrpSpPr>
          <p:nvPr userDrawn="1"/>
        </p:nvGrpSpPr>
        <p:grpSpPr bwMode="auto">
          <a:xfrm>
            <a:off x="6858000" y="5855676"/>
            <a:ext cx="2209800" cy="849923"/>
            <a:chOff x="3840" y="3408"/>
            <a:chExt cx="1872" cy="720"/>
          </a:xfrm>
        </p:grpSpPr>
        <p:pic>
          <p:nvPicPr>
            <p:cNvPr id="4" name="Picture 12" descr="wavepms281_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40" y="3600"/>
              <a:ext cx="187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3" descr="frat_clr_web"/>
            <p:cNvPicPr>
              <a:picLocks noChangeAspect="1" noChangeArrowheads="1"/>
            </p:cNvPicPr>
            <p:nvPr userDrawn="1"/>
          </p:nvPicPr>
          <p:blipFill>
            <a:blip r:embed="rId3">
              <a:extLst>
                <a:ext uri="{28A0092B-C50C-407E-A947-70E740481C1C}">
                  <a14:useLocalDpi xmlns:a14="http://schemas.microsoft.com/office/drawing/2010/main" val="0"/>
                </a:ext>
              </a:extLst>
            </a:blip>
            <a:srcRect b="21387"/>
            <a:stretch>
              <a:fillRect/>
            </a:stretch>
          </p:blipFill>
          <p:spPr bwMode="auto">
            <a:xfrm>
              <a:off x="3984" y="3408"/>
              <a:ext cx="1584" cy="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776199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grpSp>
        <p:nvGrpSpPr>
          <p:cNvPr id="6" name="Group 14"/>
          <p:cNvGrpSpPr>
            <a:grpSpLocks/>
          </p:cNvGrpSpPr>
          <p:nvPr userDrawn="1"/>
        </p:nvGrpSpPr>
        <p:grpSpPr bwMode="auto">
          <a:xfrm>
            <a:off x="6858000" y="5855676"/>
            <a:ext cx="2209800" cy="849923"/>
            <a:chOff x="3840" y="3408"/>
            <a:chExt cx="1872" cy="720"/>
          </a:xfrm>
        </p:grpSpPr>
        <p:pic>
          <p:nvPicPr>
            <p:cNvPr id="7" name="Picture 12" descr="wavepms281_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40" y="3600"/>
              <a:ext cx="187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descr="frat_clr_web"/>
            <p:cNvPicPr>
              <a:picLocks noChangeAspect="1" noChangeArrowheads="1"/>
            </p:cNvPicPr>
            <p:nvPr userDrawn="1"/>
          </p:nvPicPr>
          <p:blipFill>
            <a:blip r:embed="rId3">
              <a:extLst>
                <a:ext uri="{28A0092B-C50C-407E-A947-70E740481C1C}">
                  <a14:useLocalDpi xmlns:a14="http://schemas.microsoft.com/office/drawing/2010/main" val="0"/>
                </a:ext>
              </a:extLst>
            </a:blip>
            <a:srcRect b="21387"/>
            <a:stretch>
              <a:fillRect/>
            </a:stretch>
          </p:blipFill>
          <p:spPr bwMode="auto">
            <a:xfrm>
              <a:off x="3984" y="3408"/>
              <a:ext cx="1584" cy="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438138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ChangeArrowheads="1"/>
          </p:cNvSpPr>
          <p:nvPr userDrawn="1"/>
        </p:nvSpPr>
        <p:spPr bwMode="auto">
          <a:xfrm>
            <a:off x="0" y="0"/>
            <a:ext cx="9144000" cy="1447800"/>
          </a:xfrm>
          <a:prstGeom prst="rect">
            <a:avLst/>
          </a:prstGeom>
          <a:solidFill>
            <a:srgbClr val="1D407B"/>
          </a:solidFill>
          <a:ln w="9525">
            <a:noFill/>
            <a:miter lim="800000"/>
            <a:headEnd/>
            <a:tailEnd/>
          </a:ln>
          <a:effectLst/>
        </p:spPr>
        <p:txBody>
          <a:bodyPr wrap="none" anchor="ctr"/>
          <a:lstStyle/>
          <a:p>
            <a:pPr>
              <a:defRPr/>
            </a:pPr>
            <a:endParaRPr lang="en-US">
              <a:latin typeface="Arial" charset="0"/>
            </a:endParaRPr>
          </a:p>
        </p:txBody>
      </p:sp>
      <p:grpSp>
        <p:nvGrpSpPr>
          <p:cNvPr id="6" name="Group 14"/>
          <p:cNvGrpSpPr>
            <a:grpSpLocks/>
          </p:cNvGrpSpPr>
          <p:nvPr userDrawn="1"/>
        </p:nvGrpSpPr>
        <p:grpSpPr bwMode="auto">
          <a:xfrm>
            <a:off x="6858000" y="5855676"/>
            <a:ext cx="2209800" cy="849923"/>
            <a:chOff x="3840" y="3408"/>
            <a:chExt cx="1872" cy="720"/>
          </a:xfrm>
        </p:grpSpPr>
        <p:pic>
          <p:nvPicPr>
            <p:cNvPr id="7" name="Picture 12" descr="wavepms281_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840" y="3600"/>
              <a:ext cx="187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descr="frat_clr_web"/>
            <p:cNvPicPr>
              <a:picLocks noChangeAspect="1" noChangeArrowheads="1"/>
            </p:cNvPicPr>
            <p:nvPr userDrawn="1"/>
          </p:nvPicPr>
          <p:blipFill>
            <a:blip r:embed="rId3">
              <a:extLst>
                <a:ext uri="{28A0092B-C50C-407E-A947-70E740481C1C}">
                  <a14:useLocalDpi xmlns:a14="http://schemas.microsoft.com/office/drawing/2010/main" val="0"/>
                </a:ext>
              </a:extLst>
            </a:blip>
            <a:srcRect b="21387"/>
            <a:stretch>
              <a:fillRect/>
            </a:stretch>
          </p:blipFill>
          <p:spPr bwMode="auto">
            <a:xfrm>
              <a:off x="3984" y="3408"/>
              <a:ext cx="1584" cy="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197659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41" name="Rectangle 9"/>
          <p:cNvSpPr>
            <a:spLocks noChangeArrowheads="1"/>
          </p:cNvSpPr>
          <p:nvPr userDrawn="1"/>
        </p:nvSpPr>
        <p:spPr bwMode="auto">
          <a:xfrm>
            <a:off x="457200" y="274638"/>
            <a:ext cx="8229600" cy="1143000"/>
          </a:xfrm>
          <a:prstGeom prst="rect">
            <a:avLst/>
          </a:prstGeom>
          <a:noFill/>
          <a:ln w="9525">
            <a:noFill/>
            <a:miter lim="800000"/>
            <a:headEnd/>
            <a:tailEnd/>
          </a:ln>
          <a:effectLst/>
        </p:spPr>
        <p:txBody>
          <a:bodyPr anchor="ctr"/>
          <a:lstStyle/>
          <a:p>
            <a:pPr algn="ctr">
              <a:defRPr/>
            </a:pPr>
            <a:endParaRPr lang="en-US" sz="4400">
              <a:solidFill>
                <a:schemeClr val="tx2"/>
              </a:solidFill>
              <a:latin typeface="Arial" charset="0"/>
            </a:endParaRPr>
          </a:p>
        </p:txBody>
      </p:sp>
      <p:sp>
        <p:nvSpPr>
          <p:cNvPr id="44042" name="Rectangle 10"/>
          <p:cNvSpPr>
            <a:spLocks noChangeArrowheads="1"/>
          </p:cNvSpPr>
          <p:nvPr userDrawn="1"/>
        </p:nvSpPr>
        <p:spPr bwMode="auto">
          <a:xfrm>
            <a:off x="609600" y="1905000"/>
            <a:ext cx="8001000" cy="3306763"/>
          </a:xfrm>
          <a:prstGeom prst="rect">
            <a:avLst/>
          </a:prstGeom>
          <a:noFill/>
          <a:ln w="9525">
            <a:noFill/>
            <a:miter lim="800000"/>
            <a:headEnd/>
            <a:tailEnd/>
          </a:ln>
          <a:effectLst/>
        </p:spPr>
        <p:txBody>
          <a:bodyPr/>
          <a:lstStyle/>
          <a:p>
            <a:pPr marL="342900" indent="-342900">
              <a:spcBef>
                <a:spcPct val="20000"/>
              </a:spcBef>
              <a:defRPr/>
            </a:pPr>
            <a:endParaRPr lang="en-US" sz="2400">
              <a:latin typeface="Arial" charset="0"/>
            </a:endParaRPr>
          </a:p>
        </p:txBody>
      </p:sp>
    </p:spTree>
  </p:cSld>
  <p:clrMap bg1="lt1" tx1="dk1" bg2="lt2" tx2="dk2" accent1="accent1" accent2="accent2" accent3="accent3" accent4="accent4" accent5="accent5" accent6="accent6" hlink="hlink" folHlink="folHlink"/>
  <p:sldLayoutIdLst>
    <p:sldLayoutId id="2147483650"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3.xml"/><Relationship Id="rId18" Type="http://schemas.openxmlformats.org/officeDocument/2006/relationships/slide" Target="slide32.xml"/><Relationship Id="rId26" Type="http://schemas.openxmlformats.org/officeDocument/2006/relationships/slide" Target="slide46.xml"/><Relationship Id="rId3" Type="http://schemas.openxmlformats.org/officeDocument/2006/relationships/slide" Target="slide6.xml"/><Relationship Id="rId21" Type="http://schemas.openxmlformats.org/officeDocument/2006/relationships/slide" Target="slide38.xml"/><Relationship Id="rId7" Type="http://schemas.openxmlformats.org/officeDocument/2006/relationships/slide" Target="slide13.xml"/><Relationship Id="rId12" Type="http://schemas.openxmlformats.org/officeDocument/2006/relationships/slide" Target="slide22.xml"/><Relationship Id="rId17" Type="http://schemas.openxmlformats.org/officeDocument/2006/relationships/slide" Target="slide30.xml"/><Relationship Id="rId25" Type="http://schemas.openxmlformats.org/officeDocument/2006/relationships/slide" Target="slide45.xml"/><Relationship Id="rId33" Type="http://schemas.openxmlformats.org/officeDocument/2006/relationships/slide" Target="slide61.xml"/><Relationship Id="rId2" Type="http://schemas.openxmlformats.org/officeDocument/2006/relationships/slide" Target="slide5.xml"/><Relationship Id="rId16" Type="http://schemas.openxmlformats.org/officeDocument/2006/relationships/slide" Target="slide29.xml"/><Relationship Id="rId20" Type="http://schemas.openxmlformats.org/officeDocument/2006/relationships/slide" Target="slide35.xml"/><Relationship Id="rId29" Type="http://schemas.openxmlformats.org/officeDocument/2006/relationships/slide" Target="slide54.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0.xml"/><Relationship Id="rId24" Type="http://schemas.openxmlformats.org/officeDocument/2006/relationships/slide" Target="slide44.xml"/><Relationship Id="rId32" Type="http://schemas.openxmlformats.org/officeDocument/2006/relationships/slide" Target="slide59.xml"/><Relationship Id="rId5" Type="http://schemas.openxmlformats.org/officeDocument/2006/relationships/slide" Target="slide10.xml"/><Relationship Id="rId15" Type="http://schemas.openxmlformats.org/officeDocument/2006/relationships/slide" Target="slide26.xml"/><Relationship Id="rId23" Type="http://schemas.openxmlformats.org/officeDocument/2006/relationships/slide" Target="slide42.xml"/><Relationship Id="rId28" Type="http://schemas.openxmlformats.org/officeDocument/2006/relationships/slide" Target="slide52.xml"/><Relationship Id="rId10" Type="http://schemas.openxmlformats.org/officeDocument/2006/relationships/slide" Target="slide18.xml"/><Relationship Id="rId19" Type="http://schemas.openxmlformats.org/officeDocument/2006/relationships/slide" Target="slide34.xml"/><Relationship Id="rId31" Type="http://schemas.openxmlformats.org/officeDocument/2006/relationships/slide" Target="slide57.xml"/><Relationship Id="rId4" Type="http://schemas.openxmlformats.org/officeDocument/2006/relationships/slide" Target="slide8.xml"/><Relationship Id="rId9" Type="http://schemas.openxmlformats.org/officeDocument/2006/relationships/slide" Target="slide15.xml"/><Relationship Id="rId14" Type="http://schemas.openxmlformats.org/officeDocument/2006/relationships/slide" Target="slide25.xml"/><Relationship Id="rId22" Type="http://schemas.openxmlformats.org/officeDocument/2006/relationships/slide" Target="slide40.xml"/><Relationship Id="rId27" Type="http://schemas.openxmlformats.org/officeDocument/2006/relationships/slide" Target="slide49.xml"/><Relationship Id="rId30" Type="http://schemas.openxmlformats.org/officeDocument/2006/relationships/slide" Target="slide5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slide" Target="slide73.xml"/><Relationship Id="rId13" Type="http://schemas.openxmlformats.org/officeDocument/2006/relationships/slide" Target="slide83.xml"/><Relationship Id="rId18" Type="http://schemas.openxmlformats.org/officeDocument/2006/relationships/slide" Target="slide89.xml"/><Relationship Id="rId26" Type="http://schemas.openxmlformats.org/officeDocument/2006/relationships/slide" Target="slide103.xml"/><Relationship Id="rId3" Type="http://schemas.openxmlformats.org/officeDocument/2006/relationships/slide" Target="slide65.xml"/><Relationship Id="rId21" Type="http://schemas.openxmlformats.org/officeDocument/2006/relationships/slide" Target="slide95.xml"/><Relationship Id="rId7" Type="http://schemas.openxmlformats.org/officeDocument/2006/relationships/slide" Target="slide72.xml"/><Relationship Id="rId12" Type="http://schemas.openxmlformats.org/officeDocument/2006/relationships/slide" Target="slide82.xml"/><Relationship Id="rId17" Type="http://schemas.openxmlformats.org/officeDocument/2006/relationships/slide" Target="slide88.xml"/><Relationship Id="rId25" Type="http://schemas.openxmlformats.org/officeDocument/2006/relationships/slide" Target="slide102.xml"/><Relationship Id="rId33" Type="http://schemas.openxmlformats.org/officeDocument/2006/relationships/slide" Target="slide113.xml"/><Relationship Id="rId2" Type="http://schemas.openxmlformats.org/officeDocument/2006/relationships/slide" Target="slide62.xml"/><Relationship Id="rId16" Type="http://schemas.openxmlformats.org/officeDocument/2006/relationships/slide" Target="slide87.xml"/><Relationship Id="rId20" Type="http://schemas.openxmlformats.org/officeDocument/2006/relationships/slide" Target="slide93.xml"/><Relationship Id="rId29" Type="http://schemas.openxmlformats.org/officeDocument/2006/relationships/slide" Target="slide108.xml"/><Relationship Id="rId1" Type="http://schemas.openxmlformats.org/officeDocument/2006/relationships/slideLayout" Target="../slideLayouts/slideLayout2.xml"/><Relationship Id="rId6" Type="http://schemas.openxmlformats.org/officeDocument/2006/relationships/slide" Target="slide71.xml"/><Relationship Id="rId11" Type="http://schemas.openxmlformats.org/officeDocument/2006/relationships/slide" Target="slide79.xml"/><Relationship Id="rId24" Type="http://schemas.openxmlformats.org/officeDocument/2006/relationships/slide" Target="slide100.xml"/><Relationship Id="rId32" Type="http://schemas.openxmlformats.org/officeDocument/2006/relationships/slide" Target="slide112.xml"/><Relationship Id="rId5" Type="http://schemas.openxmlformats.org/officeDocument/2006/relationships/slide" Target="slide70.xml"/><Relationship Id="rId15" Type="http://schemas.openxmlformats.org/officeDocument/2006/relationships/slide" Target="slide85.xml"/><Relationship Id="rId23" Type="http://schemas.openxmlformats.org/officeDocument/2006/relationships/slide" Target="slide99.xml"/><Relationship Id="rId28" Type="http://schemas.openxmlformats.org/officeDocument/2006/relationships/slide" Target="slide106.xml"/><Relationship Id="rId10" Type="http://schemas.openxmlformats.org/officeDocument/2006/relationships/slide" Target="slide78.xml"/><Relationship Id="rId19" Type="http://schemas.openxmlformats.org/officeDocument/2006/relationships/slide" Target="slide92.xml"/><Relationship Id="rId31" Type="http://schemas.openxmlformats.org/officeDocument/2006/relationships/slide" Target="slide111.xml"/><Relationship Id="rId4" Type="http://schemas.openxmlformats.org/officeDocument/2006/relationships/slide" Target="slide68.xml"/><Relationship Id="rId9" Type="http://schemas.openxmlformats.org/officeDocument/2006/relationships/slide" Target="slide75.xml"/><Relationship Id="rId14" Type="http://schemas.openxmlformats.org/officeDocument/2006/relationships/slide" Target="slide84.xml"/><Relationship Id="rId22" Type="http://schemas.openxmlformats.org/officeDocument/2006/relationships/slide" Target="slide98.xml"/><Relationship Id="rId27" Type="http://schemas.openxmlformats.org/officeDocument/2006/relationships/slide" Target="slide105.xml"/><Relationship Id="rId30" Type="http://schemas.openxmlformats.org/officeDocument/2006/relationships/slide" Target="slide1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slide" Target="slide121.xml"/><Relationship Id="rId13" Type="http://schemas.openxmlformats.org/officeDocument/2006/relationships/slide" Target="slide128.xml"/><Relationship Id="rId18" Type="http://schemas.openxmlformats.org/officeDocument/2006/relationships/slide" Target="slide135.xml"/><Relationship Id="rId3" Type="http://schemas.openxmlformats.org/officeDocument/2006/relationships/slide" Target="slide115.xml"/><Relationship Id="rId21" Type="http://schemas.openxmlformats.org/officeDocument/2006/relationships/slide" Target="slide138.xml"/><Relationship Id="rId7" Type="http://schemas.openxmlformats.org/officeDocument/2006/relationships/slide" Target="slide120.xml"/><Relationship Id="rId12" Type="http://schemas.openxmlformats.org/officeDocument/2006/relationships/slide" Target="slide126.xml"/><Relationship Id="rId17" Type="http://schemas.openxmlformats.org/officeDocument/2006/relationships/slide" Target="slide133.xml"/><Relationship Id="rId2" Type="http://schemas.openxmlformats.org/officeDocument/2006/relationships/slide" Target="slide114.xml"/><Relationship Id="rId16" Type="http://schemas.openxmlformats.org/officeDocument/2006/relationships/slide" Target="slide131.xml"/><Relationship Id="rId20" Type="http://schemas.openxmlformats.org/officeDocument/2006/relationships/slide" Target="slide137.xml"/><Relationship Id="rId1" Type="http://schemas.openxmlformats.org/officeDocument/2006/relationships/slideLayout" Target="../slideLayouts/slideLayout2.xml"/><Relationship Id="rId6" Type="http://schemas.openxmlformats.org/officeDocument/2006/relationships/slide" Target="slide119.xml"/><Relationship Id="rId11" Type="http://schemas.openxmlformats.org/officeDocument/2006/relationships/slide" Target="slide125.xml"/><Relationship Id="rId5" Type="http://schemas.openxmlformats.org/officeDocument/2006/relationships/slide" Target="slide117.xml"/><Relationship Id="rId15" Type="http://schemas.openxmlformats.org/officeDocument/2006/relationships/slide" Target="slide130.xml"/><Relationship Id="rId10" Type="http://schemas.openxmlformats.org/officeDocument/2006/relationships/slide" Target="slide124.xml"/><Relationship Id="rId19" Type="http://schemas.openxmlformats.org/officeDocument/2006/relationships/slide" Target="slide136.xml"/><Relationship Id="rId4" Type="http://schemas.openxmlformats.org/officeDocument/2006/relationships/slide" Target="slide116.xml"/><Relationship Id="rId9" Type="http://schemas.openxmlformats.org/officeDocument/2006/relationships/slide" Target="slide123.xml"/><Relationship Id="rId14" Type="http://schemas.openxmlformats.org/officeDocument/2006/relationships/slide" Target="slide12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4800" b="1" dirty="0" smtClean="0">
                <a:solidFill>
                  <a:schemeClr val="bg1"/>
                </a:solidFill>
              </a:rPr>
              <a:t>Learn the Lyrics to DG Songs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73162"/>
          </a:xfrm>
        </p:spPr>
        <p:txBody>
          <a:bodyPr/>
          <a:lstStyle/>
          <a:p>
            <a:r>
              <a:rPr lang="en-US" sz="3600" b="1" dirty="0">
                <a:solidFill>
                  <a:schemeClr val="bg1"/>
                </a:solidFill>
              </a:rPr>
              <a:t>Anchor </a:t>
            </a:r>
            <a:r>
              <a:rPr lang="en-US" sz="3600" b="1" dirty="0" err="1">
                <a:solidFill>
                  <a:schemeClr val="bg1"/>
                </a:solidFill>
              </a:rPr>
              <a:t>Clankers</a:t>
            </a:r>
            <a:r>
              <a:rPr lang="en-US" dirty="0">
                <a:solidFill>
                  <a:schemeClr val="bg1"/>
                </a:solidFill>
              </a:rPr>
              <a:t/>
            </a:r>
            <a:br>
              <a:rPr lang="en-US" dirty="0">
                <a:solidFill>
                  <a:schemeClr val="bg1"/>
                </a:solidFill>
              </a:rPr>
            </a:br>
            <a:r>
              <a:rPr lang="en-US" sz="1800" dirty="0">
                <a:solidFill>
                  <a:schemeClr val="bg1"/>
                </a:solidFill>
              </a:rPr>
              <a:t>May be sung to the tune of “Winchester </a:t>
            </a:r>
            <a:r>
              <a:rPr lang="en-US" sz="1800" dirty="0" smtClean="0">
                <a:solidFill>
                  <a:schemeClr val="bg1"/>
                </a:solidFill>
              </a:rPr>
              <a:t>Cathedral.” </a:t>
            </a:r>
            <a:br>
              <a:rPr lang="en-US" sz="1800" dirty="0" smtClean="0">
                <a:solidFill>
                  <a:schemeClr val="bg1"/>
                </a:solidFill>
              </a:rPr>
            </a:br>
            <a:r>
              <a:rPr lang="en-US" sz="1800" dirty="0" smtClean="0">
                <a:solidFill>
                  <a:schemeClr val="bg1"/>
                </a:solidFill>
              </a:rPr>
              <a:t>Lyrics </a:t>
            </a:r>
            <a:r>
              <a:rPr lang="en-US" sz="1800" dirty="0">
                <a:solidFill>
                  <a:schemeClr val="bg1"/>
                </a:solidFill>
              </a:rPr>
              <a:t>by Diane </a:t>
            </a:r>
            <a:r>
              <a:rPr lang="en-US" sz="1800" dirty="0" smtClean="0">
                <a:solidFill>
                  <a:schemeClr val="bg1"/>
                </a:solidFill>
              </a:rPr>
              <a:t>Turner, Gamma Tau-Texas Christian.</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152400" y="1628774"/>
            <a:ext cx="8839200" cy="4525963"/>
          </a:xfrm>
        </p:spPr>
        <p:txBody>
          <a:bodyPr/>
          <a:lstStyle/>
          <a:p>
            <a:pPr marL="0" indent="0">
              <a:buNone/>
            </a:pPr>
            <a:r>
              <a:rPr lang="en-US" sz="2600" dirty="0">
                <a:solidFill>
                  <a:schemeClr val="bg2"/>
                </a:solidFill>
              </a:rPr>
              <a:t>We’re all anchor </a:t>
            </a:r>
            <a:r>
              <a:rPr lang="en-US" sz="2600" dirty="0" err="1">
                <a:solidFill>
                  <a:schemeClr val="bg2"/>
                </a:solidFill>
              </a:rPr>
              <a:t>clankers</a:t>
            </a:r>
            <a:r>
              <a:rPr lang="en-US" sz="2600" dirty="0">
                <a:solidFill>
                  <a:schemeClr val="bg2"/>
                </a:solidFill>
              </a:rPr>
              <a:t>, best group in this town,</a:t>
            </a:r>
          </a:p>
          <a:p>
            <a:pPr marL="0" indent="0">
              <a:buNone/>
            </a:pPr>
            <a:r>
              <a:rPr lang="en-US" sz="2600" dirty="0">
                <a:solidFill>
                  <a:schemeClr val="bg2"/>
                </a:solidFill>
              </a:rPr>
              <a:t>When you hit the high spots, you’ll see us around.</a:t>
            </a:r>
          </a:p>
          <a:p>
            <a:pPr marL="0" indent="0">
              <a:buNone/>
            </a:pPr>
            <a:r>
              <a:rPr lang="en-US" sz="2600" dirty="0">
                <a:solidFill>
                  <a:schemeClr val="bg2"/>
                </a:solidFill>
              </a:rPr>
              <a:t>We’ve taught social graces to Emily Post,</a:t>
            </a:r>
          </a:p>
          <a:p>
            <a:pPr marL="0" indent="0">
              <a:buNone/>
            </a:pPr>
            <a:r>
              <a:rPr lang="en-US" sz="2600" dirty="0">
                <a:solidFill>
                  <a:schemeClr val="bg2"/>
                </a:solidFill>
              </a:rPr>
              <a:t>It’s more than just bragging, we know we’re the most!</a:t>
            </a:r>
          </a:p>
          <a:p>
            <a:pPr marL="0" indent="0">
              <a:buNone/>
            </a:pPr>
            <a:r>
              <a:rPr lang="en-US" sz="2600" dirty="0">
                <a:solidFill>
                  <a:schemeClr val="bg2"/>
                </a:solidFill>
              </a:rPr>
              <a:t> </a:t>
            </a:r>
          </a:p>
          <a:p>
            <a:pPr marL="0" indent="0">
              <a:buNone/>
            </a:pPr>
            <a:r>
              <a:rPr lang="en-US" sz="2600" dirty="0">
                <a:solidFill>
                  <a:schemeClr val="bg2"/>
                </a:solidFill>
              </a:rPr>
              <a:t>And everyone says that our charms are greater by far,</a:t>
            </a:r>
          </a:p>
          <a:p>
            <a:pPr marL="0" indent="0">
              <a:buNone/>
            </a:pPr>
            <a:r>
              <a:rPr lang="en-US" sz="2600" dirty="0" err="1">
                <a:solidFill>
                  <a:schemeClr val="bg2"/>
                </a:solidFill>
              </a:rPr>
              <a:t>‘cause</a:t>
            </a:r>
            <a:r>
              <a:rPr lang="en-US" sz="2600" dirty="0">
                <a:solidFill>
                  <a:schemeClr val="bg2"/>
                </a:solidFill>
              </a:rPr>
              <a:t> we never part from the pin that’s worn by our hearts</a:t>
            </a:r>
          </a:p>
          <a:p>
            <a:pPr marL="0" indent="0">
              <a:buNone/>
            </a:pPr>
            <a:r>
              <a:rPr lang="en-US" sz="2600" dirty="0">
                <a:solidFill>
                  <a:schemeClr val="bg2"/>
                </a:solidFill>
              </a:rPr>
              <a:t>Wherever we are.</a:t>
            </a:r>
          </a:p>
          <a:p>
            <a:pPr marL="0" indent="0">
              <a:buNone/>
            </a:pPr>
            <a:r>
              <a:rPr lang="en-US" dirty="0">
                <a:solidFill>
                  <a:schemeClr val="bg2"/>
                </a:solidFill>
              </a:rPr>
              <a:t> </a:t>
            </a:r>
          </a:p>
          <a:p>
            <a:pPr marL="0" indent="0">
              <a:buNone/>
            </a:pPr>
            <a:endParaRPr lang="en-US" dirty="0">
              <a:solidFill>
                <a:schemeClr val="bg2"/>
              </a:solidFill>
            </a:endParaRPr>
          </a:p>
        </p:txBody>
      </p:sp>
    </p:spTree>
    <p:extLst>
      <p:ext uri="{BB962C8B-B14F-4D97-AF65-F5344CB8AC3E}">
        <p14:creationId xmlns:p14="http://schemas.microsoft.com/office/powerpoint/2010/main" val="9697608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Is It True What They Say About DGs?</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Is it true what they say about D.G.?</a:t>
            </a:r>
          </a:p>
          <a:p>
            <a:pPr marL="0" indent="0">
              <a:buNone/>
            </a:pPr>
            <a:r>
              <a:rPr lang="en-US" sz="2600" dirty="0">
                <a:solidFill>
                  <a:schemeClr val="bg2"/>
                </a:solidFill>
              </a:rPr>
              <a:t>Do their eyes really shine all the time?</a:t>
            </a:r>
          </a:p>
          <a:p>
            <a:pPr marL="0" indent="0">
              <a:buNone/>
            </a:pPr>
            <a:r>
              <a:rPr lang="en-US" sz="2600" dirty="0">
                <a:solidFill>
                  <a:schemeClr val="bg2"/>
                </a:solidFill>
              </a:rPr>
              <a:t>Do they have a certain something</a:t>
            </a:r>
          </a:p>
          <a:p>
            <a:pPr marL="0" indent="0">
              <a:buNone/>
            </a:pPr>
            <a:r>
              <a:rPr lang="en-US" sz="2600" dirty="0">
                <a:solidFill>
                  <a:schemeClr val="bg2"/>
                </a:solidFill>
              </a:rPr>
              <a:t>That it takes to get along?</a:t>
            </a:r>
          </a:p>
          <a:p>
            <a:pPr marL="0" indent="0">
              <a:buNone/>
            </a:pPr>
            <a:r>
              <a:rPr lang="en-US" sz="2600" dirty="0">
                <a:solidFill>
                  <a:schemeClr val="bg2"/>
                </a:solidFill>
              </a:rPr>
              <a:t>Do they wake up every morning</a:t>
            </a:r>
          </a:p>
          <a:p>
            <a:pPr marL="0" indent="0">
              <a:buNone/>
            </a:pPr>
            <a:r>
              <a:rPr lang="en-US" sz="2600" dirty="0">
                <a:solidFill>
                  <a:schemeClr val="bg2"/>
                </a:solidFill>
              </a:rPr>
              <a:t>Just singing a DG song?</a:t>
            </a:r>
          </a:p>
          <a:p>
            <a:pPr marL="0" indent="0">
              <a:buNone/>
            </a:pPr>
            <a:endParaRPr lang="en-US" sz="2600" dirty="0">
              <a:solidFill>
                <a:schemeClr val="bg2"/>
              </a:solidFill>
            </a:endParaRPr>
          </a:p>
        </p:txBody>
      </p:sp>
    </p:spTree>
    <p:extLst>
      <p:ext uri="{BB962C8B-B14F-4D97-AF65-F5344CB8AC3E}">
        <p14:creationId xmlns:p14="http://schemas.microsoft.com/office/powerpoint/2010/main" val="12251199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Is It True What They Say About DGs?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Yes, it’s true what they say about anchors…</a:t>
            </a:r>
          </a:p>
          <a:p>
            <a:pPr marL="0" indent="0">
              <a:buNone/>
            </a:pPr>
            <a:r>
              <a:rPr lang="en-US" sz="2600" dirty="0">
                <a:solidFill>
                  <a:schemeClr val="bg2"/>
                </a:solidFill>
              </a:rPr>
              <a:t>It’s the pin that will win every time.</a:t>
            </a:r>
          </a:p>
          <a:p>
            <a:pPr marL="0" indent="0">
              <a:buNone/>
            </a:pPr>
            <a:r>
              <a:rPr lang="en-US" sz="2600" dirty="0">
                <a:solidFill>
                  <a:schemeClr val="bg2"/>
                </a:solidFill>
              </a:rPr>
              <a:t>Do they rate in </a:t>
            </a:r>
            <a:r>
              <a:rPr lang="en-US" sz="2600" dirty="0" err="1">
                <a:solidFill>
                  <a:schemeClr val="bg2"/>
                </a:solidFill>
              </a:rPr>
              <a:t>ev’ry</a:t>
            </a:r>
            <a:r>
              <a:rPr lang="en-US" sz="2600" dirty="0">
                <a:solidFill>
                  <a:schemeClr val="bg2"/>
                </a:solidFill>
              </a:rPr>
              <a:t> state</a:t>
            </a:r>
          </a:p>
          <a:p>
            <a:pPr marL="0" indent="0">
              <a:buNone/>
            </a:pPr>
            <a:r>
              <a:rPr lang="en-US" sz="2600" dirty="0">
                <a:solidFill>
                  <a:schemeClr val="bg2"/>
                </a:solidFill>
              </a:rPr>
              <a:t>By the charms they radiate?</a:t>
            </a:r>
          </a:p>
          <a:p>
            <a:pPr marL="0" indent="0">
              <a:buNone/>
            </a:pPr>
            <a:r>
              <a:rPr lang="en-US" sz="2600" dirty="0">
                <a:solidFill>
                  <a:schemeClr val="bg2"/>
                </a:solidFill>
              </a:rPr>
              <a:t>Yes, it’s true that’s where I belong!</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60998765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For All We Know</a:t>
            </a:r>
            <a:br>
              <a:rPr lang="en-US" sz="3600" b="1" dirty="0" smtClean="0">
                <a:solidFill>
                  <a:schemeClr val="bg1"/>
                </a:solidFill>
              </a:rPr>
            </a:br>
            <a:r>
              <a:rPr lang="en-US" sz="1800" dirty="0" smtClean="0">
                <a:solidFill>
                  <a:schemeClr val="bg1"/>
                </a:solidFill>
              </a:rPr>
              <a:t>Lyrics by Gamma Upsilon-Wichita State.</a:t>
            </a:r>
            <a:endParaRPr lang="en-US" sz="18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For all we know, we may never meet again.</a:t>
            </a:r>
          </a:p>
          <a:p>
            <a:pPr marL="0" indent="0">
              <a:buNone/>
            </a:pPr>
            <a:r>
              <a:rPr lang="en-US" sz="2600" dirty="0">
                <a:solidFill>
                  <a:schemeClr val="bg2"/>
                </a:solidFill>
              </a:rPr>
              <a:t>Before you go, let us tell you once again,</a:t>
            </a:r>
          </a:p>
          <a:p>
            <a:pPr marL="0" indent="0">
              <a:buNone/>
            </a:pPr>
            <a:r>
              <a:rPr lang="en-US" sz="2600" dirty="0">
                <a:solidFill>
                  <a:schemeClr val="bg2"/>
                </a:solidFill>
              </a:rPr>
              <a:t>This time has been fun, we’ve loved every minute—</a:t>
            </a:r>
          </a:p>
          <a:p>
            <a:pPr marL="0" indent="0">
              <a:buNone/>
            </a:pPr>
            <a:r>
              <a:rPr lang="en-US" sz="2600" dirty="0">
                <a:solidFill>
                  <a:schemeClr val="bg2"/>
                </a:solidFill>
              </a:rPr>
              <a:t>We hold out our hand with the golden anchor in it.</a:t>
            </a:r>
          </a:p>
          <a:p>
            <a:pPr marL="0" indent="0">
              <a:buNone/>
            </a:pPr>
            <a:r>
              <a:rPr lang="en-US" sz="2600" dirty="0">
                <a:solidFill>
                  <a:schemeClr val="bg2"/>
                </a:solidFill>
              </a:rPr>
              <a:t> </a:t>
            </a:r>
          </a:p>
          <a:p>
            <a:pPr marL="0" indent="0">
              <a:buNone/>
            </a:pPr>
            <a:r>
              <a:rPr lang="en-US" sz="2600" dirty="0">
                <a:solidFill>
                  <a:schemeClr val="bg2"/>
                </a:solidFill>
              </a:rPr>
              <a:t>We hope that you will be future Delta </a:t>
            </a:r>
            <a:r>
              <a:rPr lang="en-US" sz="2600" dirty="0" err="1">
                <a:solidFill>
                  <a:schemeClr val="bg2"/>
                </a:solidFill>
              </a:rPr>
              <a:t>Gs</a:t>
            </a:r>
            <a:r>
              <a:rPr lang="en-US" sz="2600" dirty="0">
                <a:solidFill>
                  <a:schemeClr val="bg2"/>
                </a:solidFill>
              </a:rPr>
              <a:t>.</a:t>
            </a:r>
          </a:p>
          <a:p>
            <a:pPr marL="0" indent="0">
              <a:buNone/>
            </a:pPr>
            <a:r>
              <a:rPr lang="en-US" sz="2600" dirty="0">
                <a:solidFill>
                  <a:schemeClr val="bg2"/>
                </a:solidFill>
              </a:rPr>
              <a:t>And hope that you feel the very same as we.</a:t>
            </a:r>
          </a:p>
          <a:p>
            <a:pPr marL="0" indent="0">
              <a:buNone/>
            </a:pPr>
            <a:r>
              <a:rPr lang="en-US" sz="2600" dirty="0">
                <a:solidFill>
                  <a:schemeClr val="bg2"/>
                </a:solidFill>
              </a:rPr>
              <a:t>Remember tonight, tomorrow will quickly come,</a:t>
            </a:r>
          </a:p>
          <a:p>
            <a:pPr marL="0" indent="0">
              <a:buNone/>
            </a:pPr>
            <a:r>
              <a:rPr lang="en-US" sz="2600" dirty="0">
                <a:solidFill>
                  <a:schemeClr val="bg2"/>
                </a:solidFill>
              </a:rPr>
              <a:t>And you’ll know the only one is Delta Gam-ma.</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41120989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Leave Me the Memories</a:t>
            </a:r>
            <a:br>
              <a:rPr lang="en-US" sz="3600" b="1" dirty="0" smtClean="0">
                <a:solidFill>
                  <a:schemeClr val="bg1"/>
                </a:solidFill>
              </a:rPr>
            </a:br>
            <a:r>
              <a:rPr lang="en-US" sz="1800" dirty="0">
                <a:solidFill>
                  <a:schemeClr val="bg1"/>
                </a:solidFill>
              </a:rPr>
              <a:t>May be sung to the tune of “Sunrise, Sunset” from </a:t>
            </a:r>
            <a:r>
              <a:rPr lang="en-US" sz="1800" b="1" i="1" dirty="0">
                <a:solidFill>
                  <a:schemeClr val="bg1"/>
                </a:solidFill>
              </a:rPr>
              <a:t>Fiddler on the Roof </a:t>
            </a:r>
            <a:r>
              <a:rPr lang="en-US" sz="1800" dirty="0">
                <a:solidFill>
                  <a:schemeClr val="bg1"/>
                </a:solidFill>
              </a:rPr>
              <a:t>by Jerry </a:t>
            </a:r>
            <a:r>
              <a:rPr lang="en-US" sz="1800" dirty="0" smtClean="0">
                <a:solidFill>
                  <a:schemeClr val="bg1"/>
                </a:solidFill>
              </a:rPr>
              <a:t>Bock. Lyrics by Diane Turner, Gamma Tau-Texas Christian.</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smtClean="0">
                <a:solidFill>
                  <a:schemeClr val="bg2"/>
                </a:solidFill>
              </a:rPr>
              <a:t>Leave me the memories I’ve gathered, let me recall the happy days.</a:t>
            </a:r>
          </a:p>
          <a:p>
            <a:pPr marL="0" indent="0">
              <a:buNone/>
            </a:pPr>
            <a:r>
              <a:rPr lang="en-US" sz="2600" dirty="0" smtClean="0">
                <a:solidFill>
                  <a:schemeClr val="bg2"/>
                </a:solidFill>
              </a:rPr>
              <a:t>I can’t remember feeling sadness since you’ve come my way.</a:t>
            </a:r>
          </a:p>
          <a:p>
            <a:pPr marL="0" indent="0">
              <a:buNone/>
            </a:pPr>
            <a:r>
              <a:rPr lang="en-US" sz="2600" dirty="0" smtClean="0">
                <a:solidFill>
                  <a:schemeClr val="bg2"/>
                </a:solidFill>
              </a:rPr>
              <a:t>When were the flowers quite so yellow, have there been other skies so blue?</a:t>
            </a:r>
          </a:p>
          <a:p>
            <a:pPr marL="0" indent="0">
              <a:buNone/>
            </a:pPr>
            <a:r>
              <a:rPr lang="en-US" sz="2600" dirty="0" smtClean="0">
                <a:solidFill>
                  <a:schemeClr val="bg2"/>
                </a:solidFill>
              </a:rPr>
              <a:t>Could life be happier since I found you?</a:t>
            </a:r>
            <a:endParaRPr lang="en-US" sz="2600" dirty="0">
              <a:solidFill>
                <a:schemeClr val="bg2"/>
              </a:solidFill>
            </a:endParaRPr>
          </a:p>
        </p:txBody>
      </p:sp>
    </p:spTree>
    <p:extLst>
      <p:ext uri="{BB962C8B-B14F-4D97-AF65-F5344CB8AC3E}">
        <p14:creationId xmlns:p14="http://schemas.microsoft.com/office/powerpoint/2010/main" val="35654016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Leave Me the Memories (cont’d.)</a:t>
            </a:r>
            <a:r>
              <a:rPr lang="en-US" sz="3600" b="1" dirty="0" smtClean="0">
                <a:solidFill>
                  <a:schemeClr val="bg1"/>
                </a:solidFill>
              </a:rPr>
              <a:t/>
            </a:r>
            <a:br>
              <a:rPr lang="en-US" sz="3600" b="1" dirty="0" smtClean="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Delta Gamma, Delta Gamma, how the years will fly—</a:t>
            </a:r>
          </a:p>
          <a:p>
            <a:pPr marL="0" indent="0">
              <a:buNone/>
            </a:pPr>
            <a:r>
              <a:rPr lang="en-US" sz="2600" dirty="0">
                <a:solidFill>
                  <a:schemeClr val="bg2"/>
                </a:solidFill>
              </a:rPr>
              <a:t>Although we’re thankful for tomorrow,</a:t>
            </a:r>
          </a:p>
          <a:p>
            <a:pPr marL="0" indent="0">
              <a:buNone/>
            </a:pPr>
            <a:r>
              <a:rPr lang="en-US" sz="2600" dirty="0">
                <a:solidFill>
                  <a:schemeClr val="bg2"/>
                </a:solidFill>
              </a:rPr>
              <a:t>It’s such a short time ‘till we say “good-bye.”</a:t>
            </a:r>
          </a:p>
          <a:p>
            <a:pPr marL="0" indent="0">
              <a:buNone/>
            </a:pPr>
            <a:r>
              <a:rPr lang="en-US" sz="2600" dirty="0">
                <a:solidFill>
                  <a:schemeClr val="bg2"/>
                </a:solidFill>
              </a:rPr>
              <a:t> </a:t>
            </a:r>
          </a:p>
          <a:p>
            <a:pPr marL="0" indent="0">
              <a:buNone/>
            </a:pPr>
            <a:r>
              <a:rPr lang="en-US" sz="2600" dirty="0">
                <a:solidFill>
                  <a:schemeClr val="bg2"/>
                </a:solidFill>
              </a:rPr>
              <a:t>Delta Gamma, Delta Gamma, quickly go the years—</a:t>
            </a:r>
          </a:p>
          <a:p>
            <a:pPr marL="0" indent="0">
              <a:buNone/>
            </a:pPr>
            <a:r>
              <a:rPr lang="en-US" sz="2600" dirty="0">
                <a:solidFill>
                  <a:schemeClr val="bg2"/>
                </a:solidFill>
              </a:rPr>
              <a:t>We’ll say “farewell” upon the morning,</a:t>
            </a:r>
          </a:p>
          <a:p>
            <a:pPr marL="0" indent="0">
              <a:buNone/>
            </a:pPr>
            <a:r>
              <a:rPr lang="en-US" sz="2600" dirty="0">
                <a:solidFill>
                  <a:schemeClr val="bg2"/>
                </a:solidFill>
              </a:rPr>
              <a:t>Filled with both happiness and tears.</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5573340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Pass It On</a:t>
            </a:r>
            <a:r>
              <a:rPr lang="en-US" sz="3600" dirty="0" smtClean="0">
                <a:solidFill>
                  <a:schemeClr val="bg1"/>
                </a:solidFill>
              </a:rPr>
              <a:t/>
            </a:r>
            <a:br>
              <a:rPr lang="en-US" sz="3600" dirty="0" smtClean="0">
                <a:solidFill>
                  <a:schemeClr val="bg1"/>
                </a:solidFill>
              </a:rPr>
            </a:br>
            <a:r>
              <a:rPr lang="en-US" sz="1800" dirty="0" smtClean="0">
                <a:solidFill>
                  <a:schemeClr val="bg1"/>
                </a:solidFill>
              </a:rPr>
              <a:t>Music by Kurt Kaiser.</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It only takes a spark to get a fire going,</a:t>
            </a:r>
          </a:p>
          <a:p>
            <a:pPr marL="0" indent="0">
              <a:buNone/>
            </a:pPr>
            <a:r>
              <a:rPr lang="en-US" dirty="0">
                <a:solidFill>
                  <a:schemeClr val="bg2"/>
                </a:solidFill>
              </a:rPr>
              <a:t>And soon all those around, can warm up in its glowing.</a:t>
            </a:r>
          </a:p>
          <a:p>
            <a:pPr marL="0" indent="0">
              <a:buNone/>
            </a:pPr>
            <a:r>
              <a:rPr lang="en-US" dirty="0">
                <a:solidFill>
                  <a:schemeClr val="bg2"/>
                </a:solidFill>
              </a:rPr>
              <a:t>That’s how it is with DG love, once you’ve experienced it,</a:t>
            </a:r>
          </a:p>
          <a:p>
            <a:pPr marL="0" indent="0">
              <a:buNone/>
            </a:pPr>
            <a:r>
              <a:rPr lang="en-US" dirty="0">
                <a:solidFill>
                  <a:schemeClr val="bg2"/>
                </a:solidFill>
              </a:rPr>
              <a:t>You’ll spread its love to everyone, you’ll want to pass it on.</a:t>
            </a:r>
          </a:p>
          <a:p>
            <a:pPr marL="0" indent="0">
              <a:buNone/>
            </a:pPr>
            <a:endParaRPr lang="en-US" dirty="0" smtClean="0">
              <a:solidFill>
                <a:schemeClr val="bg2"/>
              </a:solidFill>
            </a:endParaRPr>
          </a:p>
          <a:p>
            <a:pPr marL="0" indent="0">
              <a:buNone/>
            </a:pPr>
            <a:r>
              <a:rPr lang="en-US" dirty="0">
                <a:solidFill>
                  <a:schemeClr val="bg2"/>
                </a:solidFill>
              </a:rPr>
              <a:t>I wish for you my friend, this happiness that I’ve found.</a:t>
            </a:r>
          </a:p>
          <a:p>
            <a:pPr marL="0" indent="0">
              <a:buNone/>
            </a:pPr>
            <a:r>
              <a:rPr lang="en-US" dirty="0">
                <a:solidFill>
                  <a:schemeClr val="bg2"/>
                </a:solidFill>
              </a:rPr>
              <a:t>The anchor will be true, it matters not where you’re bound.</a:t>
            </a:r>
          </a:p>
          <a:p>
            <a:pPr marL="0" indent="0">
              <a:buNone/>
            </a:pPr>
            <a:r>
              <a:rPr lang="en-US" dirty="0">
                <a:solidFill>
                  <a:schemeClr val="bg2"/>
                </a:solidFill>
              </a:rPr>
              <a:t>I’ll shout it from the mountain tops, I want the world to know</a:t>
            </a:r>
          </a:p>
          <a:p>
            <a:pPr marL="0" indent="0">
              <a:buNone/>
            </a:pPr>
            <a:r>
              <a:rPr lang="en-US" dirty="0">
                <a:solidFill>
                  <a:schemeClr val="bg2"/>
                </a:solidFill>
              </a:rPr>
              <a:t>That DG love, has come to me.  I want to pass it on…</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7212904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More</a:t>
            </a:r>
            <a:r>
              <a:rPr lang="en-US" sz="3600" dirty="0" smtClean="0">
                <a:solidFill>
                  <a:schemeClr val="bg1"/>
                </a:solidFill>
              </a:rPr>
              <a:t/>
            </a:r>
            <a:br>
              <a:rPr lang="en-US" sz="3600" dirty="0" smtClean="0">
                <a:solidFill>
                  <a:schemeClr val="bg1"/>
                </a:solidFill>
              </a:rPr>
            </a:br>
            <a:r>
              <a:rPr lang="en-US" sz="1800" dirty="0">
                <a:solidFill>
                  <a:schemeClr val="bg1"/>
                </a:solidFill>
              </a:rPr>
              <a:t>Music by </a:t>
            </a:r>
            <a:r>
              <a:rPr lang="en-US" sz="1800" dirty="0" err="1">
                <a:solidFill>
                  <a:schemeClr val="bg1"/>
                </a:solidFill>
              </a:rPr>
              <a:t>Ortolani</a:t>
            </a:r>
            <a:r>
              <a:rPr lang="en-US" sz="1800" dirty="0">
                <a:solidFill>
                  <a:schemeClr val="bg1"/>
                </a:solidFill>
              </a:rPr>
              <a:t> and </a:t>
            </a:r>
            <a:r>
              <a:rPr lang="en-US" sz="1800" dirty="0" err="1">
                <a:solidFill>
                  <a:schemeClr val="bg1"/>
                </a:solidFill>
              </a:rPr>
              <a:t>Oliviero</a:t>
            </a:r>
            <a:r>
              <a:rPr lang="en-US" sz="1800" dirty="0">
                <a:solidFill>
                  <a:schemeClr val="bg1"/>
                </a:solidFill>
              </a:rPr>
              <a:t> from the movie, “</a:t>
            </a:r>
            <a:r>
              <a:rPr lang="en-US" sz="1800" i="1" dirty="0">
                <a:solidFill>
                  <a:schemeClr val="bg1"/>
                </a:solidFill>
              </a:rPr>
              <a:t>Mondo </a:t>
            </a:r>
            <a:r>
              <a:rPr lang="en-US" sz="1800" i="1" dirty="0" smtClean="0">
                <a:solidFill>
                  <a:schemeClr val="bg1"/>
                </a:solidFill>
              </a:rPr>
              <a:t>Cane</a:t>
            </a:r>
            <a:r>
              <a:rPr lang="en-US" sz="1800" dirty="0" smtClean="0">
                <a:solidFill>
                  <a:schemeClr val="bg1"/>
                </a:solidFill>
              </a:rPr>
              <a:t>.” Lyrics by Delta Lambda-Mississippi State.</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More </a:t>
            </a:r>
            <a:r>
              <a:rPr lang="en-US" sz="2600" dirty="0" smtClean="0">
                <a:solidFill>
                  <a:schemeClr val="bg2"/>
                </a:solidFill>
              </a:rPr>
              <a:t>than </a:t>
            </a:r>
            <a:r>
              <a:rPr lang="en-US" sz="2600" dirty="0">
                <a:solidFill>
                  <a:schemeClr val="bg2"/>
                </a:solidFill>
              </a:rPr>
              <a:t>the greatest friends a girl can know,</a:t>
            </a:r>
          </a:p>
          <a:p>
            <a:pPr marL="0" indent="0">
              <a:buNone/>
            </a:pPr>
            <a:r>
              <a:rPr lang="en-US" sz="2600" dirty="0">
                <a:solidFill>
                  <a:schemeClr val="bg2"/>
                </a:solidFill>
              </a:rPr>
              <a:t>We share our love through our cream-colored rose.</a:t>
            </a:r>
          </a:p>
          <a:p>
            <a:pPr marL="0" indent="0">
              <a:buNone/>
            </a:pPr>
            <a:r>
              <a:rPr lang="en-US" sz="2600" dirty="0">
                <a:solidFill>
                  <a:schemeClr val="bg2"/>
                </a:solidFill>
              </a:rPr>
              <a:t>More than the simple words we each can say,</a:t>
            </a:r>
          </a:p>
          <a:p>
            <a:pPr marL="0" indent="0">
              <a:buNone/>
            </a:pPr>
            <a:r>
              <a:rPr lang="en-US" sz="2600" dirty="0">
                <a:solidFill>
                  <a:schemeClr val="bg2"/>
                </a:solidFill>
              </a:rPr>
              <a:t>We love our Delta Gamma more each day.</a:t>
            </a:r>
          </a:p>
          <a:p>
            <a:pPr marL="0" indent="0">
              <a:buNone/>
            </a:pPr>
            <a:r>
              <a:rPr lang="en-US" sz="2600" dirty="0">
                <a:solidFill>
                  <a:schemeClr val="bg2"/>
                </a:solidFill>
              </a:rPr>
              <a:t> </a:t>
            </a:r>
          </a:p>
          <a:p>
            <a:pPr marL="0" indent="0">
              <a:buNone/>
            </a:pPr>
            <a:r>
              <a:rPr lang="en-US" sz="2600" dirty="0">
                <a:solidFill>
                  <a:schemeClr val="bg2"/>
                </a:solidFill>
              </a:rPr>
              <a:t>More than you’ll ever know,</a:t>
            </a:r>
          </a:p>
          <a:p>
            <a:pPr marL="0" indent="0">
              <a:buNone/>
            </a:pPr>
            <a:r>
              <a:rPr lang="en-US" sz="2600" dirty="0">
                <a:solidFill>
                  <a:schemeClr val="bg2"/>
                </a:solidFill>
              </a:rPr>
              <a:t>And more than we’ll ever show,</a:t>
            </a:r>
          </a:p>
          <a:p>
            <a:pPr marL="0" indent="0">
              <a:buNone/>
            </a:pPr>
            <a:r>
              <a:rPr lang="en-US" sz="2600" dirty="0">
                <a:solidFill>
                  <a:schemeClr val="bg2"/>
                </a:solidFill>
              </a:rPr>
              <a:t>Our hearts and our minds each share</a:t>
            </a:r>
          </a:p>
          <a:p>
            <a:pPr marL="0" indent="0">
              <a:buNone/>
            </a:pPr>
            <a:r>
              <a:rPr lang="en-US" sz="2600" dirty="0">
                <a:solidFill>
                  <a:schemeClr val="bg2"/>
                </a:solidFill>
              </a:rPr>
              <a:t>Bronze, pink, and blue, gold anchor, too.</a:t>
            </a:r>
          </a:p>
        </p:txBody>
      </p:sp>
    </p:spTree>
    <p:extLst>
      <p:ext uri="{BB962C8B-B14F-4D97-AF65-F5344CB8AC3E}">
        <p14:creationId xmlns:p14="http://schemas.microsoft.com/office/powerpoint/2010/main" val="250235219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More (cont’d.)</a:t>
            </a:r>
            <a:br>
              <a:rPr lang="en-US" sz="3600" dirty="0" smtClean="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Now and forever is a long, long time,</a:t>
            </a:r>
          </a:p>
          <a:p>
            <a:pPr marL="0" indent="0">
              <a:buNone/>
            </a:pPr>
            <a:r>
              <a:rPr lang="en-US" sz="2600" dirty="0">
                <a:solidFill>
                  <a:schemeClr val="bg2"/>
                </a:solidFill>
              </a:rPr>
              <a:t>And what we share will be for our lifetime.</a:t>
            </a:r>
          </a:p>
          <a:p>
            <a:pPr marL="0" indent="0">
              <a:buNone/>
            </a:pPr>
            <a:r>
              <a:rPr lang="en-US" sz="2600" dirty="0">
                <a:solidFill>
                  <a:schemeClr val="bg2"/>
                </a:solidFill>
              </a:rPr>
              <a:t>We know we’ve never felt this way</a:t>
            </a:r>
          </a:p>
          <a:p>
            <a:pPr marL="0" indent="0">
              <a:buNone/>
            </a:pPr>
            <a:r>
              <a:rPr lang="en-US" sz="2600" dirty="0">
                <a:solidFill>
                  <a:schemeClr val="bg2"/>
                </a:solidFill>
              </a:rPr>
              <a:t>And our hearts will ever say Delta Gamma, for always.</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90830049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The Glow of a Candle</a:t>
            </a:r>
            <a:br>
              <a:rPr lang="en-US" sz="3600" b="1" dirty="0" smtClean="0">
                <a:solidFill>
                  <a:schemeClr val="bg1"/>
                </a:solidFill>
              </a:rPr>
            </a:br>
            <a:r>
              <a:rPr lang="en-US" sz="1800" dirty="0">
                <a:solidFill>
                  <a:schemeClr val="bg1"/>
                </a:solidFill>
              </a:rPr>
              <a:t>May be sung to the tune of “Today” by Randy Sparks. Lyrics by 1966 </a:t>
            </a:r>
            <a:r>
              <a:rPr lang="en-US" sz="1800" dirty="0" smtClean="0">
                <a:solidFill>
                  <a:schemeClr val="bg1"/>
                </a:solidFill>
              </a:rPr>
              <a:t>new member class</a:t>
            </a:r>
            <a:r>
              <a:rPr lang="en-US" sz="1800" dirty="0">
                <a:solidFill>
                  <a:schemeClr val="bg1"/>
                </a:solidFill>
              </a:rPr>
              <a:t>, </a:t>
            </a:r>
            <a:r>
              <a:rPr lang="en-US" sz="1800" dirty="0" smtClean="0">
                <a:solidFill>
                  <a:schemeClr val="bg1"/>
                </a:solidFill>
              </a:rPr>
              <a:t>Gamma Pi-Roanoke.</a:t>
            </a:r>
            <a:endParaRPr lang="en-US" sz="1800" b="1" dirty="0">
              <a:solidFill>
                <a:schemeClr val="bg1"/>
              </a:solidFill>
            </a:endParaRPr>
          </a:p>
        </p:txBody>
      </p:sp>
      <p:sp>
        <p:nvSpPr>
          <p:cNvPr id="3" name="Content Placeholder 2"/>
          <p:cNvSpPr>
            <a:spLocks noGrp="1"/>
          </p:cNvSpPr>
          <p:nvPr>
            <p:ph idx="1"/>
          </p:nvPr>
        </p:nvSpPr>
        <p:spPr>
          <a:xfrm>
            <a:off x="228600" y="1524000"/>
            <a:ext cx="8686800" cy="4933950"/>
          </a:xfrm>
        </p:spPr>
        <p:txBody>
          <a:bodyPr/>
          <a:lstStyle/>
          <a:p>
            <a:pPr marL="0" indent="0">
              <a:buNone/>
            </a:pPr>
            <a:r>
              <a:rPr lang="en-US" sz="1600" i="1" dirty="0" smtClean="0">
                <a:solidFill>
                  <a:schemeClr val="bg2"/>
                </a:solidFill>
              </a:rPr>
              <a:t>[Replace Gamma Pi with name of your chapter]</a:t>
            </a:r>
          </a:p>
          <a:p>
            <a:pPr marL="0" indent="0">
              <a:buNone/>
            </a:pPr>
            <a:r>
              <a:rPr lang="en-US" sz="2600" dirty="0" smtClean="0">
                <a:solidFill>
                  <a:schemeClr val="bg2"/>
                </a:solidFill>
              </a:rPr>
              <a:t>The </a:t>
            </a:r>
            <a:r>
              <a:rPr lang="en-US" sz="2600" dirty="0">
                <a:solidFill>
                  <a:schemeClr val="bg2"/>
                </a:solidFill>
              </a:rPr>
              <a:t>glow of a candle can light your way,</a:t>
            </a:r>
          </a:p>
          <a:p>
            <a:pPr marL="0" indent="0">
              <a:buNone/>
            </a:pPr>
            <a:r>
              <a:rPr lang="en-US" sz="2600" dirty="0">
                <a:solidFill>
                  <a:schemeClr val="bg2"/>
                </a:solidFill>
              </a:rPr>
              <a:t>But the glow of an anchor grows brighter each day.</a:t>
            </a:r>
          </a:p>
          <a:p>
            <a:pPr marL="0" indent="0">
              <a:buNone/>
            </a:pPr>
            <a:r>
              <a:rPr lang="en-US" sz="2600" dirty="0">
                <a:solidFill>
                  <a:schemeClr val="bg2"/>
                </a:solidFill>
              </a:rPr>
              <a:t>In </a:t>
            </a:r>
            <a:r>
              <a:rPr lang="en-US" sz="2600" dirty="0" smtClean="0">
                <a:solidFill>
                  <a:schemeClr val="bg2"/>
                </a:solidFill>
              </a:rPr>
              <a:t>Delta </a:t>
            </a:r>
            <a:r>
              <a:rPr lang="en-US" sz="2600" dirty="0">
                <a:solidFill>
                  <a:schemeClr val="bg2"/>
                </a:solidFill>
              </a:rPr>
              <a:t>Gamma this light can outshine</a:t>
            </a:r>
          </a:p>
          <a:p>
            <a:pPr marL="0" indent="0">
              <a:buNone/>
            </a:pPr>
            <a:r>
              <a:rPr lang="en-US" sz="2600" dirty="0">
                <a:solidFill>
                  <a:schemeClr val="bg2"/>
                </a:solidFill>
              </a:rPr>
              <a:t>All the stars in the heavens, all the candles you’ll find.</a:t>
            </a:r>
          </a:p>
          <a:p>
            <a:pPr marL="0" indent="0">
              <a:buNone/>
            </a:pPr>
            <a:r>
              <a:rPr lang="en-US" sz="2000" dirty="0">
                <a:solidFill>
                  <a:schemeClr val="bg2"/>
                </a:solidFill>
              </a:rPr>
              <a:t> </a:t>
            </a:r>
          </a:p>
          <a:p>
            <a:pPr marL="0" indent="0">
              <a:buNone/>
            </a:pPr>
            <a:r>
              <a:rPr lang="en-US" sz="2600" dirty="0">
                <a:solidFill>
                  <a:schemeClr val="bg2"/>
                </a:solidFill>
              </a:rPr>
              <a:t>The sisters in DG are the greatest you’ll find.</a:t>
            </a:r>
          </a:p>
          <a:p>
            <a:pPr marL="0" indent="0">
              <a:buNone/>
            </a:pPr>
            <a:r>
              <a:rPr lang="en-US" sz="2600" dirty="0">
                <a:solidFill>
                  <a:schemeClr val="bg2"/>
                </a:solidFill>
              </a:rPr>
              <a:t>Their friendship and love grows greater with time.</a:t>
            </a:r>
          </a:p>
          <a:p>
            <a:pPr marL="0" indent="0">
              <a:buNone/>
            </a:pPr>
            <a:r>
              <a:rPr lang="en-US" sz="2600" dirty="0">
                <a:solidFill>
                  <a:schemeClr val="bg2"/>
                </a:solidFill>
              </a:rPr>
              <a:t>So gather the candles and stars in the sky,</a:t>
            </a:r>
          </a:p>
          <a:p>
            <a:pPr marL="0" indent="0">
              <a:buNone/>
            </a:pPr>
            <a:r>
              <a:rPr lang="en-US" sz="2600" dirty="0">
                <a:solidFill>
                  <a:schemeClr val="bg2"/>
                </a:solidFill>
              </a:rPr>
              <a:t>And the worlds will still glisten </a:t>
            </a:r>
            <a:endParaRPr lang="en-US" sz="2600" dirty="0" smtClean="0">
              <a:solidFill>
                <a:schemeClr val="bg2"/>
              </a:solidFill>
            </a:endParaRPr>
          </a:p>
          <a:p>
            <a:pPr marL="0" indent="0">
              <a:buNone/>
            </a:pPr>
            <a:r>
              <a:rPr lang="en-US" sz="2600" dirty="0" smtClean="0">
                <a:solidFill>
                  <a:schemeClr val="bg2"/>
                </a:solidFill>
              </a:rPr>
              <a:t>with </a:t>
            </a:r>
            <a:r>
              <a:rPr lang="en-US" sz="2600" dirty="0">
                <a:solidFill>
                  <a:schemeClr val="bg2"/>
                </a:solidFill>
              </a:rPr>
              <a:t>love in (Gamma Pi)</a:t>
            </a:r>
          </a:p>
          <a:p>
            <a:pPr marL="0" indent="0">
              <a:buNone/>
            </a:pPr>
            <a:endParaRPr lang="en-US" sz="2600" dirty="0">
              <a:solidFill>
                <a:schemeClr val="bg2"/>
              </a:solidFill>
            </a:endParaRPr>
          </a:p>
        </p:txBody>
      </p:sp>
    </p:spTree>
    <p:extLst>
      <p:ext uri="{BB962C8B-B14F-4D97-AF65-F5344CB8AC3E}">
        <p14:creationId xmlns:p14="http://schemas.microsoft.com/office/powerpoint/2010/main" val="398632495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The Glow of a Candle (cont’d.)</a:t>
            </a:r>
            <a:r>
              <a:rPr lang="en-US" sz="3600" b="1" dirty="0" smtClean="0">
                <a:solidFill>
                  <a:schemeClr val="bg1"/>
                </a:solidFill>
              </a:rPr>
              <a:t/>
            </a:r>
            <a:br>
              <a:rPr lang="en-US" sz="3600" b="1" dirty="0" smtClean="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619250"/>
            <a:ext cx="8686800" cy="4095750"/>
          </a:xfrm>
        </p:spPr>
        <p:txBody>
          <a:bodyPr/>
          <a:lstStyle/>
          <a:p>
            <a:pPr marL="0" indent="0">
              <a:buNone/>
            </a:pPr>
            <a:r>
              <a:rPr lang="en-US" sz="2600" dirty="0">
                <a:solidFill>
                  <a:schemeClr val="bg2"/>
                </a:solidFill>
              </a:rPr>
              <a:t>Hum the tune to the melody for two lines; then continue…)</a:t>
            </a:r>
          </a:p>
          <a:p>
            <a:pPr marL="0" indent="0">
              <a:buNone/>
            </a:pPr>
            <a:r>
              <a:rPr lang="en-US" sz="2600" dirty="0">
                <a:solidFill>
                  <a:schemeClr val="bg2"/>
                </a:solidFill>
              </a:rPr>
              <a:t>A million tomorrows shall all pass away,</a:t>
            </a:r>
          </a:p>
          <a:p>
            <a:pPr marL="0" indent="0">
              <a:buNone/>
            </a:pPr>
            <a:r>
              <a:rPr lang="en-US" sz="2600" dirty="0">
                <a:solidFill>
                  <a:schemeClr val="bg2"/>
                </a:solidFill>
              </a:rPr>
              <a:t>‘Ere I forget all the love that is mine today</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009874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Anchor </a:t>
            </a:r>
            <a:r>
              <a:rPr lang="en-US" sz="3600" dirty="0" err="1" smtClean="0">
                <a:solidFill>
                  <a:schemeClr val="bg1"/>
                </a:solidFill>
              </a:rPr>
              <a:t>Clankers</a:t>
            </a:r>
            <a:r>
              <a:rPr lang="en-US" sz="3600" dirty="0">
                <a:solidFill>
                  <a:schemeClr val="bg1"/>
                </a:solidFill>
              </a:rPr>
              <a:t> </a:t>
            </a:r>
            <a:r>
              <a:rPr lang="en-US" sz="3600" dirty="0" smtClean="0">
                <a:solidFill>
                  <a:schemeClr val="bg1"/>
                </a:solidFill>
              </a:rPr>
              <a:t>(cont’d)</a:t>
            </a:r>
            <a:endParaRPr lang="en-US" sz="3600" dirty="0">
              <a:solidFill>
                <a:schemeClr val="bg1"/>
              </a:solidFill>
            </a:endParaRPr>
          </a:p>
        </p:txBody>
      </p:sp>
      <p:sp>
        <p:nvSpPr>
          <p:cNvPr id="4" name="Rectangle 3"/>
          <p:cNvSpPr/>
          <p:nvPr/>
        </p:nvSpPr>
        <p:spPr>
          <a:xfrm>
            <a:off x="381000" y="1828800"/>
            <a:ext cx="8382000" cy="2492990"/>
          </a:xfrm>
          <a:prstGeom prst="rect">
            <a:avLst/>
          </a:prstGeom>
        </p:spPr>
        <p:txBody>
          <a:bodyPr wrap="square">
            <a:spAutoFit/>
          </a:bodyPr>
          <a:lstStyle/>
          <a:p>
            <a:r>
              <a:rPr lang="en-US" sz="2600" dirty="0">
                <a:solidFill>
                  <a:schemeClr val="bg2"/>
                </a:solidFill>
              </a:rPr>
              <a:t>Call us Anchor </a:t>
            </a:r>
            <a:r>
              <a:rPr lang="en-US" sz="2600" dirty="0" err="1">
                <a:solidFill>
                  <a:schemeClr val="bg2"/>
                </a:solidFill>
              </a:rPr>
              <a:t>clankers</a:t>
            </a:r>
            <a:r>
              <a:rPr lang="en-US" sz="2600" dirty="0">
                <a:solidFill>
                  <a:schemeClr val="bg2"/>
                </a:solidFill>
              </a:rPr>
              <a:t>, </a:t>
            </a:r>
            <a:r>
              <a:rPr lang="en-US" sz="2600" dirty="0" smtClean="0">
                <a:solidFill>
                  <a:schemeClr val="bg2"/>
                </a:solidFill>
              </a:rPr>
              <a:t/>
            </a:r>
            <a:br>
              <a:rPr lang="en-US" sz="2600" dirty="0" smtClean="0">
                <a:solidFill>
                  <a:schemeClr val="bg2"/>
                </a:solidFill>
              </a:rPr>
            </a:br>
            <a:r>
              <a:rPr lang="en-US" sz="2600" dirty="0" smtClean="0">
                <a:solidFill>
                  <a:schemeClr val="bg2"/>
                </a:solidFill>
              </a:rPr>
              <a:t>then </a:t>
            </a:r>
            <a:r>
              <a:rPr lang="en-US" sz="2600" dirty="0">
                <a:solidFill>
                  <a:schemeClr val="bg2"/>
                </a:solidFill>
              </a:rPr>
              <a:t>stand by our side.</a:t>
            </a:r>
          </a:p>
          <a:p>
            <a:r>
              <a:rPr lang="en-US" sz="2600" dirty="0">
                <a:solidFill>
                  <a:schemeClr val="bg2"/>
                </a:solidFill>
              </a:rPr>
              <a:t>You’ve got what it takes </a:t>
            </a:r>
            <a:r>
              <a:rPr lang="en-US" sz="2600" dirty="0" smtClean="0">
                <a:solidFill>
                  <a:schemeClr val="bg2"/>
                </a:solidFill>
              </a:rPr>
              <a:t/>
            </a:r>
            <a:br>
              <a:rPr lang="en-US" sz="2600" dirty="0" smtClean="0">
                <a:solidFill>
                  <a:schemeClr val="bg2"/>
                </a:solidFill>
              </a:rPr>
            </a:br>
            <a:r>
              <a:rPr lang="en-US" sz="2600" dirty="0" smtClean="0">
                <a:solidFill>
                  <a:schemeClr val="bg2"/>
                </a:solidFill>
              </a:rPr>
              <a:t>to </a:t>
            </a:r>
            <a:r>
              <a:rPr lang="en-US" sz="2600" dirty="0">
                <a:solidFill>
                  <a:schemeClr val="bg2"/>
                </a:solidFill>
              </a:rPr>
              <a:t>wear anchors with pride.</a:t>
            </a:r>
          </a:p>
          <a:p>
            <a:endParaRPr lang="en-US" sz="2600" dirty="0" smtClean="0">
              <a:solidFill>
                <a:schemeClr val="bg2"/>
              </a:solidFill>
            </a:endParaRPr>
          </a:p>
          <a:p>
            <a:r>
              <a:rPr lang="en-US" sz="2600" dirty="0" smtClean="0">
                <a:solidFill>
                  <a:schemeClr val="bg2"/>
                </a:solidFill>
              </a:rPr>
              <a:t>Vo-dee-o-do</a:t>
            </a:r>
            <a:r>
              <a:rPr lang="en-US" sz="2600" dirty="0">
                <a:solidFill>
                  <a:schemeClr val="bg2"/>
                </a:solidFill>
              </a:rPr>
              <a:t>, Vo-dee-o-do, DG</a:t>
            </a:r>
            <a:r>
              <a:rPr lang="en-US" sz="2600" dirty="0" smtClean="0">
                <a:solidFill>
                  <a:schemeClr val="bg2"/>
                </a:solidFill>
              </a:rPr>
              <a:t>.</a:t>
            </a:r>
            <a:endParaRPr lang="en-US" sz="2600" dirty="0">
              <a:solidFill>
                <a:schemeClr val="bg2"/>
              </a:solidFill>
            </a:endParaRPr>
          </a:p>
        </p:txBody>
      </p:sp>
      <p:sp>
        <p:nvSpPr>
          <p:cNvPr id="5" name="TextBox 4"/>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0317718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Will You Wear Our Anchor?</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Will you wear our anchor, will you be the one</a:t>
            </a:r>
          </a:p>
          <a:p>
            <a:pPr marL="0" indent="0">
              <a:buNone/>
            </a:pPr>
            <a:r>
              <a:rPr lang="en-US" sz="2600" dirty="0">
                <a:solidFill>
                  <a:schemeClr val="bg2"/>
                </a:solidFill>
              </a:rPr>
              <a:t>Who will be our new sister, when morning comes?</a:t>
            </a:r>
          </a:p>
          <a:p>
            <a:pPr marL="0" indent="0">
              <a:buNone/>
            </a:pPr>
            <a:r>
              <a:rPr lang="en-US" sz="2600" dirty="0">
                <a:solidFill>
                  <a:schemeClr val="bg2"/>
                </a:solidFill>
              </a:rPr>
              <a:t>Will you sail tomorrow on the Delta G</a:t>
            </a:r>
          </a:p>
          <a:p>
            <a:pPr marL="0" indent="0">
              <a:buNone/>
            </a:pPr>
            <a:r>
              <a:rPr lang="en-US" sz="2600" dirty="0">
                <a:solidFill>
                  <a:schemeClr val="bg2"/>
                </a:solidFill>
              </a:rPr>
              <a:t>To new harbors of friendship, that you’ve yet to see?</a:t>
            </a:r>
          </a:p>
          <a:p>
            <a:pPr marL="0" indent="0">
              <a:buNone/>
            </a:pPr>
            <a:r>
              <a:rPr lang="en-US" sz="2600" dirty="0">
                <a:solidFill>
                  <a:schemeClr val="bg2"/>
                </a:solidFill>
              </a:rPr>
              <a:t> </a:t>
            </a:r>
          </a:p>
          <a:p>
            <a:pPr marL="0" indent="0">
              <a:buNone/>
            </a:pPr>
            <a:r>
              <a:rPr lang="en-US" sz="2600" dirty="0">
                <a:solidFill>
                  <a:schemeClr val="bg2"/>
                </a:solidFill>
              </a:rPr>
              <a:t>Our captain is calling, soon you will be gone,</a:t>
            </a:r>
          </a:p>
          <a:p>
            <a:pPr marL="0" indent="0">
              <a:buNone/>
            </a:pPr>
            <a:r>
              <a:rPr lang="en-US" sz="2600" dirty="0">
                <a:solidFill>
                  <a:schemeClr val="bg2"/>
                </a:solidFill>
              </a:rPr>
              <a:t>But remember that DG is where you belong.</a:t>
            </a:r>
          </a:p>
          <a:p>
            <a:pPr marL="0" indent="0">
              <a:buNone/>
            </a:pPr>
            <a:r>
              <a:rPr lang="en-US" sz="2600" dirty="0">
                <a:solidFill>
                  <a:schemeClr val="bg2"/>
                </a:solidFill>
              </a:rPr>
              <a:t>Will you wear our anchor, wear our pin with pride,</a:t>
            </a:r>
          </a:p>
          <a:p>
            <a:pPr marL="0" indent="0">
              <a:buNone/>
            </a:pPr>
            <a:r>
              <a:rPr lang="en-US" sz="2600" dirty="0">
                <a:solidFill>
                  <a:schemeClr val="bg2"/>
                </a:solidFill>
              </a:rPr>
              <a:t>Will you be our new sister? … You must decide.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75516776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4623"/>
            <a:ext cx="8229600" cy="1383030"/>
          </a:xfrm>
        </p:spPr>
        <p:txBody>
          <a:bodyPr/>
          <a:lstStyle/>
          <a:p>
            <a:r>
              <a:rPr lang="en-US" sz="3600" b="1" dirty="0" smtClean="0">
                <a:solidFill>
                  <a:schemeClr val="bg1"/>
                </a:solidFill>
              </a:rPr>
              <a:t>Do I See An Anchor in Your Eye?</a:t>
            </a:r>
            <a:br>
              <a:rPr lang="en-US" sz="3600" b="1" dirty="0" smtClean="0">
                <a:solidFill>
                  <a:schemeClr val="bg1"/>
                </a:solidFill>
              </a:rPr>
            </a:br>
            <a:r>
              <a:rPr lang="en-US" sz="1800" dirty="0">
                <a:solidFill>
                  <a:schemeClr val="bg1"/>
                </a:solidFill>
              </a:rPr>
              <a:t>Music and lyrics by Adele Cook, </a:t>
            </a:r>
            <a:r>
              <a:rPr lang="en-US" sz="1800" dirty="0" smtClean="0">
                <a:solidFill>
                  <a:schemeClr val="bg1"/>
                </a:solidFill>
              </a:rPr>
              <a:t>Alpha Nu-USC</a:t>
            </a:r>
            <a:r>
              <a:rPr lang="en-US" sz="1800" dirty="0" smtClean="0">
                <a:solidFill>
                  <a:schemeClr val="bg1"/>
                </a:solidFill>
              </a:rPr>
              <a:t>. </a:t>
            </a:r>
            <a:br>
              <a:rPr lang="en-US" sz="1800" dirty="0" smtClean="0">
                <a:solidFill>
                  <a:schemeClr val="bg1"/>
                </a:solidFill>
              </a:rPr>
            </a:br>
            <a:r>
              <a:rPr lang="en-US" sz="1800" dirty="0" smtClean="0">
                <a:solidFill>
                  <a:schemeClr val="bg1"/>
                </a:solidFill>
              </a:rPr>
              <a:t>This song can be sung in three parts.</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Do I see an anchor in your eye,</a:t>
            </a:r>
          </a:p>
          <a:p>
            <a:pPr marL="0" indent="0">
              <a:buNone/>
            </a:pPr>
            <a:r>
              <a:rPr lang="en-US" sz="2600" dirty="0">
                <a:solidFill>
                  <a:schemeClr val="bg2"/>
                </a:solidFill>
              </a:rPr>
              <a:t>An anchor of light and love?</a:t>
            </a:r>
          </a:p>
          <a:p>
            <a:pPr marL="0" indent="0">
              <a:buNone/>
            </a:pPr>
            <a:r>
              <a:rPr lang="en-US" sz="2600" dirty="0">
                <a:solidFill>
                  <a:schemeClr val="bg2"/>
                </a:solidFill>
              </a:rPr>
              <a:t>Do I hear you confess, Delta Gamma is best,</a:t>
            </a:r>
          </a:p>
          <a:p>
            <a:pPr marL="0" indent="0">
              <a:buNone/>
            </a:pPr>
            <a:r>
              <a:rPr lang="en-US" sz="2600" dirty="0">
                <a:solidFill>
                  <a:schemeClr val="bg2"/>
                </a:solidFill>
              </a:rPr>
              <a:t>And you’ll hold her all others above?</a:t>
            </a:r>
          </a:p>
          <a:p>
            <a:pPr marL="0" indent="0">
              <a:buNone/>
            </a:pPr>
            <a:r>
              <a:rPr lang="en-US" sz="2600" dirty="0">
                <a:solidFill>
                  <a:schemeClr val="bg2"/>
                </a:solidFill>
              </a:rPr>
              <a:t> </a:t>
            </a:r>
          </a:p>
          <a:p>
            <a:pPr marL="0" indent="0">
              <a:buNone/>
            </a:pPr>
            <a:r>
              <a:rPr lang="en-US" sz="2600" dirty="0">
                <a:solidFill>
                  <a:schemeClr val="bg2"/>
                </a:solidFill>
              </a:rPr>
              <a:t>Do I see the love of Delta G</a:t>
            </a:r>
          </a:p>
          <a:p>
            <a:pPr marL="0" indent="0">
              <a:buNone/>
            </a:pPr>
            <a:r>
              <a:rPr lang="en-US" sz="2600" dirty="0">
                <a:solidFill>
                  <a:schemeClr val="bg2"/>
                </a:solidFill>
              </a:rPr>
              <a:t>That will linger as time goes by?</a:t>
            </a:r>
          </a:p>
          <a:p>
            <a:pPr marL="0" indent="0">
              <a:buNone/>
            </a:pPr>
            <a:r>
              <a:rPr lang="en-US" sz="2600" dirty="0">
                <a:solidFill>
                  <a:schemeClr val="bg2"/>
                </a:solidFill>
              </a:rPr>
              <a:t>For an anchor so true is waiting for you,</a:t>
            </a:r>
          </a:p>
          <a:p>
            <a:pPr marL="0" indent="0">
              <a:buNone/>
            </a:pPr>
            <a:r>
              <a:rPr lang="en-US" sz="2600" dirty="0">
                <a:solidFill>
                  <a:schemeClr val="bg2"/>
                </a:solidFill>
              </a:rPr>
              <a:t>If there’s an anchor in your eye.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63084773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Out of My Window</a:t>
            </a:r>
            <a:br>
              <a:rPr lang="en-US" sz="3600" b="1" dirty="0" smtClean="0">
                <a:solidFill>
                  <a:schemeClr val="bg1"/>
                </a:solidFill>
              </a:rPr>
            </a:br>
            <a:r>
              <a:rPr lang="en-US" sz="1800" dirty="0">
                <a:solidFill>
                  <a:schemeClr val="bg1"/>
                </a:solidFill>
              </a:rPr>
              <a:t>May be sung to the tune of “Barges” by Ralph </a:t>
            </a:r>
            <a:r>
              <a:rPr lang="en-US" sz="1800" dirty="0" err="1" smtClean="0">
                <a:solidFill>
                  <a:schemeClr val="bg1"/>
                </a:solidFill>
              </a:rPr>
              <a:t>McTell</a:t>
            </a:r>
            <a:r>
              <a:rPr lang="en-US" sz="1800" dirty="0" smtClean="0">
                <a:solidFill>
                  <a:schemeClr val="bg1"/>
                </a:solidFill>
              </a:rPr>
              <a:t>.</a:t>
            </a:r>
            <a:r>
              <a:rPr lang="en-US" sz="1800" dirty="0">
                <a:solidFill>
                  <a:schemeClr val="bg1"/>
                </a:solidFill>
              </a:rPr>
              <a:t/>
            </a:r>
            <a:br>
              <a:rPr lang="en-US" sz="1800" dirty="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Out of my window, looking in the night,</a:t>
            </a:r>
          </a:p>
          <a:p>
            <a:pPr marL="0" indent="0">
              <a:buNone/>
            </a:pPr>
            <a:r>
              <a:rPr lang="en-US" sz="2600" dirty="0">
                <a:solidFill>
                  <a:schemeClr val="bg2"/>
                </a:solidFill>
              </a:rPr>
              <a:t>I can see those anchors shining bright.</a:t>
            </a:r>
          </a:p>
          <a:p>
            <a:pPr marL="0" indent="0">
              <a:buNone/>
            </a:pPr>
            <a:r>
              <a:rPr lang="en-US" sz="2600" dirty="0">
                <a:solidFill>
                  <a:schemeClr val="bg2"/>
                </a:solidFill>
              </a:rPr>
              <a:t>Silently flows the river to the sea,</a:t>
            </a:r>
          </a:p>
          <a:p>
            <a:pPr marL="0" indent="0">
              <a:buNone/>
            </a:pPr>
            <a:r>
              <a:rPr lang="en-US" sz="2600" dirty="0">
                <a:solidFill>
                  <a:schemeClr val="bg2"/>
                </a:solidFill>
              </a:rPr>
              <a:t>And the anchors do go silently…</a:t>
            </a:r>
          </a:p>
          <a:p>
            <a:pPr marL="0" indent="0">
              <a:buNone/>
            </a:pPr>
            <a:r>
              <a:rPr lang="en-US" sz="2600" dirty="0">
                <a:solidFill>
                  <a:schemeClr val="bg2"/>
                </a:solidFill>
              </a:rPr>
              <a:t> </a:t>
            </a:r>
          </a:p>
          <a:p>
            <a:pPr marL="0" indent="0">
              <a:buNone/>
            </a:pPr>
            <a:r>
              <a:rPr lang="en-US" sz="2600" dirty="0">
                <a:solidFill>
                  <a:schemeClr val="bg2"/>
                </a:solidFill>
              </a:rPr>
              <a:t>D.G., I would like to go with you.</a:t>
            </a:r>
          </a:p>
          <a:p>
            <a:pPr marL="0" indent="0">
              <a:buNone/>
            </a:pPr>
            <a:r>
              <a:rPr lang="en-US" sz="2600" dirty="0">
                <a:solidFill>
                  <a:schemeClr val="bg2"/>
                </a:solidFill>
              </a:rPr>
              <a:t>I would like to sail the ocean blue.</a:t>
            </a:r>
          </a:p>
          <a:p>
            <a:pPr marL="0" indent="0">
              <a:buNone/>
            </a:pPr>
            <a:r>
              <a:rPr lang="en-US" sz="2600" dirty="0">
                <a:solidFill>
                  <a:schemeClr val="bg2"/>
                </a:solidFill>
              </a:rPr>
              <a:t>D.G., you have treasures that are true,</a:t>
            </a:r>
          </a:p>
          <a:p>
            <a:pPr marL="0" indent="0">
              <a:buNone/>
            </a:pPr>
            <a:r>
              <a:rPr lang="en-US" sz="2600" dirty="0">
                <a:solidFill>
                  <a:schemeClr val="bg2"/>
                </a:solidFill>
              </a:rPr>
              <a:t>With your dreams of bronze and pink and blue.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416669007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Dear DG</a:t>
            </a:r>
            <a:br>
              <a:rPr lang="en-US" sz="3600" b="1" dirty="0" smtClean="0">
                <a:solidFill>
                  <a:schemeClr val="bg1"/>
                </a:solidFill>
              </a:rPr>
            </a:br>
            <a:r>
              <a:rPr lang="en-US" sz="1800" dirty="0">
                <a:solidFill>
                  <a:schemeClr val="bg1"/>
                </a:solidFill>
              </a:rPr>
              <a:t>Music and lyrics by Marjorie </a:t>
            </a:r>
            <a:r>
              <a:rPr lang="en-US" sz="1800" dirty="0" smtClean="0">
                <a:solidFill>
                  <a:schemeClr val="bg1"/>
                </a:solidFill>
              </a:rPr>
              <a:t>Freer, Alpha Mu-Beloit</a:t>
            </a:r>
            <a:r>
              <a:rPr lang="en-US" sz="1800" dirty="0" smtClean="0">
                <a:solidFill>
                  <a:schemeClr val="bg1"/>
                </a:solidFill>
              </a:rPr>
              <a:t>. </a:t>
            </a:r>
            <a:br>
              <a:rPr lang="en-US" sz="1800" dirty="0" smtClean="0">
                <a:solidFill>
                  <a:schemeClr val="bg1"/>
                </a:solidFill>
              </a:rPr>
            </a:br>
            <a:r>
              <a:rPr lang="en-US" sz="1800" dirty="0" smtClean="0">
                <a:solidFill>
                  <a:schemeClr val="bg1"/>
                </a:solidFill>
              </a:rPr>
              <a:t>This song can be sung </a:t>
            </a:r>
            <a:r>
              <a:rPr lang="en-US" sz="1800" smtClean="0">
                <a:solidFill>
                  <a:schemeClr val="bg1"/>
                </a:solidFill>
              </a:rPr>
              <a:t>in three </a:t>
            </a:r>
            <a:r>
              <a:rPr lang="en-US" sz="1800" dirty="0" smtClean="0">
                <a:solidFill>
                  <a:schemeClr val="bg1"/>
                </a:solidFill>
              </a:rPr>
              <a:t>parts.</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Dear D-G, you are the one for me.</a:t>
            </a:r>
          </a:p>
          <a:p>
            <a:pPr marL="0" indent="0">
              <a:buNone/>
            </a:pPr>
            <a:r>
              <a:rPr lang="en-US" sz="2600" dirty="0">
                <a:solidFill>
                  <a:schemeClr val="bg2"/>
                </a:solidFill>
              </a:rPr>
              <a:t>With your dear anchor of gold and white,</a:t>
            </a:r>
          </a:p>
          <a:p>
            <a:pPr marL="0" indent="0">
              <a:buNone/>
            </a:pPr>
            <a:r>
              <a:rPr lang="en-US" sz="2600" dirty="0">
                <a:solidFill>
                  <a:schemeClr val="bg2"/>
                </a:solidFill>
              </a:rPr>
              <a:t>Leading us on like a beacon light.</a:t>
            </a:r>
          </a:p>
          <a:p>
            <a:pPr marL="0" indent="0">
              <a:buNone/>
            </a:pPr>
            <a:r>
              <a:rPr lang="en-US" sz="2600" dirty="0">
                <a:solidFill>
                  <a:schemeClr val="bg2"/>
                </a:solidFill>
              </a:rPr>
              <a:t>Dear D-G, we’re bound in loyalty</a:t>
            </a:r>
          </a:p>
          <a:p>
            <a:pPr marL="0" indent="0">
              <a:buNone/>
            </a:pPr>
            <a:r>
              <a:rPr lang="en-US" sz="2600" dirty="0">
                <a:solidFill>
                  <a:schemeClr val="bg2"/>
                </a:solidFill>
              </a:rPr>
              <a:t>To serve thee ever, forget thee never,</a:t>
            </a:r>
          </a:p>
          <a:p>
            <a:pPr marL="0" indent="0">
              <a:buNone/>
            </a:pPr>
            <a:r>
              <a:rPr lang="en-US" sz="2600" dirty="0">
                <a:solidFill>
                  <a:schemeClr val="bg2"/>
                </a:solidFill>
              </a:rPr>
              <a:t>Our own D-G.</a:t>
            </a:r>
          </a:p>
          <a:p>
            <a:pPr marL="0" indent="0">
              <a:buNone/>
            </a:pPr>
            <a:endParaRPr lang="en-US" sz="2600" b="1"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66524792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Anchor Bright</a:t>
            </a:r>
            <a:br>
              <a:rPr lang="en-US" sz="3600" b="1" dirty="0" smtClean="0">
                <a:solidFill>
                  <a:schemeClr val="bg1"/>
                </a:solidFill>
              </a:rPr>
            </a:br>
            <a:r>
              <a:rPr lang="en-US" sz="1800" dirty="0" smtClean="0">
                <a:solidFill>
                  <a:schemeClr val="bg1"/>
                </a:solidFill>
              </a:rPr>
              <a:t>Lyrics by Alpha Sigma-UCLA.</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It’s my anchor bright, with the shield of white</a:t>
            </a:r>
          </a:p>
          <a:p>
            <a:pPr marL="0" indent="0">
              <a:buNone/>
            </a:pPr>
            <a:r>
              <a:rPr lang="en-US" sz="2600" dirty="0">
                <a:solidFill>
                  <a:schemeClr val="bg2"/>
                </a:solidFill>
              </a:rPr>
              <a:t>And the cable knotted tight.</a:t>
            </a:r>
          </a:p>
          <a:p>
            <a:pPr marL="0" indent="0">
              <a:buNone/>
            </a:pPr>
            <a:r>
              <a:rPr lang="en-US" sz="2600" dirty="0">
                <a:solidFill>
                  <a:schemeClr val="bg2"/>
                </a:solidFill>
              </a:rPr>
              <a:t>It’s my dream come true, my whole life thru,</a:t>
            </a:r>
          </a:p>
          <a:p>
            <a:pPr marL="0" indent="0">
              <a:buNone/>
            </a:pPr>
            <a:r>
              <a:rPr lang="en-US" sz="2600" dirty="0">
                <a:solidFill>
                  <a:schemeClr val="bg2"/>
                </a:solidFill>
              </a:rPr>
              <a:t>And I’ll tell it now to you:</a:t>
            </a:r>
          </a:p>
          <a:p>
            <a:pPr marL="0" indent="0">
              <a:buNone/>
            </a:pPr>
            <a:r>
              <a:rPr lang="en-US" sz="2600" dirty="0">
                <a:solidFill>
                  <a:schemeClr val="bg2"/>
                </a:solidFill>
              </a:rPr>
              <a:t>Should we ever part, it would break my heart—</a:t>
            </a:r>
          </a:p>
          <a:p>
            <a:pPr marL="0" indent="0">
              <a:buNone/>
            </a:pPr>
            <a:r>
              <a:rPr lang="en-US" sz="2600" dirty="0">
                <a:solidFill>
                  <a:schemeClr val="bg2"/>
                </a:solidFill>
              </a:rPr>
              <a:t>It means so much to me.</a:t>
            </a:r>
          </a:p>
          <a:p>
            <a:pPr marL="0" indent="0">
              <a:buNone/>
            </a:pPr>
            <a:r>
              <a:rPr lang="en-US" sz="2600" dirty="0">
                <a:solidFill>
                  <a:schemeClr val="bg2"/>
                </a:solidFill>
              </a:rPr>
              <a:t>So while I live, my life I’ll give to my anchor of Delta G.</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603823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Delta G</a:t>
            </a:r>
            <a:r>
              <a:rPr lang="en-US" sz="3600" dirty="0" smtClean="0">
                <a:solidFill>
                  <a:schemeClr val="bg1"/>
                </a:solidFill>
              </a:rPr>
              <a:t/>
            </a:r>
            <a:br>
              <a:rPr lang="en-US" sz="3600" dirty="0" smtClean="0">
                <a:solidFill>
                  <a:schemeClr val="bg1"/>
                </a:solidFill>
              </a:rPr>
            </a:br>
            <a:r>
              <a:rPr lang="en-US" sz="1800" dirty="0">
                <a:solidFill>
                  <a:schemeClr val="bg1"/>
                </a:solidFill>
              </a:rPr>
              <a:t>May be sung to the tune of “Edelweiss” from </a:t>
            </a:r>
            <a:r>
              <a:rPr lang="en-US" sz="1800" b="1" i="1" dirty="0">
                <a:solidFill>
                  <a:schemeClr val="bg1"/>
                </a:solidFill>
              </a:rPr>
              <a:t>The Sound of Music</a:t>
            </a:r>
            <a:r>
              <a:rPr lang="en-US" sz="1800" dirty="0">
                <a:solidFill>
                  <a:schemeClr val="bg1"/>
                </a:solidFill>
              </a:rPr>
              <a:t> by Richard </a:t>
            </a:r>
            <a:r>
              <a:rPr lang="en-US" sz="1800" dirty="0" smtClean="0">
                <a:solidFill>
                  <a:schemeClr val="bg1"/>
                </a:solidFill>
              </a:rPr>
              <a:t>Rogers. Lyrics by </a:t>
            </a:r>
            <a:r>
              <a:rPr lang="en-US" sz="1800" dirty="0">
                <a:solidFill>
                  <a:schemeClr val="bg1"/>
                </a:solidFill>
              </a:rPr>
              <a:t>Beverly </a:t>
            </a:r>
            <a:r>
              <a:rPr lang="en-US" sz="1800" dirty="0" err="1">
                <a:solidFill>
                  <a:schemeClr val="bg1"/>
                </a:solidFill>
              </a:rPr>
              <a:t>Oneal</a:t>
            </a:r>
            <a:r>
              <a:rPr lang="en-US" sz="1800" dirty="0">
                <a:solidFill>
                  <a:schemeClr val="bg1"/>
                </a:solidFill>
              </a:rPr>
              <a:t> </a:t>
            </a:r>
            <a:r>
              <a:rPr lang="en-US" sz="1800" dirty="0" smtClean="0">
                <a:solidFill>
                  <a:schemeClr val="bg1"/>
                </a:solidFill>
              </a:rPr>
              <a:t>Ellis, Gamma Nu-North Texas.</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Del-ta G, Del-ta G, every morning you greet me—</a:t>
            </a:r>
          </a:p>
          <a:p>
            <a:pPr marL="0" indent="0">
              <a:buNone/>
            </a:pPr>
            <a:r>
              <a:rPr lang="en-US" sz="2600" dirty="0">
                <a:solidFill>
                  <a:schemeClr val="bg2"/>
                </a:solidFill>
              </a:rPr>
              <a:t>Bronze and blue, pink, it’s true,</a:t>
            </a:r>
          </a:p>
          <a:p>
            <a:pPr marL="0" indent="0">
              <a:buNone/>
            </a:pPr>
            <a:r>
              <a:rPr lang="en-US" sz="2600" dirty="0">
                <a:solidFill>
                  <a:schemeClr val="bg2"/>
                </a:solidFill>
              </a:rPr>
              <a:t>You look happy to meet me.</a:t>
            </a:r>
          </a:p>
          <a:p>
            <a:pPr marL="0" indent="0">
              <a:buNone/>
            </a:pPr>
            <a:r>
              <a:rPr lang="en-US" sz="2600" dirty="0">
                <a:solidFill>
                  <a:schemeClr val="bg2"/>
                </a:solidFill>
              </a:rPr>
              <a:t> </a:t>
            </a:r>
          </a:p>
          <a:p>
            <a:pPr marL="0" indent="0">
              <a:buNone/>
            </a:pPr>
            <a:r>
              <a:rPr lang="en-US" sz="2600" dirty="0">
                <a:solidFill>
                  <a:schemeClr val="bg2"/>
                </a:solidFill>
              </a:rPr>
              <a:t>Blossoms I know, may you bloom and grow,</a:t>
            </a:r>
          </a:p>
          <a:p>
            <a:pPr marL="0" indent="0">
              <a:buNone/>
            </a:pPr>
            <a:r>
              <a:rPr lang="en-US" sz="2600" dirty="0">
                <a:solidFill>
                  <a:schemeClr val="bg2"/>
                </a:solidFill>
              </a:rPr>
              <a:t>Bloom and grow, forever.</a:t>
            </a:r>
          </a:p>
          <a:p>
            <a:pPr marL="0" indent="0">
              <a:buNone/>
            </a:pPr>
            <a:r>
              <a:rPr lang="en-US" sz="2600" dirty="0">
                <a:solidFill>
                  <a:schemeClr val="bg2"/>
                </a:solidFill>
              </a:rPr>
              <a:t>Del-ta G, Del-ta G, bless our friendships forever.</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31556125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To You, DG, Aloha</a:t>
            </a:r>
            <a:br>
              <a:rPr lang="en-US" sz="3600" b="1" dirty="0" smtClean="0">
                <a:solidFill>
                  <a:schemeClr val="bg1"/>
                </a:solidFill>
              </a:rPr>
            </a:br>
            <a:r>
              <a:rPr lang="en-US" sz="1800" dirty="0">
                <a:solidFill>
                  <a:schemeClr val="bg1"/>
                </a:solidFill>
              </a:rPr>
              <a:t>Music by Harry </a:t>
            </a:r>
            <a:r>
              <a:rPr lang="en-US" sz="1800" dirty="0" smtClean="0">
                <a:solidFill>
                  <a:schemeClr val="bg1"/>
                </a:solidFill>
              </a:rPr>
              <a:t>Owens. Lyrics by Josephine </a:t>
            </a:r>
            <a:r>
              <a:rPr lang="en-US" sz="1800" dirty="0">
                <a:solidFill>
                  <a:schemeClr val="bg1"/>
                </a:solidFill>
              </a:rPr>
              <a:t>Pier, </a:t>
            </a:r>
            <a:r>
              <a:rPr lang="en-US" sz="1800" dirty="0" smtClean="0">
                <a:solidFill>
                  <a:schemeClr val="bg1"/>
                </a:solidFill>
              </a:rPr>
              <a:t>Upsilon-Stanford.</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To you, D.G., aloha!  Aloha from the bottom of my heart.</a:t>
            </a:r>
          </a:p>
          <a:p>
            <a:pPr marL="0" indent="0">
              <a:buNone/>
            </a:pPr>
            <a:r>
              <a:rPr lang="en-US" sz="2600" dirty="0">
                <a:solidFill>
                  <a:schemeClr val="bg2"/>
                </a:solidFill>
              </a:rPr>
              <a:t>To your bronze, pink and blue, to your sisters all true,</a:t>
            </a:r>
          </a:p>
          <a:p>
            <a:pPr marL="0" indent="0">
              <a:buNone/>
            </a:pPr>
            <a:r>
              <a:rPr lang="en-US" sz="2600" dirty="0">
                <a:solidFill>
                  <a:schemeClr val="bg2"/>
                </a:solidFill>
              </a:rPr>
              <a:t>Anchored in friendships that will last all life though.</a:t>
            </a:r>
          </a:p>
          <a:p>
            <a:pPr marL="0" indent="0">
              <a:buNone/>
            </a:pPr>
            <a:r>
              <a:rPr lang="en-US" sz="2600" dirty="0">
                <a:solidFill>
                  <a:schemeClr val="bg2"/>
                </a:solidFill>
              </a:rPr>
              <a:t>To you, D.G., aloha! Your cream rose, the fairest flower that grows.</a:t>
            </a:r>
          </a:p>
          <a:p>
            <a:pPr marL="0" indent="0">
              <a:buNone/>
            </a:pPr>
            <a:r>
              <a:rPr lang="en-US" sz="2600" dirty="0">
                <a:solidFill>
                  <a:schemeClr val="bg2"/>
                </a:solidFill>
              </a:rPr>
              <a:t>And in Autumn, Winter, Spring, in Summer I will sing,</a:t>
            </a:r>
          </a:p>
          <a:p>
            <a:pPr marL="0" indent="0">
              <a:buNone/>
            </a:pPr>
            <a:r>
              <a:rPr lang="en-US" sz="2600" dirty="0">
                <a:solidFill>
                  <a:schemeClr val="bg2"/>
                </a:solidFill>
              </a:rPr>
              <a:t>Sing to you, D.G., aloha</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97815893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When You Go Away to College</a:t>
            </a:r>
            <a:br>
              <a:rPr lang="en-US" sz="3600" b="1" dirty="0" smtClean="0">
                <a:solidFill>
                  <a:schemeClr val="bg1"/>
                </a:solidFill>
              </a:rPr>
            </a:br>
            <a:r>
              <a:rPr lang="en-US" sz="1800" dirty="0">
                <a:solidFill>
                  <a:schemeClr val="bg1"/>
                </a:solidFill>
              </a:rPr>
              <a:t>May be sung to the tune of “Lonesome Valley” by Woody </a:t>
            </a:r>
            <a:r>
              <a:rPr lang="en-US" sz="1800" dirty="0" smtClean="0">
                <a:solidFill>
                  <a:schemeClr val="bg1"/>
                </a:solidFill>
              </a:rPr>
              <a:t>Guthrie.</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When you go away to college,</a:t>
            </a:r>
          </a:p>
          <a:p>
            <a:pPr marL="0" indent="0">
              <a:buNone/>
            </a:pPr>
            <a:r>
              <a:rPr lang="en-US" sz="2600" dirty="0">
                <a:solidFill>
                  <a:schemeClr val="bg2"/>
                </a:solidFill>
              </a:rPr>
              <a:t>You must choose your goals in life</a:t>
            </a:r>
          </a:p>
          <a:p>
            <a:pPr marL="0" indent="0">
              <a:buNone/>
            </a:pPr>
            <a:r>
              <a:rPr lang="en-US" sz="2600" dirty="0">
                <a:solidFill>
                  <a:schemeClr val="bg2"/>
                </a:solidFill>
              </a:rPr>
              <a:t>For nobody else can choose them for you.</a:t>
            </a:r>
          </a:p>
          <a:p>
            <a:pPr marL="0" indent="0">
              <a:buNone/>
            </a:pPr>
            <a:r>
              <a:rPr lang="en-US" sz="2600" dirty="0">
                <a:solidFill>
                  <a:schemeClr val="bg2"/>
                </a:solidFill>
              </a:rPr>
              <a:t>You must choose them for yourself.</a:t>
            </a:r>
          </a:p>
          <a:p>
            <a:pPr marL="0" indent="0">
              <a:buNone/>
            </a:pPr>
            <a:r>
              <a:rPr lang="en-US" sz="2600" dirty="0">
                <a:solidFill>
                  <a:schemeClr val="bg2"/>
                </a:solidFill>
              </a:rPr>
              <a:t> </a:t>
            </a:r>
          </a:p>
          <a:p>
            <a:pPr marL="0" indent="0">
              <a:buNone/>
            </a:pPr>
            <a:r>
              <a:rPr lang="en-US" sz="2600" dirty="0">
                <a:solidFill>
                  <a:schemeClr val="bg2"/>
                </a:solidFill>
              </a:rPr>
              <a:t>You must also choose your sisters,</a:t>
            </a:r>
          </a:p>
          <a:p>
            <a:pPr marL="0" indent="0">
              <a:buNone/>
            </a:pPr>
            <a:r>
              <a:rPr lang="en-US" sz="2600" dirty="0">
                <a:solidFill>
                  <a:schemeClr val="bg2"/>
                </a:solidFill>
              </a:rPr>
              <a:t>Sisters for your whole life through</a:t>
            </a:r>
          </a:p>
          <a:p>
            <a:pPr marL="0" indent="0">
              <a:buNone/>
            </a:pPr>
            <a:r>
              <a:rPr lang="en-US" sz="2600" dirty="0">
                <a:solidFill>
                  <a:schemeClr val="bg2"/>
                </a:solidFill>
              </a:rPr>
              <a:t>For nobody else can choose them for you.</a:t>
            </a:r>
          </a:p>
          <a:p>
            <a:pPr marL="0" indent="0">
              <a:buNone/>
            </a:pPr>
            <a:r>
              <a:rPr lang="en-US" sz="2600" dirty="0">
                <a:solidFill>
                  <a:schemeClr val="bg2"/>
                </a:solidFill>
              </a:rPr>
              <a:t>You must choose them for yourself.</a:t>
            </a:r>
          </a:p>
          <a:p>
            <a:pPr marL="0" indent="0">
              <a:buNone/>
            </a:pPr>
            <a:endParaRPr lang="en-US" sz="2600" dirty="0">
              <a:solidFill>
                <a:schemeClr val="bg2"/>
              </a:solidFill>
            </a:endParaRPr>
          </a:p>
        </p:txBody>
      </p:sp>
    </p:spTree>
    <p:extLst>
      <p:ext uri="{BB962C8B-B14F-4D97-AF65-F5344CB8AC3E}">
        <p14:creationId xmlns:p14="http://schemas.microsoft.com/office/powerpoint/2010/main" val="82504122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When You Go Away to College (cont’d.)</a:t>
            </a:r>
            <a:br>
              <a:rPr lang="en-US" sz="3600" dirty="0" smtClean="0">
                <a:solidFill>
                  <a:schemeClr val="bg1"/>
                </a:solidFill>
              </a:rPr>
            </a:br>
            <a:endParaRPr lang="en-US" sz="18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Watch the girls who wear the anchor,</a:t>
            </a:r>
          </a:p>
          <a:p>
            <a:pPr marL="0" indent="0">
              <a:buNone/>
            </a:pPr>
            <a:r>
              <a:rPr lang="en-US" sz="2600" dirty="0">
                <a:solidFill>
                  <a:schemeClr val="bg2"/>
                </a:solidFill>
              </a:rPr>
              <a:t>They’re the ones who will be true.</a:t>
            </a:r>
          </a:p>
          <a:p>
            <a:pPr marL="0" indent="0">
              <a:buNone/>
            </a:pPr>
            <a:r>
              <a:rPr lang="en-US" sz="2600" dirty="0">
                <a:solidFill>
                  <a:schemeClr val="bg2"/>
                </a:solidFill>
              </a:rPr>
              <a:t>And then you will know that Del-ta Gam-ma</a:t>
            </a:r>
          </a:p>
          <a:p>
            <a:pPr marL="0" indent="0">
              <a:buNone/>
            </a:pPr>
            <a:r>
              <a:rPr lang="en-US" sz="2600" dirty="0">
                <a:solidFill>
                  <a:schemeClr val="bg2"/>
                </a:solidFill>
              </a:rPr>
              <a:t>Is the only one for you</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70568421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Dream Girl</a:t>
            </a:r>
            <a:r>
              <a:rPr lang="en-US" sz="3600" dirty="0" smtClean="0">
                <a:solidFill>
                  <a:schemeClr val="bg1"/>
                </a:solidFill>
              </a:rPr>
              <a:t/>
            </a:r>
            <a:br>
              <a:rPr lang="en-US" sz="3600" dirty="0" smtClean="0">
                <a:solidFill>
                  <a:schemeClr val="bg1"/>
                </a:solidFill>
              </a:rPr>
            </a:br>
            <a:r>
              <a:rPr lang="en-US" sz="1800" dirty="0">
                <a:solidFill>
                  <a:schemeClr val="bg1"/>
                </a:solidFill>
              </a:rPr>
              <a:t>Music and lyrics by Ralph </a:t>
            </a:r>
            <a:r>
              <a:rPr lang="en-US" sz="1800" dirty="0" err="1">
                <a:solidFill>
                  <a:schemeClr val="bg1"/>
                </a:solidFill>
              </a:rPr>
              <a:t>Stowle</a:t>
            </a:r>
            <a:r>
              <a:rPr lang="en-US" sz="1800" dirty="0">
                <a:solidFill>
                  <a:schemeClr val="bg1"/>
                </a:solidFill>
              </a:rPr>
              <a:t>. Dedicated to Verna </a:t>
            </a:r>
            <a:r>
              <a:rPr lang="en-US" sz="1800" dirty="0" err="1">
                <a:solidFill>
                  <a:schemeClr val="bg1"/>
                </a:solidFill>
              </a:rPr>
              <a:t>Rickenbocker</a:t>
            </a:r>
            <a:r>
              <a:rPr lang="en-US" sz="1800" dirty="0">
                <a:solidFill>
                  <a:schemeClr val="bg1"/>
                </a:solidFill>
              </a:rPr>
              <a:t> </a:t>
            </a:r>
            <a:r>
              <a:rPr lang="en-US" sz="1800" dirty="0" err="1" smtClean="0">
                <a:solidFill>
                  <a:schemeClr val="bg1"/>
                </a:solidFill>
              </a:rPr>
              <a:t>Stowle</a:t>
            </a:r>
            <a:r>
              <a:rPr lang="en-US" sz="1800" dirty="0" smtClean="0">
                <a:solidFill>
                  <a:schemeClr val="bg1"/>
                </a:solidFill>
              </a:rPr>
              <a:t>, Alpha Kappa-Washburn</a:t>
            </a:r>
            <a:r>
              <a:rPr lang="en-US" sz="1800" dirty="0" smtClean="0">
                <a:solidFill>
                  <a:schemeClr val="bg1"/>
                </a:solidFill>
              </a:rPr>
              <a:t>. This song can be sung in three parts.</a:t>
            </a:r>
            <a:endParaRPr lang="en-US" sz="1800" b="1" dirty="0">
              <a:solidFill>
                <a:schemeClr val="bg1"/>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
        <p:nvSpPr>
          <p:cNvPr id="6" name="Content Placeholder 5"/>
          <p:cNvSpPr>
            <a:spLocks noGrp="1"/>
          </p:cNvSpPr>
          <p:nvPr>
            <p:ph idx="1"/>
          </p:nvPr>
        </p:nvSpPr>
        <p:spPr>
          <a:xfrm>
            <a:off x="114300" y="1642155"/>
            <a:ext cx="9029700" cy="4525963"/>
          </a:xfrm>
        </p:spPr>
        <p:txBody>
          <a:bodyPr/>
          <a:lstStyle/>
          <a:p>
            <a:pPr marL="0" indent="0">
              <a:buNone/>
            </a:pPr>
            <a:r>
              <a:rPr lang="en-US" dirty="0">
                <a:solidFill>
                  <a:schemeClr val="bg2"/>
                </a:solidFill>
              </a:rPr>
              <a:t>I have found my dream girl, she’s as sweet as she can be—</a:t>
            </a:r>
          </a:p>
          <a:p>
            <a:pPr marL="0" indent="0">
              <a:buNone/>
            </a:pPr>
            <a:r>
              <a:rPr lang="en-US" dirty="0">
                <a:solidFill>
                  <a:schemeClr val="bg2"/>
                </a:solidFill>
              </a:rPr>
              <a:t>I have found the one I love, she’s all the world to me.</a:t>
            </a:r>
          </a:p>
          <a:p>
            <a:pPr marL="0" indent="0">
              <a:buNone/>
            </a:pPr>
            <a:r>
              <a:rPr lang="en-US" dirty="0">
                <a:solidFill>
                  <a:schemeClr val="bg2"/>
                </a:solidFill>
              </a:rPr>
              <a:t>She wears the golden anchor, and the bronze, the </a:t>
            </a:r>
            <a:r>
              <a:rPr lang="en-US" dirty="0" smtClean="0">
                <a:solidFill>
                  <a:schemeClr val="bg2"/>
                </a:solidFill>
              </a:rPr>
              <a:t>pink, </a:t>
            </a:r>
            <a:r>
              <a:rPr lang="en-US" dirty="0">
                <a:solidFill>
                  <a:schemeClr val="bg2"/>
                </a:solidFill>
              </a:rPr>
              <a:t>the blue,</a:t>
            </a:r>
          </a:p>
          <a:p>
            <a:pPr marL="0" indent="0">
              <a:buNone/>
            </a:pPr>
            <a:r>
              <a:rPr lang="en-US" dirty="0">
                <a:solidFill>
                  <a:schemeClr val="bg2"/>
                </a:solidFill>
              </a:rPr>
              <a:t>Delta G, I love you, and to you I will be true.</a:t>
            </a:r>
          </a:p>
          <a:p>
            <a:pPr marL="0" indent="0">
              <a:buNone/>
            </a:pPr>
            <a:r>
              <a:rPr lang="en-US" dirty="0">
                <a:solidFill>
                  <a:schemeClr val="bg2"/>
                </a:solidFill>
              </a:rPr>
              <a:t> </a:t>
            </a:r>
          </a:p>
          <a:p>
            <a:pPr marL="0" indent="0">
              <a:buNone/>
            </a:pPr>
            <a:r>
              <a:rPr lang="en-US" dirty="0">
                <a:solidFill>
                  <a:schemeClr val="bg2"/>
                </a:solidFill>
              </a:rPr>
              <a:t>College memories linger, never fade, nor disappear,</a:t>
            </a:r>
          </a:p>
          <a:p>
            <a:pPr marL="0" indent="0">
              <a:buNone/>
            </a:pPr>
            <a:r>
              <a:rPr lang="en-US" dirty="0">
                <a:solidFill>
                  <a:schemeClr val="bg2"/>
                </a:solidFill>
              </a:rPr>
              <a:t>Anchored through eternity with lasting love, so dear.</a:t>
            </a:r>
          </a:p>
          <a:p>
            <a:pPr marL="0" indent="0">
              <a:buNone/>
            </a:pPr>
            <a:r>
              <a:rPr lang="en-US" dirty="0">
                <a:solidFill>
                  <a:schemeClr val="bg2"/>
                </a:solidFill>
              </a:rPr>
              <a:t>Wherever I may wander, all my thought will turn to thee</a:t>
            </a:r>
          </a:p>
          <a:p>
            <a:pPr marL="0" indent="0">
              <a:buNone/>
            </a:pPr>
            <a:r>
              <a:rPr lang="en-US" dirty="0">
                <a:solidFill>
                  <a:schemeClr val="bg2"/>
                </a:solidFill>
              </a:rPr>
              <a:t>Delta G, I love you.  You’re the only one for me!</a:t>
            </a:r>
          </a:p>
          <a:p>
            <a:pPr marL="0" indent="0">
              <a:buNone/>
            </a:pPr>
            <a:endParaRPr lang="en-US" dirty="0"/>
          </a:p>
        </p:txBody>
      </p:sp>
    </p:spTree>
    <p:extLst>
      <p:ext uri="{BB962C8B-B14F-4D97-AF65-F5344CB8AC3E}">
        <p14:creationId xmlns:p14="http://schemas.microsoft.com/office/powerpoint/2010/main" val="1693804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bg1"/>
                </a:solidFill>
              </a:rPr>
              <a:t>Bronze, </a:t>
            </a:r>
            <a:r>
              <a:rPr lang="en-US" sz="3600" b="1" dirty="0" smtClean="0">
                <a:solidFill>
                  <a:schemeClr val="bg1"/>
                </a:solidFill>
              </a:rPr>
              <a:t>Pink </a:t>
            </a:r>
            <a:r>
              <a:rPr lang="en-US" sz="3600" b="1" dirty="0">
                <a:solidFill>
                  <a:schemeClr val="bg1"/>
                </a:solidFill>
              </a:rPr>
              <a:t>and Blue</a:t>
            </a:r>
            <a:r>
              <a:rPr lang="en-US" dirty="0">
                <a:solidFill>
                  <a:schemeClr val="bg1"/>
                </a:solidFill>
              </a:rPr>
              <a:t/>
            </a:r>
            <a:br>
              <a:rPr lang="en-US" dirty="0">
                <a:solidFill>
                  <a:schemeClr val="bg1"/>
                </a:solidFill>
              </a:rPr>
            </a:br>
            <a:r>
              <a:rPr lang="en-US" sz="1800" dirty="0">
                <a:solidFill>
                  <a:schemeClr val="bg1"/>
                </a:solidFill>
              </a:rPr>
              <a:t>A round to be sung to the tune of “White Coral </a:t>
            </a:r>
            <a:r>
              <a:rPr lang="en-US" sz="1800" dirty="0" smtClean="0">
                <a:solidFill>
                  <a:schemeClr val="bg1"/>
                </a:solidFill>
              </a:rPr>
              <a:t>Bells.”</a:t>
            </a:r>
            <a:r>
              <a:rPr lang="en-US" sz="2400" dirty="0"/>
              <a:t/>
            </a:r>
            <a:br>
              <a:rPr lang="en-US" sz="2400" dirty="0"/>
            </a:br>
            <a:endParaRPr lang="en-US" sz="2400" dirty="0"/>
          </a:p>
        </p:txBody>
      </p:sp>
      <p:sp>
        <p:nvSpPr>
          <p:cNvPr id="3" name="Content Placeholder 2"/>
          <p:cNvSpPr>
            <a:spLocks noGrp="1"/>
          </p:cNvSpPr>
          <p:nvPr>
            <p:ph idx="1"/>
          </p:nvPr>
        </p:nvSpPr>
        <p:spPr/>
        <p:txBody>
          <a:bodyPr/>
          <a:lstStyle/>
          <a:p>
            <a:pPr marL="0" indent="0">
              <a:buNone/>
            </a:pPr>
            <a:r>
              <a:rPr lang="en-US" sz="2600" dirty="0" smtClean="0">
                <a:solidFill>
                  <a:schemeClr val="bg2"/>
                </a:solidFill>
              </a:rPr>
              <a:t>Bronze</a:t>
            </a:r>
            <a:r>
              <a:rPr lang="en-US" sz="2600" dirty="0">
                <a:solidFill>
                  <a:schemeClr val="bg2"/>
                </a:solidFill>
              </a:rPr>
              <a:t>, </a:t>
            </a:r>
            <a:r>
              <a:rPr lang="en-US" sz="2600" dirty="0" smtClean="0">
                <a:solidFill>
                  <a:schemeClr val="bg2"/>
                </a:solidFill>
              </a:rPr>
              <a:t>Pink </a:t>
            </a:r>
            <a:r>
              <a:rPr lang="en-US" sz="2600" dirty="0">
                <a:solidFill>
                  <a:schemeClr val="bg2"/>
                </a:solidFill>
              </a:rPr>
              <a:t>and Blue—the colors that we wear,</a:t>
            </a:r>
          </a:p>
          <a:p>
            <a:pPr marL="0" indent="0">
              <a:buNone/>
            </a:pPr>
            <a:r>
              <a:rPr lang="en-US" sz="2600" dirty="0">
                <a:solidFill>
                  <a:schemeClr val="bg2"/>
                </a:solidFill>
              </a:rPr>
              <a:t>There’s a love and sisterhood beyond compare.</a:t>
            </a:r>
          </a:p>
          <a:p>
            <a:pPr marL="0" indent="0">
              <a:buNone/>
            </a:pPr>
            <a:r>
              <a:rPr lang="en-US" sz="2600" dirty="0">
                <a:solidFill>
                  <a:schemeClr val="bg2"/>
                </a:solidFill>
              </a:rPr>
              <a:t>Oh, don’t you wish that you could wear them, too?</a:t>
            </a:r>
          </a:p>
          <a:p>
            <a:pPr marL="0" indent="0">
              <a:buNone/>
            </a:pPr>
            <a:r>
              <a:rPr lang="en-US" sz="2600" dirty="0">
                <a:solidFill>
                  <a:schemeClr val="bg2"/>
                </a:solidFill>
              </a:rPr>
              <a:t>When you are a DG, we’ll depend on you</a:t>
            </a:r>
            <a:r>
              <a:rPr lang="en-US" sz="2800" dirty="0">
                <a:solidFill>
                  <a:schemeClr val="bg2"/>
                </a:solidFill>
              </a:rPr>
              <a:t>.</a:t>
            </a:r>
          </a:p>
          <a:p>
            <a:endParaRPr lang="en-US" sz="28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74322668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Omega Toast</a:t>
            </a:r>
            <a:br>
              <a:rPr lang="en-US" sz="3600" b="1" dirty="0" smtClean="0">
                <a:solidFill>
                  <a:schemeClr val="bg1"/>
                </a:solidFill>
              </a:rPr>
            </a:br>
            <a:r>
              <a:rPr lang="en-US" sz="1800" dirty="0">
                <a:solidFill>
                  <a:schemeClr val="bg1"/>
                </a:solidFill>
              </a:rPr>
              <a:t>Music and lyrics by Clara </a:t>
            </a:r>
            <a:r>
              <a:rPr lang="en-US" sz="1800" dirty="0" smtClean="0">
                <a:solidFill>
                  <a:schemeClr val="bg1"/>
                </a:solidFill>
              </a:rPr>
              <a:t>Blodgett, Omega-Wisconsin.</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O, Delta Gamma, now we pledge our loyal faith in thee—</a:t>
            </a:r>
          </a:p>
          <a:p>
            <a:pPr marL="0" indent="0">
              <a:buNone/>
            </a:pPr>
            <a:r>
              <a:rPr lang="en-US" sz="2600" dirty="0">
                <a:solidFill>
                  <a:schemeClr val="bg2"/>
                </a:solidFill>
              </a:rPr>
              <a:t>O, fairest maiden of the Greeks, each one among us seeks,</a:t>
            </a:r>
          </a:p>
          <a:p>
            <a:pPr marL="0" indent="0">
              <a:buNone/>
            </a:pPr>
            <a:r>
              <a:rPr lang="en-US" sz="2600" dirty="0">
                <a:solidFill>
                  <a:schemeClr val="bg2"/>
                </a:solidFill>
              </a:rPr>
              <a:t>To reach the goal of Delta Gamma shining from afar.</a:t>
            </a:r>
          </a:p>
          <a:p>
            <a:pPr marL="0" indent="0">
              <a:buNone/>
            </a:pPr>
            <a:r>
              <a:rPr lang="en-US" sz="2600" dirty="0">
                <a:solidFill>
                  <a:schemeClr val="bg2"/>
                </a:solidFill>
              </a:rPr>
              <a:t>May she </a:t>
            </a:r>
            <a:r>
              <a:rPr lang="en-US" sz="2600" dirty="0" err="1">
                <a:solidFill>
                  <a:schemeClr val="bg2"/>
                </a:solidFill>
              </a:rPr>
              <a:t>e’er</a:t>
            </a:r>
            <a:r>
              <a:rPr lang="en-US" sz="2600" dirty="0">
                <a:solidFill>
                  <a:schemeClr val="bg2"/>
                </a:solidFill>
              </a:rPr>
              <a:t> stay—by night, by day,</a:t>
            </a:r>
          </a:p>
          <a:p>
            <a:pPr marL="0" indent="0">
              <a:buNone/>
            </a:pPr>
            <a:r>
              <a:rPr lang="en-US" sz="2600" dirty="0">
                <a:solidFill>
                  <a:schemeClr val="bg2"/>
                </a:solidFill>
              </a:rPr>
              <a:t>Our own, our guiding star.</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7560582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The Girl Who’s Beside Me</a:t>
            </a:r>
            <a:br>
              <a:rPr lang="en-US" sz="3600" b="1" dirty="0" smtClean="0">
                <a:solidFill>
                  <a:schemeClr val="bg1"/>
                </a:solidFill>
              </a:rPr>
            </a:br>
            <a:r>
              <a:rPr lang="en-US" sz="1800" dirty="0">
                <a:solidFill>
                  <a:schemeClr val="bg1"/>
                </a:solidFill>
              </a:rPr>
              <a:t>May be sung to the tune of “Come Saturday Morning” by Fred </a:t>
            </a:r>
            <a:r>
              <a:rPr lang="en-US" sz="1800" dirty="0" smtClean="0">
                <a:solidFill>
                  <a:schemeClr val="bg1"/>
                </a:solidFill>
              </a:rPr>
              <a:t>Carlin. Lyrics by Diane Turner, Gamma Tau-Texas Christian.</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The girl who’s beside me is wearing an anchor like me,</a:t>
            </a:r>
          </a:p>
          <a:p>
            <a:pPr marL="0" indent="0">
              <a:buNone/>
            </a:pPr>
            <a:r>
              <a:rPr lang="en-US" sz="2600" dirty="0">
                <a:solidFill>
                  <a:schemeClr val="bg2"/>
                </a:solidFill>
              </a:rPr>
              <a:t>Is hoping my dreams will come true every day.</a:t>
            </a:r>
          </a:p>
          <a:p>
            <a:pPr marL="0" indent="0">
              <a:buNone/>
            </a:pPr>
            <a:r>
              <a:rPr lang="en-US" sz="2600" dirty="0">
                <a:solidFill>
                  <a:schemeClr val="bg2"/>
                </a:solidFill>
              </a:rPr>
              <a:t>She’s more than a friend, she follows a path with a sparkling laugh.</a:t>
            </a:r>
          </a:p>
          <a:p>
            <a:pPr marL="0" indent="0">
              <a:buNone/>
            </a:pPr>
            <a:r>
              <a:rPr lang="en-US" sz="2600" dirty="0">
                <a:solidFill>
                  <a:schemeClr val="bg2"/>
                </a:solidFill>
              </a:rPr>
              <a:t>Her daffodil ways will always remind me—sunshine of sisterhood days</a:t>
            </a:r>
            <a:r>
              <a:rPr lang="en-US" sz="2600" dirty="0" smtClean="0">
                <a:solidFill>
                  <a:schemeClr val="bg2"/>
                </a:solidFill>
              </a:rPr>
              <a:t>.</a:t>
            </a:r>
            <a:endParaRPr lang="en-US" sz="2600" dirty="0">
              <a:solidFill>
                <a:schemeClr val="bg2"/>
              </a:solidFill>
            </a:endParaRPr>
          </a:p>
        </p:txBody>
      </p:sp>
    </p:spTree>
    <p:extLst>
      <p:ext uri="{BB962C8B-B14F-4D97-AF65-F5344CB8AC3E}">
        <p14:creationId xmlns:p14="http://schemas.microsoft.com/office/powerpoint/2010/main" val="240081705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The Girl Who’s Beside Me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The girl who’s beside me, will shower her laugh to the wind,</a:t>
            </a:r>
          </a:p>
          <a:p>
            <a:pPr marL="0" indent="0">
              <a:buNone/>
            </a:pPr>
            <a:r>
              <a:rPr lang="en-US" sz="2600" dirty="0">
                <a:solidFill>
                  <a:schemeClr val="bg2"/>
                </a:solidFill>
              </a:rPr>
              <a:t>Will capture the time that her college days lend.</a:t>
            </a:r>
          </a:p>
          <a:p>
            <a:pPr marL="0" indent="0">
              <a:buNone/>
            </a:pPr>
            <a:r>
              <a:rPr lang="en-US" sz="2600" dirty="0">
                <a:solidFill>
                  <a:schemeClr val="bg2"/>
                </a:solidFill>
              </a:rPr>
              <a:t>If time be our friend, we’ll share all the follies that life will allow,</a:t>
            </a:r>
          </a:p>
          <a:p>
            <a:pPr marL="0" indent="0">
              <a:buNone/>
            </a:pPr>
            <a:r>
              <a:rPr lang="en-US" sz="2600" dirty="0">
                <a:solidFill>
                  <a:schemeClr val="bg2"/>
                </a:solidFill>
              </a:rPr>
              <a:t>And then we’ll move on.  But we will remember, even if sisterhood’s gone.</a:t>
            </a:r>
          </a:p>
          <a:p>
            <a:pPr marL="0" indent="0">
              <a:buNone/>
            </a:pPr>
            <a:r>
              <a:rPr lang="en-US" sz="2600" dirty="0">
                <a:solidFill>
                  <a:schemeClr val="bg2"/>
                </a:solidFill>
              </a:rPr>
              <a:t>The girl who’s beside me…the girl who’s beside me.</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2125594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If You Knew What I Know</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If you knew what I know, how happy you would be</a:t>
            </a:r>
          </a:p>
          <a:p>
            <a:pPr marL="0" indent="0">
              <a:buNone/>
            </a:pPr>
            <a:r>
              <a:rPr lang="en-US" sz="2600" dirty="0">
                <a:solidFill>
                  <a:schemeClr val="bg2"/>
                </a:solidFill>
              </a:rPr>
              <a:t>To wear the bronze and pink and blue of Del-ta G.</a:t>
            </a:r>
          </a:p>
          <a:p>
            <a:pPr marL="0" indent="0">
              <a:buNone/>
            </a:pPr>
            <a:r>
              <a:rPr lang="en-US" sz="2600" dirty="0">
                <a:solidFill>
                  <a:schemeClr val="bg2"/>
                </a:solidFill>
              </a:rPr>
              <a:t>If you knew what I know, how happy you would be</a:t>
            </a:r>
          </a:p>
          <a:p>
            <a:pPr marL="0" indent="0">
              <a:buNone/>
            </a:pPr>
            <a:r>
              <a:rPr lang="en-US" sz="2600" dirty="0">
                <a:solidFill>
                  <a:schemeClr val="bg2"/>
                </a:solidFill>
              </a:rPr>
              <a:t>To wear the gold anchor pin of Del-ta G.</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72139022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DG Rose</a:t>
            </a:r>
            <a:br>
              <a:rPr lang="en-US" sz="3600" b="1" dirty="0" smtClean="0">
                <a:solidFill>
                  <a:schemeClr val="bg1"/>
                </a:solidFill>
              </a:rPr>
            </a:br>
            <a:r>
              <a:rPr lang="en-US" sz="1800" dirty="0">
                <a:solidFill>
                  <a:schemeClr val="bg1"/>
                </a:solidFill>
              </a:rPr>
              <a:t>Music and lyrics by Marjorie </a:t>
            </a:r>
            <a:r>
              <a:rPr lang="en-US" sz="1800" dirty="0" smtClean="0">
                <a:solidFill>
                  <a:schemeClr val="bg1"/>
                </a:solidFill>
              </a:rPr>
              <a:t>Freer, Alpha Mu-Beloit.</a:t>
            </a:r>
            <a:endParaRPr lang="en-US" sz="1800" b="1" dirty="0">
              <a:solidFill>
                <a:schemeClr val="bg1"/>
              </a:solidFill>
            </a:endParaRPr>
          </a:p>
        </p:txBody>
      </p:sp>
      <p:sp>
        <p:nvSpPr>
          <p:cNvPr id="3" name="Content Placeholder 2"/>
          <p:cNvSpPr>
            <a:spLocks noGrp="1"/>
          </p:cNvSpPr>
          <p:nvPr>
            <p:ph idx="1"/>
          </p:nvPr>
        </p:nvSpPr>
        <p:spPr>
          <a:xfrm>
            <a:off x="228600" y="1524000"/>
            <a:ext cx="8686800" cy="4343400"/>
          </a:xfrm>
        </p:spPr>
        <p:txBody>
          <a:bodyPr/>
          <a:lstStyle/>
          <a:p>
            <a:pPr marL="0" indent="0">
              <a:buNone/>
            </a:pPr>
            <a:r>
              <a:rPr lang="en-US" sz="2600" dirty="0">
                <a:solidFill>
                  <a:schemeClr val="bg2"/>
                </a:solidFill>
              </a:rPr>
              <a:t>There’s a beautiful rose, blooming lovely and fair</a:t>
            </a:r>
          </a:p>
          <a:p>
            <a:pPr marL="0" indent="0">
              <a:buNone/>
            </a:pPr>
            <a:r>
              <a:rPr lang="en-US" sz="2600" dirty="0">
                <a:solidFill>
                  <a:schemeClr val="bg2"/>
                </a:solidFill>
              </a:rPr>
              <a:t>And it means such a lot to me.</a:t>
            </a:r>
          </a:p>
          <a:p>
            <a:pPr marL="0" indent="0">
              <a:buNone/>
            </a:pPr>
            <a:r>
              <a:rPr lang="en-US" sz="2600" dirty="0">
                <a:solidFill>
                  <a:schemeClr val="bg2"/>
                </a:solidFill>
              </a:rPr>
              <a:t>I love and revere it, above all the rest,</a:t>
            </a:r>
          </a:p>
          <a:p>
            <a:pPr marL="0" indent="0">
              <a:buNone/>
            </a:pPr>
            <a:r>
              <a:rPr lang="en-US" sz="2600" dirty="0">
                <a:solidFill>
                  <a:schemeClr val="bg2"/>
                </a:solidFill>
              </a:rPr>
              <a:t>It’s the rose of my own D.G.</a:t>
            </a:r>
          </a:p>
          <a:p>
            <a:pPr marL="0" indent="0">
              <a:buNone/>
            </a:pPr>
            <a:r>
              <a:rPr lang="en-US" sz="2600" dirty="0">
                <a:solidFill>
                  <a:schemeClr val="bg2"/>
                </a:solidFill>
              </a:rPr>
              <a:t> </a:t>
            </a:r>
          </a:p>
          <a:p>
            <a:pPr marL="0" indent="0">
              <a:buNone/>
            </a:pPr>
            <a:r>
              <a:rPr lang="en-US" sz="2600" dirty="0">
                <a:solidFill>
                  <a:schemeClr val="bg2"/>
                </a:solidFill>
              </a:rPr>
              <a:t>D.G. rose, my own rose</a:t>
            </a:r>
          </a:p>
          <a:p>
            <a:pPr marL="0" indent="0">
              <a:buNone/>
            </a:pPr>
            <a:r>
              <a:rPr lang="en-US" sz="2600" dirty="0">
                <a:solidFill>
                  <a:schemeClr val="bg2"/>
                </a:solidFill>
              </a:rPr>
              <a:t>Emblem of our loyalty, to the best fraternity.</a:t>
            </a:r>
          </a:p>
          <a:p>
            <a:pPr marL="0" indent="0">
              <a:buNone/>
            </a:pPr>
            <a:r>
              <a:rPr lang="en-US" sz="2600" dirty="0">
                <a:solidFill>
                  <a:schemeClr val="bg2"/>
                </a:solidFill>
              </a:rPr>
              <a:t>D.G. rose, fairest flower that grows</a:t>
            </a:r>
          </a:p>
          <a:p>
            <a:pPr marL="0" indent="0">
              <a:buNone/>
            </a:pPr>
            <a:r>
              <a:rPr lang="en-US" sz="2600" dirty="0">
                <a:solidFill>
                  <a:schemeClr val="bg2"/>
                </a:solidFill>
              </a:rPr>
              <a:t>To our sisters all my love disclose</a:t>
            </a:r>
          </a:p>
          <a:p>
            <a:pPr marL="0" indent="0">
              <a:buNone/>
            </a:pPr>
            <a:r>
              <a:rPr lang="en-US" sz="2600" dirty="0">
                <a:solidFill>
                  <a:schemeClr val="bg2"/>
                </a:solidFill>
              </a:rPr>
              <a:t>Found in the heart of a D.G. rose.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37382541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143000"/>
          </a:xfrm>
        </p:spPr>
        <p:txBody>
          <a:bodyPr/>
          <a:lstStyle/>
          <a:p>
            <a:r>
              <a:rPr lang="en-US" sz="3400" b="1" dirty="0" smtClean="0">
                <a:solidFill>
                  <a:schemeClr val="bg1"/>
                </a:solidFill>
              </a:rPr>
              <a:t>Here’s to Delta Gamma (Friendship Song)</a:t>
            </a:r>
            <a:br>
              <a:rPr lang="en-US" sz="3400" b="1" dirty="0" smtClean="0">
                <a:solidFill>
                  <a:schemeClr val="bg1"/>
                </a:solidFill>
              </a:rPr>
            </a:br>
            <a:r>
              <a:rPr lang="en-US" sz="1800" dirty="0">
                <a:solidFill>
                  <a:schemeClr val="bg1"/>
                </a:solidFill>
              </a:rPr>
              <a:t>May be sung to “Plantation Lullaby” by Vernon Stevens, Gladys Gillette and Albert </a:t>
            </a:r>
            <a:r>
              <a:rPr lang="en-US" sz="1800" dirty="0" err="1" smtClean="0">
                <a:solidFill>
                  <a:schemeClr val="bg1"/>
                </a:solidFill>
              </a:rPr>
              <a:t>Holmer</a:t>
            </a:r>
            <a:r>
              <a:rPr lang="en-US" sz="1800" dirty="0" smtClean="0">
                <a:solidFill>
                  <a:schemeClr val="bg1"/>
                </a:solidFill>
              </a:rPr>
              <a:t>. Lyrics by </a:t>
            </a:r>
            <a:r>
              <a:rPr lang="en-US" sz="1800" dirty="0">
                <a:solidFill>
                  <a:schemeClr val="bg1"/>
                </a:solidFill>
              </a:rPr>
              <a:t>Isabel </a:t>
            </a:r>
            <a:r>
              <a:rPr lang="en-US" sz="1800" dirty="0" smtClean="0">
                <a:solidFill>
                  <a:schemeClr val="bg1"/>
                </a:solidFill>
              </a:rPr>
              <a:t>Lindner, Beta-Washington.</a:t>
            </a:r>
            <a:r>
              <a:rPr lang="en-US" sz="1800" dirty="0">
                <a:solidFill>
                  <a:schemeClr val="bg1"/>
                </a:solidFill>
              </a:rPr>
              <a:t/>
            </a:r>
            <a:br>
              <a:rPr lang="en-US" sz="1800" dirty="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Here’s to Delta Gamma, to her girls so true</a:t>
            </a:r>
          </a:p>
          <a:p>
            <a:pPr marL="0" indent="0">
              <a:buNone/>
            </a:pPr>
            <a:r>
              <a:rPr lang="en-US" sz="2600" dirty="0">
                <a:solidFill>
                  <a:schemeClr val="bg2"/>
                </a:solidFill>
              </a:rPr>
              <a:t>To her bronze and pink and blue,</a:t>
            </a:r>
          </a:p>
          <a:p>
            <a:pPr marL="0" indent="0">
              <a:buNone/>
            </a:pPr>
            <a:r>
              <a:rPr lang="en-US" sz="2600" dirty="0">
                <a:solidFill>
                  <a:schemeClr val="bg2"/>
                </a:solidFill>
              </a:rPr>
              <a:t>Here’s to all her friendships, friendships old and new,</a:t>
            </a:r>
          </a:p>
          <a:p>
            <a:pPr marL="0" indent="0">
              <a:buNone/>
            </a:pPr>
            <a:r>
              <a:rPr lang="en-US" sz="2600" dirty="0">
                <a:solidFill>
                  <a:schemeClr val="bg2"/>
                </a:solidFill>
              </a:rPr>
              <a:t>Now we sing this song to you,</a:t>
            </a:r>
          </a:p>
          <a:p>
            <a:pPr marL="0" indent="0">
              <a:buNone/>
            </a:pPr>
            <a:r>
              <a:rPr lang="en-US" sz="2600" dirty="0">
                <a:solidFill>
                  <a:schemeClr val="bg2"/>
                </a:solidFill>
              </a:rPr>
              <a:t>Happy that we met you, sorry we must part</a:t>
            </a:r>
          </a:p>
          <a:p>
            <a:pPr marL="0" indent="0">
              <a:buNone/>
            </a:pPr>
            <a:r>
              <a:rPr lang="en-US" sz="2600" dirty="0">
                <a:solidFill>
                  <a:schemeClr val="bg2"/>
                </a:solidFill>
              </a:rPr>
              <a:t>With the hope we’ll meet again.</a:t>
            </a:r>
          </a:p>
          <a:p>
            <a:pPr marL="0" indent="0">
              <a:buNone/>
            </a:pPr>
            <a:r>
              <a:rPr lang="en-US" sz="2600" dirty="0">
                <a:solidFill>
                  <a:schemeClr val="bg2"/>
                </a:solidFill>
              </a:rPr>
              <a:t>Now we sing to new friends, loyalty to old friends</a:t>
            </a:r>
          </a:p>
          <a:p>
            <a:pPr marL="0" indent="0">
              <a:buNone/>
            </a:pPr>
            <a:r>
              <a:rPr lang="en-US" sz="2600" dirty="0">
                <a:solidFill>
                  <a:schemeClr val="bg2"/>
                </a:solidFill>
              </a:rPr>
              <a:t>Delta Gamma friends, good night to you.</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40463893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Basket Full of Cream-Colored Roses</a:t>
            </a:r>
            <a:br>
              <a:rPr lang="en-US" sz="3600" b="1" dirty="0" smtClean="0">
                <a:solidFill>
                  <a:schemeClr val="bg1"/>
                </a:solidFill>
              </a:rPr>
            </a:br>
            <a:r>
              <a:rPr lang="en-US" sz="1800" dirty="0">
                <a:solidFill>
                  <a:schemeClr val="bg1"/>
                </a:solidFill>
              </a:rPr>
              <a:t>May be sung to the tune of “That’s All” by Brandt and </a:t>
            </a:r>
            <a:r>
              <a:rPr lang="en-US" sz="1800" dirty="0" err="1">
                <a:solidFill>
                  <a:schemeClr val="bg1"/>
                </a:solidFill>
              </a:rPr>
              <a:t>Haymes</a:t>
            </a:r>
            <a:r>
              <a:rPr lang="en-US" sz="1800" dirty="0">
                <a:solidFill>
                  <a:schemeClr val="bg1"/>
                </a:solidFill>
              </a:rPr>
              <a:t>. </a:t>
            </a:r>
            <a:r>
              <a:rPr lang="en-US" sz="1800" dirty="0" smtClean="0">
                <a:solidFill>
                  <a:schemeClr val="bg1"/>
                </a:solidFill>
              </a:rPr>
              <a:t>Lyrics by Gamma Phi-Arizona State.</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I’ve a basket full of cream-colored roses,</a:t>
            </a:r>
          </a:p>
          <a:p>
            <a:pPr marL="0" indent="0">
              <a:buNone/>
            </a:pPr>
            <a:r>
              <a:rPr lang="en-US" sz="2600" dirty="0">
                <a:solidFill>
                  <a:schemeClr val="bg2"/>
                </a:solidFill>
              </a:rPr>
              <a:t>I’ve a little shield of white on shiny gold.</a:t>
            </a:r>
          </a:p>
          <a:p>
            <a:pPr marL="0" indent="0">
              <a:buNone/>
            </a:pPr>
            <a:r>
              <a:rPr lang="en-US" sz="2600" dirty="0">
                <a:solidFill>
                  <a:schemeClr val="bg2"/>
                </a:solidFill>
              </a:rPr>
              <a:t>I’ve a pledge of loyalty to a grand sorority</a:t>
            </a:r>
          </a:p>
          <a:p>
            <a:pPr marL="0" indent="0">
              <a:buNone/>
            </a:pPr>
            <a:r>
              <a:rPr lang="en-US" sz="2600" dirty="0">
                <a:solidFill>
                  <a:schemeClr val="bg2"/>
                </a:solidFill>
              </a:rPr>
              <a:t>That’s all…that’s all.</a:t>
            </a:r>
          </a:p>
          <a:p>
            <a:pPr marL="0" indent="0">
              <a:buNone/>
            </a:pPr>
            <a:r>
              <a:rPr lang="en-US" sz="2600" dirty="0">
                <a:solidFill>
                  <a:schemeClr val="bg2"/>
                </a:solidFill>
              </a:rPr>
              <a:t> </a:t>
            </a:r>
          </a:p>
          <a:p>
            <a:pPr marL="0" indent="0">
              <a:buNone/>
            </a:pPr>
            <a:r>
              <a:rPr lang="en-US" sz="2600" dirty="0">
                <a:solidFill>
                  <a:schemeClr val="bg2"/>
                </a:solidFill>
              </a:rPr>
              <a:t>I’ve an image of a gold-fluted anchor</a:t>
            </a:r>
          </a:p>
          <a:p>
            <a:pPr marL="0" indent="0">
              <a:buNone/>
            </a:pPr>
            <a:r>
              <a:rPr lang="en-US" sz="2600" dirty="0">
                <a:solidFill>
                  <a:schemeClr val="bg2"/>
                </a:solidFill>
              </a:rPr>
              <a:t>Right beside my very favorite fellow’s pin.</a:t>
            </a:r>
          </a:p>
          <a:p>
            <a:pPr marL="0" indent="0">
              <a:buNone/>
            </a:pPr>
            <a:r>
              <a:rPr lang="en-US" sz="2600" dirty="0">
                <a:solidFill>
                  <a:schemeClr val="bg2"/>
                </a:solidFill>
              </a:rPr>
              <a:t>I’ve a friend who’ll stand by me ‘till the sky falls to the sea,</a:t>
            </a:r>
          </a:p>
          <a:p>
            <a:pPr marL="0" indent="0">
              <a:buNone/>
            </a:pPr>
            <a:r>
              <a:rPr lang="en-US" sz="2600" dirty="0">
                <a:solidFill>
                  <a:schemeClr val="bg2"/>
                </a:solidFill>
              </a:rPr>
              <a:t>That’s all…that’s all.</a:t>
            </a:r>
          </a:p>
          <a:p>
            <a:pPr marL="0" indent="0">
              <a:buNone/>
            </a:pPr>
            <a:endParaRPr lang="en-US" sz="2600" dirty="0">
              <a:solidFill>
                <a:schemeClr val="bg2"/>
              </a:solidFill>
            </a:endParaRPr>
          </a:p>
        </p:txBody>
      </p:sp>
    </p:spTree>
    <p:extLst>
      <p:ext uri="{BB962C8B-B14F-4D97-AF65-F5344CB8AC3E}">
        <p14:creationId xmlns:p14="http://schemas.microsoft.com/office/powerpoint/2010/main" val="122667047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Basket Full of Cream-Colored Roses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(Slowly) I’ve a dream of one day passing on that anchor</a:t>
            </a:r>
          </a:p>
          <a:p>
            <a:pPr marL="0" indent="0">
              <a:buNone/>
            </a:pPr>
            <a:r>
              <a:rPr lang="en-US" sz="2600" dirty="0">
                <a:solidFill>
                  <a:schemeClr val="bg2"/>
                </a:solidFill>
              </a:rPr>
              <a:t>To a little girl who looks a lot like me</a:t>
            </a:r>
          </a:p>
          <a:p>
            <a:pPr marL="0" indent="0">
              <a:buNone/>
            </a:pPr>
            <a:r>
              <a:rPr lang="en-US" sz="2600" dirty="0">
                <a:solidFill>
                  <a:schemeClr val="bg2"/>
                </a:solidFill>
              </a:rPr>
              <a:t>And forever she will be…my own sweet delta G</a:t>
            </a:r>
          </a:p>
          <a:p>
            <a:pPr marL="0" indent="0">
              <a:buNone/>
            </a:pPr>
            <a:r>
              <a:rPr lang="en-US" sz="2600" dirty="0">
                <a:solidFill>
                  <a:schemeClr val="bg2"/>
                </a:solidFill>
              </a:rPr>
              <a:t>That’s all…that’s all.</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71741346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Delta Gamma Sweetheart</a:t>
            </a:r>
            <a:br>
              <a:rPr lang="en-US" sz="3600" b="1" dirty="0" smtClean="0">
                <a:solidFill>
                  <a:schemeClr val="bg1"/>
                </a:solidFill>
              </a:rPr>
            </a:br>
            <a:r>
              <a:rPr lang="en-US" sz="1800" dirty="0" smtClean="0">
                <a:solidFill>
                  <a:schemeClr val="bg1"/>
                </a:solidFill>
              </a:rPr>
              <a:t>Melody by Joanne </a:t>
            </a:r>
            <a:r>
              <a:rPr lang="en-US" sz="1800" dirty="0">
                <a:solidFill>
                  <a:schemeClr val="bg1"/>
                </a:solidFill>
              </a:rPr>
              <a:t>Smith, </a:t>
            </a:r>
            <a:r>
              <a:rPr lang="en-US" sz="1800" dirty="0" smtClean="0">
                <a:solidFill>
                  <a:schemeClr val="bg1"/>
                </a:solidFill>
              </a:rPr>
              <a:t>Alpha Nu-USC. Lyrics by June </a:t>
            </a:r>
            <a:r>
              <a:rPr lang="en-US" sz="1800" dirty="0">
                <a:solidFill>
                  <a:schemeClr val="bg1"/>
                </a:solidFill>
              </a:rPr>
              <a:t>McCloskey, </a:t>
            </a:r>
            <a:r>
              <a:rPr lang="en-US" sz="1800" dirty="0" smtClean="0">
                <a:solidFill>
                  <a:schemeClr val="bg1"/>
                </a:solidFill>
              </a:rPr>
              <a:t>Alpha Nu-USC.</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I have a sweetheart, fair as a rose.</a:t>
            </a:r>
          </a:p>
          <a:p>
            <a:pPr marL="0" indent="0">
              <a:buNone/>
            </a:pPr>
            <a:r>
              <a:rPr lang="en-US" sz="2600" dirty="0">
                <a:solidFill>
                  <a:schemeClr val="bg2"/>
                </a:solidFill>
              </a:rPr>
              <a:t>Sweet as an angel, my heart will disclose.</a:t>
            </a:r>
          </a:p>
          <a:p>
            <a:pPr marL="0" indent="0">
              <a:buNone/>
            </a:pPr>
            <a:r>
              <a:rPr lang="en-US" sz="2600" dirty="0">
                <a:solidFill>
                  <a:schemeClr val="bg2"/>
                </a:solidFill>
              </a:rPr>
              <a:t>I will be faithful ‘till ‘ere we part</a:t>
            </a:r>
          </a:p>
          <a:p>
            <a:pPr marL="0" indent="0">
              <a:buNone/>
            </a:pPr>
            <a:r>
              <a:rPr lang="en-US" sz="2600" dirty="0">
                <a:solidFill>
                  <a:schemeClr val="bg2"/>
                </a:solidFill>
              </a:rPr>
              <a:t>Always I love her, my Delta G Sweetheart.</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426464198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Anyplace, Anywhere, Anytime</a:t>
            </a:r>
            <a:br>
              <a:rPr lang="en-US" sz="3600" b="1" dirty="0" smtClean="0">
                <a:solidFill>
                  <a:schemeClr val="bg1"/>
                </a:solidFill>
              </a:rPr>
            </a:br>
            <a:r>
              <a:rPr lang="en-US" sz="1800" dirty="0">
                <a:solidFill>
                  <a:schemeClr val="bg1"/>
                </a:solidFill>
              </a:rPr>
              <a:t>Music and lyrics by Diane </a:t>
            </a:r>
            <a:r>
              <a:rPr lang="en-US" sz="1800" dirty="0" smtClean="0">
                <a:solidFill>
                  <a:schemeClr val="bg1"/>
                </a:solidFill>
              </a:rPr>
              <a:t>Turner, Gamma Tau-Texas Christian.</a:t>
            </a:r>
            <a:endParaRPr lang="en-US" sz="1800" b="1" dirty="0">
              <a:solidFill>
                <a:schemeClr val="bg1"/>
              </a:solidFill>
            </a:endParaRPr>
          </a:p>
        </p:txBody>
      </p:sp>
      <p:sp>
        <p:nvSpPr>
          <p:cNvPr id="3" name="Content Placeholder 2"/>
          <p:cNvSpPr>
            <a:spLocks noGrp="1"/>
          </p:cNvSpPr>
          <p:nvPr>
            <p:ph idx="1"/>
          </p:nvPr>
        </p:nvSpPr>
        <p:spPr>
          <a:xfrm>
            <a:off x="228600" y="1524000"/>
            <a:ext cx="8686800" cy="4876800"/>
          </a:xfrm>
        </p:spPr>
        <p:txBody>
          <a:bodyPr/>
          <a:lstStyle/>
          <a:p>
            <a:pPr marL="0" indent="0">
              <a:buNone/>
            </a:pPr>
            <a:r>
              <a:rPr lang="en-US" dirty="0">
                <a:solidFill>
                  <a:schemeClr val="bg2"/>
                </a:solidFill>
              </a:rPr>
              <a:t>I’ll chase the rainbow, I’ll search my mind</a:t>
            </a:r>
          </a:p>
          <a:p>
            <a:pPr marL="0" indent="0">
              <a:buNone/>
            </a:pPr>
            <a:r>
              <a:rPr lang="en-US" dirty="0">
                <a:solidFill>
                  <a:schemeClr val="bg2"/>
                </a:solidFill>
              </a:rPr>
              <a:t>I’ll find tomorrow—anyplace, anywhere, anytime.</a:t>
            </a:r>
          </a:p>
          <a:p>
            <a:pPr marL="0" indent="0">
              <a:buNone/>
            </a:pPr>
            <a:r>
              <a:rPr lang="en-US" dirty="0">
                <a:solidFill>
                  <a:schemeClr val="bg2"/>
                </a:solidFill>
              </a:rPr>
              <a:t>I’ll touch a flower, I’ll know my kind.</a:t>
            </a:r>
          </a:p>
          <a:p>
            <a:pPr marL="0" indent="0">
              <a:buNone/>
            </a:pPr>
            <a:r>
              <a:rPr lang="en-US" dirty="0">
                <a:solidFill>
                  <a:schemeClr val="bg2"/>
                </a:solidFill>
              </a:rPr>
              <a:t>I’ll give my friendship—anyplace, anywhere, anytime. </a:t>
            </a:r>
          </a:p>
          <a:p>
            <a:pPr marL="0" indent="0">
              <a:buNone/>
            </a:pPr>
            <a:r>
              <a:rPr lang="en-US" sz="1600" dirty="0">
                <a:solidFill>
                  <a:schemeClr val="bg2"/>
                </a:solidFill>
              </a:rPr>
              <a:t> </a:t>
            </a:r>
          </a:p>
          <a:p>
            <a:pPr marL="0" indent="0">
              <a:buNone/>
            </a:pPr>
            <a:r>
              <a:rPr lang="en-US" dirty="0">
                <a:solidFill>
                  <a:schemeClr val="bg2"/>
                </a:solidFill>
              </a:rPr>
              <a:t>Bathed in sunshine, life will be.</a:t>
            </a:r>
          </a:p>
          <a:p>
            <a:pPr marL="0" indent="0">
              <a:buNone/>
            </a:pPr>
            <a:r>
              <a:rPr lang="en-US" dirty="0">
                <a:solidFill>
                  <a:schemeClr val="bg2"/>
                </a:solidFill>
              </a:rPr>
              <a:t>Brighter days filled with friendship for me.</a:t>
            </a:r>
          </a:p>
          <a:p>
            <a:pPr marL="0" indent="0">
              <a:buNone/>
            </a:pPr>
            <a:r>
              <a:rPr lang="en-US" dirty="0">
                <a:solidFill>
                  <a:schemeClr val="bg2"/>
                </a:solidFill>
              </a:rPr>
              <a:t>I’ll wear an anchor, I think I’ll find</a:t>
            </a:r>
          </a:p>
          <a:p>
            <a:pPr marL="0" indent="0">
              <a:buNone/>
            </a:pPr>
            <a:r>
              <a:rPr lang="en-US" dirty="0">
                <a:solidFill>
                  <a:schemeClr val="bg2"/>
                </a:solidFill>
              </a:rPr>
              <a:t>I’ll be a DG, anyplace, anywhere, anytime.</a:t>
            </a:r>
          </a:p>
          <a:p>
            <a:pPr marL="0" indent="0">
              <a:buNone/>
            </a:pPr>
            <a:endParaRPr lang="en-US" sz="1600" dirty="0" smtClean="0">
              <a:solidFill>
                <a:schemeClr val="bg2"/>
              </a:solidFill>
            </a:endParaRPr>
          </a:p>
          <a:p>
            <a:pPr marL="0" indent="0">
              <a:buNone/>
            </a:pPr>
            <a:r>
              <a:rPr lang="en-US" dirty="0" smtClean="0">
                <a:solidFill>
                  <a:schemeClr val="bg2"/>
                </a:solidFill>
              </a:rPr>
              <a:t>I’ll </a:t>
            </a:r>
            <a:r>
              <a:rPr lang="en-US" dirty="0">
                <a:solidFill>
                  <a:schemeClr val="bg2"/>
                </a:solidFill>
              </a:rPr>
              <a:t>chase the rainbow, I’ll search my mind.</a:t>
            </a:r>
          </a:p>
          <a:p>
            <a:pPr marL="0" indent="0">
              <a:buNone/>
            </a:pPr>
            <a:r>
              <a:rPr lang="en-US" dirty="0">
                <a:solidFill>
                  <a:schemeClr val="bg2"/>
                </a:solidFill>
              </a:rPr>
              <a:t>I’ll find tomorrow—anyplace, anywhere anytime.</a:t>
            </a:r>
          </a:p>
          <a:p>
            <a:pPr marL="0" indent="0">
              <a:buNone/>
            </a:pPr>
            <a:endParaRPr lang="en-US"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470921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sz="3600" b="1" dirty="0">
                <a:solidFill>
                  <a:schemeClr val="bg1"/>
                </a:solidFill>
              </a:rPr>
              <a:t>Cheer Song </a:t>
            </a:r>
            <a:r>
              <a:rPr lang="en-US" dirty="0">
                <a:solidFill>
                  <a:schemeClr val="bg1"/>
                </a:solidFill>
              </a:rPr>
              <a:t/>
            </a:r>
            <a:br>
              <a:rPr lang="en-US" dirty="0">
                <a:solidFill>
                  <a:schemeClr val="bg1"/>
                </a:solidFill>
              </a:rPr>
            </a:br>
            <a:r>
              <a:rPr lang="en-US" sz="1800" dirty="0" smtClean="0">
                <a:solidFill>
                  <a:schemeClr val="bg1"/>
                </a:solidFill>
              </a:rPr>
              <a:t>Chant from Gamma Alpha-Tennessee.</a:t>
            </a:r>
            <a:endParaRPr lang="en-US" dirty="0">
              <a:solidFill>
                <a:schemeClr val="bg1"/>
              </a:solidFill>
            </a:endParaRPr>
          </a:p>
        </p:txBody>
      </p:sp>
      <p:sp>
        <p:nvSpPr>
          <p:cNvPr id="3" name="Content Placeholder 2"/>
          <p:cNvSpPr>
            <a:spLocks noGrp="1"/>
          </p:cNvSpPr>
          <p:nvPr>
            <p:ph idx="1"/>
          </p:nvPr>
        </p:nvSpPr>
        <p:spPr>
          <a:xfrm>
            <a:off x="457200" y="1524000"/>
            <a:ext cx="8229600" cy="4953000"/>
          </a:xfrm>
        </p:spPr>
        <p:txBody>
          <a:bodyPr/>
          <a:lstStyle/>
          <a:p>
            <a:pPr marL="0" indent="0">
              <a:buNone/>
            </a:pPr>
            <a:r>
              <a:rPr lang="en-US" sz="1800" dirty="0">
                <a:solidFill>
                  <a:schemeClr val="bg2"/>
                </a:solidFill>
              </a:rPr>
              <a:t>(Done in a call and response)</a:t>
            </a:r>
          </a:p>
          <a:p>
            <a:pPr marL="0" indent="0">
              <a:buNone/>
            </a:pPr>
            <a:r>
              <a:rPr lang="en-US" sz="2600" dirty="0">
                <a:solidFill>
                  <a:schemeClr val="bg2"/>
                </a:solidFill>
              </a:rPr>
              <a:t>Let me hear those DGs yell,</a:t>
            </a:r>
          </a:p>
          <a:p>
            <a:pPr marL="0" indent="0">
              <a:buNone/>
            </a:pPr>
            <a:r>
              <a:rPr lang="en-US" sz="2600" dirty="0">
                <a:solidFill>
                  <a:schemeClr val="bg2"/>
                </a:solidFill>
              </a:rPr>
              <a:t>What’s that you say?</a:t>
            </a:r>
          </a:p>
          <a:p>
            <a:pPr marL="0" indent="0">
              <a:buNone/>
            </a:pPr>
            <a:r>
              <a:rPr lang="en-US" sz="2600" dirty="0">
                <a:solidFill>
                  <a:schemeClr val="bg2"/>
                </a:solidFill>
              </a:rPr>
              <a:t>I said let me hear those DGs yell</a:t>
            </a:r>
          </a:p>
          <a:p>
            <a:pPr marL="0" indent="0">
              <a:buNone/>
            </a:pPr>
            <a:r>
              <a:rPr lang="en-US" sz="2600" dirty="0">
                <a:solidFill>
                  <a:schemeClr val="bg2"/>
                </a:solidFill>
              </a:rPr>
              <a:t>What’s that you say?</a:t>
            </a:r>
          </a:p>
          <a:p>
            <a:pPr marL="0" indent="0">
              <a:buNone/>
            </a:pPr>
            <a:r>
              <a:rPr lang="en-US" sz="1800" dirty="0">
                <a:solidFill>
                  <a:schemeClr val="bg2"/>
                </a:solidFill>
              </a:rPr>
              <a:t> </a:t>
            </a:r>
            <a:r>
              <a:rPr lang="en-US" sz="1800" dirty="0" smtClean="0">
                <a:solidFill>
                  <a:schemeClr val="bg2"/>
                </a:solidFill>
              </a:rPr>
              <a:t>(</a:t>
            </a:r>
            <a:r>
              <a:rPr lang="en-US" sz="1800" dirty="0">
                <a:solidFill>
                  <a:schemeClr val="bg2"/>
                </a:solidFill>
              </a:rPr>
              <a:t>All together)</a:t>
            </a:r>
          </a:p>
          <a:p>
            <a:pPr marL="0" indent="0">
              <a:buNone/>
            </a:pPr>
            <a:r>
              <a:rPr lang="en-US" sz="2600" dirty="0">
                <a:solidFill>
                  <a:schemeClr val="bg2"/>
                </a:solidFill>
              </a:rPr>
              <a:t>D-E-L-T-A-G-A-M-M-A</a:t>
            </a:r>
          </a:p>
          <a:p>
            <a:pPr marL="0" indent="0">
              <a:buNone/>
            </a:pPr>
            <a:r>
              <a:rPr lang="en-US" sz="2600" dirty="0">
                <a:solidFill>
                  <a:schemeClr val="bg2"/>
                </a:solidFill>
              </a:rPr>
              <a:t>Delta Gamma Girls, say what?</a:t>
            </a:r>
          </a:p>
          <a:p>
            <a:pPr marL="0" indent="0">
              <a:buNone/>
            </a:pPr>
            <a:r>
              <a:rPr lang="en-US" sz="2600" dirty="0">
                <a:solidFill>
                  <a:schemeClr val="bg2"/>
                </a:solidFill>
              </a:rPr>
              <a:t>D-E-L-T-A-G-A-M-M-A</a:t>
            </a:r>
          </a:p>
          <a:p>
            <a:pPr marL="0" indent="0">
              <a:buNone/>
            </a:pPr>
            <a:r>
              <a:rPr lang="en-US" sz="2600" dirty="0">
                <a:solidFill>
                  <a:schemeClr val="bg2"/>
                </a:solidFill>
              </a:rPr>
              <a:t>D-E-L-T-A-G-A-M-M-A</a:t>
            </a:r>
          </a:p>
          <a:p>
            <a:pPr marL="0" indent="0">
              <a:buNone/>
            </a:pPr>
            <a:r>
              <a:rPr lang="en-US" sz="2600" dirty="0">
                <a:solidFill>
                  <a:schemeClr val="bg2"/>
                </a:solidFill>
              </a:rPr>
              <a:t>Delta Gamma girls.</a:t>
            </a:r>
          </a:p>
          <a:p>
            <a:pPr marL="0" indent="0">
              <a:buNone/>
            </a:pPr>
            <a:endParaRPr lang="en-US"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06283968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When College Has Ended</a:t>
            </a:r>
            <a:r>
              <a:rPr lang="en-US" sz="3600" dirty="0" smtClean="0">
                <a:solidFill>
                  <a:schemeClr val="bg1"/>
                </a:solidFill>
              </a:rPr>
              <a:t/>
            </a:r>
            <a:br>
              <a:rPr lang="en-US" sz="3600" dirty="0" smtClean="0">
                <a:solidFill>
                  <a:schemeClr val="bg1"/>
                </a:solidFill>
              </a:rPr>
            </a:br>
            <a:r>
              <a:rPr lang="en-US" sz="1800" dirty="0">
                <a:solidFill>
                  <a:schemeClr val="bg1"/>
                </a:solidFill>
              </a:rPr>
              <a:t>May be sung to the tune of “Ash Grove”, a Welsh folk </a:t>
            </a:r>
            <a:r>
              <a:rPr lang="en-US" sz="1800" dirty="0" smtClean="0">
                <a:solidFill>
                  <a:schemeClr val="bg1"/>
                </a:solidFill>
              </a:rPr>
              <a:t>song.</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When college has ended, these memories will linger.</a:t>
            </a:r>
          </a:p>
          <a:p>
            <a:pPr marL="0" indent="0">
              <a:buNone/>
            </a:pPr>
            <a:r>
              <a:rPr lang="en-US" sz="2600" dirty="0">
                <a:solidFill>
                  <a:schemeClr val="bg2"/>
                </a:solidFill>
              </a:rPr>
              <a:t>Our anchor, our cream rose, our bronze, pink and blue</a:t>
            </a:r>
          </a:p>
          <a:p>
            <a:pPr marL="0" indent="0">
              <a:buNone/>
            </a:pPr>
            <a:r>
              <a:rPr lang="en-US" sz="2600" dirty="0">
                <a:solidFill>
                  <a:schemeClr val="bg2"/>
                </a:solidFill>
              </a:rPr>
              <a:t>Are part of the memories to the day that we die.</a:t>
            </a:r>
          </a:p>
          <a:p>
            <a:pPr marL="0" indent="0">
              <a:buNone/>
            </a:pPr>
            <a:r>
              <a:rPr lang="en-US" sz="2600" dirty="0">
                <a:solidFill>
                  <a:schemeClr val="bg2"/>
                </a:solidFill>
              </a:rPr>
              <a:t>Delta Gamma sail onward and rush with the tide.</a:t>
            </a:r>
          </a:p>
          <a:p>
            <a:pPr marL="0" indent="0">
              <a:buNone/>
            </a:pPr>
            <a:r>
              <a:rPr lang="en-US" sz="2600" dirty="0">
                <a:solidFill>
                  <a:schemeClr val="bg2"/>
                </a:solidFill>
              </a:rPr>
              <a:t> </a:t>
            </a:r>
          </a:p>
          <a:p>
            <a:pPr marL="0" indent="0">
              <a:buNone/>
            </a:pPr>
            <a:r>
              <a:rPr lang="en-US" sz="2600" dirty="0">
                <a:solidFill>
                  <a:schemeClr val="bg2"/>
                </a:solidFill>
              </a:rPr>
              <a:t>Our history, tradition, the small golden chain,</a:t>
            </a:r>
          </a:p>
          <a:p>
            <a:pPr marL="0" indent="0">
              <a:buNone/>
            </a:pPr>
            <a:r>
              <a:rPr lang="en-US" sz="2600" dirty="0">
                <a:solidFill>
                  <a:schemeClr val="bg2"/>
                </a:solidFill>
              </a:rPr>
              <a:t>The anchor and crest that we bear with our name</a:t>
            </a:r>
          </a:p>
          <a:p>
            <a:pPr marL="0" indent="0">
              <a:buNone/>
            </a:pPr>
            <a:r>
              <a:rPr lang="en-US" sz="2600" dirty="0">
                <a:solidFill>
                  <a:schemeClr val="bg2"/>
                </a:solidFill>
              </a:rPr>
              <a:t>Are part of the memories to the day that we die.</a:t>
            </a:r>
          </a:p>
          <a:p>
            <a:pPr marL="0" indent="0">
              <a:buNone/>
            </a:pPr>
            <a:r>
              <a:rPr lang="en-US" sz="2600" dirty="0">
                <a:solidFill>
                  <a:schemeClr val="bg2"/>
                </a:solidFill>
              </a:rPr>
              <a:t>Delta Gamma sail onward and rush with the tide.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50983309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Take a Look in My Heart</a:t>
            </a:r>
            <a:br>
              <a:rPr lang="en-US" sz="3600" b="1" dirty="0" smtClean="0">
                <a:solidFill>
                  <a:schemeClr val="bg1"/>
                </a:solidFill>
              </a:rPr>
            </a:br>
            <a:r>
              <a:rPr lang="en-US" sz="1800" dirty="0">
                <a:solidFill>
                  <a:schemeClr val="bg1"/>
                </a:solidFill>
              </a:rPr>
              <a:t>Music and lyrics by Diane </a:t>
            </a:r>
            <a:r>
              <a:rPr lang="en-US" sz="1800" dirty="0" smtClean="0">
                <a:solidFill>
                  <a:schemeClr val="bg1"/>
                </a:solidFill>
              </a:rPr>
              <a:t>Turner, Gamma Tau-Texas Christian.</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Take a look in my heart—</a:t>
            </a:r>
          </a:p>
          <a:p>
            <a:pPr marL="0" indent="0">
              <a:buNone/>
            </a:pPr>
            <a:r>
              <a:rPr lang="en-US" sz="2600" dirty="0">
                <a:solidFill>
                  <a:schemeClr val="bg2"/>
                </a:solidFill>
              </a:rPr>
              <a:t>Do you see someone that you should know?</a:t>
            </a:r>
          </a:p>
          <a:p>
            <a:pPr marL="0" indent="0">
              <a:buNone/>
            </a:pPr>
            <a:r>
              <a:rPr lang="en-US" sz="2600" dirty="0">
                <a:solidFill>
                  <a:schemeClr val="bg2"/>
                </a:solidFill>
              </a:rPr>
              <a:t>It’s a pity that nothing can show,</a:t>
            </a:r>
          </a:p>
          <a:p>
            <a:pPr marL="0" indent="0">
              <a:buNone/>
            </a:pPr>
            <a:r>
              <a:rPr lang="en-US" sz="2600" dirty="0">
                <a:solidFill>
                  <a:schemeClr val="bg2"/>
                </a:solidFill>
              </a:rPr>
              <a:t>What is hiding inside.</a:t>
            </a:r>
          </a:p>
          <a:p>
            <a:pPr marL="0" indent="0">
              <a:buNone/>
            </a:pPr>
            <a:r>
              <a:rPr lang="en-US" sz="2600" dirty="0">
                <a:solidFill>
                  <a:schemeClr val="bg2"/>
                </a:solidFill>
              </a:rPr>
              <a:t>		</a:t>
            </a:r>
          </a:p>
          <a:p>
            <a:pPr marL="0" indent="0">
              <a:buNone/>
            </a:pPr>
            <a:r>
              <a:rPr lang="en-US" sz="2600" dirty="0">
                <a:solidFill>
                  <a:schemeClr val="bg2"/>
                </a:solidFill>
              </a:rPr>
              <a:t>Take a look in my </a:t>
            </a:r>
            <a:r>
              <a:rPr lang="en-US" sz="2600" dirty="0" smtClean="0">
                <a:solidFill>
                  <a:schemeClr val="bg2"/>
                </a:solidFill>
              </a:rPr>
              <a:t>heart—</a:t>
            </a:r>
            <a:endParaRPr lang="en-US" sz="2600" dirty="0">
              <a:solidFill>
                <a:schemeClr val="bg2"/>
              </a:solidFill>
            </a:endParaRPr>
          </a:p>
          <a:p>
            <a:pPr marL="0" indent="0">
              <a:buNone/>
            </a:pPr>
            <a:r>
              <a:rPr lang="en-US" sz="2600" dirty="0">
                <a:solidFill>
                  <a:schemeClr val="bg2"/>
                </a:solidFill>
              </a:rPr>
              <a:t>Counting friendships I cherish within</a:t>
            </a:r>
          </a:p>
          <a:p>
            <a:pPr marL="0" indent="0">
              <a:buNone/>
            </a:pPr>
            <a:r>
              <a:rPr lang="en-US" sz="2600" dirty="0">
                <a:solidFill>
                  <a:schemeClr val="bg2"/>
                </a:solidFill>
              </a:rPr>
              <a:t>There are many who wear anchor pins,</a:t>
            </a:r>
          </a:p>
          <a:p>
            <a:pPr marL="0" indent="0">
              <a:buNone/>
            </a:pPr>
            <a:r>
              <a:rPr lang="en-US" sz="2600" dirty="0">
                <a:solidFill>
                  <a:schemeClr val="bg2"/>
                </a:solidFill>
              </a:rPr>
              <a:t>Living deeply inside.</a:t>
            </a:r>
          </a:p>
          <a:p>
            <a:pPr marL="0" indent="0">
              <a:buNone/>
            </a:pPr>
            <a:endParaRPr lang="en-US" sz="2600" dirty="0">
              <a:solidFill>
                <a:schemeClr val="bg2"/>
              </a:solidFill>
            </a:endParaRPr>
          </a:p>
        </p:txBody>
      </p:sp>
    </p:spTree>
    <p:extLst>
      <p:ext uri="{BB962C8B-B14F-4D97-AF65-F5344CB8AC3E}">
        <p14:creationId xmlns:p14="http://schemas.microsoft.com/office/powerpoint/2010/main" val="9680870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Take a Look in My Heart (cont’d.)</a:t>
            </a:r>
            <a:br>
              <a:rPr lang="en-US" sz="3600" dirty="0" smtClean="0">
                <a:solidFill>
                  <a:schemeClr val="bg1"/>
                </a:solidFill>
              </a:rPr>
            </a:br>
            <a:endParaRPr lang="en-US" sz="18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If words could but tell you,</a:t>
            </a:r>
          </a:p>
          <a:p>
            <a:pPr marL="0" indent="0">
              <a:buNone/>
            </a:pPr>
            <a:r>
              <a:rPr lang="en-US" sz="2600" dirty="0">
                <a:solidFill>
                  <a:schemeClr val="bg2"/>
                </a:solidFill>
              </a:rPr>
              <a:t>If hearts could but show…</a:t>
            </a:r>
          </a:p>
          <a:p>
            <a:pPr marL="0" indent="0">
              <a:buNone/>
            </a:pPr>
            <a:r>
              <a:rPr lang="en-US" sz="2600" dirty="0">
                <a:solidFill>
                  <a:schemeClr val="bg2"/>
                </a:solidFill>
              </a:rPr>
              <a:t>But words just can’t tell you,</a:t>
            </a:r>
          </a:p>
          <a:p>
            <a:pPr marL="0" indent="0">
              <a:buNone/>
            </a:pPr>
            <a:r>
              <a:rPr lang="en-US" sz="2600" dirty="0">
                <a:solidFill>
                  <a:schemeClr val="bg2"/>
                </a:solidFill>
              </a:rPr>
              <a:t>Maybe, someday you’ll know.</a:t>
            </a:r>
          </a:p>
          <a:p>
            <a:pPr marL="0" indent="0">
              <a:buNone/>
            </a:pPr>
            <a:r>
              <a:rPr lang="en-US" sz="2600" dirty="0">
                <a:solidFill>
                  <a:schemeClr val="bg2"/>
                </a:solidFill>
              </a:rPr>
              <a:t> </a:t>
            </a:r>
          </a:p>
          <a:p>
            <a:pPr marL="0" indent="0">
              <a:buNone/>
            </a:pPr>
            <a:r>
              <a:rPr lang="en-US" sz="2600" dirty="0">
                <a:solidFill>
                  <a:schemeClr val="bg2"/>
                </a:solidFill>
              </a:rPr>
              <a:t>Take a look in my heart.</a:t>
            </a:r>
          </a:p>
          <a:p>
            <a:pPr marL="0" indent="0">
              <a:buNone/>
            </a:pPr>
            <a:r>
              <a:rPr lang="en-US" sz="2600" dirty="0">
                <a:solidFill>
                  <a:schemeClr val="bg2"/>
                </a:solidFill>
              </a:rPr>
              <a:t>It’s reflecting a friendship that’s new</a:t>
            </a:r>
          </a:p>
          <a:p>
            <a:pPr marL="0" indent="0">
              <a:buNone/>
            </a:pPr>
            <a:r>
              <a:rPr lang="en-US" sz="2600" dirty="0">
                <a:solidFill>
                  <a:schemeClr val="bg2"/>
                </a:solidFill>
              </a:rPr>
              <a:t>And I think you will find that it’s true</a:t>
            </a:r>
          </a:p>
          <a:p>
            <a:pPr marL="0" indent="0">
              <a:buNone/>
            </a:pPr>
            <a:r>
              <a:rPr lang="en-US" sz="2600" dirty="0">
                <a:solidFill>
                  <a:schemeClr val="bg2"/>
                </a:solidFill>
              </a:rPr>
              <a:t>That the friend looks like you.</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60441045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Today</a:t>
            </a:r>
            <a:br>
              <a:rPr lang="en-US" sz="3600" b="1" dirty="0" smtClean="0">
                <a:solidFill>
                  <a:schemeClr val="bg1"/>
                </a:solidFill>
              </a:rPr>
            </a:br>
            <a:r>
              <a:rPr lang="en-US" sz="1800" dirty="0">
                <a:solidFill>
                  <a:schemeClr val="bg1"/>
                </a:solidFill>
              </a:rPr>
              <a:t>May be sung to the tune of “Today” by Randy </a:t>
            </a:r>
            <a:r>
              <a:rPr lang="en-US" sz="1800" dirty="0" smtClean="0">
                <a:solidFill>
                  <a:schemeClr val="bg1"/>
                </a:solidFill>
              </a:rPr>
              <a:t>Sparks. Lyrics by Diane Turner, Gamma Tau-Texas Christian.</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Today, as we stand in the bonds of DG,</a:t>
            </a:r>
          </a:p>
          <a:p>
            <a:pPr marL="0" indent="0">
              <a:buNone/>
            </a:pPr>
            <a:r>
              <a:rPr lang="en-US" sz="2600" dirty="0">
                <a:solidFill>
                  <a:schemeClr val="bg2"/>
                </a:solidFill>
              </a:rPr>
              <a:t>We pledge to each other our true loyalty.</a:t>
            </a:r>
          </a:p>
          <a:p>
            <a:pPr marL="0" indent="0">
              <a:buNone/>
            </a:pPr>
            <a:r>
              <a:rPr lang="en-US" sz="2600" dirty="0">
                <a:solidFill>
                  <a:schemeClr val="bg2"/>
                </a:solidFill>
              </a:rPr>
              <a:t>Our anchor, our cream rose, our bronze, pink and blue—</a:t>
            </a:r>
          </a:p>
          <a:p>
            <a:pPr marL="0" indent="0">
              <a:buNone/>
            </a:pPr>
            <a:r>
              <a:rPr lang="en-US" sz="2600" dirty="0">
                <a:solidFill>
                  <a:schemeClr val="bg2"/>
                </a:solidFill>
              </a:rPr>
              <a:t>Symbols of sisterhood, treasured out whole life through.</a:t>
            </a:r>
          </a:p>
          <a:p>
            <a:pPr marL="0" indent="0">
              <a:buNone/>
            </a:pPr>
            <a:r>
              <a:rPr lang="en-US" sz="2600" dirty="0">
                <a:solidFill>
                  <a:schemeClr val="bg2"/>
                </a:solidFill>
              </a:rPr>
              <a:t> </a:t>
            </a:r>
          </a:p>
          <a:p>
            <a:pPr marL="0" indent="0">
              <a:buNone/>
            </a:pPr>
            <a:r>
              <a:rPr lang="en-US" sz="2600" dirty="0">
                <a:solidFill>
                  <a:schemeClr val="bg2"/>
                </a:solidFill>
              </a:rPr>
              <a:t>We’ve chosen our sisters, united in friendship.</a:t>
            </a:r>
          </a:p>
          <a:p>
            <a:pPr marL="0" indent="0">
              <a:buNone/>
            </a:pPr>
            <a:r>
              <a:rPr lang="en-US" sz="2600" dirty="0">
                <a:solidFill>
                  <a:schemeClr val="bg2"/>
                </a:solidFill>
              </a:rPr>
              <a:t>You know who we are by the anchor we wear.</a:t>
            </a:r>
          </a:p>
          <a:p>
            <a:pPr marL="0" indent="0">
              <a:buNone/>
            </a:pPr>
            <a:r>
              <a:rPr lang="en-US" sz="2600" dirty="0">
                <a:solidFill>
                  <a:schemeClr val="bg2"/>
                </a:solidFill>
              </a:rPr>
              <a:t>Together we’ll cherish the bonds we have shared,</a:t>
            </a:r>
          </a:p>
          <a:p>
            <a:pPr marL="0" indent="0">
              <a:buNone/>
            </a:pPr>
            <a:r>
              <a:rPr lang="en-US" sz="2600" dirty="0">
                <a:solidFill>
                  <a:schemeClr val="bg2"/>
                </a:solidFill>
              </a:rPr>
              <a:t>Take pride in the meaning they bear</a:t>
            </a:r>
            <a:r>
              <a:rPr lang="en-US" sz="2600" dirty="0" smtClean="0">
                <a:solidFill>
                  <a:schemeClr val="bg2"/>
                </a:solidFill>
              </a:rPr>
              <a:t>.</a:t>
            </a:r>
            <a:endParaRPr lang="en-US" sz="2600" dirty="0">
              <a:solidFill>
                <a:schemeClr val="bg2"/>
              </a:solidFill>
            </a:endParaRPr>
          </a:p>
        </p:txBody>
      </p:sp>
    </p:spTree>
    <p:extLst>
      <p:ext uri="{BB962C8B-B14F-4D97-AF65-F5344CB8AC3E}">
        <p14:creationId xmlns:p14="http://schemas.microsoft.com/office/powerpoint/2010/main" val="210591453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Today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Today as we stand in the bonds of DG,</a:t>
            </a:r>
          </a:p>
          <a:p>
            <a:pPr marL="0" indent="0">
              <a:buNone/>
            </a:pPr>
            <a:r>
              <a:rPr lang="en-US" sz="2600" dirty="0">
                <a:solidFill>
                  <a:schemeClr val="bg2"/>
                </a:solidFill>
              </a:rPr>
              <a:t>We pledge to each other our true loyalty</a:t>
            </a:r>
          </a:p>
          <a:p>
            <a:pPr marL="0" indent="0">
              <a:buNone/>
            </a:pPr>
            <a:r>
              <a:rPr lang="en-US" sz="2600" dirty="0">
                <a:solidFill>
                  <a:schemeClr val="bg2"/>
                </a:solidFill>
              </a:rPr>
              <a:t>Our anchor, our cream rose, our bronze, pink and blue—</a:t>
            </a:r>
          </a:p>
          <a:p>
            <a:pPr marL="0" indent="0">
              <a:buNone/>
            </a:pPr>
            <a:r>
              <a:rPr lang="en-US" sz="2600" dirty="0">
                <a:solidFill>
                  <a:schemeClr val="bg2"/>
                </a:solidFill>
              </a:rPr>
              <a:t>Symbols of sisterhood, treasured our whole life through.</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5094815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Delta Gamma Gives Thanks (Grace)</a:t>
            </a:r>
            <a:br>
              <a:rPr lang="en-US" sz="3600" b="1" dirty="0" smtClean="0">
                <a:solidFill>
                  <a:schemeClr val="bg1"/>
                </a:solidFill>
              </a:rPr>
            </a:br>
            <a:r>
              <a:rPr lang="en-US" sz="1800" dirty="0" smtClean="0">
                <a:solidFill>
                  <a:schemeClr val="bg1"/>
                </a:solidFill>
              </a:rPr>
              <a:t>Lyrics by Lambda-Minnesota.</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For food in a world, where many walk in hunger,</a:t>
            </a:r>
          </a:p>
          <a:p>
            <a:pPr marL="0" indent="0">
              <a:buNone/>
            </a:pPr>
            <a:r>
              <a:rPr lang="en-US" sz="2600" dirty="0">
                <a:solidFill>
                  <a:schemeClr val="bg2"/>
                </a:solidFill>
              </a:rPr>
              <a:t>For friends in a world, where many walk alone,</a:t>
            </a:r>
          </a:p>
          <a:p>
            <a:pPr marL="0" indent="0">
              <a:buNone/>
            </a:pPr>
            <a:r>
              <a:rPr lang="en-US" sz="2600" dirty="0">
                <a:solidFill>
                  <a:schemeClr val="bg2"/>
                </a:solidFill>
              </a:rPr>
              <a:t>For hope in a world, where many walk in fear,</a:t>
            </a:r>
          </a:p>
          <a:p>
            <a:pPr marL="0" indent="0">
              <a:buNone/>
            </a:pPr>
            <a:r>
              <a:rPr lang="en-US" sz="2600" dirty="0">
                <a:solidFill>
                  <a:schemeClr val="bg2"/>
                </a:solidFill>
              </a:rPr>
              <a:t>Delta Gamma gives thanks</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711734913"/>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Now We Pledge Allegiance (Grace)</a:t>
            </a:r>
            <a:br>
              <a:rPr lang="en-US" sz="3600" b="1" dirty="0" smtClean="0">
                <a:solidFill>
                  <a:schemeClr val="bg1"/>
                </a:solidFill>
              </a:rPr>
            </a:br>
            <a:r>
              <a:rPr lang="en-US" sz="1800" dirty="0" smtClean="0">
                <a:solidFill>
                  <a:schemeClr val="bg1"/>
                </a:solidFill>
              </a:rPr>
              <a:t>Melody by </a:t>
            </a:r>
            <a:r>
              <a:rPr lang="en-US" sz="1800" dirty="0">
                <a:solidFill>
                  <a:schemeClr val="bg1"/>
                </a:solidFill>
              </a:rPr>
              <a:t>Joseph </a:t>
            </a:r>
            <a:r>
              <a:rPr lang="en-US" sz="1800" dirty="0" smtClean="0">
                <a:solidFill>
                  <a:schemeClr val="bg1"/>
                </a:solidFill>
              </a:rPr>
              <a:t>Barney. Lyrics by Nu-Idaho.</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Now we pledge allegiance</a:t>
            </a:r>
          </a:p>
          <a:p>
            <a:pPr marL="0" indent="0">
              <a:buNone/>
            </a:pPr>
            <a:r>
              <a:rPr lang="en-US" sz="2600" dirty="0">
                <a:solidFill>
                  <a:schemeClr val="bg2"/>
                </a:solidFill>
              </a:rPr>
              <a:t>To thee, Delta Gamma</a:t>
            </a:r>
          </a:p>
          <a:p>
            <a:pPr marL="0" indent="0">
              <a:buNone/>
            </a:pPr>
            <a:r>
              <a:rPr lang="en-US" sz="2600" dirty="0">
                <a:solidFill>
                  <a:schemeClr val="bg2"/>
                </a:solidFill>
              </a:rPr>
              <a:t>Father, </a:t>
            </a:r>
            <a:r>
              <a:rPr lang="en-US" sz="2600" dirty="0" smtClean="0">
                <a:solidFill>
                  <a:schemeClr val="bg2"/>
                </a:solidFill>
              </a:rPr>
              <a:t>bless </a:t>
            </a:r>
            <a:r>
              <a:rPr lang="en-US" sz="2600" dirty="0">
                <a:solidFill>
                  <a:schemeClr val="bg2"/>
                </a:solidFill>
              </a:rPr>
              <a:t>our chapter,</a:t>
            </a:r>
          </a:p>
          <a:p>
            <a:pPr marL="0" indent="0">
              <a:buNone/>
            </a:pPr>
            <a:r>
              <a:rPr lang="en-US" sz="2600" dirty="0">
                <a:solidFill>
                  <a:schemeClr val="bg2"/>
                </a:solidFill>
              </a:rPr>
              <a:t>This day and forever</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45739906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839200" cy="1143000"/>
          </a:xfrm>
        </p:spPr>
        <p:txBody>
          <a:bodyPr/>
          <a:lstStyle/>
          <a:p>
            <a:r>
              <a:rPr lang="en-US" sz="3200" b="1" dirty="0" smtClean="0">
                <a:solidFill>
                  <a:schemeClr val="bg1"/>
                </a:solidFill>
              </a:rPr>
              <a:t>Gracious Lord, We Ask Thy Blessing (Grace)</a:t>
            </a:r>
            <a:r>
              <a:rPr lang="en-US" sz="3600" b="1" dirty="0" smtClean="0">
                <a:solidFill>
                  <a:schemeClr val="bg1"/>
                </a:solidFill>
              </a:rPr>
              <a:t/>
            </a:r>
            <a:br>
              <a:rPr lang="en-US" sz="3600" b="1" dirty="0" smtClean="0">
                <a:solidFill>
                  <a:schemeClr val="bg1"/>
                </a:solidFill>
              </a:rPr>
            </a:br>
            <a:r>
              <a:rPr lang="en-US" sz="1800" dirty="0" smtClean="0">
                <a:solidFill>
                  <a:schemeClr val="bg1"/>
                </a:solidFill>
              </a:rPr>
              <a:t>Lyrics by Nu-Idaho.</a:t>
            </a:r>
            <a:endParaRPr lang="en-US" sz="18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Gracious Lord, we ask Thy blessing,</a:t>
            </a:r>
          </a:p>
          <a:p>
            <a:pPr marL="0" indent="0">
              <a:buNone/>
            </a:pPr>
            <a:r>
              <a:rPr lang="en-US" sz="2600" dirty="0">
                <a:solidFill>
                  <a:schemeClr val="bg2"/>
                </a:solidFill>
              </a:rPr>
              <a:t>On Thy bounty which we share.	</a:t>
            </a:r>
          </a:p>
          <a:p>
            <a:pPr marL="0" indent="0">
              <a:buNone/>
            </a:pPr>
            <a:r>
              <a:rPr lang="en-US" sz="2600" dirty="0">
                <a:solidFill>
                  <a:schemeClr val="bg2"/>
                </a:solidFill>
              </a:rPr>
              <a:t>May Delta Gamma live forever</a:t>
            </a:r>
          </a:p>
          <a:p>
            <a:pPr marL="0" indent="0">
              <a:buNone/>
            </a:pPr>
            <a:r>
              <a:rPr lang="en-US" sz="2600" dirty="0">
                <a:solidFill>
                  <a:schemeClr val="bg2"/>
                </a:solidFill>
              </a:rPr>
              <a:t>‘Neath Thy guidance and Thy care</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174604763"/>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lstStyle/>
          <a:p>
            <a:r>
              <a:rPr lang="en-US" sz="2800" b="1" dirty="0" smtClean="0">
                <a:solidFill>
                  <a:schemeClr val="bg1"/>
                </a:solidFill>
              </a:rPr>
              <a:t>Lord, Now the Board of Delta G is Spread (Grace)</a:t>
            </a:r>
            <a:r>
              <a:rPr lang="en-US" sz="3200" b="1" dirty="0" smtClean="0">
                <a:solidFill>
                  <a:schemeClr val="bg1"/>
                </a:solidFill>
              </a:rPr>
              <a:t/>
            </a:r>
            <a:br>
              <a:rPr lang="en-US" sz="3200" b="1" dirty="0" smtClean="0">
                <a:solidFill>
                  <a:schemeClr val="bg1"/>
                </a:solidFill>
              </a:rPr>
            </a:br>
            <a:r>
              <a:rPr lang="en-US" sz="1800" dirty="0" smtClean="0">
                <a:solidFill>
                  <a:schemeClr val="bg1"/>
                </a:solidFill>
              </a:rPr>
              <a:t>Melody by </a:t>
            </a:r>
            <a:r>
              <a:rPr lang="en-US" sz="1800" dirty="0" err="1" smtClean="0">
                <a:solidFill>
                  <a:schemeClr val="bg1"/>
                </a:solidFill>
              </a:rPr>
              <a:t>Ellers</a:t>
            </a:r>
            <a:r>
              <a:rPr lang="en-US" sz="1800" dirty="0" smtClean="0">
                <a:solidFill>
                  <a:schemeClr val="bg1"/>
                </a:solidFill>
              </a:rPr>
              <a:t>. Lyrics by </a:t>
            </a:r>
            <a:r>
              <a:rPr lang="en-US" sz="1800" dirty="0">
                <a:solidFill>
                  <a:schemeClr val="bg1"/>
                </a:solidFill>
              </a:rPr>
              <a:t>H.E. </a:t>
            </a:r>
            <a:r>
              <a:rPr lang="en-US" sz="1800" dirty="0" err="1" smtClean="0">
                <a:solidFill>
                  <a:schemeClr val="bg1"/>
                </a:solidFill>
              </a:rPr>
              <a:t>Cherrington</a:t>
            </a:r>
            <a:r>
              <a:rPr lang="en-US" sz="1800" dirty="0" smtClean="0">
                <a:solidFill>
                  <a:schemeClr val="bg1"/>
                </a:solidFill>
              </a:rPr>
              <a:t>.</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Lord, now the board of Delta G is spread</a:t>
            </a:r>
          </a:p>
          <a:p>
            <a:pPr marL="0" indent="0">
              <a:buNone/>
            </a:pPr>
            <a:r>
              <a:rPr lang="en-US" sz="2600" dirty="0">
                <a:solidFill>
                  <a:schemeClr val="bg2"/>
                </a:solidFill>
              </a:rPr>
              <a:t>With meat and drink, as by Thy grace we’re led.</a:t>
            </a:r>
          </a:p>
          <a:p>
            <a:pPr marL="0" indent="0">
              <a:buNone/>
            </a:pPr>
            <a:r>
              <a:rPr lang="en-US" sz="2600" dirty="0">
                <a:solidFill>
                  <a:schemeClr val="bg2"/>
                </a:solidFill>
              </a:rPr>
              <a:t>We humbly thank Thee for this gift of food</a:t>
            </a:r>
          </a:p>
          <a:p>
            <a:pPr marL="0" indent="0">
              <a:buNone/>
            </a:pPr>
            <a:r>
              <a:rPr lang="en-US" sz="2600" dirty="0">
                <a:solidFill>
                  <a:schemeClr val="bg2"/>
                </a:solidFill>
              </a:rPr>
              <a:t>And all the pleasures of our sisterhood</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473710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bg1"/>
                </a:solidFill>
              </a:rPr>
              <a:t>Cheer Song #2</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sz="2600" dirty="0" err="1" smtClean="0">
                <a:solidFill>
                  <a:schemeClr val="bg2"/>
                </a:solidFill>
              </a:rPr>
              <a:t>Ahhhh</a:t>
            </a:r>
            <a:r>
              <a:rPr lang="en-US" sz="2600" dirty="0">
                <a:solidFill>
                  <a:schemeClr val="bg2"/>
                </a:solidFill>
              </a:rPr>
              <a:t>!!!</a:t>
            </a:r>
          </a:p>
          <a:p>
            <a:pPr marL="0" indent="0">
              <a:buNone/>
            </a:pPr>
            <a:r>
              <a:rPr lang="en-US" sz="2600" dirty="0">
                <a:solidFill>
                  <a:schemeClr val="bg2"/>
                </a:solidFill>
              </a:rPr>
              <a:t>Delta Gamma DG, we’re the sorority!</a:t>
            </a:r>
          </a:p>
          <a:p>
            <a:pPr marL="0" indent="0">
              <a:buNone/>
            </a:pPr>
            <a:r>
              <a:rPr lang="en-US" sz="2600" dirty="0">
                <a:solidFill>
                  <a:schemeClr val="bg2"/>
                </a:solidFill>
              </a:rPr>
              <a:t>Fired up, ready to </a:t>
            </a:r>
            <a:r>
              <a:rPr lang="en-US" sz="2600" dirty="0" smtClean="0">
                <a:solidFill>
                  <a:schemeClr val="bg2"/>
                </a:solidFill>
              </a:rPr>
              <a:t>go.</a:t>
            </a:r>
          </a:p>
          <a:p>
            <a:pPr marL="0" indent="0">
              <a:buNone/>
            </a:pPr>
            <a:r>
              <a:rPr lang="en-US" sz="2600" dirty="0" smtClean="0">
                <a:solidFill>
                  <a:schemeClr val="bg2"/>
                </a:solidFill>
              </a:rPr>
              <a:t>We’re </a:t>
            </a:r>
            <a:r>
              <a:rPr lang="en-US" sz="2600" dirty="0">
                <a:solidFill>
                  <a:schemeClr val="bg2"/>
                </a:solidFill>
              </a:rPr>
              <a:t>the girls you need to know!</a:t>
            </a:r>
          </a:p>
          <a:p>
            <a:pPr marL="0" indent="0">
              <a:buNone/>
            </a:pPr>
            <a:r>
              <a:rPr lang="en-US" sz="2600" dirty="0">
                <a:solidFill>
                  <a:schemeClr val="bg2"/>
                </a:solidFill>
              </a:rPr>
              <a:t>Look around and you will </a:t>
            </a:r>
            <a:r>
              <a:rPr lang="en-US" sz="2600" dirty="0" smtClean="0">
                <a:solidFill>
                  <a:schemeClr val="bg2"/>
                </a:solidFill>
              </a:rPr>
              <a:t>see … Number </a:t>
            </a:r>
            <a:r>
              <a:rPr lang="en-US" sz="2600" dirty="0">
                <a:solidFill>
                  <a:schemeClr val="bg2"/>
                </a:solidFill>
              </a:rPr>
              <a:t>one, Delta G!</a:t>
            </a:r>
          </a:p>
          <a:p>
            <a:pPr marL="0" indent="0">
              <a:buNone/>
            </a:pPr>
            <a:r>
              <a:rPr lang="en-US" sz="2600" dirty="0" err="1">
                <a:solidFill>
                  <a:schemeClr val="bg2"/>
                </a:solidFill>
              </a:rPr>
              <a:t>Ahhhh</a:t>
            </a:r>
            <a:r>
              <a:rPr lang="en-US" sz="2600" dirty="0">
                <a:solidFill>
                  <a:schemeClr val="bg2"/>
                </a:solidFill>
              </a:rPr>
              <a:t>!!!</a:t>
            </a:r>
          </a:p>
          <a:p>
            <a:pPr marL="0" indent="0">
              <a:buNone/>
            </a:pPr>
            <a:r>
              <a:rPr lang="en-US" sz="2600" dirty="0">
                <a:solidFill>
                  <a:schemeClr val="bg2"/>
                </a:solidFill>
              </a:rPr>
              <a:t>D-G-D-G Delta Gamma </a:t>
            </a:r>
            <a:r>
              <a:rPr lang="en-US" sz="1800" dirty="0" smtClean="0">
                <a:solidFill>
                  <a:schemeClr val="bg2"/>
                </a:solidFill>
              </a:rPr>
              <a:t>(insert your school’s name or letters)</a:t>
            </a:r>
            <a:endParaRPr lang="en-US" sz="1800" dirty="0">
              <a:solidFill>
                <a:schemeClr val="bg2"/>
              </a:solidFill>
            </a:endParaRPr>
          </a:p>
          <a:p>
            <a:pPr marL="0" indent="0">
              <a:buNone/>
            </a:pPr>
            <a:r>
              <a:rPr lang="en-US" sz="2600" dirty="0">
                <a:solidFill>
                  <a:schemeClr val="bg2"/>
                </a:solidFill>
              </a:rPr>
              <a:t>D-G-D-G Delta Gamma </a:t>
            </a:r>
            <a:r>
              <a:rPr lang="en-US" sz="1800" dirty="0" smtClean="0">
                <a:solidFill>
                  <a:schemeClr val="bg2"/>
                </a:solidFill>
              </a:rPr>
              <a:t>(insert your school’s name or letters)</a:t>
            </a:r>
            <a:endParaRPr lang="en-US" sz="1800" dirty="0">
              <a:solidFill>
                <a:schemeClr val="bg2"/>
              </a:solidFill>
            </a:endParaRPr>
          </a:p>
          <a:p>
            <a:pPr marL="0" indent="0">
              <a:buNone/>
            </a:pPr>
            <a:endParaRPr lang="en-US" sz="1800" dirty="0"/>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013053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bg1"/>
                </a:solidFill>
              </a:rPr>
              <a:t>Circle of Friends</a:t>
            </a:r>
            <a:r>
              <a:rPr lang="en-US" dirty="0">
                <a:solidFill>
                  <a:schemeClr val="bg1"/>
                </a:solidFill>
              </a:rPr>
              <a:t/>
            </a:r>
            <a:br>
              <a:rPr lang="en-US" dirty="0">
                <a:solidFill>
                  <a:schemeClr val="bg1"/>
                </a:solidFill>
              </a:rPr>
            </a:br>
            <a:r>
              <a:rPr lang="en-US" sz="1800" dirty="0">
                <a:solidFill>
                  <a:schemeClr val="bg1"/>
                </a:solidFill>
              </a:rPr>
              <a:t>May be sung to melody by “Point of </a:t>
            </a:r>
            <a:r>
              <a:rPr lang="en-US" sz="1800" dirty="0" smtClean="0">
                <a:solidFill>
                  <a:schemeClr val="bg1"/>
                </a:solidFill>
              </a:rPr>
              <a:t>Grace.” Lyrics by Eta Gamma-Texas A&amp;M.</a:t>
            </a:r>
            <a:r>
              <a:rPr lang="en-US" sz="1800" dirty="0"/>
              <a:t/>
            </a:r>
            <a:br>
              <a:rPr lang="en-US" sz="1800" dirty="0"/>
            </a:br>
            <a:endParaRPr lang="en-US" sz="1800" dirty="0"/>
          </a:p>
        </p:txBody>
      </p:sp>
      <p:sp>
        <p:nvSpPr>
          <p:cNvPr id="3" name="Content Placeholder 2"/>
          <p:cNvSpPr>
            <a:spLocks noGrp="1"/>
          </p:cNvSpPr>
          <p:nvPr>
            <p:ph idx="1"/>
          </p:nvPr>
        </p:nvSpPr>
        <p:spPr>
          <a:xfrm>
            <a:off x="228600" y="1524000"/>
            <a:ext cx="8686800" cy="4525963"/>
          </a:xfrm>
        </p:spPr>
        <p:txBody>
          <a:bodyPr/>
          <a:lstStyle/>
          <a:p>
            <a:pPr marL="0" indent="0">
              <a:buNone/>
            </a:pPr>
            <a:r>
              <a:rPr lang="en-US" sz="2000" dirty="0">
                <a:solidFill>
                  <a:schemeClr val="bg2"/>
                </a:solidFill>
              </a:rPr>
              <a:t>(Small ensemble sings regular words, entire chapter sings chorus—in bold print)</a:t>
            </a:r>
          </a:p>
          <a:p>
            <a:pPr marL="0" indent="0">
              <a:buNone/>
            </a:pPr>
            <a:endParaRPr lang="en-US" sz="2000" dirty="0">
              <a:solidFill>
                <a:schemeClr val="bg2"/>
              </a:solidFill>
            </a:endParaRPr>
          </a:p>
          <a:p>
            <a:pPr marL="0" indent="0">
              <a:buNone/>
            </a:pPr>
            <a:r>
              <a:rPr lang="en-US" sz="2000" dirty="0">
                <a:solidFill>
                  <a:schemeClr val="bg2"/>
                </a:solidFill>
              </a:rPr>
              <a:t>We were made to love and be loved,</a:t>
            </a:r>
          </a:p>
          <a:p>
            <a:pPr marL="0" indent="0">
              <a:buNone/>
            </a:pPr>
            <a:r>
              <a:rPr lang="en-US" sz="2000" dirty="0">
                <a:solidFill>
                  <a:schemeClr val="bg2"/>
                </a:solidFill>
              </a:rPr>
              <a:t>But the price this world demands will cost you far too much.</a:t>
            </a:r>
          </a:p>
          <a:p>
            <a:pPr marL="0" indent="0">
              <a:buNone/>
            </a:pPr>
            <a:r>
              <a:rPr lang="en-US" sz="2000" dirty="0">
                <a:solidFill>
                  <a:schemeClr val="bg2"/>
                </a:solidFill>
              </a:rPr>
              <a:t>I spent so many lonely years just trying to fit in,</a:t>
            </a:r>
          </a:p>
          <a:p>
            <a:pPr marL="0" indent="0">
              <a:buNone/>
            </a:pPr>
            <a:r>
              <a:rPr lang="en-US" sz="2000" dirty="0">
                <a:solidFill>
                  <a:schemeClr val="bg2"/>
                </a:solidFill>
              </a:rPr>
              <a:t>Now I’ve found a place in this circle of friends.</a:t>
            </a:r>
          </a:p>
          <a:p>
            <a:pPr marL="0" indent="0">
              <a:buNone/>
            </a:pPr>
            <a:endParaRPr lang="en-US" sz="2000" dirty="0">
              <a:solidFill>
                <a:schemeClr val="bg2"/>
              </a:solidFill>
            </a:endParaRPr>
          </a:p>
          <a:p>
            <a:pPr marL="0" indent="0">
              <a:buNone/>
            </a:pPr>
            <a:r>
              <a:rPr lang="en-US" sz="2000" b="1" dirty="0">
                <a:solidFill>
                  <a:schemeClr val="bg2"/>
                </a:solidFill>
              </a:rPr>
              <a:t>In a circle of friends, we are all sisters,</a:t>
            </a:r>
          </a:p>
          <a:p>
            <a:pPr marL="0" indent="0">
              <a:buNone/>
            </a:pPr>
            <a:r>
              <a:rPr lang="en-US" sz="2000" b="1" dirty="0">
                <a:solidFill>
                  <a:schemeClr val="bg2"/>
                </a:solidFill>
              </a:rPr>
              <a:t>In a circle of friends, we share this bond. </a:t>
            </a:r>
          </a:p>
          <a:p>
            <a:pPr marL="0" indent="0">
              <a:buNone/>
            </a:pPr>
            <a:r>
              <a:rPr lang="en-US" sz="2000" b="1" dirty="0">
                <a:solidFill>
                  <a:schemeClr val="bg2"/>
                </a:solidFill>
              </a:rPr>
              <a:t>That every Delta G will know</a:t>
            </a:r>
          </a:p>
          <a:p>
            <a:pPr marL="0" indent="0">
              <a:buNone/>
            </a:pPr>
            <a:r>
              <a:rPr lang="en-US" sz="2000" b="1" dirty="0">
                <a:solidFill>
                  <a:schemeClr val="bg2"/>
                </a:solidFill>
              </a:rPr>
              <a:t>And all will enter in, to the shelter of this circle of friends.</a:t>
            </a:r>
          </a:p>
          <a:p>
            <a:pPr marL="0" indent="0">
              <a:buNone/>
            </a:pPr>
            <a:r>
              <a:rPr lang="en-US" sz="2000" dirty="0"/>
              <a:t> </a:t>
            </a:r>
          </a:p>
          <a:p>
            <a:endParaRPr lang="en-US" dirty="0"/>
          </a:p>
        </p:txBody>
      </p:sp>
    </p:spTree>
    <p:extLst>
      <p:ext uri="{BB962C8B-B14F-4D97-AF65-F5344CB8AC3E}">
        <p14:creationId xmlns:p14="http://schemas.microsoft.com/office/powerpoint/2010/main" val="1782546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Circle of Friends (cont’d)</a:t>
            </a:r>
            <a:endParaRPr lang="en-US" sz="3600" dirty="0">
              <a:solidFill>
                <a:schemeClr val="bg1"/>
              </a:solidFill>
            </a:endParaRPr>
          </a:p>
        </p:txBody>
      </p:sp>
      <p:sp>
        <p:nvSpPr>
          <p:cNvPr id="3" name="Content Placeholder 2"/>
          <p:cNvSpPr>
            <a:spLocks noGrp="1"/>
          </p:cNvSpPr>
          <p:nvPr>
            <p:ph idx="1"/>
          </p:nvPr>
        </p:nvSpPr>
        <p:spPr>
          <a:xfrm>
            <a:off x="228600" y="1570038"/>
            <a:ext cx="8610600" cy="4068762"/>
          </a:xfrm>
        </p:spPr>
        <p:txBody>
          <a:bodyPr/>
          <a:lstStyle/>
          <a:p>
            <a:pPr marL="0" indent="0">
              <a:buNone/>
            </a:pPr>
            <a:r>
              <a:rPr lang="en-US" sz="2000" dirty="0" smtClean="0">
                <a:solidFill>
                  <a:schemeClr val="bg2"/>
                </a:solidFill>
              </a:rPr>
              <a:t>If </a:t>
            </a:r>
            <a:r>
              <a:rPr lang="en-US" sz="2000" dirty="0">
                <a:solidFill>
                  <a:schemeClr val="bg2"/>
                </a:solidFill>
              </a:rPr>
              <a:t>you weep, I will weep with you.</a:t>
            </a:r>
          </a:p>
          <a:p>
            <a:pPr marL="0" indent="0">
              <a:buNone/>
            </a:pPr>
            <a:r>
              <a:rPr lang="en-US" sz="2000" dirty="0">
                <a:solidFill>
                  <a:schemeClr val="bg2"/>
                </a:solidFill>
              </a:rPr>
              <a:t>If you sing for joy, the rest of us will lift our voices, too.</a:t>
            </a:r>
          </a:p>
          <a:p>
            <a:pPr marL="0" indent="0">
              <a:buNone/>
            </a:pPr>
            <a:r>
              <a:rPr lang="en-US" sz="2000" dirty="0">
                <a:solidFill>
                  <a:schemeClr val="bg2"/>
                </a:solidFill>
              </a:rPr>
              <a:t>But no matter what you feel inside, there’s no need to pretend</a:t>
            </a:r>
          </a:p>
          <a:p>
            <a:pPr marL="0" indent="0">
              <a:buNone/>
            </a:pPr>
            <a:r>
              <a:rPr lang="en-US" sz="2000" dirty="0">
                <a:solidFill>
                  <a:schemeClr val="bg2"/>
                </a:solidFill>
              </a:rPr>
              <a:t>That’s the way it is in this circle of friends.</a:t>
            </a:r>
          </a:p>
          <a:p>
            <a:pPr marL="0" indent="0">
              <a:buNone/>
            </a:pPr>
            <a:r>
              <a:rPr lang="en-US" sz="2000" dirty="0">
                <a:solidFill>
                  <a:schemeClr val="bg2"/>
                </a:solidFill>
              </a:rPr>
              <a:t> </a:t>
            </a:r>
          </a:p>
          <a:p>
            <a:pPr marL="0" indent="0">
              <a:buNone/>
            </a:pPr>
            <a:r>
              <a:rPr lang="en-US" sz="2000" b="1" dirty="0" smtClean="0">
                <a:solidFill>
                  <a:schemeClr val="bg2"/>
                </a:solidFill>
              </a:rPr>
              <a:t>In </a:t>
            </a:r>
            <a:r>
              <a:rPr lang="en-US" sz="2000" b="1" dirty="0">
                <a:solidFill>
                  <a:schemeClr val="bg2"/>
                </a:solidFill>
              </a:rPr>
              <a:t>a circle of friends, we are all sisters,</a:t>
            </a:r>
          </a:p>
          <a:p>
            <a:pPr marL="0" indent="0">
              <a:buNone/>
            </a:pPr>
            <a:r>
              <a:rPr lang="en-US" sz="2000" b="1" dirty="0">
                <a:solidFill>
                  <a:schemeClr val="bg2"/>
                </a:solidFill>
              </a:rPr>
              <a:t>In a circle of friends, we share this bond. </a:t>
            </a:r>
          </a:p>
          <a:p>
            <a:pPr marL="0" indent="0">
              <a:buNone/>
            </a:pPr>
            <a:r>
              <a:rPr lang="en-US" sz="2000" b="1" dirty="0">
                <a:solidFill>
                  <a:schemeClr val="bg2"/>
                </a:solidFill>
              </a:rPr>
              <a:t>That every Delta G will know</a:t>
            </a:r>
          </a:p>
          <a:p>
            <a:pPr marL="0" indent="0">
              <a:buNone/>
            </a:pPr>
            <a:r>
              <a:rPr lang="en-US" sz="2000" b="1" dirty="0">
                <a:solidFill>
                  <a:schemeClr val="bg2"/>
                </a:solidFill>
              </a:rPr>
              <a:t>And all will enter in, to the shelter of this circle of </a:t>
            </a:r>
            <a:r>
              <a:rPr lang="en-US" sz="2000" b="1" dirty="0" smtClean="0">
                <a:solidFill>
                  <a:schemeClr val="bg2"/>
                </a:solidFill>
              </a:rPr>
              <a:t>friends.</a:t>
            </a:r>
          </a:p>
          <a:p>
            <a:pPr marL="0" indent="0">
              <a:buNone/>
            </a:pPr>
            <a:r>
              <a:rPr lang="en-US" b="1" dirty="0" smtClean="0"/>
              <a:t> </a:t>
            </a:r>
            <a:endParaRPr lang="en-US" dirty="0" smtClean="0"/>
          </a:p>
          <a:p>
            <a:endParaRPr lang="en-US" dirty="0"/>
          </a:p>
        </p:txBody>
      </p:sp>
    </p:spTree>
    <p:extLst>
      <p:ext uri="{BB962C8B-B14F-4D97-AF65-F5344CB8AC3E}">
        <p14:creationId xmlns:p14="http://schemas.microsoft.com/office/powerpoint/2010/main" val="3974307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Circle of Friends (cont’d)</a:t>
            </a:r>
            <a:endParaRPr lang="en-US" sz="3600" dirty="0">
              <a:solidFill>
                <a:schemeClr val="bg1"/>
              </a:solidFill>
            </a:endParaRPr>
          </a:p>
        </p:txBody>
      </p:sp>
      <p:sp>
        <p:nvSpPr>
          <p:cNvPr id="3" name="Content Placeholder 2"/>
          <p:cNvSpPr>
            <a:spLocks noGrp="1"/>
          </p:cNvSpPr>
          <p:nvPr>
            <p:ph idx="1"/>
          </p:nvPr>
        </p:nvSpPr>
        <p:spPr>
          <a:xfrm>
            <a:off x="228600" y="1583531"/>
            <a:ext cx="8801100" cy="4708525"/>
          </a:xfrm>
        </p:spPr>
        <p:txBody>
          <a:bodyPr/>
          <a:lstStyle/>
          <a:p>
            <a:pPr marL="0" indent="0">
              <a:buNone/>
            </a:pPr>
            <a:r>
              <a:rPr lang="en-US" sz="2000" dirty="0">
                <a:solidFill>
                  <a:schemeClr val="bg2"/>
                </a:solidFill>
              </a:rPr>
              <a:t>The bonds and ties we hold as one unite us as sisters</a:t>
            </a:r>
          </a:p>
          <a:p>
            <a:pPr marL="0" indent="0">
              <a:buNone/>
            </a:pPr>
            <a:r>
              <a:rPr lang="en-US" sz="2000" dirty="0">
                <a:solidFill>
                  <a:schemeClr val="bg2"/>
                </a:solidFill>
              </a:rPr>
              <a:t>And when we meet together, we will recognize each other</a:t>
            </a:r>
          </a:p>
          <a:p>
            <a:pPr marL="0" indent="0">
              <a:buNone/>
            </a:pPr>
            <a:r>
              <a:rPr lang="en-US" sz="2000" dirty="0">
                <a:solidFill>
                  <a:schemeClr val="bg2"/>
                </a:solidFill>
              </a:rPr>
              <a:t>With joy so deep and love so sweet.</a:t>
            </a:r>
          </a:p>
          <a:p>
            <a:pPr marL="0" indent="0">
              <a:buNone/>
            </a:pPr>
            <a:r>
              <a:rPr lang="en-US" sz="2000" dirty="0">
                <a:solidFill>
                  <a:schemeClr val="bg2"/>
                </a:solidFill>
              </a:rPr>
              <a:t>We’ll celebrate these friends</a:t>
            </a:r>
          </a:p>
          <a:p>
            <a:pPr marL="0" indent="0">
              <a:buNone/>
            </a:pPr>
            <a:r>
              <a:rPr lang="en-US" sz="2000" dirty="0">
                <a:solidFill>
                  <a:schemeClr val="bg2"/>
                </a:solidFill>
              </a:rPr>
              <a:t>And a bond that never ends</a:t>
            </a:r>
            <a:r>
              <a:rPr lang="en-US" sz="2000" dirty="0" smtClean="0">
                <a:solidFill>
                  <a:schemeClr val="bg2"/>
                </a:solidFill>
              </a:rPr>
              <a:t>.</a:t>
            </a:r>
          </a:p>
          <a:p>
            <a:pPr marL="0" indent="0">
              <a:buNone/>
            </a:pPr>
            <a:endParaRPr lang="en-US" sz="2000" dirty="0">
              <a:solidFill>
                <a:schemeClr val="bg2"/>
              </a:solidFill>
            </a:endParaRPr>
          </a:p>
          <a:p>
            <a:pPr marL="0" indent="0">
              <a:buNone/>
            </a:pPr>
            <a:r>
              <a:rPr lang="en-US" sz="2000" b="1" dirty="0">
                <a:solidFill>
                  <a:schemeClr val="bg2"/>
                </a:solidFill>
              </a:rPr>
              <a:t>In a circle of friends, we are all sisters,</a:t>
            </a:r>
          </a:p>
          <a:p>
            <a:pPr marL="0" indent="0">
              <a:buNone/>
            </a:pPr>
            <a:r>
              <a:rPr lang="en-US" sz="2000" b="1" dirty="0">
                <a:solidFill>
                  <a:schemeClr val="bg2"/>
                </a:solidFill>
              </a:rPr>
              <a:t>In a circle of friends, we share this bond. </a:t>
            </a:r>
          </a:p>
          <a:p>
            <a:pPr marL="0" indent="0">
              <a:buNone/>
            </a:pPr>
            <a:r>
              <a:rPr lang="en-US" sz="2000" b="1" dirty="0">
                <a:solidFill>
                  <a:schemeClr val="bg2"/>
                </a:solidFill>
              </a:rPr>
              <a:t>That every Delta G will know</a:t>
            </a:r>
          </a:p>
          <a:p>
            <a:pPr marL="0" indent="0">
              <a:buNone/>
            </a:pPr>
            <a:r>
              <a:rPr lang="en-US" sz="2000" b="1" dirty="0">
                <a:solidFill>
                  <a:schemeClr val="bg2"/>
                </a:solidFill>
              </a:rPr>
              <a:t>And all will enter in, to the shelter of this circle of friends.</a:t>
            </a:r>
          </a:p>
          <a:p>
            <a:pPr marL="0" indent="0">
              <a:buNone/>
            </a:pPr>
            <a:endParaRPr lang="en-US" sz="2000" dirty="0" smtClean="0">
              <a:solidFill>
                <a:schemeClr val="bg2"/>
              </a:solidFill>
            </a:endParaRPr>
          </a:p>
          <a:p>
            <a:pPr marL="0" indent="0">
              <a:buNone/>
            </a:pPr>
            <a:r>
              <a:rPr lang="en-US" sz="2000" dirty="0" smtClean="0">
                <a:solidFill>
                  <a:schemeClr val="bg2"/>
                </a:solidFill>
              </a:rPr>
              <a:t>That it </a:t>
            </a:r>
            <a:r>
              <a:rPr lang="en-US" sz="2000" dirty="0">
                <a:solidFill>
                  <a:schemeClr val="bg2"/>
                </a:solidFill>
              </a:rPr>
              <a:t>will not be long before all will enter </a:t>
            </a:r>
            <a:r>
              <a:rPr lang="en-US" sz="2000" dirty="0" smtClean="0">
                <a:solidFill>
                  <a:schemeClr val="bg2"/>
                </a:solidFill>
              </a:rPr>
              <a:t>in</a:t>
            </a:r>
          </a:p>
          <a:p>
            <a:pPr marL="0" indent="0">
              <a:buNone/>
            </a:pPr>
            <a:r>
              <a:rPr lang="en-US" sz="2000" dirty="0" smtClean="0">
                <a:solidFill>
                  <a:schemeClr val="bg2"/>
                </a:solidFill>
              </a:rPr>
              <a:t>To </a:t>
            </a:r>
            <a:r>
              <a:rPr lang="en-US" sz="2000" dirty="0">
                <a:solidFill>
                  <a:schemeClr val="bg2"/>
                </a:solidFill>
              </a:rPr>
              <a:t>the shelter of this circle of friends.</a:t>
            </a:r>
          </a:p>
          <a:p>
            <a:pPr marL="0" indent="0">
              <a:buNone/>
            </a:pPr>
            <a:endParaRPr lang="en-US" sz="2000" dirty="0"/>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3"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835581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sz="3600" b="1" dirty="0">
                <a:solidFill>
                  <a:schemeClr val="bg1"/>
                </a:solidFill>
              </a:rPr>
              <a:t>Come On and Pledge DG</a:t>
            </a:r>
            <a:r>
              <a:rPr lang="en-US" dirty="0">
                <a:solidFill>
                  <a:schemeClr val="bg1"/>
                </a:solidFill>
              </a:rPr>
              <a:t/>
            </a:r>
            <a:br>
              <a:rPr lang="en-US" dirty="0">
                <a:solidFill>
                  <a:schemeClr val="bg1"/>
                </a:solidFill>
              </a:rPr>
            </a:br>
            <a:r>
              <a:rPr lang="en-US" sz="1800" dirty="0" smtClean="0">
                <a:solidFill>
                  <a:schemeClr val="bg1"/>
                </a:solidFill>
              </a:rPr>
              <a:t>May be sung to the tune of “All </a:t>
            </a:r>
            <a:r>
              <a:rPr lang="en-US" sz="1800" dirty="0">
                <a:solidFill>
                  <a:schemeClr val="bg1"/>
                </a:solidFill>
              </a:rPr>
              <a:t>That </a:t>
            </a:r>
            <a:r>
              <a:rPr lang="en-US" sz="1800" dirty="0" smtClean="0">
                <a:solidFill>
                  <a:schemeClr val="bg1"/>
                </a:solidFill>
              </a:rPr>
              <a:t>Jazz.” Lyrics by Eta Gamma-Texas A&amp;M.</a:t>
            </a:r>
            <a:r>
              <a:rPr lang="en-US" sz="2000" dirty="0"/>
              <a:t/>
            </a:r>
            <a:br>
              <a:rPr lang="en-US" sz="2000" dirty="0"/>
            </a:br>
            <a:endParaRPr lang="en-US" sz="2000" dirty="0"/>
          </a:p>
        </p:txBody>
      </p:sp>
      <p:sp>
        <p:nvSpPr>
          <p:cNvPr id="3" name="Content Placeholder 2"/>
          <p:cNvSpPr>
            <a:spLocks noGrp="1"/>
          </p:cNvSpPr>
          <p:nvPr>
            <p:ph idx="1"/>
          </p:nvPr>
        </p:nvSpPr>
        <p:spPr>
          <a:xfrm>
            <a:off x="228600" y="1600200"/>
            <a:ext cx="8686800" cy="4525963"/>
          </a:xfrm>
        </p:spPr>
        <p:txBody>
          <a:bodyPr/>
          <a:lstStyle/>
          <a:p>
            <a:pPr marL="0" indent="0">
              <a:buNone/>
            </a:pPr>
            <a:r>
              <a:rPr lang="en-US" sz="2600" dirty="0" smtClean="0">
                <a:solidFill>
                  <a:schemeClr val="bg2"/>
                </a:solidFill>
              </a:rPr>
              <a:t>Come </a:t>
            </a:r>
            <a:r>
              <a:rPr lang="en-US" sz="2600" dirty="0">
                <a:solidFill>
                  <a:schemeClr val="bg2"/>
                </a:solidFill>
              </a:rPr>
              <a:t>on girls, why don’t we join the </a:t>
            </a:r>
            <a:r>
              <a:rPr lang="en-US" sz="2600" dirty="0" smtClean="0">
                <a:solidFill>
                  <a:schemeClr val="bg2"/>
                </a:solidFill>
              </a:rPr>
              <a:t>crowd…and </a:t>
            </a:r>
            <a:r>
              <a:rPr lang="en-US" sz="2600" dirty="0">
                <a:solidFill>
                  <a:schemeClr val="bg2"/>
                </a:solidFill>
              </a:rPr>
              <a:t>pledge DG?</a:t>
            </a:r>
          </a:p>
          <a:p>
            <a:pPr marL="0" indent="0">
              <a:buNone/>
            </a:pPr>
            <a:r>
              <a:rPr lang="en-US" sz="2600" dirty="0">
                <a:solidFill>
                  <a:schemeClr val="bg2"/>
                </a:solidFill>
              </a:rPr>
              <a:t>I’m </a:t>
            </a:r>
            <a:r>
              <a:rPr lang="en-US" sz="2600" dirty="0" err="1">
                <a:solidFill>
                  <a:schemeClr val="bg2"/>
                </a:solidFill>
              </a:rPr>
              <a:t>gonna</a:t>
            </a:r>
            <a:r>
              <a:rPr lang="en-US" sz="2600" dirty="0">
                <a:solidFill>
                  <a:schemeClr val="bg2"/>
                </a:solidFill>
              </a:rPr>
              <a:t> rouge up my cheeks and wear my anchor </a:t>
            </a:r>
            <a:r>
              <a:rPr lang="en-US" sz="2600" dirty="0" smtClean="0">
                <a:solidFill>
                  <a:schemeClr val="bg2"/>
                </a:solidFill>
              </a:rPr>
              <a:t>proud…and </a:t>
            </a:r>
            <a:r>
              <a:rPr lang="en-US" sz="2600" dirty="0">
                <a:solidFill>
                  <a:schemeClr val="bg2"/>
                </a:solidFill>
              </a:rPr>
              <a:t>pledge DG.</a:t>
            </a:r>
          </a:p>
          <a:p>
            <a:pPr marL="0" indent="0">
              <a:buNone/>
            </a:pPr>
            <a:r>
              <a:rPr lang="en-US" sz="2600" dirty="0">
                <a:solidFill>
                  <a:schemeClr val="bg2"/>
                </a:solidFill>
              </a:rPr>
              <a:t>Listen up, I know a real good spot, where the bonds are strong and the girls are hot!</a:t>
            </a:r>
          </a:p>
          <a:p>
            <a:pPr marL="0" indent="0">
              <a:buNone/>
            </a:pPr>
            <a:r>
              <a:rPr lang="en-US" sz="2600" dirty="0">
                <a:solidFill>
                  <a:schemeClr val="bg2"/>
                </a:solidFill>
              </a:rPr>
              <a:t>It’s a great big place, come find a friendly face, </a:t>
            </a:r>
            <a:r>
              <a:rPr lang="en-US" sz="2600" dirty="0" smtClean="0">
                <a:solidFill>
                  <a:schemeClr val="bg2"/>
                </a:solidFill>
              </a:rPr>
              <a:t>and </a:t>
            </a:r>
            <a:r>
              <a:rPr lang="en-US" sz="2600" dirty="0">
                <a:solidFill>
                  <a:schemeClr val="bg2"/>
                </a:solidFill>
              </a:rPr>
              <a:t>pledge…D…G!</a:t>
            </a:r>
          </a:p>
          <a:p>
            <a:pPr marL="0" indent="0">
              <a:buNone/>
            </a:pPr>
            <a:endParaRPr lang="en-US" dirty="0"/>
          </a:p>
        </p:txBody>
      </p:sp>
    </p:spTree>
    <p:extLst>
      <p:ext uri="{BB962C8B-B14F-4D97-AF65-F5344CB8AC3E}">
        <p14:creationId xmlns:p14="http://schemas.microsoft.com/office/powerpoint/2010/main" val="2390387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Come On and Pledge DG (cont’d)</a:t>
            </a:r>
            <a:endParaRPr lang="en-US" sz="3600" dirty="0">
              <a:solidFill>
                <a:schemeClr val="bg1"/>
              </a:solidFill>
            </a:endParaRPr>
          </a:p>
        </p:txBody>
      </p:sp>
      <p:sp>
        <p:nvSpPr>
          <p:cNvPr id="3" name="Content Placeholder 2"/>
          <p:cNvSpPr>
            <a:spLocks noGrp="1"/>
          </p:cNvSpPr>
          <p:nvPr>
            <p:ph idx="1"/>
          </p:nvPr>
        </p:nvSpPr>
        <p:spPr>
          <a:xfrm>
            <a:off x="228600" y="1600200"/>
            <a:ext cx="8686800" cy="4525963"/>
          </a:xfrm>
        </p:spPr>
        <p:txBody>
          <a:bodyPr/>
          <a:lstStyle/>
          <a:p>
            <a:pPr marL="0" indent="0">
              <a:buNone/>
            </a:pPr>
            <a:r>
              <a:rPr lang="en-US" sz="2600" dirty="0">
                <a:solidFill>
                  <a:schemeClr val="bg2"/>
                </a:solidFill>
              </a:rPr>
              <a:t>SO fix your hair and wear your strappy shoes…and pledge DG!</a:t>
            </a:r>
          </a:p>
          <a:p>
            <a:pPr marL="0" indent="0">
              <a:buNone/>
            </a:pPr>
            <a:r>
              <a:rPr lang="en-US" sz="2600" dirty="0">
                <a:solidFill>
                  <a:schemeClr val="bg2"/>
                </a:solidFill>
              </a:rPr>
              <a:t>With the DG girls, you can never lose—</a:t>
            </a:r>
          </a:p>
          <a:p>
            <a:pPr marL="0" indent="0">
              <a:buNone/>
            </a:pPr>
            <a:r>
              <a:rPr lang="en-US" sz="2600" dirty="0">
                <a:solidFill>
                  <a:schemeClr val="bg2"/>
                </a:solidFill>
              </a:rPr>
              <a:t>Come and pledge DG!</a:t>
            </a:r>
          </a:p>
          <a:p>
            <a:pPr marL="0" indent="0">
              <a:buNone/>
            </a:pPr>
            <a:r>
              <a:rPr lang="en-US" sz="2600" dirty="0">
                <a:solidFill>
                  <a:schemeClr val="bg2"/>
                </a:solidFill>
              </a:rPr>
              <a:t>Hold on </a:t>
            </a:r>
            <a:r>
              <a:rPr lang="en-US" sz="2600" dirty="0" err="1">
                <a:solidFill>
                  <a:schemeClr val="bg2"/>
                </a:solidFill>
              </a:rPr>
              <a:t>hun</a:t>
            </a:r>
            <a:r>
              <a:rPr lang="en-US" sz="2600" dirty="0">
                <a:solidFill>
                  <a:schemeClr val="bg2"/>
                </a:solidFill>
              </a:rPr>
              <a:t>, we’re </a:t>
            </a:r>
            <a:r>
              <a:rPr lang="en-US" sz="2600" dirty="0" err="1">
                <a:solidFill>
                  <a:schemeClr val="bg2"/>
                </a:solidFill>
              </a:rPr>
              <a:t>gonna</a:t>
            </a:r>
            <a:r>
              <a:rPr lang="en-US" sz="2600" dirty="0">
                <a:solidFill>
                  <a:schemeClr val="bg2"/>
                </a:solidFill>
              </a:rPr>
              <a:t> have some fun, </a:t>
            </a:r>
            <a:endParaRPr lang="en-US" sz="2600" dirty="0" smtClean="0">
              <a:solidFill>
                <a:schemeClr val="bg2"/>
              </a:solidFill>
            </a:endParaRPr>
          </a:p>
          <a:p>
            <a:pPr marL="0" indent="0">
              <a:buNone/>
            </a:pPr>
            <a:r>
              <a:rPr lang="en-US" sz="2600" dirty="0" smtClean="0">
                <a:solidFill>
                  <a:schemeClr val="bg2"/>
                </a:solidFill>
              </a:rPr>
              <a:t>all </a:t>
            </a:r>
            <a:r>
              <a:rPr lang="en-US" sz="2600" dirty="0">
                <a:solidFill>
                  <a:schemeClr val="bg2"/>
                </a:solidFill>
              </a:rPr>
              <a:t>the guys in town</a:t>
            </a:r>
          </a:p>
          <a:p>
            <a:pPr marL="0" indent="0">
              <a:buNone/>
            </a:pPr>
            <a:r>
              <a:rPr lang="en-US" sz="2600" dirty="0">
                <a:solidFill>
                  <a:schemeClr val="bg2"/>
                </a:solidFill>
              </a:rPr>
              <a:t>Say that we’re number one!</a:t>
            </a:r>
          </a:p>
          <a:p>
            <a:pPr marL="0" indent="0">
              <a:buNone/>
            </a:pPr>
            <a:r>
              <a:rPr lang="en-US" sz="2600" dirty="0">
                <a:solidFill>
                  <a:schemeClr val="bg2"/>
                </a:solidFill>
              </a:rPr>
              <a:t>So, if you know in your heart, you need a brand new start,</a:t>
            </a:r>
          </a:p>
          <a:p>
            <a:pPr marL="0" indent="0">
              <a:buNone/>
            </a:pPr>
            <a:r>
              <a:rPr lang="en-US" sz="2600" dirty="0">
                <a:solidFill>
                  <a:schemeClr val="bg2"/>
                </a:solidFill>
              </a:rPr>
              <a:t>Come pledge…D…G!</a:t>
            </a:r>
          </a:p>
          <a:p>
            <a:pPr marL="0" indent="0">
              <a:buNone/>
            </a:pPr>
            <a:endParaRPr lang="en-US" dirty="0"/>
          </a:p>
          <a:p>
            <a:endParaRPr lang="en-US" dirty="0"/>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403867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457200"/>
            <a:ext cx="9144000" cy="53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altLang="en-US" sz="3600" b="1" kern="0" dirty="0" smtClean="0">
                <a:solidFill>
                  <a:schemeClr val="bg1"/>
                </a:solidFill>
              </a:rPr>
              <a:t>Table of Contents</a:t>
            </a:r>
          </a:p>
        </p:txBody>
      </p:sp>
      <p:sp>
        <p:nvSpPr>
          <p:cNvPr id="6" name="TextBox 5"/>
          <p:cNvSpPr txBox="1"/>
          <p:nvPr/>
        </p:nvSpPr>
        <p:spPr>
          <a:xfrm>
            <a:off x="88641" y="1981200"/>
            <a:ext cx="2959359" cy="4616648"/>
          </a:xfrm>
          <a:prstGeom prst="rect">
            <a:avLst/>
          </a:prstGeom>
          <a:noFill/>
        </p:spPr>
        <p:txBody>
          <a:bodyPr wrap="square" rtlCol="0">
            <a:spAutoFit/>
          </a:bodyPr>
          <a:lstStyle/>
          <a:p>
            <a:r>
              <a:rPr lang="en-US" sz="1400" dirty="0" smtClean="0"/>
              <a:t>Page 111</a:t>
            </a:r>
          </a:p>
          <a:p>
            <a:r>
              <a:rPr lang="en-US" sz="1400" dirty="0" smtClean="0">
                <a:hlinkClick r:id="rId2" action="ppaction://hlinksldjump"/>
              </a:rPr>
              <a:t>Will You Wear Our Anchor</a:t>
            </a:r>
            <a:endParaRPr lang="en-US" sz="1400" dirty="0" smtClean="0"/>
          </a:p>
          <a:p>
            <a:r>
              <a:rPr lang="en-US" sz="1400" dirty="0" smtClean="0">
                <a:hlinkClick r:id="rId3" action="ppaction://hlinksldjump"/>
              </a:rPr>
              <a:t>All That Jazz</a:t>
            </a:r>
            <a:endParaRPr lang="en-US" sz="1400" dirty="0" smtClean="0"/>
          </a:p>
          <a:p>
            <a:r>
              <a:rPr lang="en-US" sz="1400" dirty="0" smtClean="0">
                <a:hlinkClick r:id="rId4" action="ppaction://hlinksldjump"/>
              </a:rPr>
              <a:t>An Anchor of Friendship</a:t>
            </a:r>
            <a:endParaRPr lang="en-US" sz="1400" dirty="0" smtClean="0"/>
          </a:p>
          <a:p>
            <a:endParaRPr lang="en-US" sz="1400" dirty="0" smtClean="0"/>
          </a:p>
          <a:p>
            <a:r>
              <a:rPr lang="en-US" sz="1400" dirty="0" smtClean="0"/>
              <a:t>Page 112</a:t>
            </a:r>
          </a:p>
          <a:p>
            <a:r>
              <a:rPr lang="en-US" sz="1400" dirty="0" smtClean="0">
                <a:hlinkClick r:id="rId5" action="ppaction://hlinksldjump"/>
              </a:rPr>
              <a:t>Anchor </a:t>
            </a:r>
            <a:r>
              <a:rPr lang="en-US" sz="1400" dirty="0" err="1" smtClean="0">
                <a:hlinkClick r:id="rId5" action="ppaction://hlinksldjump"/>
              </a:rPr>
              <a:t>Clankers</a:t>
            </a:r>
            <a:endParaRPr lang="en-US" sz="1400" dirty="0" smtClean="0"/>
          </a:p>
          <a:p>
            <a:r>
              <a:rPr lang="en-US" sz="1400" dirty="0" smtClean="0">
                <a:hlinkClick r:id="rId6" action="ppaction://hlinksldjump"/>
              </a:rPr>
              <a:t>Bronze, Pink, and Blue</a:t>
            </a:r>
            <a:endParaRPr lang="en-US" sz="1400" dirty="0" smtClean="0"/>
          </a:p>
          <a:p>
            <a:r>
              <a:rPr lang="en-US" sz="1400" dirty="0" smtClean="0">
                <a:hlinkClick r:id="rId7" action="ppaction://hlinksldjump"/>
              </a:rPr>
              <a:t>Cheer Song</a:t>
            </a:r>
            <a:endParaRPr lang="en-US" sz="1400" dirty="0" smtClean="0"/>
          </a:p>
          <a:p>
            <a:endParaRPr lang="en-US" sz="1400" dirty="0"/>
          </a:p>
          <a:p>
            <a:r>
              <a:rPr lang="en-US" sz="1400" dirty="0" smtClean="0"/>
              <a:t>Page 113</a:t>
            </a:r>
          </a:p>
          <a:p>
            <a:r>
              <a:rPr lang="en-US" sz="1400" dirty="0" smtClean="0">
                <a:hlinkClick r:id="rId8" action="ppaction://hlinksldjump"/>
              </a:rPr>
              <a:t>Cheer Song #2</a:t>
            </a:r>
            <a:endParaRPr lang="en-US" sz="1400" dirty="0" smtClean="0"/>
          </a:p>
          <a:p>
            <a:r>
              <a:rPr lang="en-US" sz="1400" dirty="0" smtClean="0">
                <a:hlinkClick r:id="rId9" action="ppaction://hlinksldjump"/>
              </a:rPr>
              <a:t>Circle of Friends</a:t>
            </a:r>
            <a:endParaRPr lang="en-US" sz="1400" dirty="0" smtClean="0"/>
          </a:p>
          <a:p>
            <a:endParaRPr lang="en-US" sz="1400" dirty="0"/>
          </a:p>
          <a:p>
            <a:r>
              <a:rPr lang="en-US" sz="1400" dirty="0" smtClean="0"/>
              <a:t>Page 114</a:t>
            </a:r>
          </a:p>
          <a:p>
            <a:r>
              <a:rPr lang="en-US" sz="1400" dirty="0" smtClean="0">
                <a:hlinkClick r:id="rId10" action="ppaction://hlinksldjump"/>
              </a:rPr>
              <a:t>C’mon and Pledge DG</a:t>
            </a:r>
            <a:endParaRPr lang="en-US" sz="1400" dirty="0" smtClean="0"/>
          </a:p>
          <a:p>
            <a:r>
              <a:rPr lang="en-US" sz="1400" dirty="0" smtClean="0">
                <a:hlinkClick r:id="rId11" action="ppaction://hlinksldjump"/>
              </a:rPr>
              <a:t>Delta G. (2)</a:t>
            </a:r>
            <a:endParaRPr lang="en-US" sz="1400" dirty="0" smtClean="0"/>
          </a:p>
          <a:p>
            <a:endParaRPr lang="en-US" sz="1400" dirty="0"/>
          </a:p>
          <a:p>
            <a:r>
              <a:rPr lang="en-US" sz="1400" dirty="0" smtClean="0"/>
              <a:t>Page 115</a:t>
            </a:r>
          </a:p>
          <a:p>
            <a:r>
              <a:rPr lang="en-US" sz="1400" dirty="0" smtClean="0">
                <a:hlinkClick r:id="rId12" action="ppaction://hlinksldjump"/>
              </a:rPr>
              <a:t>DG Dream</a:t>
            </a:r>
            <a:endParaRPr lang="en-US" sz="1400" dirty="0" smtClean="0"/>
          </a:p>
          <a:p>
            <a:r>
              <a:rPr lang="en-US" sz="1400" dirty="0" smtClean="0">
                <a:hlinkClick r:id="rId13" action="ppaction://hlinksldjump"/>
              </a:rPr>
              <a:t>Follow Me</a:t>
            </a:r>
            <a:endParaRPr lang="en-US" sz="1400" dirty="0" smtClean="0"/>
          </a:p>
        </p:txBody>
      </p:sp>
      <p:sp>
        <p:nvSpPr>
          <p:cNvPr id="7" name="TextBox 6"/>
          <p:cNvSpPr txBox="1"/>
          <p:nvPr/>
        </p:nvSpPr>
        <p:spPr>
          <a:xfrm>
            <a:off x="3048000" y="1981200"/>
            <a:ext cx="2971800" cy="3970318"/>
          </a:xfrm>
          <a:prstGeom prst="rect">
            <a:avLst/>
          </a:prstGeom>
          <a:noFill/>
        </p:spPr>
        <p:txBody>
          <a:bodyPr wrap="square" rtlCol="0">
            <a:spAutoFit/>
          </a:bodyPr>
          <a:lstStyle/>
          <a:p>
            <a:r>
              <a:rPr lang="en-US" sz="1400" dirty="0" smtClean="0"/>
              <a:t>Page 116</a:t>
            </a:r>
          </a:p>
          <a:p>
            <a:r>
              <a:rPr lang="en-US" sz="1400" dirty="0" smtClean="0">
                <a:hlinkClick r:id="rId14" action="ppaction://hlinksldjump"/>
              </a:rPr>
              <a:t>Hi-Ho, Hi-Ho</a:t>
            </a:r>
            <a:endParaRPr lang="en-US" sz="1400" dirty="0" smtClean="0"/>
          </a:p>
          <a:p>
            <a:r>
              <a:rPr lang="en-US" sz="1400" dirty="0" smtClean="0">
                <a:hlinkClick r:id="rId15" action="ppaction://hlinksldjump"/>
              </a:rPr>
              <a:t>I Love Delta Gee</a:t>
            </a:r>
            <a:endParaRPr lang="en-US" sz="1400" dirty="0" smtClean="0"/>
          </a:p>
          <a:p>
            <a:endParaRPr lang="en-US" sz="1400" dirty="0"/>
          </a:p>
          <a:p>
            <a:r>
              <a:rPr lang="en-US" sz="1400" dirty="0" smtClean="0"/>
              <a:t>Page 117</a:t>
            </a:r>
          </a:p>
          <a:p>
            <a:r>
              <a:rPr lang="en-US" sz="1400" dirty="0" smtClean="0">
                <a:hlinkClick r:id="rId16" action="ppaction://hlinksldjump"/>
              </a:rPr>
              <a:t>I Love You Truly, Delta Gee</a:t>
            </a:r>
            <a:endParaRPr lang="en-US" sz="1400" dirty="0" smtClean="0"/>
          </a:p>
          <a:p>
            <a:r>
              <a:rPr lang="en-US" sz="1400" dirty="0" smtClean="0">
                <a:hlinkClick r:id="rId17" action="ppaction://hlinksldjump"/>
              </a:rPr>
              <a:t>I </a:t>
            </a:r>
            <a:r>
              <a:rPr lang="en-US" sz="1400" dirty="0" err="1" smtClean="0">
                <a:hlinkClick r:id="rId17" action="ppaction://hlinksldjump"/>
              </a:rPr>
              <a:t>Wanna</a:t>
            </a:r>
            <a:r>
              <a:rPr lang="en-US" sz="1400" dirty="0" smtClean="0">
                <a:hlinkClick r:id="rId17" action="ppaction://hlinksldjump"/>
              </a:rPr>
              <a:t> Be a Delta G</a:t>
            </a:r>
            <a:endParaRPr lang="en-US" sz="1400" dirty="0" smtClean="0"/>
          </a:p>
          <a:p>
            <a:endParaRPr lang="en-US" sz="1400" dirty="0"/>
          </a:p>
          <a:p>
            <a:r>
              <a:rPr lang="en-US" sz="1400" dirty="0" smtClean="0"/>
              <a:t>Page 118</a:t>
            </a:r>
          </a:p>
          <a:p>
            <a:r>
              <a:rPr lang="en-US" sz="1400" dirty="0" smtClean="0">
                <a:hlinkClick r:id="rId18" action="ppaction://hlinksldjump"/>
              </a:rPr>
              <a:t>If</a:t>
            </a:r>
            <a:endParaRPr lang="en-US" sz="1400" dirty="0" smtClean="0"/>
          </a:p>
          <a:p>
            <a:r>
              <a:rPr lang="en-US" sz="1400" dirty="0" smtClean="0">
                <a:hlinkClick r:id="rId19" action="ppaction://hlinksldjump"/>
              </a:rPr>
              <a:t>In the Fall I Pledged DG</a:t>
            </a:r>
            <a:endParaRPr lang="en-US" sz="1400" dirty="0" smtClean="0"/>
          </a:p>
          <a:p>
            <a:endParaRPr lang="en-US" sz="1400" dirty="0"/>
          </a:p>
          <a:p>
            <a:r>
              <a:rPr lang="en-US" sz="1400" dirty="0" smtClean="0"/>
              <a:t>Page 119</a:t>
            </a:r>
          </a:p>
          <a:p>
            <a:r>
              <a:rPr lang="en-US" sz="1400" dirty="0" smtClean="0">
                <a:hlinkClick r:id="rId20" action="ppaction://hlinksldjump"/>
              </a:rPr>
              <a:t>I’ve Had the Time of My Life</a:t>
            </a:r>
            <a:endParaRPr lang="en-US" sz="1400" dirty="0" smtClean="0"/>
          </a:p>
          <a:p>
            <a:endParaRPr lang="en-US" sz="1400" dirty="0"/>
          </a:p>
          <a:p>
            <a:r>
              <a:rPr lang="en-US" sz="1400" dirty="0" smtClean="0"/>
              <a:t>Page 120</a:t>
            </a:r>
          </a:p>
          <a:p>
            <a:r>
              <a:rPr lang="en-US" sz="1400" dirty="0" smtClean="0">
                <a:hlinkClick r:id="rId21" action="ppaction://hlinksldjump"/>
              </a:rPr>
              <a:t>Maybe</a:t>
            </a:r>
            <a:endParaRPr lang="en-US" sz="1400" dirty="0" smtClean="0"/>
          </a:p>
          <a:p>
            <a:r>
              <a:rPr lang="en-US" sz="1400" dirty="0" smtClean="0">
                <a:hlinkClick r:id="rId22" action="ppaction://hlinksldjump"/>
              </a:rPr>
              <a:t>People</a:t>
            </a:r>
            <a:endParaRPr lang="en-US" sz="1400" dirty="0"/>
          </a:p>
        </p:txBody>
      </p:sp>
      <p:sp>
        <p:nvSpPr>
          <p:cNvPr id="8" name="TextBox 7"/>
          <p:cNvSpPr txBox="1"/>
          <p:nvPr/>
        </p:nvSpPr>
        <p:spPr>
          <a:xfrm>
            <a:off x="88641" y="1447800"/>
            <a:ext cx="8966718" cy="584775"/>
          </a:xfrm>
          <a:prstGeom prst="rect">
            <a:avLst/>
          </a:prstGeom>
          <a:noFill/>
        </p:spPr>
        <p:txBody>
          <a:bodyPr wrap="square" rtlCol="0">
            <a:spAutoFit/>
          </a:bodyPr>
          <a:lstStyle/>
          <a:p>
            <a:pPr algn="ctr"/>
            <a:r>
              <a:rPr lang="en-US" sz="1600" i="1" dirty="0" smtClean="0">
                <a:solidFill>
                  <a:schemeClr val="bg2"/>
                </a:solidFill>
              </a:rPr>
              <a:t>The songs are organized based on what page they appear in the In The Key of DG Songbook. When in Presentation Mode, click the title of the song to learn the lyrics.</a:t>
            </a:r>
            <a:endParaRPr lang="en-US" sz="1600" i="1" dirty="0">
              <a:solidFill>
                <a:schemeClr val="bg2"/>
              </a:solidFill>
            </a:endParaRPr>
          </a:p>
        </p:txBody>
      </p:sp>
      <p:sp>
        <p:nvSpPr>
          <p:cNvPr id="9" name="TextBox 8"/>
          <p:cNvSpPr txBox="1"/>
          <p:nvPr/>
        </p:nvSpPr>
        <p:spPr>
          <a:xfrm>
            <a:off x="6019800" y="1981200"/>
            <a:ext cx="3048000" cy="4832092"/>
          </a:xfrm>
          <a:prstGeom prst="rect">
            <a:avLst/>
          </a:prstGeom>
          <a:noFill/>
        </p:spPr>
        <p:txBody>
          <a:bodyPr wrap="square" rtlCol="0">
            <a:spAutoFit/>
          </a:bodyPr>
          <a:lstStyle/>
          <a:p>
            <a:r>
              <a:rPr lang="en-US" sz="1400" dirty="0" smtClean="0"/>
              <a:t>Page 121</a:t>
            </a:r>
          </a:p>
          <a:p>
            <a:r>
              <a:rPr lang="en-US" sz="1400" dirty="0" smtClean="0">
                <a:hlinkClick r:id="rId23" action="ppaction://hlinksldjump"/>
              </a:rPr>
              <a:t>Raindrops Keep Falling on My Head</a:t>
            </a:r>
            <a:endParaRPr lang="en-US" sz="1400" dirty="0" smtClean="0"/>
          </a:p>
          <a:p>
            <a:r>
              <a:rPr lang="en-US" sz="1400" dirty="0" smtClean="0">
                <a:hlinkClick r:id="rId24" action="ppaction://hlinksldjump"/>
              </a:rPr>
              <a:t>Sea Cruise</a:t>
            </a:r>
            <a:endParaRPr lang="en-US" sz="1400" dirty="0" smtClean="0"/>
          </a:p>
          <a:p>
            <a:r>
              <a:rPr lang="en-US" sz="1400" dirty="0" smtClean="0">
                <a:hlinkClick r:id="rId25" action="ppaction://hlinksldjump"/>
              </a:rPr>
              <a:t>Taps</a:t>
            </a:r>
            <a:endParaRPr lang="en-US" sz="1400" dirty="0" smtClean="0"/>
          </a:p>
          <a:p>
            <a:endParaRPr lang="en-US" sz="1400" dirty="0"/>
          </a:p>
          <a:p>
            <a:r>
              <a:rPr lang="en-US" sz="1400" dirty="0" smtClean="0"/>
              <a:t>Page 122</a:t>
            </a:r>
          </a:p>
          <a:p>
            <a:r>
              <a:rPr lang="en-US" sz="1400" dirty="0" smtClean="0">
                <a:hlinkClick r:id="rId26" action="ppaction://hlinksldjump"/>
              </a:rPr>
              <a:t>That’s Delta Gamma</a:t>
            </a:r>
            <a:endParaRPr lang="en-US" sz="1400" dirty="0" smtClean="0"/>
          </a:p>
          <a:p>
            <a:endParaRPr lang="en-US" sz="1400" dirty="0"/>
          </a:p>
          <a:p>
            <a:r>
              <a:rPr lang="en-US" sz="1400" dirty="0" smtClean="0"/>
              <a:t>Page 123</a:t>
            </a:r>
          </a:p>
          <a:p>
            <a:r>
              <a:rPr lang="en-US" sz="1400" dirty="0" smtClean="0">
                <a:hlinkClick r:id="rId27" action="ppaction://hlinksldjump"/>
              </a:rPr>
              <a:t>The Anchor</a:t>
            </a:r>
            <a:endParaRPr lang="en-US" sz="1400" dirty="0" smtClean="0"/>
          </a:p>
          <a:p>
            <a:endParaRPr lang="en-US" sz="1400" dirty="0"/>
          </a:p>
          <a:p>
            <a:r>
              <a:rPr lang="en-US" sz="1400" dirty="0" smtClean="0"/>
              <a:t>Page 124</a:t>
            </a:r>
          </a:p>
          <a:p>
            <a:r>
              <a:rPr lang="en-US" sz="1400" dirty="0" smtClean="0">
                <a:hlinkClick r:id="rId28" action="ppaction://hlinksldjump"/>
              </a:rPr>
              <a:t>The Essence of a Friend</a:t>
            </a:r>
            <a:endParaRPr lang="en-US" sz="1400" dirty="0" smtClean="0"/>
          </a:p>
          <a:p>
            <a:r>
              <a:rPr lang="en-US" sz="1400" dirty="0" smtClean="0">
                <a:hlinkClick r:id="rId29" action="ppaction://hlinksldjump"/>
              </a:rPr>
              <a:t>The Rose</a:t>
            </a:r>
            <a:endParaRPr lang="en-US" sz="1400" dirty="0" smtClean="0"/>
          </a:p>
          <a:p>
            <a:endParaRPr lang="en-US" sz="1400" dirty="0"/>
          </a:p>
          <a:p>
            <a:r>
              <a:rPr lang="en-US" sz="1400" dirty="0" smtClean="0"/>
              <a:t>Page 125</a:t>
            </a:r>
          </a:p>
          <a:p>
            <a:r>
              <a:rPr lang="en-US" sz="1400" dirty="0" smtClean="0">
                <a:hlinkClick r:id="rId30" action="ppaction://hlinksldjump"/>
              </a:rPr>
              <a:t>The ‘Snap’ Song</a:t>
            </a:r>
            <a:endParaRPr lang="en-US" sz="1400" dirty="0" smtClean="0"/>
          </a:p>
          <a:p>
            <a:r>
              <a:rPr lang="en-US" sz="1400" dirty="0" smtClean="0">
                <a:hlinkClick r:id="rId31" action="ppaction://hlinksldjump"/>
              </a:rPr>
              <a:t>The Way We Are</a:t>
            </a:r>
            <a:endParaRPr lang="en-US" sz="1400" dirty="0" smtClean="0"/>
          </a:p>
          <a:p>
            <a:endParaRPr lang="en-US" sz="1400" dirty="0"/>
          </a:p>
          <a:p>
            <a:r>
              <a:rPr lang="en-US" sz="1400" dirty="0" smtClean="0"/>
              <a:t>Page 126</a:t>
            </a:r>
          </a:p>
          <a:p>
            <a:r>
              <a:rPr lang="en-US" sz="1400" dirty="0" smtClean="0">
                <a:hlinkClick r:id="rId32" action="ppaction://hlinksldjump"/>
              </a:rPr>
              <a:t>There’s a Place for Us, Somewhere</a:t>
            </a:r>
            <a:endParaRPr lang="en-US" sz="1400" dirty="0" smtClean="0"/>
          </a:p>
          <a:p>
            <a:r>
              <a:rPr lang="en-US" sz="1400" dirty="0" smtClean="0">
                <a:hlinkClick r:id="rId33" action="ppaction://hlinksldjump"/>
              </a:rPr>
              <a:t>Through the Eyes of Love</a:t>
            </a:r>
            <a:endParaRPr lang="en-US" sz="1400" dirty="0"/>
          </a:p>
        </p:txBody>
      </p:sp>
    </p:spTree>
    <p:extLst>
      <p:ext uri="{BB962C8B-B14F-4D97-AF65-F5344CB8AC3E}">
        <p14:creationId xmlns:p14="http://schemas.microsoft.com/office/powerpoint/2010/main" val="8495773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41438"/>
          </a:xfrm>
        </p:spPr>
        <p:txBody>
          <a:bodyPr/>
          <a:lstStyle/>
          <a:p>
            <a:r>
              <a:rPr lang="en-US" sz="3600" b="1" dirty="0">
                <a:solidFill>
                  <a:schemeClr val="bg1"/>
                </a:solidFill>
              </a:rPr>
              <a:t>Delta G (2)</a:t>
            </a:r>
            <a:r>
              <a:rPr lang="en-US" dirty="0">
                <a:solidFill>
                  <a:schemeClr val="bg1"/>
                </a:solidFill>
              </a:rPr>
              <a:t/>
            </a:r>
            <a:br>
              <a:rPr lang="en-US" dirty="0">
                <a:solidFill>
                  <a:schemeClr val="bg1"/>
                </a:solidFill>
              </a:rPr>
            </a:br>
            <a:r>
              <a:rPr lang="en-US" sz="1800" dirty="0">
                <a:solidFill>
                  <a:schemeClr val="bg1"/>
                </a:solidFill>
              </a:rPr>
              <a:t>May be sung to the tune of “Edelweiss” from </a:t>
            </a:r>
            <a:r>
              <a:rPr lang="en-US" sz="1800" b="1" i="1" dirty="0">
                <a:solidFill>
                  <a:schemeClr val="bg1"/>
                </a:solidFill>
              </a:rPr>
              <a:t>The Sound of </a:t>
            </a:r>
            <a:r>
              <a:rPr lang="en-US" sz="1800" b="1" i="1" dirty="0" smtClean="0">
                <a:solidFill>
                  <a:schemeClr val="bg1"/>
                </a:solidFill>
              </a:rPr>
              <a:t>Music</a:t>
            </a:r>
            <a:r>
              <a:rPr lang="en-US" sz="1800" dirty="0" smtClean="0">
                <a:solidFill>
                  <a:schemeClr val="bg1"/>
                </a:solidFill>
              </a:rPr>
              <a:t>.</a:t>
            </a:r>
            <a:br>
              <a:rPr lang="en-US" sz="1800" dirty="0" smtClean="0">
                <a:solidFill>
                  <a:schemeClr val="bg1"/>
                </a:solidFill>
              </a:rPr>
            </a:br>
            <a:r>
              <a:rPr lang="en-US" sz="1800" dirty="0" smtClean="0">
                <a:solidFill>
                  <a:schemeClr val="bg1"/>
                </a:solidFill>
              </a:rPr>
              <a:t>Words by Beta Kappa-Kansas’ 1983 </a:t>
            </a:r>
            <a:r>
              <a:rPr lang="en-US" sz="1800" dirty="0">
                <a:solidFill>
                  <a:schemeClr val="bg1"/>
                </a:solidFill>
              </a:rPr>
              <a:t>new member </a:t>
            </a:r>
            <a:r>
              <a:rPr lang="en-US" sz="1800" dirty="0" smtClean="0">
                <a:solidFill>
                  <a:schemeClr val="bg1"/>
                </a:solidFill>
              </a:rPr>
              <a:t>class.</a:t>
            </a:r>
            <a:r>
              <a:rPr lang="en-US" sz="1800" dirty="0">
                <a:solidFill>
                  <a:schemeClr val="bg1"/>
                </a:solidFill>
              </a:rPr>
              <a:t/>
            </a:r>
            <a:br>
              <a:rPr lang="en-US" sz="1800" dirty="0">
                <a:solidFill>
                  <a:schemeClr val="bg1"/>
                </a:solidFill>
              </a:rPr>
            </a:br>
            <a:endParaRPr lang="en-US" sz="1800" dirty="0">
              <a:solidFill>
                <a:schemeClr val="bg1"/>
              </a:solidFill>
            </a:endParaRPr>
          </a:p>
        </p:txBody>
      </p:sp>
      <p:sp>
        <p:nvSpPr>
          <p:cNvPr id="3" name="Content Placeholder 2"/>
          <p:cNvSpPr>
            <a:spLocks noGrp="1"/>
          </p:cNvSpPr>
          <p:nvPr>
            <p:ph idx="1"/>
          </p:nvPr>
        </p:nvSpPr>
        <p:spPr>
          <a:xfrm>
            <a:off x="228600" y="1600200"/>
            <a:ext cx="8686800" cy="4525963"/>
          </a:xfrm>
        </p:spPr>
        <p:txBody>
          <a:bodyPr/>
          <a:lstStyle/>
          <a:p>
            <a:pPr marL="0" indent="0">
              <a:buNone/>
            </a:pPr>
            <a:r>
              <a:rPr lang="en-US" sz="2600" dirty="0" smtClean="0">
                <a:solidFill>
                  <a:schemeClr val="bg2"/>
                </a:solidFill>
              </a:rPr>
              <a:t>Del-ta </a:t>
            </a:r>
            <a:r>
              <a:rPr lang="en-US" sz="2600" dirty="0">
                <a:solidFill>
                  <a:schemeClr val="bg2"/>
                </a:solidFill>
              </a:rPr>
              <a:t>G, Del-ta G,</a:t>
            </a:r>
          </a:p>
          <a:p>
            <a:pPr marL="0" indent="0">
              <a:buNone/>
            </a:pPr>
            <a:r>
              <a:rPr lang="en-US" sz="2600" dirty="0">
                <a:solidFill>
                  <a:schemeClr val="bg2"/>
                </a:solidFill>
              </a:rPr>
              <a:t>Hannah, cream roses and anchors,</a:t>
            </a:r>
          </a:p>
          <a:p>
            <a:pPr marL="0" indent="0">
              <a:buNone/>
            </a:pPr>
            <a:r>
              <a:rPr lang="en-US" sz="2600" dirty="0">
                <a:solidFill>
                  <a:schemeClr val="bg2"/>
                </a:solidFill>
              </a:rPr>
              <a:t>Loyal to thee, we’ll always be—</a:t>
            </a:r>
          </a:p>
          <a:p>
            <a:pPr marL="0" indent="0">
              <a:buNone/>
            </a:pPr>
            <a:r>
              <a:rPr lang="en-US" sz="2600" dirty="0">
                <a:solidFill>
                  <a:schemeClr val="bg2"/>
                </a:solidFill>
              </a:rPr>
              <a:t>Delta Gamma forever.</a:t>
            </a:r>
          </a:p>
          <a:p>
            <a:pPr marL="0" indent="0">
              <a:buNone/>
            </a:pPr>
            <a:r>
              <a:rPr lang="en-US" sz="2600" dirty="0">
                <a:solidFill>
                  <a:schemeClr val="bg2"/>
                </a:solidFill>
              </a:rPr>
              <a:t> </a:t>
            </a:r>
          </a:p>
          <a:p>
            <a:pPr marL="0" indent="0">
              <a:buNone/>
            </a:pPr>
            <a:r>
              <a:rPr lang="en-US" sz="2600" dirty="0">
                <a:solidFill>
                  <a:schemeClr val="bg2"/>
                </a:solidFill>
              </a:rPr>
              <a:t>Memories shared with those who care,</a:t>
            </a:r>
          </a:p>
          <a:p>
            <a:pPr marL="0" indent="0">
              <a:buNone/>
            </a:pPr>
            <a:r>
              <a:rPr lang="en-US" sz="2600" dirty="0">
                <a:solidFill>
                  <a:schemeClr val="bg2"/>
                </a:solidFill>
              </a:rPr>
              <a:t>To have and hold for-</a:t>
            </a:r>
            <a:r>
              <a:rPr lang="en-US" sz="2600" dirty="0" err="1">
                <a:solidFill>
                  <a:schemeClr val="bg2"/>
                </a:solidFill>
              </a:rPr>
              <a:t>ev</a:t>
            </a:r>
            <a:r>
              <a:rPr lang="en-US" sz="2600" dirty="0">
                <a:solidFill>
                  <a:schemeClr val="bg2"/>
                </a:solidFill>
              </a:rPr>
              <a:t>-</a:t>
            </a:r>
            <a:r>
              <a:rPr lang="en-US" sz="2600" dirty="0" err="1">
                <a:solidFill>
                  <a:schemeClr val="bg2"/>
                </a:solidFill>
              </a:rPr>
              <a:t>er</a:t>
            </a:r>
            <a:r>
              <a:rPr lang="en-US" sz="2600" dirty="0">
                <a:solidFill>
                  <a:schemeClr val="bg2"/>
                </a:solidFill>
              </a:rPr>
              <a:t>.</a:t>
            </a:r>
          </a:p>
          <a:p>
            <a:pPr marL="0" indent="0">
              <a:buNone/>
            </a:pPr>
            <a:r>
              <a:rPr lang="en-US" sz="2600" dirty="0">
                <a:solidFill>
                  <a:schemeClr val="bg2"/>
                </a:solidFill>
              </a:rPr>
              <a:t>Del-ta G, you are to me</a:t>
            </a:r>
          </a:p>
          <a:p>
            <a:pPr marL="0" indent="0">
              <a:buNone/>
            </a:pPr>
            <a:r>
              <a:rPr lang="en-US" sz="2600" dirty="0">
                <a:solidFill>
                  <a:schemeClr val="bg2"/>
                </a:solidFill>
              </a:rPr>
              <a:t>Hope and love and unity.</a:t>
            </a:r>
          </a:p>
          <a:p>
            <a:pPr marL="0" indent="0">
              <a:buNone/>
            </a:pPr>
            <a:endParaRPr lang="en-US" dirty="0">
              <a:solidFill>
                <a:schemeClr val="bg2"/>
              </a:solidFill>
            </a:endParaRPr>
          </a:p>
          <a:p>
            <a:endParaRPr lang="en-US" dirty="0">
              <a:solidFill>
                <a:schemeClr val="bg2"/>
              </a:solidFill>
            </a:endParaRPr>
          </a:p>
        </p:txBody>
      </p:sp>
    </p:spTree>
    <p:extLst>
      <p:ext uri="{BB962C8B-B14F-4D97-AF65-F5344CB8AC3E}">
        <p14:creationId xmlns:p14="http://schemas.microsoft.com/office/powerpoint/2010/main" val="1211579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5962"/>
          </a:xfrm>
        </p:spPr>
        <p:txBody>
          <a:bodyPr/>
          <a:lstStyle/>
          <a:p>
            <a:r>
              <a:rPr lang="en-US" sz="3600" dirty="0" smtClean="0">
                <a:solidFill>
                  <a:schemeClr val="bg1"/>
                </a:solidFill>
              </a:rPr>
              <a:t>Delta G (2) (cont’d)</a:t>
            </a:r>
            <a:endParaRPr lang="en-US" sz="3600" dirty="0">
              <a:solidFill>
                <a:schemeClr val="bg1"/>
              </a:solidFill>
            </a:endParaRPr>
          </a:p>
        </p:txBody>
      </p:sp>
      <p:sp>
        <p:nvSpPr>
          <p:cNvPr id="3" name="Content Placeholder 2"/>
          <p:cNvSpPr>
            <a:spLocks noGrp="1"/>
          </p:cNvSpPr>
          <p:nvPr>
            <p:ph idx="1"/>
          </p:nvPr>
        </p:nvSpPr>
        <p:spPr>
          <a:xfrm>
            <a:off x="228600" y="1600200"/>
            <a:ext cx="8686800" cy="4525963"/>
          </a:xfrm>
        </p:spPr>
        <p:txBody>
          <a:bodyPr/>
          <a:lstStyle/>
          <a:p>
            <a:pPr marL="0" indent="0">
              <a:buNone/>
            </a:pPr>
            <a:r>
              <a:rPr lang="en-US" sz="2600" dirty="0">
                <a:solidFill>
                  <a:schemeClr val="bg2"/>
                </a:solidFill>
              </a:rPr>
              <a:t>Del-ta G, Del-ta G,</a:t>
            </a:r>
          </a:p>
          <a:p>
            <a:pPr marL="0" indent="0">
              <a:buNone/>
            </a:pPr>
            <a:r>
              <a:rPr lang="en-US" sz="2600" dirty="0">
                <a:solidFill>
                  <a:schemeClr val="bg2"/>
                </a:solidFill>
              </a:rPr>
              <a:t>Sisters we will always be.</a:t>
            </a:r>
          </a:p>
          <a:p>
            <a:pPr marL="0" indent="0">
              <a:buNone/>
            </a:pPr>
            <a:r>
              <a:rPr lang="en-US" sz="2600" dirty="0">
                <a:solidFill>
                  <a:schemeClr val="bg2"/>
                </a:solidFill>
              </a:rPr>
              <a:t>Smiles bright bond so </a:t>
            </a:r>
            <a:r>
              <a:rPr lang="en-US" sz="2600" dirty="0" smtClean="0">
                <a:solidFill>
                  <a:schemeClr val="bg2"/>
                </a:solidFill>
              </a:rPr>
              <a:t>tight,</a:t>
            </a:r>
          </a:p>
          <a:p>
            <a:pPr marL="0" indent="0">
              <a:buNone/>
            </a:pPr>
            <a:r>
              <a:rPr lang="en-US" sz="2600" dirty="0" smtClean="0">
                <a:solidFill>
                  <a:schemeClr val="bg2"/>
                </a:solidFill>
              </a:rPr>
              <a:t>Reflect </a:t>
            </a:r>
            <a:r>
              <a:rPr lang="en-US" sz="2600" dirty="0">
                <a:solidFill>
                  <a:schemeClr val="bg2"/>
                </a:solidFill>
              </a:rPr>
              <a:t>our time together.</a:t>
            </a:r>
          </a:p>
          <a:p>
            <a:pPr marL="0" indent="0">
              <a:buNone/>
            </a:pPr>
            <a:endParaRPr lang="en-US" sz="2600" dirty="0">
              <a:solidFill>
                <a:schemeClr val="bg2"/>
              </a:solidFill>
            </a:endParaRPr>
          </a:p>
          <a:p>
            <a:pPr marL="0" indent="0">
              <a:buNone/>
            </a:pPr>
            <a:r>
              <a:rPr lang="en-US" sz="2600" dirty="0">
                <a:solidFill>
                  <a:schemeClr val="bg2"/>
                </a:solidFill>
              </a:rPr>
              <a:t>Memories shared with those who care,</a:t>
            </a:r>
          </a:p>
          <a:p>
            <a:pPr marL="0" indent="0">
              <a:buNone/>
            </a:pPr>
            <a:r>
              <a:rPr lang="en-US" sz="2600" dirty="0">
                <a:solidFill>
                  <a:schemeClr val="bg2"/>
                </a:solidFill>
              </a:rPr>
              <a:t>To have and hold for-</a:t>
            </a:r>
            <a:r>
              <a:rPr lang="en-US" sz="2600" dirty="0" err="1">
                <a:solidFill>
                  <a:schemeClr val="bg2"/>
                </a:solidFill>
              </a:rPr>
              <a:t>ev</a:t>
            </a:r>
            <a:r>
              <a:rPr lang="en-US" sz="2600" dirty="0">
                <a:solidFill>
                  <a:schemeClr val="bg2"/>
                </a:solidFill>
              </a:rPr>
              <a:t>-</a:t>
            </a:r>
            <a:r>
              <a:rPr lang="en-US" sz="2600" dirty="0" err="1">
                <a:solidFill>
                  <a:schemeClr val="bg2"/>
                </a:solidFill>
              </a:rPr>
              <a:t>er</a:t>
            </a:r>
            <a:r>
              <a:rPr lang="en-US" sz="2600" dirty="0">
                <a:solidFill>
                  <a:schemeClr val="bg2"/>
                </a:solidFill>
              </a:rPr>
              <a:t>.</a:t>
            </a:r>
          </a:p>
          <a:p>
            <a:pPr marL="0" indent="0">
              <a:buNone/>
            </a:pPr>
            <a:r>
              <a:rPr lang="en-US" sz="2600" dirty="0">
                <a:solidFill>
                  <a:schemeClr val="bg2"/>
                </a:solidFill>
              </a:rPr>
              <a:t>Del-ta G, home to me,</a:t>
            </a:r>
          </a:p>
          <a:p>
            <a:pPr marL="0" indent="0">
              <a:buNone/>
            </a:pPr>
            <a:r>
              <a:rPr lang="en-US" sz="2600" dirty="0">
                <a:solidFill>
                  <a:schemeClr val="bg2"/>
                </a:solidFill>
              </a:rPr>
              <a:t>Bless our friendships for-</a:t>
            </a:r>
            <a:r>
              <a:rPr lang="en-US" sz="2600" dirty="0" err="1">
                <a:solidFill>
                  <a:schemeClr val="bg2"/>
                </a:solidFill>
              </a:rPr>
              <a:t>ev</a:t>
            </a:r>
            <a:r>
              <a:rPr lang="en-US" sz="2600" dirty="0">
                <a:solidFill>
                  <a:schemeClr val="bg2"/>
                </a:solidFill>
              </a:rPr>
              <a:t>-</a:t>
            </a:r>
            <a:r>
              <a:rPr lang="en-US" sz="2600" dirty="0" err="1">
                <a:solidFill>
                  <a:schemeClr val="bg2"/>
                </a:solidFill>
              </a:rPr>
              <a:t>er</a:t>
            </a:r>
            <a:r>
              <a:rPr lang="en-US" sz="2600" dirty="0">
                <a:solidFill>
                  <a:schemeClr val="bg2"/>
                </a:solidFill>
              </a:rPr>
              <a:t>.</a:t>
            </a:r>
          </a:p>
          <a:p>
            <a:pPr marL="0" indent="0">
              <a:buNone/>
            </a:pPr>
            <a:r>
              <a:rPr lang="en-US" sz="1800" dirty="0">
                <a:solidFill>
                  <a:schemeClr val="bg2"/>
                </a:solidFill>
              </a:rPr>
              <a:t>(repeat last line softly)</a:t>
            </a:r>
          </a:p>
          <a:p>
            <a:endParaRPr lang="en-US" dirty="0"/>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608294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0" y="228600"/>
            <a:ext cx="9144000" cy="1019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3600" b="1" dirty="0">
                <a:solidFill>
                  <a:schemeClr val="bg1"/>
                </a:solidFill>
              </a:rPr>
              <a:t>DG Dream</a:t>
            </a:r>
            <a:r>
              <a:rPr lang="en-US" sz="3600" dirty="0">
                <a:solidFill>
                  <a:schemeClr val="bg1"/>
                </a:solidFill>
              </a:rPr>
              <a:t/>
            </a:r>
            <a:br>
              <a:rPr lang="en-US" sz="3600" dirty="0">
                <a:solidFill>
                  <a:schemeClr val="bg1"/>
                </a:solidFill>
              </a:rPr>
            </a:br>
            <a:r>
              <a:rPr lang="en-US" sz="1800" dirty="0">
                <a:solidFill>
                  <a:schemeClr val="bg1"/>
                </a:solidFill>
              </a:rPr>
              <a:t>May be sung to the tune of “Brian’s </a:t>
            </a:r>
            <a:r>
              <a:rPr lang="en-US" sz="1800" dirty="0" smtClean="0">
                <a:solidFill>
                  <a:schemeClr val="bg1"/>
                </a:solidFill>
              </a:rPr>
              <a:t>Song.”</a:t>
            </a:r>
            <a:endParaRPr lang="en-US" altLang="en-US" sz="1800" b="1" dirty="0" smtClean="0">
              <a:solidFill>
                <a:schemeClr val="bg1"/>
              </a:solidFill>
            </a:endParaRPr>
          </a:p>
        </p:txBody>
      </p:sp>
      <p:sp>
        <p:nvSpPr>
          <p:cNvPr id="5" name="Subtitle 4"/>
          <p:cNvSpPr txBox="1">
            <a:spLocks/>
          </p:cNvSpPr>
          <p:nvPr/>
        </p:nvSpPr>
        <p:spPr>
          <a:xfrm>
            <a:off x="228600" y="1600200"/>
            <a:ext cx="8686800" cy="4267200"/>
          </a:xfrm>
          <a:prstGeom prst="rect">
            <a:avLst/>
          </a:prstGeom>
        </p:spPr>
        <p:txBody>
          <a:bodyPr>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2600" dirty="0" smtClean="0">
                <a:solidFill>
                  <a:schemeClr val="bg2"/>
                </a:solidFill>
              </a:rPr>
              <a:t>You </a:t>
            </a:r>
            <a:r>
              <a:rPr lang="en-US" sz="2600" dirty="0">
                <a:solidFill>
                  <a:schemeClr val="bg2"/>
                </a:solidFill>
              </a:rPr>
              <a:t>see the DG dream as great as it may seem,</a:t>
            </a:r>
          </a:p>
          <a:p>
            <a:pPr marL="0" indent="0">
              <a:buNone/>
            </a:pPr>
            <a:r>
              <a:rPr lang="en-US" sz="2600" dirty="0">
                <a:solidFill>
                  <a:schemeClr val="bg2"/>
                </a:solidFill>
              </a:rPr>
              <a:t>You’ll find you have a home and love and friends to share.</a:t>
            </a:r>
          </a:p>
          <a:p>
            <a:pPr marL="0" indent="0">
              <a:buNone/>
            </a:pPr>
            <a:r>
              <a:rPr lang="en-US" sz="2600" dirty="0">
                <a:solidFill>
                  <a:schemeClr val="bg2"/>
                </a:solidFill>
              </a:rPr>
              <a:t>It’s dreams you’ll understand, when we join hand-in-hand, </a:t>
            </a:r>
          </a:p>
          <a:p>
            <a:pPr marL="0" indent="0">
              <a:buNone/>
            </a:pPr>
            <a:r>
              <a:rPr lang="en-US" sz="2600" dirty="0">
                <a:solidFill>
                  <a:schemeClr val="bg2"/>
                </a:solidFill>
              </a:rPr>
              <a:t>And stand beside you there to guide you, those who care</a:t>
            </a:r>
            <a:r>
              <a:rPr lang="en-US" sz="2600" dirty="0" smtClean="0">
                <a:solidFill>
                  <a:schemeClr val="bg2"/>
                </a:solidFill>
              </a:rPr>
              <a:t>.</a:t>
            </a:r>
            <a:endParaRPr lang="en-US" sz="2800" dirty="0">
              <a:solidFill>
                <a:schemeClr val="bg2"/>
              </a:solidFill>
            </a:endParaRPr>
          </a:p>
          <a:p>
            <a:pPr marL="0" indent="0">
              <a:buNone/>
            </a:pPr>
            <a:r>
              <a:rPr lang="en-US" sz="2600" dirty="0">
                <a:solidFill>
                  <a:schemeClr val="bg2"/>
                </a:solidFill>
              </a:rPr>
              <a:t>This dream has come to me, this I see</a:t>
            </a:r>
          </a:p>
          <a:p>
            <a:pPr marL="0" indent="0">
              <a:buNone/>
            </a:pPr>
            <a:r>
              <a:rPr lang="en-US" sz="2600" dirty="0">
                <a:solidFill>
                  <a:schemeClr val="bg2"/>
                </a:solidFill>
              </a:rPr>
              <a:t>The anchor that I wear proves a love here.</a:t>
            </a:r>
          </a:p>
          <a:p>
            <a:pPr marL="0" indent="0">
              <a:buNone/>
            </a:pPr>
            <a:r>
              <a:rPr lang="en-US" sz="2600" dirty="0">
                <a:solidFill>
                  <a:schemeClr val="bg2"/>
                </a:solidFill>
              </a:rPr>
              <a:t>Sisters we will be fulfilled</a:t>
            </a:r>
          </a:p>
          <a:p>
            <a:pPr marL="0" indent="0">
              <a:buNone/>
            </a:pPr>
            <a:r>
              <a:rPr lang="en-US" sz="2600" dirty="0">
                <a:solidFill>
                  <a:schemeClr val="bg2"/>
                </a:solidFill>
              </a:rPr>
              <a:t>These dreams will stay close behind you.</a:t>
            </a:r>
          </a:p>
          <a:p>
            <a:pPr marL="0" indent="0">
              <a:buNone/>
            </a:pPr>
            <a:r>
              <a:rPr lang="en-US" sz="2600" dirty="0">
                <a:solidFill>
                  <a:schemeClr val="bg2"/>
                </a:solidFill>
              </a:rPr>
              <a:t>Our home is DG, love is DG,</a:t>
            </a:r>
          </a:p>
          <a:p>
            <a:pPr marL="0" indent="0">
              <a:buNone/>
            </a:pPr>
            <a:r>
              <a:rPr lang="en-US" sz="2600" dirty="0">
                <a:solidFill>
                  <a:schemeClr val="bg2"/>
                </a:solidFill>
              </a:rPr>
              <a:t>DG makes our </a:t>
            </a:r>
            <a:r>
              <a:rPr lang="en-US" sz="2600" dirty="0" err="1">
                <a:solidFill>
                  <a:schemeClr val="bg2"/>
                </a:solidFill>
              </a:rPr>
              <a:t>ev’ry</a:t>
            </a:r>
            <a:r>
              <a:rPr lang="en-US" sz="2600" dirty="0">
                <a:solidFill>
                  <a:schemeClr val="bg2"/>
                </a:solidFill>
              </a:rPr>
              <a:t> dream come true.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41942330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28600" y="228600"/>
            <a:ext cx="8763000" cy="83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3600" b="1" dirty="0">
                <a:solidFill>
                  <a:schemeClr val="bg1"/>
                </a:solidFill>
              </a:rPr>
              <a:t>Follow Me</a:t>
            </a:r>
            <a:r>
              <a:rPr lang="en-US" sz="3600" dirty="0">
                <a:solidFill>
                  <a:schemeClr val="bg1"/>
                </a:solidFill>
              </a:rPr>
              <a:t/>
            </a:r>
            <a:br>
              <a:rPr lang="en-US" sz="3600" dirty="0">
                <a:solidFill>
                  <a:schemeClr val="bg1"/>
                </a:solidFill>
              </a:rPr>
            </a:br>
            <a:r>
              <a:rPr lang="en-US" sz="1800" dirty="0">
                <a:solidFill>
                  <a:schemeClr val="bg1"/>
                </a:solidFill>
              </a:rPr>
              <a:t>May be sung to the tune of “Follow </a:t>
            </a:r>
            <a:r>
              <a:rPr lang="en-US" sz="1800" dirty="0" smtClean="0">
                <a:solidFill>
                  <a:schemeClr val="bg1"/>
                </a:solidFill>
              </a:rPr>
              <a:t>Me.” </a:t>
            </a:r>
            <a:r>
              <a:rPr lang="en-US" sz="1800" dirty="0">
                <a:solidFill>
                  <a:schemeClr val="bg1"/>
                </a:solidFill>
              </a:rPr>
              <a:t>by John </a:t>
            </a:r>
            <a:r>
              <a:rPr lang="en-US" sz="1800" dirty="0" smtClean="0">
                <a:solidFill>
                  <a:schemeClr val="bg1"/>
                </a:solidFill>
              </a:rPr>
              <a:t>Denver.</a:t>
            </a:r>
            <a:endParaRPr lang="en-US" altLang="en-US" sz="3600" b="1" dirty="0" smtClean="0">
              <a:solidFill>
                <a:schemeClr val="bg1"/>
              </a:solidFill>
            </a:endParaRPr>
          </a:p>
        </p:txBody>
      </p:sp>
      <p:sp>
        <p:nvSpPr>
          <p:cNvPr id="5" name="Subtitle 4"/>
          <p:cNvSpPr txBox="1">
            <a:spLocks/>
          </p:cNvSpPr>
          <p:nvPr/>
        </p:nvSpPr>
        <p:spPr>
          <a:xfrm>
            <a:off x="228600" y="1600200"/>
            <a:ext cx="8763000" cy="4419600"/>
          </a:xfrm>
          <a:prstGeom prst="rect">
            <a:avLst/>
          </a:prstGeom>
        </p:spPr>
        <p:txBody>
          <a:bodyPr>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b="1" dirty="0" smtClean="0">
                <a:solidFill>
                  <a:schemeClr val="bg2"/>
                </a:solidFill>
              </a:rPr>
              <a:t>(Refrain) Follow </a:t>
            </a:r>
            <a:r>
              <a:rPr lang="en-US" b="1" dirty="0">
                <a:solidFill>
                  <a:schemeClr val="bg2"/>
                </a:solidFill>
              </a:rPr>
              <a:t>me, where I go, what I do and who I know,</a:t>
            </a:r>
          </a:p>
          <a:p>
            <a:pPr marL="0" indent="0">
              <a:buNone/>
            </a:pPr>
            <a:r>
              <a:rPr lang="en-US" b="1" dirty="0">
                <a:solidFill>
                  <a:schemeClr val="bg2"/>
                </a:solidFill>
              </a:rPr>
              <a:t>Make it part of you to be a part of me.</a:t>
            </a:r>
          </a:p>
          <a:p>
            <a:pPr marL="0" indent="0">
              <a:buNone/>
            </a:pPr>
            <a:r>
              <a:rPr lang="en-US" b="1" dirty="0">
                <a:solidFill>
                  <a:schemeClr val="bg2"/>
                </a:solidFill>
              </a:rPr>
              <a:t>Follow me up and down, all the way and all around.</a:t>
            </a:r>
          </a:p>
          <a:p>
            <a:pPr marL="0" indent="0">
              <a:buNone/>
            </a:pPr>
            <a:r>
              <a:rPr lang="en-US" b="1" dirty="0">
                <a:solidFill>
                  <a:schemeClr val="bg2"/>
                </a:solidFill>
              </a:rPr>
              <a:t>Take my hand and I will follow, too</a:t>
            </a:r>
            <a:r>
              <a:rPr lang="en-US" b="1" dirty="0" smtClean="0">
                <a:solidFill>
                  <a:schemeClr val="bg2"/>
                </a:solidFill>
              </a:rPr>
              <a:t>.</a:t>
            </a:r>
            <a:endParaRPr lang="en-US" sz="1800" b="1" dirty="0" smtClean="0">
              <a:solidFill>
                <a:schemeClr val="bg2"/>
              </a:solidFill>
            </a:endParaRPr>
          </a:p>
          <a:p>
            <a:pPr marL="0" indent="0">
              <a:buNone/>
            </a:pPr>
            <a:endParaRPr lang="en-US" dirty="0" smtClean="0">
              <a:solidFill>
                <a:schemeClr val="bg2"/>
              </a:solidFill>
            </a:endParaRPr>
          </a:p>
          <a:p>
            <a:pPr marL="0" indent="0">
              <a:buNone/>
            </a:pPr>
            <a:r>
              <a:rPr lang="en-US" dirty="0" smtClean="0">
                <a:solidFill>
                  <a:schemeClr val="bg2"/>
                </a:solidFill>
              </a:rPr>
              <a:t>It’s </a:t>
            </a:r>
            <a:r>
              <a:rPr lang="en-US" dirty="0">
                <a:solidFill>
                  <a:schemeClr val="bg2"/>
                </a:solidFill>
              </a:rPr>
              <a:t>been long on my mind</a:t>
            </a:r>
            <a:r>
              <a:rPr lang="en-US" dirty="0" smtClean="0">
                <a:solidFill>
                  <a:schemeClr val="bg2"/>
                </a:solidFill>
              </a:rPr>
              <a:t>. You </a:t>
            </a:r>
            <a:r>
              <a:rPr lang="en-US" dirty="0">
                <a:solidFill>
                  <a:schemeClr val="bg2"/>
                </a:solidFill>
              </a:rPr>
              <a:t>know it’s been a long, long time.</a:t>
            </a:r>
          </a:p>
          <a:p>
            <a:pPr marL="0" indent="0">
              <a:buNone/>
            </a:pPr>
            <a:r>
              <a:rPr lang="en-US" dirty="0">
                <a:solidFill>
                  <a:schemeClr val="bg2"/>
                </a:solidFill>
              </a:rPr>
              <a:t>I’ll try to find a </a:t>
            </a:r>
            <a:r>
              <a:rPr lang="en-US" dirty="0" smtClean="0">
                <a:solidFill>
                  <a:schemeClr val="bg2"/>
                </a:solidFill>
              </a:rPr>
              <a:t>way that </a:t>
            </a:r>
            <a:r>
              <a:rPr lang="en-US" dirty="0">
                <a:solidFill>
                  <a:schemeClr val="bg2"/>
                </a:solidFill>
              </a:rPr>
              <a:t>I can make you </a:t>
            </a:r>
            <a:r>
              <a:rPr lang="en-US" dirty="0" smtClean="0">
                <a:solidFill>
                  <a:schemeClr val="bg2"/>
                </a:solidFill>
              </a:rPr>
              <a:t>understand, the way I</a:t>
            </a:r>
            <a:endParaRPr lang="en-US" dirty="0">
              <a:solidFill>
                <a:schemeClr val="bg2"/>
              </a:solidFill>
            </a:endParaRPr>
          </a:p>
          <a:p>
            <a:pPr marL="0" indent="0">
              <a:buNone/>
            </a:pPr>
            <a:r>
              <a:rPr lang="en-US" dirty="0" smtClean="0">
                <a:solidFill>
                  <a:schemeClr val="bg2"/>
                </a:solidFill>
              </a:rPr>
              <a:t>feel </a:t>
            </a:r>
            <a:r>
              <a:rPr lang="en-US" dirty="0">
                <a:solidFill>
                  <a:schemeClr val="bg2"/>
                </a:solidFill>
              </a:rPr>
              <a:t>about you</a:t>
            </a:r>
            <a:r>
              <a:rPr lang="en-US" dirty="0" smtClean="0">
                <a:solidFill>
                  <a:schemeClr val="bg2"/>
                </a:solidFill>
              </a:rPr>
              <a:t>, and </a:t>
            </a:r>
            <a:r>
              <a:rPr lang="en-US" dirty="0">
                <a:solidFill>
                  <a:schemeClr val="bg2"/>
                </a:solidFill>
              </a:rPr>
              <a:t>just how much I need you,</a:t>
            </a:r>
          </a:p>
          <a:p>
            <a:pPr marL="0" indent="0">
              <a:buNone/>
            </a:pPr>
            <a:r>
              <a:rPr lang="en-US" dirty="0">
                <a:solidFill>
                  <a:schemeClr val="bg2"/>
                </a:solidFill>
              </a:rPr>
              <a:t>To be there where I can talk to </a:t>
            </a:r>
            <a:r>
              <a:rPr lang="en-US" dirty="0" smtClean="0">
                <a:solidFill>
                  <a:schemeClr val="bg2"/>
                </a:solidFill>
              </a:rPr>
              <a:t>you when there’s no one else</a:t>
            </a:r>
            <a:endParaRPr lang="en-US" dirty="0">
              <a:solidFill>
                <a:schemeClr val="bg2"/>
              </a:solidFill>
            </a:endParaRPr>
          </a:p>
          <a:p>
            <a:pPr marL="0" indent="0">
              <a:buNone/>
            </a:pPr>
            <a:r>
              <a:rPr lang="en-US" dirty="0" smtClean="0">
                <a:solidFill>
                  <a:schemeClr val="bg2"/>
                </a:solidFill>
              </a:rPr>
              <a:t>around</a:t>
            </a:r>
            <a:r>
              <a:rPr lang="en-US" dirty="0">
                <a:solidFill>
                  <a:schemeClr val="bg2"/>
                </a:solidFill>
              </a:rPr>
              <a:t>.</a:t>
            </a:r>
          </a:p>
          <a:p>
            <a:pPr marL="0" indent="0">
              <a:buNone/>
            </a:pPr>
            <a:endParaRPr lang="en-US" kern="0" dirty="0">
              <a:solidFill>
                <a:schemeClr val="bg2"/>
              </a:solidFill>
            </a:endParaRPr>
          </a:p>
        </p:txBody>
      </p:sp>
    </p:spTree>
    <p:extLst>
      <p:ext uri="{BB962C8B-B14F-4D97-AF65-F5344CB8AC3E}">
        <p14:creationId xmlns:p14="http://schemas.microsoft.com/office/powerpoint/2010/main" val="20518867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4003"/>
            <a:ext cx="8610600" cy="639762"/>
          </a:xfrm>
        </p:spPr>
        <p:txBody>
          <a:bodyPr/>
          <a:lstStyle/>
          <a:p>
            <a:r>
              <a:rPr lang="en-US" sz="3600" dirty="0" smtClean="0">
                <a:solidFill>
                  <a:schemeClr val="bg1"/>
                </a:solidFill>
              </a:rPr>
              <a:t>Follow Me (cont’d)</a:t>
            </a:r>
            <a:endParaRPr lang="en-US" sz="3600" dirty="0">
              <a:solidFill>
                <a:schemeClr val="bg1"/>
              </a:solidFill>
            </a:endParaRPr>
          </a:p>
        </p:txBody>
      </p:sp>
      <p:sp>
        <p:nvSpPr>
          <p:cNvPr id="3" name="Content Placeholder 2"/>
          <p:cNvSpPr>
            <a:spLocks noGrp="1"/>
          </p:cNvSpPr>
          <p:nvPr>
            <p:ph idx="1"/>
          </p:nvPr>
        </p:nvSpPr>
        <p:spPr>
          <a:xfrm>
            <a:off x="457200" y="1417638"/>
            <a:ext cx="8229600" cy="4708525"/>
          </a:xfrm>
        </p:spPr>
        <p:txBody>
          <a:bodyPr/>
          <a:lstStyle/>
          <a:p>
            <a:pPr marL="0" indent="0">
              <a:buNone/>
            </a:pPr>
            <a:r>
              <a:rPr lang="en-US" dirty="0">
                <a:solidFill>
                  <a:schemeClr val="bg2"/>
                </a:solidFill>
              </a:rPr>
              <a:t>You see I’d like to share my life with you,</a:t>
            </a:r>
          </a:p>
          <a:p>
            <a:pPr marL="0" indent="0">
              <a:buNone/>
            </a:pPr>
            <a:r>
              <a:rPr lang="en-US" dirty="0">
                <a:solidFill>
                  <a:schemeClr val="bg2"/>
                </a:solidFill>
              </a:rPr>
              <a:t>And show you things I’ve seen,</a:t>
            </a:r>
          </a:p>
          <a:p>
            <a:pPr marL="0" indent="0">
              <a:buNone/>
            </a:pPr>
            <a:r>
              <a:rPr lang="en-US" dirty="0">
                <a:solidFill>
                  <a:schemeClr val="bg2"/>
                </a:solidFill>
              </a:rPr>
              <a:t>Places where I’m going </a:t>
            </a:r>
            <a:r>
              <a:rPr lang="en-US" dirty="0" smtClean="0">
                <a:solidFill>
                  <a:schemeClr val="bg2"/>
                </a:solidFill>
              </a:rPr>
              <a:t>to, and </a:t>
            </a:r>
            <a:r>
              <a:rPr lang="en-US" dirty="0">
                <a:solidFill>
                  <a:schemeClr val="bg2"/>
                </a:solidFill>
              </a:rPr>
              <a:t>places where I’ve been.</a:t>
            </a:r>
          </a:p>
          <a:p>
            <a:pPr marL="0" indent="0">
              <a:buNone/>
            </a:pPr>
            <a:r>
              <a:rPr lang="en-US" dirty="0">
                <a:solidFill>
                  <a:schemeClr val="bg2"/>
                </a:solidFill>
              </a:rPr>
              <a:t>To have you there beside </a:t>
            </a:r>
            <a:r>
              <a:rPr lang="en-US" dirty="0" smtClean="0">
                <a:solidFill>
                  <a:schemeClr val="bg2"/>
                </a:solidFill>
              </a:rPr>
              <a:t>me and </a:t>
            </a:r>
            <a:r>
              <a:rPr lang="en-US" dirty="0">
                <a:solidFill>
                  <a:schemeClr val="bg2"/>
                </a:solidFill>
              </a:rPr>
              <a:t>never be alone,</a:t>
            </a:r>
          </a:p>
          <a:p>
            <a:pPr marL="0" indent="0">
              <a:buNone/>
            </a:pPr>
            <a:r>
              <a:rPr lang="en-US" dirty="0">
                <a:solidFill>
                  <a:schemeClr val="bg2"/>
                </a:solidFill>
              </a:rPr>
              <a:t>And all the time that you’re with </a:t>
            </a:r>
            <a:r>
              <a:rPr lang="en-US" dirty="0" smtClean="0">
                <a:solidFill>
                  <a:schemeClr val="bg2"/>
                </a:solidFill>
              </a:rPr>
              <a:t>me, then </a:t>
            </a:r>
            <a:r>
              <a:rPr lang="en-US" dirty="0">
                <a:solidFill>
                  <a:schemeClr val="bg2"/>
                </a:solidFill>
              </a:rPr>
              <a:t>we will be at home. </a:t>
            </a:r>
          </a:p>
          <a:p>
            <a:pPr marL="0" indent="0">
              <a:buNone/>
            </a:pPr>
            <a:endParaRPr lang="en-US" dirty="0" smtClean="0"/>
          </a:p>
          <a:p>
            <a:pPr marL="0" indent="0">
              <a:buNone/>
            </a:pPr>
            <a:r>
              <a:rPr lang="en-US" b="1" dirty="0">
                <a:solidFill>
                  <a:schemeClr val="bg2"/>
                </a:solidFill>
              </a:rPr>
              <a:t>Follow me, where I go, what I do and who I know,</a:t>
            </a:r>
          </a:p>
          <a:p>
            <a:pPr marL="0" indent="0">
              <a:buNone/>
            </a:pPr>
            <a:r>
              <a:rPr lang="en-US" b="1" dirty="0">
                <a:solidFill>
                  <a:schemeClr val="bg2"/>
                </a:solidFill>
              </a:rPr>
              <a:t>Make it part of you to be a part of me.</a:t>
            </a:r>
          </a:p>
          <a:p>
            <a:pPr marL="0" indent="0">
              <a:buNone/>
            </a:pPr>
            <a:r>
              <a:rPr lang="en-US" b="1" dirty="0">
                <a:solidFill>
                  <a:schemeClr val="bg2"/>
                </a:solidFill>
              </a:rPr>
              <a:t>Follow me up and down, all the way and all around.</a:t>
            </a:r>
          </a:p>
          <a:p>
            <a:pPr marL="0" indent="0">
              <a:buNone/>
            </a:pPr>
            <a:r>
              <a:rPr lang="en-US" b="1" dirty="0">
                <a:solidFill>
                  <a:schemeClr val="bg2"/>
                </a:solidFill>
              </a:rPr>
              <a:t>Take my hand and I will follow, too.</a:t>
            </a:r>
          </a:p>
          <a:p>
            <a:pPr marL="0" indent="0">
              <a:buNone/>
            </a:pPr>
            <a:endParaRPr lang="en-US" dirty="0">
              <a:solidFill>
                <a:schemeClr val="bg2"/>
              </a:solidFill>
            </a:endParaRPr>
          </a:p>
          <a:p>
            <a:pPr marL="0" indent="0">
              <a:buNone/>
            </a:pPr>
            <a:endParaRPr lang="en-US" dirty="0"/>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7273769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Hi-Ho, Hi-Ho</a:t>
            </a:r>
            <a:r>
              <a:rPr lang="en-US" sz="3600" dirty="0" smtClean="0">
                <a:solidFill>
                  <a:schemeClr val="bg1"/>
                </a:solidFill>
              </a:rPr>
              <a:t/>
            </a:r>
            <a:br>
              <a:rPr lang="en-US" sz="3600" dirty="0" smtClean="0">
                <a:solidFill>
                  <a:schemeClr val="bg1"/>
                </a:solidFill>
              </a:rPr>
            </a:br>
            <a:r>
              <a:rPr lang="en-US" sz="1800" dirty="0">
                <a:solidFill>
                  <a:schemeClr val="bg1"/>
                </a:solidFill>
              </a:rPr>
              <a:t>May be sung to the tune of “Hi-Ho” from </a:t>
            </a:r>
            <a:r>
              <a:rPr lang="en-US" sz="1800" b="1" i="1" dirty="0">
                <a:solidFill>
                  <a:schemeClr val="bg1"/>
                </a:solidFill>
              </a:rPr>
              <a:t>Snow White and the Seven Dwarfs</a:t>
            </a:r>
            <a:r>
              <a:rPr lang="en-US" sz="1800" dirty="0">
                <a:solidFill>
                  <a:schemeClr val="bg1"/>
                </a:solidFill>
              </a:rPr>
              <a:t> by Frank </a:t>
            </a:r>
            <a:r>
              <a:rPr lang="en-US" sz="1800" dirty="0" smtClean="0">
                <a:solidFill>
                  <a:schemeClr val="bg1"/>
                </a:solidFill>
              </a:rPr>
              <a:t>Churchill.</a:t>
            </a:r>
            <a:endParaRPr lang="en-US" sz="1800" dirty="0">
              <a:solidFill>
                <a:schemeClr val="bg1"/>
              </a:solidFill>
            </a:endParaRPr>
          </a:p>
        </p:txBody>
      </p:sp>
      <p:sp>
        <p:nvSpPr>
          <p:cNvPr id="3" name="Content Placeholder 2"/>
          <p:cNvSpPr>
            <a:spLocks noGrp="1"/>
          </p:cNvSpPr>
          <p:nvPr>
            <p:ph idx="1"/>
          </p:nvPr>
        </p:nvSpPr>
        <p:spPr/>
        <p:txBody>
          <a:bodyPr/>
          <a:lstStyle/>
          <a:p>
            <a:pPr marL="0" indent="0">
              <a:buNone/>
            </a:pPr>
            <a:r>
              <a:rPr lang="en-US" sz="2600" dirty="0">
                <a:solidFill>
                  <a:schemeClr val="bg2"/>
                </a:solidFill>
              </a:rPr>
              <a:t>Hi-ho, hi-ho, </a:t>
            </a:r>
          </a:p>
          <a:p>
            <a:pPr marL="0" indent="0">
              <a:buNone/>
            </a:pPr>
            <a:r>
              <a:rPr lang="en-US" sz="2600" dirty="0">
                <a:solidFill>
                  <a:schemeClr val="bg2"/>
                </a:solidFill>
              </a:rPr>
              <a:t>It’s time for us to go</a:t>
            </a:r>
          </a:p>
          <a:p>
            <a:pPr marL="0" indent="0">
              <a:buNone/>
            </a:pPr>
            <a:r>
              <a:rPr lang="en-US" sz="2600" dirty="0">
                <a:solidFill>
                  <a:schemeClr val="bg2"/>
                </a:solidFill>
              </a:rPr>
              <a:t>But we’ve made friends</a:t>
            </a:r>
          </a:p>
          <a:p>
            <a:pPr marL="0" indent="0">
              <a:buNone/>
            </a:pPr>
            <a:r>
              <a:rPr lang="en-US" sz="2600" dirty="0">
                <a:solidFill>
                  <a:schemeClr val="bg2"/>
                </a:solidFill>
              </a:rPr>
              <a:t>And it’s been fun.  </a:t>
            </a:r>
          </a:p>
          <a:p>
            <a:pPr marL="0" indent="0">
              <a:buNone/>
            </a:pPr>
            <a:r>
              <a:rPr lang="en-US" sz="2600" dirty="0">
                <a:solidFill>
                  <a:schemeClr val="bg2"/>
                </a:solidFill>
              </a:rPr>
              <a:t>Hi-ho, hi-ho, hi-ho, hi-ho, hi-ho,</a:t>
            </a:r>
          </a:p>
          <a:p>
            <a:pPr marL="0" indent="0">
              <a:buNone/>
            </a:pPr>
            <a:endParaRPr lang="en-US" sz="2600" dirty="0" smtClean="0">
              <a:solidFill>
                <a:schemeClr val="bg2"/>
              </a:solidFill>
            </a:endParaRPr>
          </a:p>
          <a:p>
            <a:pPr marL="0" indent="0">
              <a:buNone/>
            </a:pPr>
            <a:r>
              <a:rPr lang="en-US" sz="2600" dirty="0" smtClean="0">
                <a:solidFill>
                  <a:schemeClr val="bg2"/>
                </a:solidFill>
              </a:rPr>
              <a:t>We </a:t>
            </a:r>
            <a:r>
              <a:rPr lang="en-US" sz="2600" dirty="0">
                <a:solidFill>
                  <a:schemeClr val="bg2"/>
                </a:solidFill>
              </a:rPr>
              <a:t>really have to go!</a:t>
            </a:r>
          </a:p>
          <a:p>
            <a:pPr marL="0" indent="0">
              <a:buNone/>
            </a:pPr>
            <a:r>
              <a:rPr lang="en-US" sz="2600" dirty="0">
                <a:solidFill>
                  <a:schemeClr val="bg2"/>
                </a:solidFill>
              </a:rPr>
              <a:t>We’ll say “so long,” and move along.</a:t>
            </a:r>
          </a:p>
          <a:p>
            <a:pPr marL="0" indent="0">
              <a:buNone/>
            </a:pPr>
            <a:r>
              <a:rPr lang="en-US" sz="2600" dirty="0">
                <a:solidFill>
                  <a:schemeClr val="bg2"/>
                </a:solidFill>
              </a:rPr>
              <a:t>Hi-ho, hi-ho, hi-ho, hi-ho, </a:t>
            </a:r>
            <a:r>
              <a:rPr lang="en-US" sz="2600" dirty="0" smtClean="0">
                <a:solidFill>
                  <a:schemeClr val="bg2"/>
                </a:solidFill>
              </a:rPr>
              <a:t>hi-ho … (</a:t>
            </a:r>
            <a:r>
              <a:rPr lang="en-US" sz="2600" dirty="0">
                <a:solidFill>
                  <a:schemeClr val="bg2"/>
                </a:solidFill>
              </a:rPr>
              <a:t>repeat until potential new members have departed)</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615061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I Love Delta G</a:t>
            </a:r>
            <a:br>
              <a:rPr lang="en-US" sz="3600" b="1" dirty="0" smtClean="0">
                <a:solidFill>
                  <a:schemeClr val="bg1"/>
                </a:solidFill>
              </a:rPr>
            </a:br>
            <a:r>
              <a:rPr lang="en-US" sz="1800" dirty="0">
                <a:solidFill>
                  <a:schemeClr val="bg1"/>
                </a:solidFill>
              </a:rPr>
              <a:t>May be sung to the tune of </a:t>
            </a:r>
            <a:r>
              <a:rPr lang="en-US" sz="1800" dirty="0" smtClean="0">
                <a:solidFill>
                  <a:schemeClr val="bg1"/>
                </a:solidFill>
              </a:rPr>
              <a:t>“I Love Rock and Roll.” (Britney Spears’ version.)</a:t>
            </a:r>
            <a:endParaRPr lang="en-US" sz="1800" b="1" dirty="0">
              <a:solidFill>
                <a:schemeClr val="bg1"/>
              </a:solidFill>
            </a:endParaRPr>
          </a:p>
        </p:txBody>
      </p:sp>
      <p:sp>
        <p:nvSpPr>
          <p:cNvPr id="3" name="Content Placeholder 2"/>
          <p:cNvSpPr>
            <a:spLocks noGrp="1"/>
          </p:cNvSpPr>
          <p:nvPr>
            <p:ph idx="1"/>
          </p:nvPr>
        </p:nvSpPr>
        <p:spPr>
          <a:xfrm>
            <a:off x="228600" y="1600201"/>
            <a:ext cx="8686800" cy="4114800"/>
          </a:xfrm>
        </p:spPr>
        <p:txBody>
          <a:bodyPr/>
          <a:lstStyle/>
          <a:p>
            <a:pPr marL="0" indent="0">
              <a:buNone/>
            </a:pPr>
            <a:r>
              <a:rPr lang="en-US" sz="2600" dirty="0" err="1">
                <a:solidFill>
                  <a:schemeClr val="bg2"/>
                </a:solidFill>
              </a:rPr>
              <a:t>Goin</a:t>
            </a:r>
            <a:r>
              <a:rPr lang="en-US" sz="2600" dirty="0">
                <a:solidFill>
                  <a:schemeClr val="bg2"/>
                </a:solidFill>
              </a:rPr>
              <a:t>’ to parties and feeling so confused.</a:t>
            </a:r>
          </a:p>
          <a:p>
            <a:pPr marL="0" indent="0">
              <a:buNone/>
            </a:pPr>
            <a:r>
              <a:rPr lang="en-US" sz="2600" dirty="0">
                <a:solidFill>
                  <a:schemeClr val="bg2"/>
                </a:solidFill>
              </a:rPr>
              <a:t>I didn’t know which group that I should choose.</a:t>
            </a:r>
          </a:p>
          <a:p>
            <a:pPr marL="0" indent="0">
              <a:buNone/>
            </a:pPr>
            <a:r>
              <a:rPr lang="en-US" sz="2600" dirty="0">
                <a:solidFill>
                  <a:schemeClr val="bg2"/>
                </a:solidFill>
              </a:rPr>
              <a:t>Sisters my whole life</a:t>
            </a:r>
          </a:p>
          <a:p>
            <a:pPr marL="0" indent="0">
              <a:buNone/>
            </a:pPr>
            <a:r>
              <a:rPr lang="en-US" sz="2600" dirty="0">
                <a:solidFill>
                  <a:schemeClr val="bg2"/>
                </a:solidFill>
              </a:rPr>
              <a:t>I’d better do it right.</a:t>
            </a:r>
          </a:p>
          <a:p>
            <a:pPr marL="0" indent="0">
              <a:buNone/>
            </a:pPr>
            <a:r>
              <a:rPr lang="en-US" sz="2600" dirty="0">
                <a:solidFill>
                  <a:schemeClr val="bg2"/>
                </a:solidFill>
              </a:rPr>
              <a:t> </a:t>
            </a:r>
          </a:p>
          <a:p>
            <a:pPr marL="0" indent="0">
              <a:buNone/>
            </a:pPr>
            <a:r>
              <a:rPr lang="en-US" sz="2600" dirty="0">
                <a:solidFill>
                  <a:schemeClr val="bg2"/>
                </a:solidFill>
              </a:rPr>
              <a:t>And I could tell that it wouldn’t be ‘til I chose DG </a:t>
            </a:r>
            <a:r>
              <a:rPr lang="en-US" sz="2600" dirty="0" smtClean="0">
                <a:solidFill>
                  <a:schemeClr val="bg2"/>
                </a:solidFill>
              </a:rPr>
              <a:t/>
            </a:r>
            <a:br>
              <a:rPr lang="en-US" sz="2600" dirty="0" smtClean="0">
                <a:solidFill>
                  <a:schemeClr val="bg2"/>
                </a:solidFill>
              </a:rPr>
            </a:br>
            <a:r>
              <a:rPr lang="en-US" sz="2600" dirty="0" smtClean="0">
                <a:solidFill>
                  <a:schemeClr val="bg2"/>
                </a:solidFill>
              </a:rPr>
              <a:t>(</a:t>
            </a:r>
            <a:r>
              <a:rPr lang="en-US" sz="2600" dirty="0">
                <a:solidFill>
                  <a:schemeClr val="bg2"/>
                </a:solidFill>
              </a:rPr>
              <a:t>echo: DG)</a:t>
            </a:r>
          </a:p>
          <a:p>
            <a:pPr marL="0" indent="0">
              <a:buNone/>
            </a:pPr>
            <a:r>
              <a:rPr lang="en-US" sz="2600" dirty="0">
                <a:solidFill>
                  <a:schemeClr val="bg2"/>
                </a:solidFill>
              </a:rPr>
              <a:t>Sisters true they’re just for you, DG </a:t>
            </a:r>
            <a:r>
              <a:rPr lang="en-US" sz="2600" dirty="0" smtClean="0">
                <a:solidFill>
                  <a:schemeClr val="bg2"/>
                </a:solidFill>
              </a:rPr>
              <a:t/>
            </a:r>
            <a:br>
              <a:rPr lang="en-US" sz="2600" dirty="0" smtClean="0">
                <a:solidFill>
                  <a:schemeClr val="bg2"/>
                </a:solidFill>
              </a:rPr>
            </a:br>
            <a:r>
              <a:rPr lang="en-US" sz="2600" dirty="0" smtClean="0">
                <a:solidFill>
                  <a:schemeClr val="bg2"/>
                </a:solidFill>
              </a:rPr>
              <a:t>(</a:t>
            </a:r>
            <a:r>
              <a:rPr lang="en-US" sz="2600" dirty="0">
                <a:solidFill>
                  <a:schemeClr val="bg2"/>
                </a:solidFill>
              </a:rPr>
              <a:t>echo: yeah, DG)</a:t>
            </a:r>
          </a:p>
        </p:txBody>
      </p:sp>
    </p:spTree>
    <p:extLst>
      <p:ext uri="{BB962C8B-B14F-4D97-AF65-F5344CB8AC3E}">
        <p14:creationId xmlns:p14="http://schemas.microsoft.com/office/powerpoint/2010/main" val="4174992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sz="3600" dirty="0" smtClean="0">
                <a:solidFill>
                  <a:schemeClr val="bg1"/>
                </a:solidFill>
              </a:rPr>
              <a:t>I Love Delta G (cont’d)</a:t>
            </a:r>
            <a:r>
              <a:rPr lang="en-US" sz="3600" b="1" dirty="0" smtClean="0">
                <a:solidFill>
                  <a:schemeClr val="bg1"/>
                </a:solidFill>
              </a:rPr>
              <a:t/>
            </a:r>
            <a:br>
              <a:rPr lang="en-US" sz="3600" b="1" dirty="0" smtClean="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600200"/>
            <a:ext cx="8686800" cy="4267199"/>
          </a:xfrm>
        </p:spPr>
        <p:txBody>
          <a:bodyPr/>
          <a:lstStyle/>
          <a:p>
            <a:pPr marL="0" indent="0">
              <a:buNone/>
            </a:pPr>
            <a:r>
              <a:rPr lang="en-US" sz="2600" dirty="0" err="1">
                <a:solidFill>
                  <a:schemeClr val="bg2"/>
                </a:solidFill>
              </a:rPr>
              <a:t>Singin</a:t>
            </a:r>
            <a:r>
              <a:rPr lang="en-US" sz="2600" dirty="0">
                <a:solidFill>
                  <a:schemeClr val="bg2"/>
                </a:solidFill>
              </a:rPr>
              <a:t>’ I love Delta G</a:t>
            </a:r>
          </a:p>
          <a:p>
            <a:pPr marL="0" indent="0">
              <a:buNone/>
            </a:pPr>
            <a:r>
              <a:rPr lang="en-US" sz="2600" dirty="0">
                <a:solidFill>
                  <a:schemeClr val="bg2"/>
                </a:solidFill>
              </a:rPr>
              <a:t>Drop your anchor and you will see why.</a:t>
            </a:r>
          </a:p>
          <a:p>
            <a:pPr marL="0" indent="0">
              <a:buNone/>
            </a:pPr>
            <a:r>
              <a:rPr lang="en-US" sz="2600" dirty="0">
                <a:solidFill>
                  <a:schemeClr val="bg2"/>
                </a:solidFill>
              </a:rPr>
              <a:t>I love Delta G</a:t>
            </a:r>
          </a:p>
          <a:p>
            <a:pPr marL="0" indent="0">
              <a:buNone/>
            </a:pPr>
            <a:r>
              <a:rPr lang="en-US" sz="2600" dirty="0">
                <a:solidFill>
                  <a:schemeClr val="bg2"/>
                </a:solidFill>
              </a:rPr>
              <a:t>So come on get excited and join with me.</a:t>
            </a:r>
          </a:p>
          <a:p>
            <a:pPr marL="0" indent="0">
              <a:buNone/>
            </a:pPr>
            <a:r>
              <a:rPr lang="en-US" sz="2600" dirty="0">
                <a:solidFill>
                  <a:schemeClr val="bg2"/>
                </a:solidFill>
              </a:rPr>
              <a:t> </a:t>
            </a:r>
          </a:p>
          <a:p>
            <a:pPr marL="0" indent="0">
              <a:buNone/>
            </a:pPr>
            <a:r>
              <a:rPr lang="en-US" sz="2600" dirty="0">
                <a:solidFill>
                  <a:schemeClr val="bg2"/>
                </a:solidFill>
              </a:rPr>
              <a:t>DG sisters </a:t>
            </a:r>
            <a:r>
              <a:rPr lang="en-US" sz="2600" dirty="0" err="1">
                <a:solidFill>
                  <a:schemeClr val="bg2"/>
                </a:solidFill>
              </a:rPr>
              <a:t>wearin</a:t>
            </a:r>
            <a:r>
              <a:rPr lang="en-US" sz="2600" dirty="0">
                <a:solidFill>
                  <a:schemeClr val="bg2"/>
                </a:solidFill>
              </a:rPr>
              <a:t>’ bronze, pink and blue,</a:t>
            </a:r>
          </a:p>
          <a:p>
            <a:pPr marL="0" indent="0">
              <a:buNone/>
            </a:pPr>
            <a:r>
              <a:rPr lang="en-US" sz="2600" dirty="0">
                <a:solidFill>
                  <a:schemeClr val="bg2"/>
                </a:solidFill>
              </a:rPr>
              <a:t>Delta Gamma anchors—they’re for you.</a:t>
            </a:r>
          </a:p>
          <a:p>
            <a:pPr marL="0" indent="0">
              <a:buNone/>
            </a:pPr>
            <a:r>
              <a:rPr lang="en-US" sz="2600" dirty="0">
                <a:solidFill>
                  <a:schemeClr val="bg2"/>
                </a:solidFill>
              </a:rPr>
              <a:t>Although your life may change,</a:t>
            </a:r>
          </a:p>
          <a:p>
            <a:pPr marL="0" indent="0">
              <a:buNone/>
            </a:pPr>
            <a:r>
              <a:rPr lang="en-US" sz="2600" dirty="0">
                <a:solidFill>
                  <a:schemeClr val="bg2"/>
                </a:solidFill>
              </a:rPr>
              <a:t>DG will stay the same.</a:t>
            </a:r>
          </a:p>
        </p:txBody>
      </p:sp>
    </p:spTree>
    <p:extLst>
      <p:ext uri="{BB962C8B-B14F-4D97-AF65-F5344CB8AC3E}">
        <p14:creationId xmlns:p14="http://schemas.microsoft.com/office/powerpoint/2010/main" val="13039371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sz="3600" dirty="0" smtClean="0">
                <a:solidFill>
                  <a:schemeClr val="bg1"/>
                </a:solidFill>
              </a:rPr>
              <a:t>I Love Delta G (cont’d)</a:t>
            </a:r>
            <a:r>
              <a:rPr lang="en-US" sz="3600" b="1" dirty="0" smtClean="0">
                <a:solidFill>
                  <a:schemeClr val="bg1"/>
                </a:solidFill>
              </a:rPr>
              <a:t/>
            </a:r>
            <a:br>
              <a:rPr lang="en-US" sz="3600" b="1" dirty="0" smtClean="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600200"/>
            <a:ext cx="8686800" cy="4267199"/>
          </a:xfrm>
        </p:spPr>
        <p:txBody>
          <a:bodyPr/>
          <a:lstStyle/>
          <a:p>
            <a:pPr marL="0" indent="0">
              <a:buNone/>
            </a:pPr>
            <a:r>
              <a:rPr lang="en-US" sz="2600" dirty="0">
                <a:solidFill>
                  <a:schemeClr val="bg2"/>
                </a:solidFill>
              </a:rPr>
              <a:t>And I could tell that it wouldn’t be ‘til I chose DG </a:t>
            </a:r>
            <a:endParaRPr lang="en-US" sz="2600" dirty="0" smtClean="0">
              <a:solidFill>
                <a:schemeClr val="bg2"/>
              </a:solidFill>
            </a:endParaRPr>
          </a:p>
          <a:p>
            <a:pPr marL="0" indent="0">
              <a:buNone/>
            </a:pPr>
            <a:r>
              <a:rPr lang="en-US" sz="2600" dirty="0" smtClean="0">
                <a:solidFill>
                  <a:schemeClr val="bg2"/>
                </a:solidFill>
              </a:rPr>
              <a:t>(</a:t>
            </a:r>
            <a:r>
              <a:rPr lang="en-US" sz="2600" dirty="0">
                <a:solidFill>
                  <a:schemeClr val="bg2"/>
                </a:solidFill>
              </a:rPr>
              <a:t>echo: DG)</a:t>
            </a:r>
          </a:p>
          <a:p>
            <a:pPr marL="0" indent="0">
              <a:buNone/>
            </a:pPr>
            <a:r>
              <a:rPr lang="en-US" sz="2600" dirty="0">
                <a:solidFill>
                  <a:schemeClr val="bg2"/>
                </a:solidFill>
              </a:rPr>
              <a:t>Anchors bright decide tonight, DG </a:t>
            </a:r>
            <a:endParaRPr lang="en-US" sz="2600" dirty="0" smtClean="0">
              <a:solidFill>
                <a:schemeClr val="bg2"/>
              </a:solidFill>
            </a:endParaRPr>
          </a:p>
          <a:p>
            <a:pPr marL="0" indent="0">
              <a:buNone/>
            </a:pPr>
            <a:r>
              <a:rPr lang="en-US" sz="2600" dirty="0" smtClean="0">
                <a:solidFill>
                  <a:schemeClr val="bg2"/>
                </a:solidFill>
              </a:rPr>
              <a:t>(</a:t>
            </a:r>
            <a:r>
              <a:rPr lang="en-US" sz="2600" dirty="0">
                <a:solidFill>
                  <a:schemeClr val="bg2"/>
                </a:solidFill>
              </a:rPr>
              <a:t>echo: yeah, DG)</a:t>
            </a:r>
          </a:p>
          <a:p>
            <a:pPr marL="0" indent="0">
              <a:buNone/>
            </a:pPr>
            <a:r>
              <a:rPr lang="en-US" sz="2600" dirty="0" err="1">
                <a:solidFill>
                  <a:schemeClr val="bg2"/>
                </a:solidFill>
              </a:rPr>
              <a:t>Singin</a:t>
            </a:r>
            <a:r>
              <a:rPr lang="en-US" sz="2600" dirty="0">
                <a:solidFill>
                  <a:schemeClr val="bg2"/>
                </a:solidFill>
              </a:rPr>
              <a:t>’ I love Delta G</a:t>
            </a:r>
          </a:p>
          <a:p>
            <a:pPr marL="0" indent="0">
              <a:buNone/>
            </a:pPr>
            <a:r>
              <a:rPr lang="en-US" sz="2600" dirty="0">
                <a:solidFill>
                  <a:schemeClr val="bg2"/>
                </a:solidFill>
              </a:rPr>
              <a:t>Drop your anchor and you will see why.</a:t>
            </a:r>
          </a:p>
          <a:p>
            <a:pPr marL="0" indent="0">
              <a:buNone/>
            </a:pPr>
            <a:r>
              <a:rPr lang="en-US" sz="2600" dirty="0">
                <a:solidFill>
                  <a:schemeClr val="bg2"/>
                </a:solidFill>
              </a:rPr>
              <a:t>So come on get excited and join DG!</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5851859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I Love You Truly, Delta G</a:t>
            </a:r>
            <a:endParaRPr lang="en-US" sz="3600" b="1" dirty="0">
              <a:solidFill>
                <a:schemeClr val="bg1"/>
              </a:solidFill>
            </a:endParaRPr>
          </a:p>
        </p:txBody>
      </p:sp>
      <p:sp>
        <p:nvSpPr>
          <p:cNvPr id="3" name="Content Placeholder 2"/>
          <p:cNvSpPr>
            <a:spLocks noGrp="1"/>
          </p:cNvSpPr>
          <p:nvPr>
            <p:ph idx="1"/>
          </p:nvPr>
        </p:nvSpPr>
        <p:spPr/>
        <p:txBody>
          <a:bodyPr/>
          <a:lstStyle/>
          <a:p>
            <a:pPr marL="0" indent="0">
              <a:buNone/>
            </a:pPr>
            <a:r>
              <a:rPr lang="en-US" sz="2600" dirty="0">
                <a:solidFill>
                  <a:schemeClr val="bg2"/>
                </a:solidFill>
              </a:rPr>
              <a:t>I love you truly, Delta G</a:t>
            </a:r>
          </a:p>
          <a:p>
            <a:pPr marL="0" indent="0">
              <a:buNone/>
            </a:pPr>
            <a:r>
              <a:rPr lang="en-US" sz="2600" dirty="0">
                <a:solidFill>
                  <a:schemeClr val="bg2"/>
                </a:solidFill>
              </a:rPr>
              <a:t>You are the only one for me.</a:t>
            </a:r>
          </a:p>
          <a:p>
            <a:pPr marL="0" indent="0">
              <a:buNone/>
            </a:pPr>
            <a:r>
              <a:rPr lang="en-US" sz="2600" dirty="0">
                <a:solidFill>
                  <a:schemeClr val="bg2"/>
                </a:solidFill>
              </a:rPr>
              <a:t>Faithful to you, I’ll always be,</a:t>
            </a:r>
          </a:p>
          <a:p>
            <a:pPr marL="0" indent="0">
              <a:buNone/>
            </a:pPr>
            <a:r>
              <a:rPr lang="en-US" sz="2600" dirty="0">
                <a:solidFill>
                  <a:schemeClr val="bg2"/>
                </a:solidFill>
              </a:rPr>
              <a:t>For I love you truly, Delta G.</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855781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457200"/>
            <a:ext cx="9144000" cy="53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altLang="en-US" sz="3600" b="1" kern="0" dirty="0" smtClean="0">
                <a:solidFill>
                  <a:schemeClr val="bg1"/>
                </a:solidFill>
              </a:rPr>
              <a:t>Table of Contents</a:t>
            </a:r>
          </a:p>
        </p:txBody>
      </p:sp>
      <p:sp>
        <p:nvSpPr>
          <p:cNvPr id="6" name="TextBox 5"/>
          <p:cNvSpPr txBox="1"/>
          <p:nvPr/>
        </p:nvSpPr>
        <p:spPr>
          <a:xfrm>
            <a:off x="88641" y="1981200"/>
            <a:ext cx="3111759" cy="4401205"/>
          </a:xfrm>
          <a:prstGeom prst="rect">
            <a:avLst/>
          </a:prstGeom>
          <a:noFill/>
        </p:spPr>
        <p:txBody>
          <a:bodyPr wrap="square" rtlCol="0">
            <a:spAutoFit/>
          </a:bodyPr>
          <a:lstStyle/>
          <a:p>
            <a:r>
              <a:rPr lang="en-US" sz="1400" dirty="0" smtClean="0"/>
              <a:t>Page 127</a:t>
            </a:r>
          </a:p>
          <a:p>
            <a:r>
              <a:rPr lang="en-US" sz="1400" dirty="0" smtClean="0">
                <a:hlinkClick r:id="rId2" action="ppaction://hlinksldjump"/>
              </a:rPr>
              <a:t>Vicki’s Song</a:t>
            </a:r>
            <a:endParaRPr lang="en-US" sz="1400" dirty="0" smtClean="0"/>
          </a:p>
          <a:p>
            <a:endParaRPr lang="en-US" sz="1400" dirty="0"/>
          </a:p>
          <a:p>
            <a:r>
              <a:rPr lang="en-US" sz="1400" dirty="0" smtClean="0"/>
              <a:t>Page 128</a:t>
            </a:r>
          </a:p>
          <a:p>
            <a:r>
              <a:rPr lang="en-US" sz="1400" dirty="0" smtClean="0">
                <a:hlinkClick r:id="rId3" action="ppaction://hlinksldjump"/>
              </a:rPr>
              <a:t>We’d Like to Build the World a Home</a:t>
            </a:r>
            <a:endParaRPr lang="en-US" sz="1400" dirty="0" smtClean="0"/>
          </a:p>
          <a:p>
            <a:endParaRPr lang="en-US" sz="1400" dirty="0"/>
          </a:p>
          <a:p>
            <a:r>
              <a:rPr lang="en-US" sz="1400" dirty="0" smtClean="0"/>
              <a:t>Page 130</a:t>
            </a:r>
          </a:p>
          <a:p>
            <a:r>
              <a:rPr lang="en-US" sz="1400" dirty="0" smtClean="0">
                <a:hlinkClick r:id="rId4" action="ppaction://hlinksldjump"/>
              </a:rPr>
              <a:t>Well, Well, Well Hannah</a:t>
            </a:r>
            <a:endParaRPr lang="en-US" sz="1400" dirty="0" smtClean="0"/>
          </a:p>
          <a:p>
            <a:r>
              <a:rPr lang="en-US" sz="1400" dirty="0" smtClean="0">
                <a:hlinkClick r:id="rId5" action="ppaction://hlinksldjump"/>
              </a:rPr>
              <a:t>Girls In This University</a:t>
            </a:r>
            <a:endParaRPr lang="en-US" sz="1400" dirty="0" smtClean="0"/>
          </a:p>
          <a:p>
            <a:pPr marL="233363" indent="-233363"/>
            <a:r>
              <a:rPr lang="en-US" sz="1400" dirty="0" smtClean="0">
                <a:hlinkClick r:id="rId6" action="ppaction://hlinksldjump"/>
              </a:rPr>
              <a:t>Delta Gamma (With My Sidekick a Little Hannah)</a:t>
            </a:r>
            <a:endParaRPr lang="en-US" sz="1400" dirty="0" smtClean="0"/>
          </a:p>
          <a:p>
            <a:endParaRPr lang="en-US" sz="1400" dirty="0"/>
          </a:p>
          <a:p>
            <a:r>
              <a:rPr lang="en-US" sz="1400" dirty="0" smtClean="0"/>
              <a:t>Page 131</a:t>
            </a:r>
          </a:p>
          <a:p>
            <a:r>
              <a:rPr lang="en-US" sz="1400" dirty="0" smtClean="0">
                <a:hlinkClick r:id="rId7" action="ppaction://hlinksldjump"/>
              </a:rPr>
              <a:t>Hey Look Us Over</a:t>
            </a:r>
            <a:endParaRPr lang="en-US" sz="1400" dirty="0" smtClean="0"/>
          </a:p>
          <a:p>
            <a:r>
              <a:rPr lang="en-US" sz="1400" dirty="0" smtClean="0">
                <a:hlinkClick r:id="rId8" action="ppaction://hlinksldjump"/>
              </a:rPr>
              <a:t>Oh You Can’t Get to Heaven</a:t>
            </a:r>
            <a:endParaRPr lang="en-US" sz="1400" dirty="0" smtClean="0"/>
          </a:p>
          <a:p>
            <a:endParaRPr lang="en-US" sz="1400" dirty="0"/>
          </a:p>
          <a:p>
            <a:r>
              <a:rPr lang="en-US" sz="1400" dirty="0" smtClean="0"/>
              <a:t>Page 132</a:t>
            </a:r>
          </a:p>
          <a:p>
            <a:r>
              <a:rPr lang="en-US" sz="1400" dirty="0" smtClean="0">
                <a:hlinkClick r:id="rId9" action="ppaction://hlinksldjump"/>
              </a:rPr>
              <a:t>On the DG Line</a:t>
            </a:r>
            <a:endParaRPr lang="en-US" sz="1400" dirty="0" smtClean="0"/>
          </a:p>
          <a:p>
            <a:r>
              <a:rPr lang="en-US" sz="1400" dirty="0" smtClean="0">
                <a:hlinkClick r:id="rId10" action="ppaction://hlinksldjump"/>
              </a:rPr>
              <a:t>Delta Gamma Round</a:t>
            </a:r>
            <a:endParaRPr lang="en-US" sz="1400" dirty="0" smtClean="0"/>
          </a:p>
          <a:p>
            <a:endParaRPr lang="en-US" sz="1400" dirty="0"/>
          </a:p>
        </p:txBody>
      </p:sp>
      <p:sp>
        <p:nvSpPr>
          <p:cNvPr id="7" name="TextBox 6"/>
          <p:cNvSpPr txBox="1"/>
          <p:nvPr/>
        </p:nvSpPr>
        <p:spPr>
          <a:xfrm>
            <a:off x="3200400" y="1981200"/>
            <a:ext cx="2806959" cy="4616648"/>
          </a:xfrm>
          <a:prstGeom prst="rect">
            <a:avLst/>
          </a:prstGeom>
          <a:noFill/>
        </p:spPr>
        <p:txBody>
          <a:bodyPr wrap="square" rtlCol="0">
            <a:spAutoFit/>
          </a:bodyPr>
          <a:lstStyle/>
          <a:p>
            <a:r>
              <a:rPr lang="en-US" sz="1400" dirty="0"/>
              <a:t>Page 133</a:t>
            </a:r>
          </a:p>
          <a:p>
            <a:r>
              <a:rPr lang="en-US" sz="1400" dirty="0">
                <a:hlinkClick r:id="rId11" action="ppaction://hlinksldjump"/>
              </a:rPr>
              <a:t>Mm, Mm My Sisters</a:t>
            </a:r>
            <a:endParaRPr lang="en-US" sz="1400" dirty="0"/>
          </a:p>
          <a:p>
            <a:r>
              <a:rPr lang="en-US" sz="1400" dirty="0" smtClean="0">
                <a:hlinkClick r:id="rId12" action="ppaction://hlinksldjump"/>
              </a:rPr>
              <a:t>Rugged But Right</a:t>
            </a:r>
            <a:endParaRPr lang="en-US" sz="1400" dirty="0" smtClean="0"/>
          </a:p>
          <a:p>
            <a:endParaRPr lang="en-US" sz="1400" dirty="0"/>
          </a:p>
          <a:p>
            <a:r>
              <a:rPr lang="en-US" sz="1400" dirty="0" smtClean="0"/>
              <a:t>Page 134</a:t>
            </a:r>
          </a:p>
          <a:p>
            <a:r>
              <a:rPr lang="en-US" sz="1400" dirty="0" smtClean="0">
                <a:hlinkClick r:id="rId13" action="ppaction://hlinksldjump"/>
              </a:rPr>
              <a:t>Boom </a:t>
            </a:r>
            <a:r>
              <a:rPr lang="en-US" sz="1400" dirty="0" err="1" smtClean="0">
                <a:hlinkClick r:id="rId13" action="ppaction://hlinksldjump"/>
              </a:rPr>
              <a:t>Boom</a:t>
            </a:r>
            <a:endParaRPr lang="en-US" sz="1400" dirty="0" smtClean="0"/>
          </a:p>
          <a:p>
            <a:r>
              <a:rPr lang="en-US" sz="1400" dirty="0" smtClean="0">
                <a:hlinkClick r:id="rId14" action="ppaction://hlinksldjump"/>
              </a:rPr>
              <a:t>Anchors Aweigh</a:t>
            </a:r>
            <a:endParaRPr lang="en-US" sz="1400" dirty="0" smtClean="0"/>
          </a:p>
          <a:p>
            <a:r>
              <a:rPr lang="en-US" sz="1400" dirty="0" smtClean="0">
                <a:hlinkClick r:id="rId15" action="ppaction://hlinksldjump"/>
              </a:rPr>
              <a:t>She Wears An Anchor of Gold</a:t>
            </a:r>
            <a:endParaRPr lang="en-US" sz="1400" dirty="0" smtClean="0"/>
          </a:p>
          <a:p>
            <a:endParaRPr lang="en-US" sz="1400" dirty="0"/>
          </a:p>
          <a:p>
            <a:r>
              <a:rPr lang="en-US" sz="1400" dirty="0" smtClean="0"/>
              <a:t>Page 135</a:t>
            </a:r>
          </a:p>
          <a:p>
            <a:r>
              <a:rPr lang="en-US" sz="1400" dirty="0" smtClean="0">
                <a:hlinkClick r:id="rId16" action="ppaction://hlinksldjump"/>
              </a:rPr>
              <a:t>D-E-L-T-A, Delta D-E-L-T-A</a:t>
            </a:r>
            <a:endParaRPr lang="en-US" sz="1400" dirty="0" smtClean="0"/>
          </a:p>
          <a:p>
            <a:pPr marL="233363" indent="-233363"/>
            <a:r>
              <a:rPr lang="en-US" sz="1400" dirty="0" smtClean="0">
                <a:hlinkClick r:id="rId17" action="ppaction://hlinksldjump"/>
              </a:rPr>
              <a:t>Delta Gamma Spelling Song (Rah, Rah for DG)</a:t>
            </a:r>
            <a:endParaRPr lang="en-US" sz="1400" dirty="0" smtClean="0"/>
          </a:p>
          <a:p>
            <a:endParaRPr lang="en-US" sz="1400" dirty="0"/>
          </a:p>
          <a:p>
            <a:r>
              <a:rPr lang="en-US" sz="1400" dirty="0" smtClean="0"/>
              <a:t>Page 136</a:t>
            </a:r>
          </a:p>
          <a:p>
            <a:r>
              <a:rPr lang="en-US" sz="1400" dirty="0" smtClean="0">
                <a:hlinkClick r:id="rId18" action="ppaction://hlinksldjump"/>
              </a:rPr>
              <a:t>The Romper Song</a:t>
            </a:r>
            <a:endParaRPr lang="en-US" sz="1400" dirty="0" smtClean="0"/>
          </a:p>
          <a:p>
            <a:r>
              <a:rPr lang="en-US" sz="1400" dirty="0" smtClean="0">
                <a:hlinkClick r:id="rId19" action="ppaction://hlinksldjump"/>
              </a:rPr>
              <a:t>DG Man</a:t>
            </a:r>
            <a:endParaRPr lang="en-US" sz="1400" dirty="0" smtClean="0"/>
          </a:p>
          <a:p>
            <a:endParaRPr lang="en-US" sz="1400" dirty="0"/>
          </a:p>
          <a:p>
            <a:r>
              <a:rPr lang="en-US" sz="1400" dirty="0" smtClean="0"/>
              <a:t>Page 137</a:t>
            </a:r>
          </a:p>
          <a:p>
            <a:r>
              <a:rPr lang="en-US" sz="1400" dirty="0" smtClean="0">
                <a:hlinkClick r:id="rId20" action="ppaction://hlinksldjump"/>
              </a:rPr>
              <a:t>Delta Gamma Blues</a:t>
            </a:r>
            <a:endParaRPr lang="en-US" sz="1400" dirty="0" smtClean="0"/>
          </a:p>
          <a:p>
            <a:r>
              <a:rPr lang="en-US" sz="1400" dirty="0" smtClean="0">
                <a:hlinkClick r:id="rId21" action="ppaction://hlinksldjump"/>
              </a:rPr>
              <a:t>The Pin of the Delta </a:t>
            </a:r>
            <a:r>
              <a:rPr lang="en-US" sz="1400" dirty="0" err="1" smtClean="0">
                <a:hlinkClick r:id="rId21" action="ppaction://hlinksldjump"/>
              </a:rPr>
              <a:t>Gs</a:t>
            </a:r>
            <a:endParaRPr lang="en-US" sz="1400" dirty="0" smtClean="0"/>
          </a:p>
        </p:txBody>
      </p:sp>
      <p:sp>
        <p:nvSpPr>
          <p:cNvPr id="8" name="TextBox 7"/>
          <p:cNvSpPr txBox="1"/>
          <p:nvPr/>
        </p:nvSpPr>
        <p:spPr>
          <a:xfrm>
            <a:off x="88641" y="1447800"/>
            <a:ext cx="8966718" cy="584775"/>
          </a:xfrm>
          <a:prstGeom prst="rect">
            <a:avLst/>
          </a:prstGeom>
          <a:noFill/>
        </p:spPr>
        <p:txBody>
          <a:bodyPr wrap="square" rtlCol="0">
            <a:spAutoFit/>
          </a:bodyPr>
          <a:lstStyle/>
          <a:p>
            <a:pPr algn="ctr"/>
            <a:r>
              <a:rPr lang="en-US" sz="1600" i="1" dirty="0" smtClean="0">
                <a:solidFill>
                  <a:schemeClr val="bg2"/>
                </a:solidFill>
              </a:rPr>
              <a:t>The songs are organized based on what page they appear in the In The Key of DG Songbook. </a:t>
            </a:r>
            <a:r>
              <a:rPr lang="en-US" sz="1600" i="1" dirty="0">
                <a:solidFill>
                  <a:schemeClr val="bg2"/>
                </a:solidFill>
              </a:rPr>
              <a:t>When in Presentation Mode, click </a:t>
            </a:r>
            <a:r>
              <a:rPr lang="en-US" sz="1600" i="1" dirty="0" smtClean="0">
                <a:solidFill>
                  <a:schemeClr val="bg2"/>
                </a:solidFill>
              </a:rPr>
              <a:t>the title of the song to learn the lyrics.</a:t>
            </a:r>
            <a:endParaRPr lang="en-US" sz="1600" i="1" dirty="0">
              <a:solidFill>
                <a:schemeClr val="bg2"/>
              </a:solidFill>
            </a:endParaRPr>
          </a:p>
        </p:txBody>
      </p:sp>
      <p:sp>
        <p:nvSpPr>
          <p:cNvPr id="9" name="TextBox 8"/>
          <p:cNvSpPr txBox="1"/>
          <p:nvPr/>
        </p:nvSpPr>
        <p:spPr>
          <a:xfrm>
            <a:off x="6007359" y="1981200"/>
            <a:ext cx="2908041" cy="4616648"/>
          </a:xfrm>
          <a:prstGeom prst="rect">
            <a:avLst/>
          </a:prstGeom>
          <a:noFill/>
        </p:spPr>
        <p:txBody>
          <a:bodyPr wrap="square" rtlCol="0">
            <a:spAutoFit/>
          </a:bodyPr>
          <a:lstStyle/>
          <a:p>
            <a:r>
              <a:rPr lang="en-US" sz="1400" dirty="0"/>
              <a:t>Page 138</a:t>
            </a:r>
          </a:p>
          <a:p>
            <a:r>
              <a:rPr lang="en-US" sz="1400" dirty="0">
                <a:hlinkClick r:id="rId22" action="ppaction://hlinksldjump"/>
              </a:rPr>
              <a:t>Hannah Smiled At Me</a:t>
            </a:r>
            <a:endParaRPr lang="en-US" sz="1400" dirty="0"/>
          </a:p>
          <a:p>
            <a:r>
              <a:rPr lang="en-US" sz="1400" dirty="0" smtClean="0">
                <a:hlinkClick r:id="rId23" action="ppaction://hlinksldjump"/>
              </a:rPr>
              <a:t>We Go Together</a:t>
            </a:r>
            <a:endParaRPr lang="en-US" sz="1400" dirty="0" smtClean="0"/>
          </a:p>
          <a:p>
            <a:pPr marL="233363" indent="-233363"/>
            <a:r>
              <a:rPr lang="en-US" sz="1400" dirty="0" smtClean="0">
                <a:hlinkClick r:id="rId24" action="ppaction://hlinksldjump"/>
              </a:rPr>
              <a:t>Is It True What They Say About DGs?</a:t>
            </a:r>
            <a:endParaRPr lang="en-US" sz="1400" dirty="0" smtClean="0"/>
          </a:p>
          <a:p>
            <a:pPr marL="233363" indent="-233363"/>
            <a:endParaRPr lang="en-US" sz="1400" dirty="0"/>
          </a:p>
          <a:p>
            <a:pPr marL="233363" indent="-233363"/>
            <a:r>
              <a:rPr lang="en-US" sz="1400" dirty="0" smtClean="0"/>
              <a:t>Page 139</a:t>
            </a:r>
          </a:p>
          <a:p>
            <a:pPr marL="233363" indent="-233363"/>
            <a:r>
              <a:rPr lang="en-US" sz="1400" dirty="0" smtClean="0">
                <a:hlinkClick r:id="rId25" action="ppaction://hlinksldjump"/>
              </a:rPr>
              <a:t>For All We Know</a:t>
            </a:r>
            <a:endParaRPr lang="en-US" sz="1400" dirty="0" smtClean="0"/>
          </a:p>
          <a:p>
            <a:pPr marL="233363" indent="-233363"/>
            <a:r>
              <a:rPr lang="en-US" sz="1400" dirty="0" smtClean="0">
                <a:hlinkClick r:id="rId26" action="ppaction://hlinksldjump"/>
              </a:rPr>
              <a:t>Leave Me The Memories</a:t>
            </a:r>
            <a:endParaRPr lang="en-US" sz="1400" dirty="0" smtClean="0"/>
          </a:p>
          <a:p>
            <a:pPr marL="233363" indent="-233363"/>
            <a:r>
              <a:rPr lang="en-US" sz="1400" dirty="0" smtClean="0">
                <a:hlinkClick r:id="rId27" action="ppaction://hlinksldjump"/>
              </a:rPr>
              <a:t>Pass It On</a:t>
            </a:r>
            <a:endParaRPr lang="en-US" sz="1400" dirty="0" smtClean="0"/>
          </a:p>
          <a:p>
            <a:pPr marL="233363" indent="-233363"/>
            <a:endParaRPr lang="en-US" sz="1400" dirty="0"/>
          </a:p>
          <a:p>
            <a:pPr marL="233363" indent="-233363"/>
            <a:r>
              <a:rPr lang="en-US" sz="1400" dirty="0" smtClean="0"/>
              <a:t>Page 140</a:t>
            </a:r>
          </a:p>
          <a:p>
            <a:pPr marL="233363" indent="-233363"/>
            <a:r>
              <a:rPr lang="en-US" sz="1400" dirty="0" smtClean="0">
                <a:hlinkClick r:id="rId28" action="ppaction://hlinksldjump"/>
              </a:rPr>
              <a:t>More</a:t>
            </a:r>
            <a:endParaRPr lang="en-US" sz="1400" dirty="0" smtClean="0"/>
          </a:p>
          <a:p>
            <a:pPr marL="233363" indent="-233363"/>
            <a:r>
              <a:rPr lang="en-US" sz="1400" dirty="0" smtClean="0">
                <a:hlinkClick r:id="rId29" action="ppaction://hlinksldjump"/>
              </a:rPr>
              <a:t>The Glow of a Candle</a:t>
            </a:r>
            <a:endParaRPr lang="en-US" sz="1400" dirty="0" smtClean="0"/>
          </a:p>
          <a:p>
            <a:pPr marL="233363" indent="-233363"/>
            <a:endParaRPr lang="en-US" sz="1400" dirty="0"/>
          </a:p>
          <a:p>
            <a:pPr marL="233363" indent="-233363"/>
            <a:r>
              <a:rPr lang="en-US" sz="1400" dirty="0" smtClean="0"/>
              <a:t>Page 141</a:t>
            </a:r>
          </a:p>
          <a:p>
            <a:pPr marL="233363" indent="-233363"/>
            <a:r>
              <a:rPr lang="en-US" sz="1400" dirty="0" smtClean="0">
                <a:hlinkClick r:id="rId30" action="ppaction://hlinksldjump"/>
              </a:rPr>
              <a:t>Will You Wear Our Anchor</a:t>
            </a:r>
            <a:endParaRPr lang="en-US" sz="1400" dirty="0" smtClean="0"/>
          </a:p>
          <a:p>
            <a:pPr marL="233363" indent="-233363"/>
            <a:r>
              <a:rPr lang="en-US" sz="1400" dirty="0" smtClean="0">
                <a:hlinkClick r:id="rId31" action="ppaction://hlinksldjump"/>
              </a:rPr>
              <a:t>Do I See an Anchor in Your </a:t>
            </a:r>
            <a:r>
              <a:rPr lang="en-US" sz="1400" dirty="0" smtClean="0">
                <a:hlinkClick r:id="rId31" action="ppaction://hlinksldjump"/>
              </a:rPr>
              <a:t>Eye (can be sung in 3 parts)</a:t>
            </a:r>
            <a:endParaRPr lang="en-US" sz="1400" dirty="0" smtClean="0"/>
          </a:p>
          <a:p>
            <a:pPr marL="233363" indent="-233363"/>
            <a:r>
              <a:rPr lang="en-US" sz="1400" dirty="0" smtClean="0">
                <a:hlinkClick r:id="rId32" action="ppaction://hlinksldjump"/>
              </a:rPr>
              <a:t>Out of My Window</a:t>
            </a:r>
            <a:endParaRPr lang="en-US" sz="1400" dirty="0" smtClean="0"/>
          </a:p>
          <a:p>
            <a:pPr marL="233363" indent="-233363"/>
            <a:r>
              <a:rPr lang="en-US" sz="1400" dirty="0" smtClean="0">
                <a:hlinkClick r:id="rId33" action="ppaction://hlinksldjump"/>
              </a:rPr>
              <a:t>Dear </a:t>
            </a:r>
            <a:r>
              <a:rPr lang="en-US" sz="1400" dirty="0" smtClean="0">
                <a:hlinkClick r:id="rId33" action="ppaction://hlinksldjump"/>
              </a:rPr>
              <a:t>DG (can be sung in 3 parts)</a:t>
            </a:r>
            <a:endParaRPr lang="en-US" sz="1400" dirty="0"/>
          </a:p>
        </p:txBody>
      </p:sp>
    </p:spTree>
    <p:extLst>
      <p:ext uri="{BB962C8B-B14F-4D97-AF65-F5344CB8AC3E}">
        <p14:creationId xmlns:p14="http://schemas.microsoft.com/office/powerpoint/2010/main" val="40313938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I </a:t>
            </a:r>
            <a:r>
              <a:rPr lang="en-US" sz="3600" b="1" dirty="0" err="1" smtClean="0">
                <a:solidFill>
                  <a:schemeClr val="bg1"/>
                </a:solidFill>
              </a:rPr>
              <a:t>Wanna</a:t>
            </a:r>
            <a:r>
              <a:rPr lang="en-US" sz="3600" b="1" dirty="0" smtClean="0">
                <a:solidFill>
                  <a:schemeClr val="bg1"/>
                </a:solidFill>
              </a:rPr>
              <a:t> Be a Delta G</a:t>
            </a:r>
            <a:endParaRPr lang="en-US" sz="3600" b="1" dirty="0">
              <a:solidFill>
                <a:schemeClr val="bg1"/>
              </a:solidFill>
            </a:endParaRPr>
          </a:p>
        </p:txBody>
      </p:sp>
      <p:sp>
        <p:nvSpPr>
          <p:cNvPr id="3" name="Content Placeholder 2"/>
          <p:cNvSpPr>
            <a:spLocks noGrp="1"/>
          </p:cNvSpPr>
          <p:nvPr>
            <p:ph idx="1"/>
          </p:nvPr>
        </p:nvSpPr>
        <p:spPr>
          <a:xfrm>
            <a:off x="228600" y="1600200"/>
            <a:ext cx="8686800" cy="5105400"/>
          </a:xfrm>
        </p:spPr>
        <p:txBody>
          <a:bodyPr/>
          <a:lstStyle/>
          <a:p>
            <a:pPr marL="0" indent="0">
              <a:buNone/>
            </a:pPr>
            <a:r>
              <a:rPr lang="en-US" sz="2000" dirty="0">
                <a:solidFill>
                  <a:schemeClr val="bg2"/>
                </a:solidFill>
              </a:rPr>
              <a:t>I </a:t>
            </a:r>
            <a:r>
              <a:rPr lang="en-US" sz="2000" dirty="0" err="1">
                <a:solidFill>
                  <a:schemeClr val="bg2"/>
                </a:solidFill>
              </a:rPr>
              <a:t>wanna</a:t>
            </a:r>
            <a:r>
              <a:rPr lang="en-US" sz="2000" dirty="0">
                <a:solidFill>
                  <a:schemeClr val="bg2"/>
                </a:solidFill>
              </a:rPr>
              <a:t> be a college girl, </a:t>
            </a:r>
            <a:r>
              <a:rPr lang="en-US" sz="2000" dirty="0" err="1">
                <a:solidFill>
                  <a:schemeClr val="bg2"/>
                </a:solidFill>
              </a:rPr>
              <a:t>ummm</a:t>
            </a:r>
            <a:r>
              <a:rPr lang="en-US" sz="2000" dirty="0">
                <a:solidFill>
                  <a:schemeClr val="bg2"/>
                </a:solidFill>
              </a:rPr>
              <a:t>, a little bit more,</a:t>
            </a:r>
          </a:p>
          <a:p>
            <a:pPr marL="0" indent="0">
              <a:buNone/>
            </a:pPr>
            <a:r>
              <a:rPr lang="en-US" sz="2000" dirty="0">
                <a:solidFill>
                  <a:schemeClr val="bg2"/>
                </a:solidFill>
              </a:rPr>
              <a:t>I </a:t>
            </a:r>
            <a:r>
              <a:rPr lang="en-US" sz="2000" dirty="0" err="1">
                <a:solidFill>
                  <a:schemeClr val="bg2"/>
                </a:solidFill>
              </a:rPr>
              <a:t>wanna</a:t>
            </a:r>
            <a:r>
              <a:rPr lang="en-US" sz="2000" dirty="0">
                <a:solidFill>
                  <a:schemeClr val="bg2"/>
                </a:solidFill>
              </a:rPr>
              <a:t> be a sorority girl, </a:t>
            </a:r>
            <a:r>
              <a:rPr lang="en-US" sz="2000" dirty="0" err="1">
                <a:solidFill>
                  <a:schemeClr val="bg2"/>
                </a:solidFill>
              </a:rPr>
              <a:t>ummm</a:t>
            </a:r>
            <a:r>
              <a:rPr lang="en-US" sz="2000" dirty="0">
                <a:solidFill>
                  <a:schemeClr val="bg2"/>
                </a:solidFill>
              </a:rPr>
              <a:t>, a little bit more.</a:t>
            </a:r>
          </a:p>
          <a:p>
            <a:pPr marL="0" indent="0">
              <a:buNone/>
            </a:pPr>
            <a:r>
              <a:rPr lang="en-US" sz="2000" dirty="0">
                <a:solidFill>
                  <a:schemeClr val="bg2"/>
                </a:solidFill>
              </a:rPr>
              <a:t>Well, well, well, I </a:t>
            </a:r>
            <a:r>
              <a:rPr lang="en-US" sz="2000" dirty="0" err="1">
                <a:solidFill>
                  <a:schemeClr val="bg2"/>
                </a:solidFill>
              </a:rPr>
              <a:t>wanna</a:t>
            </a:r>
            <a:r>
              <a:rPr lang="en-US" sz="2000" dirty="0">
                <a:solidFill>
                  <a:schemeClr val="bg2"/>
                </a:solidFill>
              </a:rPr>
              <a:t> be a Del-ta G and I’ll ask no more,</a:t>
            </a:r>
          </a:p>
          <a:p>
            <a:pPr marL="0" indent="0">
              <a:buNone/>
            </a:pPr>
            <a:r>
              <a:rPr lang="en-US" sz="2000" dirty="0">
                <a:solidFill>
                  <a:schemeClr val="bg2"/>
                </a:solidFill>
              </a:rPr>
              <a:t>For I have all that’s </a:t>
            </a:r>
            <a:r>
              <a:rPr lang="en-US" sz="2000" dirty="0" err="1">
                <a:solidFill>
                  <a:schemeClr val="bg2"/>
                </a:solidFill>
              </a:rPr>
              <a:t>comin</a:t>
            </a:r>
            <a:r>
              <a:rPr lang="en-US" sz="2000" dirty="0">
                <a:solidFill>
                  <a:schemeClr val="bg2"/>
                </a:solidFill>
              </a:rPr>
              <a:t>’ to me,</a:t>
            </a:r>
          </a:p>
          <a:p>
            <a:pPr marL="0" indent="0">
              <a:buNone/>
            </a:pPr>
            <a:r>
              <a:rPr lang="en-US" sz="2000" dirty="0" err="1">
                <a:solidFill>
                  <a:schemeClr val="bg2"/>
                </a:solidFill>
              </a:rPr>
              <a:t>Ummm</a:t>
            </a:r>
            <a:r>
              <a:rPr lang="en-US" sz="2000" dirty="0">
                <a:solidFill>
                  <a:schemeClr val="bg2"/>
                </a:solidFill>
              </a:rPr>
              <a:t>, a little bit, </a:t>
            </a:r>
            <a:r>
              <a:rPr lang="en-US" sz="2000" dirty="0" err="1">
                <a:solidFill>
                  <a:schemeClr val="bg2"/>
                </a:solidFill>
              </a:rPr>
              <a:t>ummm</a:t>
            </a:r>
            <a:r>
              <a:rPr lang="en-US" sz="2000" dirty="0">
                <a:solidFill>
                  <a:schemeClr val="bg2"/>
                </a:solidFill>
              </a:rPr>
              <a:t>, a little bit, </a:t>
            </a:r>
            <a:r>
              <a:rPr lang="en-US" sz="2000" dirty="0" err="1">
                <a:solidFill>
                  <a:schemeClr val="bg2"/>
                </a:solidFill>
              </a:rPr>
              <a:t>ummm</a:t>
            </a:r>
            <a:r>
              <a:rPr lang="en-US" sz="2000" dirty="0">
                <a:solidFill>
                  <a:schemeClr val="bg2"/>
                </a:solidFill>
              </a:rPr>
              <a:t>, a little bit more.</a:t>
            </a:r>
          </a:p>
          <a:p>
            <a:pPr marL="0" indent="0">
              <a:buNone/>
            </a:pPr>
            <a:r>
              <a:rPr lang="en-US" sz="2000" dirty="0">
                <a:solidFill>
                  <a:schemeClr val="bg2"/>
                </a:solidFill>
              </a:rPr>
              <a:t> </a:t>
            </a:r>
          </a:p>
          <a:p>
            <a:pPr marL="0" indent="0">
              <a:buNone/>
            </a:pPr>
            <a:r>
              <a:rPr lang="en-US" sz="2000" dirty="0">
                <a:solidFill>
                  <a:schemeClr val="bg2"/>
                </a:solidFill>
              </a:rPr>
              <a:t>I </a:t>
            </a:r>
            <a:r>
              <a:rPr lang="en-US" sz="2000" dirty="0" err="1">
                <a:solidFill>
                  <a:schemeClr val="bg2"/>
                </a:solidFill>
              </a:rPr>
              <a:t>wanna</a:t>
            </a:r>
            <a:r>
              <a:rPr lang="en-US" sz="2000" dirty="0">
                <a:solidFill>
                  <a:schemeClr val="bg2"/>
                </a:solidFill>
              </a:rPr>
              <a:t> go with a college man, </a:t>
            </a:r>
            <a:r>
              <a:rPr lang="en-US" sz="2000" dirty="0" err="1">
                <a:solidFill>
                  <a:schemeClr val="bg2"/>
                </a:solidFill>
              </a:rPr>
              <a:t>ummm</a:t>
            </a:r>
            <a:r>
              <a:rPr lang="en-US" sz="2000" dirty="0">
                <a:solidFill>
                  <a:schemeClr val="bg2"/>
                </a:solidFill>
              </a:rPr>
              <a:t>, a little bit more.</a:t>
            </a:r>
          </a:p>
          <a:p>
            <a:pPr marL="0" indent="0">
              <a:buNone/>
            </a:pPr>
            <a:r>
              <a:rPr lang="en-US" sz="2000" dirty="0">
                <a:solidFill>
                  <a:schemeClr val="bg2"/>
                </a:solidFill>
              </a:rPr>
              <a:t>I </a:t>
            </a:r>
            <a:r>
              <a:rPr lang="en-US" sz="2000" dirty="0" err="1">
                <a:solidFill>
                  <a:schemeClr val="bg2"/>
                </a:solidFill>
              </a:rPr>
              <a:t>wanna</a:t>
            </a:r>
            <a:r>
              <a:rPr lang="en-US" sz="2000" dirty="0">
                <a:solidFill>
                  <a:schemeClr val="bg2"/>
                </a:solidFill>
              </a:rPr>
              <a:t> go with a fraternity man, </a:t>
            </a:r>
            <a:r>
              <a:rPr lang="en-US" sz="2000" dirty="0" err="1">
                <a:solidFill>
                  <a:schemeClr val="bg2"/>
                </a:solidFill>
              </a:rPr>
              <a:t>ummm</a:t>
            </a:r>
            <a:r>
              <a:rPr lang="en-US" sz="2000" dirty="0">
                <a:solidFill>
                  <a:schemeClr val="bg2"/>
                </a:solidFill>
              </a:rPr>
              <a:t>, a little bit more.</a:t>
            </a:r>
          </a:p>
          <a:p>
            <a:pPr marL="0" indent="0">
              <a:buNone/>
            </a:pPr>
            <a:r>
              <a:rPr lang="en-US" sz="2000" dirty="0">
                <a:solidFill>
                  <a:schemeClr val="bg2"/>
                </a:solidFill>
              </a:rPr>
              <a:t>Well, well, well, I </a:t>
            </a:r>
            <a:r>
              <a:rPr lang="en-US" sz="2000" dirty="0" err="1">
                <a:solidFill>
                  <a:schemeClr val="bg2"/>
                </a:solidFill>
              </a:rPr>
              <a:t>wanna</a:t>
            </a:r>
            <a:r>
              <a:rPr lang="en-US" sz="2000" dirty="0">
                <a:solidFill>
                  <a:schemeClr val="bg2"/>
                </a:solidFill>
              </a:rPr>
              <a:t> go with a (insert fraternity name) and I’ll ask no more,</a:t>
            </a:r>
          </a:p>
          <a:p>
            <a:pPr marL="0" indent="0">
              <a:buNone/>
            </a:pPr>
            <a:r>
              <a:rPr lang="en-US" sz="2000" dirty="0">
                <a:solidFill>
                  <a:schemeClr val="bg2"/>
                </a:solidFill>
              </a:rPr>
              <a:t>For I have all that’s </a:t>
            </a:r>
            <a:r>
              <a:rPr lang="en-US" sz="2000" dirty="0" err="1">
                <a:solidFill>
                  <a:schemeClr val="bg2"/>
                </a:solidFill>
              </a:rPr>
              <a:t>comin</a:t>
            </a:r>
            <a:r>
              <a:rPr lang="en-US" sz="2000" dirty="0">
                <a:solidFill>
                  <a:schemeClr val="bg2"/>
                </a:solidFill>
              </a:rPr>
              <a:t>’ to me,</a:t>
            </a:r>
          </a:p>
          <a:p>
            <a:pPr marL="0" indent="0">
              <a:buNone/>
            </a:pPr>
            <a:r>
              <a:rPr lang="en-US" sz="2000" dirty="0" err="1">
                <a:solidFill>
                  <a:schemeClr val="bg2"/>
                </a:solidFill>
              </a:rPr>
              <a:t>Ummm</a:t>
            </a:r>
            <a:r>
              <a:rPr lang="en-US" sz="2000" dirty="0">
                <a:solidFill>
                  <a:schemeClr val="bg2"/>
                </a:solidFill>
              </a:rPr>
              <a:t>, a little bit, </a:t>
            </a:r>
            <a:r>
              <a:rPr lang="en-US" sz="2000" dirty="0" err="1">
                <a:solidFill>
                  <a:schemeClr val="bg2"/>
                </a:solidFill>
              </a:rPr>
              <a:t>ummm</a:t>
            </a:r>
            <a:r>
              <a:rPr lang="en-US" sz="2000" dirty="0">
                <a:solidFill>
                  <a:schemeClr val="bg2"/>
                </a:solidFill>
              </a:rPr>
              <a:t>, a little bit, </a:t>
            </a:r>
            <a:r>
              <a:rPr lang="en-US" sz="2000" dirty="0" err="1" smtClean="0">
                <a:solidFill>
                  <a:schemeClr val="bg2"/>
                </a:solidFill>
              </a:rPr>
              <a:t>ummm</a:t>
            </a:r>
            <a:r>
              <a:rPr lang="en-US" sz="2000" dirty="0">
                <a:solidFill>
                  <a:schemeClr val="bg2"/>
                </a:solidFill>
              </a:rPr>
              <a:t>, a little bit more.</a:t>
            </a:r>
          </a:p>
          <a:p>
            <a:pPr marL="0" indent="0">
              <a:buNone/>
            </a:pPr>
            <a:endParaRPr lang="en-US" sz="2000" dirty="0">
              <a:solidFill>
                <a:schemeClr val="bg2"/>
              </a:solidFill>
            </a:endParaRPr>
          </a:p>
        </p:txBody>
      </p:sp>
    </p:spTree>
    <p:extLst>
      <p:ext uri="{BB962C8B-B14F-4D97-AF65-F5344CB8AC3E}">
        <p14:creationId xmlns:p14="http://schemas.microsoft.com/office/powerpoint/2010/main" val="16460023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I </a:t>
            </a:r>
            <a:r>
              <a:rPr lang="en-US" sz="3600" dirty="0" err="1" smtClean="0">
                <a:solidFill>
                  <a:schemeClr val="bg1"/>
                </a:solidFill>
              </a:rPr>
              <a:t>Wanna</a:t>
            </a:r>
            <a:r>
              <a:rPr lang="en-US" sz="3600" dirty="0" smtClean="0">
                <a:solidFill>
                  <a:schemeClr val="bg1"/>
                </a:solidFill>
              </a:rPr>
              <a:t> Be a Delta G (cont’d)</a:t>
            </a:r>
            <a:endParaRPr lang="en-US" sz="3600" dirty="0">
              <a:solidFill>
                <a:schemeClr val="bg1"/>
              </a:solidFill>
            </a:endParaRPr>
          </a:p>
        </p:txBody>
      </p:sp>
      <p:sp>
        <p:nvSpPr>
          <p:cNvPr id="3" name="Content Placeholder 2"/>
          <p:cNvSpPr>
            <a:spLocks noGrp="1"/>
          </p:cNvSpPr>
          <p:nvPr>
            <p:ph idx="1"/>
          </p:nvPr>
        </p:nvSpPr>
        <p:spPr>
          <a:xfrm>
            <a:off x="228600" y="1600200"/>
            <a:ext cx="8686800" cy="5105400"/>
          </a:xfrm>
        </p:spPr>
        <p:txBody>
          <a:bodyPr/>
          <a:lstStyle/>
          <a:p>
            <a:pPr marL="0" indent="0">
              <a:buNone/>
            </a:pPr>
            <a:r>
              <a:rPr lang="en-US" sz="2000" dirty="0">
                <a:solidFill>
                  <a:schemeClr val="bg2"/>
                </a:solidFill>
              </a:rPr>
              <a:t>Now I am a college girl, </a:t>
            </a:r>
            <a:r>
              <a:rPr lang="en-US" sz="2000" dirty="0" err="1">
                <a:solidFill>
                  <a:schemeClr val="bg2"/>
                </a:solidFill>
              </a:rPr>
              <a:t>ummm</a:t>
            </a:r>
            <a:r>
              <a:rPr lang="en-US" sz="2000" dirty="0">
                <a:solidFill>
                  <a:schemeClr val="bg2"/>
                </a:solidFill>
              </a:rPr>
              <a:t>, a little bit more.</a:t>
            </a:r>
          </a:p>
          <a:p>
            <a:pPr marL="0" indent="0">
              <a:buNone/>
            </a:pPr>
            <a:r>
              <a:rPr lang="en-US" sz="2000" dirty="0">
                <a:solidFill>
                  <a:schemeClr val="bg2"/>
                </a:solidFill>
              </a:rPr>
              <a:t>Now I am a sorority girl, </a:t>
            </a:r>
            <a:r>
              <a:rPr lang="en-US" sz="2000" dirty="0" err="1">
                <a:solidFill>
                  <a:schemeClr val="bg2"/>
                </a:solidFill>
              </a:rPr>
              <a:t>ummm</a:t>
            </a:r>
            <a:r>
              <a:rPr lang="en-US" sz="2000" dirty="0">
                <a:solidFill>
                  <a:schemeClr val="bg2"/>
                </a:solidFill>
              </a:rPr>
              <a:t>, a little bit more.</a:t>
            </a:r>
          </a:p>
          <a:p>
            <a:pPr marL="0" indent="0">
              <a:buNone/>
            </a:pPr>
            <a:r>
              <a:rPr lang="en-US" sz="2000" dirty="0">
                <a:solidFill>
                  <a:schemeClr val="bg2"/>
                </a:solidFill>
              </a:rPr>
              <a:t>Well, well, well—now I am a Del-ta G, and I’ll ask no more,</a:t>
            </a:r>
          </a:p>
          <a:p>
            <a:pPr marL="0" indent="0">
              <a:buNone/>
            </a:pPr>
            <a:r>
              <a:rPr lang="en-US" sz="2000" dirty="0">
                <a:solidFill>
                  <a:schemeClr val="bg2"/>
                </a:solidFill>
              </a:rPr>
              <a:t>For I have all that’s </a:t>
            </a:r>
            <a:r>
              <a:rPr lang="en-US" sz="2000" dirty="0" err="1">
                <a:solidFill>
                  <a:schemeClr val="bg2"/>
                </a:solidFill>
              </a:rPr>
              <a:t>comin</a:t>
            </a:r>
            <a:r>
              <a:rPr lang="en-US" sz="2000" dirty="0">
                <a:solidFill>
                  <a:schemeClr val="bg2"/>
                </a:solidFill>
              </a:rPr>
              <a:t>’ to me,</a:t>
            </a:r>
          </a:p>
          <a:p>
            <a:pPr marL="0" indent="0">
              <a:buNone/>
            </a:pPr>
            <a:r>
              <a:rPr lang="en-US" sz="2000" dirty="0" err="1">
                <a:solidFill>
                  <a:schemeClr val="bg2"/>
                </a:solidFill>
              </a:rPr>
              <a:t>Ummm</a:t>
            </a:r>
            <a:r>
              <a:rPr lang="en-US" sz="2000" dirty="0">
                <a:solidFill>
                  <a:schemeClr val="bg2"/>
                </a:solidFill>
              </a:rPr>
              <a:t>, a little bit, </a:t>
            </a:r>
            <a:r>
              <a:rPr lang="en-US" sz="2000" dirty="0" err="1">
                <a:solidFill>
                  <a:schemeClr val="bg2"/>
                </a:solidFill>
              </a:rPr>
              <a:t>ummm</a:t>
            </a:r>
            <a:r>
              <a:rPr lang="en-US" sz="2000" dirty="0">
                <a:solidFill>
                  <a:schemeClr val="bg2"/>
                </a:solidFill>
              </a:rPr>
              <a:t>, a little bit, </a:t>
            </a:r>
            <a:r>
              <a:rPr lang="en-US" sz="2000" dirty="0" err="1">
                <a:solidFill>
                  <a:schemeClr val="bg2"/>
                </a:solidFill>
              </a:rPr>
              <a:t>ummm</a:t>
            </a:r>
            <a:r>
              <a:rPr lang="en-US" sz="2000" dirty="0">
                <a:solidFill>
                  <a:schemeClr val="bg2"/>
                </a:solidFill>
              </a:rPr>
              <a:t>, a little bit more.</a:t>
            </a:r>
          </a:p>
          <a:p>
            <a:pPr marL="0" indent="0">
              <a:buNone/>
            </a:pPr>
            <a:r>
              <a:rPr lang="en-US" sz="2000" dirty="0">
                <a:solidFill>
                  <a:schemeClr val="bg2"/>
                </a:solidFill>
              </a:rPr>
              <a:t> </a:t>
            </a:r>
          </a:p>
          <a:p>
            <a:pPr marL="0" indent="0">
              <a:buNone/>
            </a:pPr>
            <a:r>
              <a:rPr lang="en-US" sz="2000" dirty="0">
                <a:solidFill>
                  <a:schemeClr val="bg2"/>
                </a:solidFill>
              </a:rPr>
              <a:t>Now I go with a college man, </a:t>
            </a:r>
            <a:r>
              <a:rPr lang="en-US" sz="2000" dirty="0" err="1">
                <a:solidFill>
                  <a:schemeClr val="bg2"/>
                </a:solidFill>
              </a:rPr>
              <a:t>ummm</a:t>
            </a:r>
            <a:r>
              <a:rPr lang="en-US" sz="2000" dirty="0">
                <a:solidFill>
                  <a:schemeClr val="bg2"/>
                </a:solidFill>
              </a:rPr>
              <a:t>, a little bit more.</a:t>
            </a:r>
          </a:p>
          <a:p>
            <a:pPr marL="0" indent="0">
              <a:buNone/>
            </a:pPr>
            <a:r>
              <a:rPr lang="en-US" sz="2000" dirty="0">
                <a:solidFill>
                  <a:schemeClr val="bg2"/>
                </a:solidFill>
              </a:rPr>
              <a:t>Now I go with a fraternity man, </a:t>
            </a:r>
            <a:r>
              <a:rPr lang="en-US" sz="2000" dirty="0" err="1">
                <a:solidFill>
                  <a:schemeClr val="bg2"/>
                </a:solidFill>
              </a:rPr>
              <a:t>ummm</a:t>
            </a:r>
            <a:r>
              <a:rPr lang="en-US" sz="2000" dirty="0">
                <a:solidFill>
                  <a:schemeClr val="bg2"/>
                </a:solidFill>
              </a:rPr>
              <a:t>, a little bit more.</a:t>
            </a:r>
          </a:p>
          <a:p>
            <a:pPr marL="0" indent="0">
              <a:buNone/>
            </a:pPr>
            <a:r>
              <a:rPr lang="en-US" sz="2000" dirty="0">
                <a:solidFill>
                  <a:schemeClr val="bg2"/>
                </a:solidFill>
              </a:rPr>
              <a:t>Well, well, well, now I got with a (insert fraternity name) and I’ll ask no more,</a:t>
            </a:r>
          </a:p>
          <a:p>
            <a:pPr marL="0" indent="0">
              <a:buNone/>
            </a:pPr>
            <a:r>
              <a:rPr lang="en-US" sz="2000" dirty="0">
                <a:solidFill>
                  <a:schemeClr val="bg2"/>
                </a:solidFill>
              </a:rPr>
              <a:t>For I have all that’s </a:t>
            </a:r>
            <a:r>
              <a:rPr lang="en-US" sz="2000" dirty="0" err="1">
                <a:solidFill>
                  <a:schemeClr val="bg2"/>
                </a:solidFill>
              </a:rPr>
              <a:t>comin</a:t>
            </a:r>
            <a:r>
              <a:rPr lang="en-US" sz="2000" dirty="0">
                <a:solidFill>
                  <a:schemeClr val="bg2"/>
                </a:solidFill>
              </a:rPr>
              <a:t>’ to me,</a:t>
            </a:r>
          </a:p>
          <a:p>
            <a:pPr marL="0" indent="0">
              <a:buNone/>
            </a:pPr>
            <a:r>
              <a:rPr lang="en-US" sz="2000" dirty="0" err="1">
                <a:solidFill>
                  <a:schemeClr val="bg2"/>
                </a:solidFill>
              </a:rPr>
              <a:t>Ummm</a:t>
            </a:r>
            <a:r>
              <a:rPr lang="en-US" sz="2000" dirty="0">
                <a:solidFill>
                  <a:schemeClr val="bg2"/>
                </a:solidFill>
              </a:rPr>
              <a:t>, a little bit, </a:t>
            </a:r>
            <a:r>
              <a:rPr lang="en-US" sz="2000" dirty="0" err="1">
                <a:solidFill>
                  <a:schemeClr val="bg2"/>
                </a:solidFill>
              </a:rPr>
              <a:t>ummm</a:t>
            </a:r>
            <a:r>
              <a:rPr lang="en-US" sz="2000" dirty="0">
                <a:solidFill>
                  <a:schemeClr val="bg2"/>
                </a:solidFill>
              </a:rPr>
              <a:t>, a little bit, </a:t>
            </a:r>
            <a:r>
              <a:rPr lang="en-US" sz="2000" dirty="0" err="1">
                <a:solidFill>
                  <a:schemeClr val="bg2"/>
                </a:solidFill>
              </a:rPr>
              <a:t>ummm</a:t>
            </a:r>
            <a:r>
              <a:rPr lang="en-US" sz="2000" dirty="0">
                <a:solidFill>
                  <a:schemeClr val="bg2"/>
                </a:solidFill>
              </a:rPr>
              <a:t>, a little bit more.</a:t>
            </a:r>
            <a:endParaRPr lang="en-US" sz="22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33932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If</a:t>
            </a:r>
            <a:r>
              <a:rPr lang="en-US" sz="3600" dirty="0" smtClean="0">
                <a:solidFill>
                  <a:schemeClr val="bg1"/>
                </a:solidFill>
              </a:rPr>
              <a:t/>
            </a:r>
            <a:br>
              <a:rPr lang="en-US" sz="3600" dirty="0" smtClean="0">
                <a:solidFill>
                  <a:schemeClr val="bg1"/>
                </a:solidFill>
              </a:rPr>
            </a:br>
            <a:r>
              <a:rPr lang="en-US" sz="1800" dirty="0" smtClean="0">
                <a:solidFill>
                  <a:schemeClr val="bg1"/>
                </a:solidFill>
              </a:rPr>
              <a:t>May </a:t>
            </a:r>
            <a:r>
              <a:rPr lang="en-US" sz="1800" dirty="0">
                <a:solidFill>
                  <a:schemeClr val="bg1"/>
                </a:solidFill>
              </a:rPr>
              <a:t>be sung to the tune of “If,” by David </a:t>
            </a:r>
            <a:r>
              <a:rPr lang="en-US" sz="1800" dirty="0" smtClean="0">
                <a:solidFill>
                  <a:schemeClr val="bg1"/>
                </a:solidFill>
              </a:rPr>
              <a:t>Gates. </a:t>
            </a:r>
            <a:br>
              <a:rPr lang="en-US" sz="1800" dirty="0" smtClean="0">
                <a:solidFill>
                  <a:schemeClr val="bg1"/>
                </a:solidFill>
              </a:rPr>
            </a:br>
            <a:r>
              <a:rPr lang="en-US" sz="1800" dirty="0" smtClean="0">
                <a:solidFill>
                  <a:schemeClr val="bg1"/>
                </a:solidFill>
              </a:rPr>
              <a:t>Lyrics by Diane </a:t>
            </a:r>
            <a:r>
              <a:rPr lang="en-US" sz="1800" dirty="0">
                <a:solidFill>
                  <a:schemeClr val="bg1"/>
                </a:solidFill>
              </a:rPr>
              <a:t>Turner, </a:t>
            </a:r>
            <a:r>
              <a:rPr lang="en-US" sz="1800" dirty="0" smtClean="0">
                <a:solidFill>
                  <a:schemeClr val="bg1"/>
                </a:solidFill>
              </a:rPr>
              <a:t>Gamma Tau-Texas Christian.</a:t>
            </a:r>
            <a:endParaRPr lang="en-US" sz="1800" b="1" dirty="0">
              <a:solidFill>
                <a:schemeClr val="bg1"/>
              </a:solidFill>
            </a:endParaRPr>
          </a:p>
        </p:txBody>
      </p:sp>
      <p:sp>
        <p:nvSpPr>
          <p:cNvPr id="3" name="Content Placeholder 2"/>
          <p:cNvSpPr>
            <a:spLocks noGrp="1"/>
          </p:cNvSpPr>
          <p:nvPr>
            <p:ph idx="1"/>
          </p:nvPr>
        </p:nvSpPr>
        <p:spPr/>
        <p:txBody>
          <a:bodyPr/>
          <a:lstStyle/>
          <a:p>
            <a:pPr marL="0" indent="0">
              <a:buNone/>
            </a:pPr>
            <a:r>
              <a:rPr lang="en-US" sz="2000" dirty="0" smtClean="0">
                <a:solidFill>
                  <a:schemeClr val="bg2"/>
                </a:solidFill>
              </a:rPr>
              <a:t>If </a:t>
            </a:r>
            <a:r>
              <a:rPr lang="en-US" sz="2000" dirty="0">
                <a:solidFill>
                  <a:schemeClr val="bg2"/>
                </a:solidFill>
              </a:rPr>
              <a:t>a picture paints a thousand words,</a:t>
            </a:r>
          </a:p>
          <a:p>
            <a:pPr marL="0" indent="0">
              <a:buNone/>
            </a:pPr>
            <a:r>
              <a:rPr lang="en-US" sz="2000" dirty="0">
                <a:solidFill>
                  <a:schemeClr val="bg2"/>
                </a:solidFill>
              </a:rPr>
              <a:t>I’d paint DG for you.</a:t>
            </a:r>
          </a:p>
          <a:p>
            <a:pPr marL="0" indent="0">
              <a:buNone/>
            </a:pPr>
            <a:r>
              <a:rPr lang="en-US" sz="2000" dirty="0">
                <a:solidFill>
                  <a:schemeClr val="bg2"/>
                </a:solidFill>
              </a:rPr>
              <a:t>No words could I but say</a:t>
            </a:r>
          </a:p>
          <a:p>
            <a:pPr marL="0" indent="0">
              <a:buNone/>
            </a:pPr>
            <a:r>
              <a:rPr lang="en-US" sz="2000" dirty="0">
                <a:solidFill>
                  <a:schemeClr val="bg2"/>
                </a:solidFill>
              </a:rPr>
              <a:t>The love I feel today.</a:t>
            </a:r>
          </a:p>
          <a:p>
            <a:pPr marL="0" indent="0">
              <a:buNone/>
            </a:pPr>
            <a:r>
              <a:rPr lang="en-US" sz="2000" dirty="0">
                <a:solidFill>
                  <a:schemeClr val="bg2"/>
                </a:solidFill>
              </a:rPr>
              <a:t> </a:t>
            </a:r>
          </a:p>
          <a:p>
            <a:pPr marL="0" indent="0">
              <a:buNone/>
            </a:pPr>
            <a:r>
              <a:rPr lang="en-US" sz="2000" dirty="0">
                <a:solidFill>
                  <a:schemeClr val="bg2"/>
                </a:solidFill>
              </a:rPr>
              <a:t>If a face can launch a thousand ships,</a:t>
            </a:r>
          </a:p>
          <a:p>
            <a:pPr marL="0" indent="0">
              <a:buNone/>
            </a:pPr>
            <a:r>
              <a:rPr lang="en-US" sz="2000" dirty="0">
                <a:solidFill>
                  <a:schemeClr val="bg2"/>
                </a:solidFill>
              </a:rPr>
              <a:t>I’d fly the DG sails,</a:t>
            </a:r>
          </a:p>
          <a:p>
            <a:pPr marL="0" indent="0">
              <a:buNone/>
            </a:pPr>
            <a:r>
              <a:rPr lang="en-US" sz="2000" dirty="0">
                <a:solidFill>
                  <a:schemeClr val="bg2"/>
                </a:solidFill>
              </a:rPr>
              <a:t>To show all that I could</a:t>
            </a:r>
          </a:p>
          <a:p>
            <a:pPr marL="0" indent="0">
              <a:buNone/>
            </a:pPr>
            <a:r>
              <a:rPr lang="en-US" sz="2000" dirty="0">
                <a:solidFill>
                  <a:schemeClr val="bg2"/>
                </a:solidFill>
              </a:rPr>
              <a:t>To share our sisterhood</a:t>
            </a:r>
            <a:r>
              <a:rPr lang="en-US" sz="2000" dirty="0" smtClean="0">
                <a:solidFill>
                  <a:schemeClr val="bg2"/>
                </a:solidFill>
              </a:rPr>
              <a:t>.</a:t>
            </a:r>
          </a:p>
          <a:p>
            <a:pPr marL="0" indent="0">
              <a:buNone/>
            </a:pPr>
            <a:endParaRPr lang="en-US" sz="2000" dirty="0">
              <a:solidFill>
                <a:schemeClr val="bg2"/>
              </a:solidFill>
            </a:endParaRPr>
          </a:p>
          <a:p>
            <a:pPr marL="0" indent="0">
              <a:buNone/>
            </a:pPr>
            <a:r>
              <a:rPr lang="en-US" sz="2000" dirty="0">
                <a:solidFill>
                  <a:schemeClr val="bg2"/>
                </a:solidFill>
              </a:rPr>
              <a:t>And if you see the friendship that we have,</a:t>
            </a:r>
          </a:p>
          <a:p>
            <a:pPr marL="0" indent="0">
              <a:buNone/>
            </a:pPr>
            <a:r>
              <a:rPr lang="en-US" sz="2000" dirty="0">
                <a:solidFill>
                  <a:schemeClr val="bg2"/>
                </a:solidFill>
              </a:rPr>
              <a:t>You’ll understand our DG way.</a:t>
            </a:r>
          </a:p>
          <a:p>
            <a:pPr marL="0" indent="0">
              <a:buNone/>
            </a:pPr>
            <a:endParaRPr lang="en-US" sz="2800" dirty="0">
              <a:solidFill>
                <a:schemeClr val="bg2"/>
              </a:solidFill>
            </a:endParaRPr>
          </a:p>
          <a:p>
            <a:pPr marL="0" indent="0">
              <a:buNone/>
            </a:pPr>
            <a:endParaRPr lang="en-US" sz="2600" dirty="0">
              <a:solidFill>
                <a:schemeClr val="bg2"/>
              </a:solidFill>
            </a:endParaRPr>
          </a:p>
          <a:p>
            <a:pPr marL="0" indent="0">
              <a:buNone/>
            </a:pPr>
            <a:endParaRPr lang="en-US" sz="2600" dirty="0">
              <a:solidFill>
                <a:schemeClr val="bg2"/>
              </a:solidFill>
            </a:endParaRPr>
          </a:p>
        </p:txBody>
      </p:sp>
    </p:spTree>
    <p:extLst>
      <p:ext uri="{BB962C8B-B14F-4D97-AF65-F5344CB8AC3E}">
        <p14:creationId xmlns:p14="http://schemas.microsoft.com/office/powerpoint/2010/main" val="13587572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If (cont’d)</a:t>
            </a:r>
            <a:endParaRPr lang="en-US" sz="3600" dirty="0">
              <a:solidFill>
                <a:schemeClr val="bg1"/>
              </a:solidFill>
            </a:endParaRPr>
          </a:p>
        </p:txBody>
      </p:sp>
      <p:sp>
        <p:nvSpPr>
          <p:cNvPr id="3" name="Content Placeholder 2"/>
          <p:cNvSpPr>
            <a:spLocks noGrp="1"/>
          </p:cNvSpPr>
          <p:nvPr>
            <p:ph idx="1"/>
          </p:nvPr>
        </p:nvSpPr>
        <p:spPr/>
        <p:txBody>
          <a:bodyPr/>
          <a:lstStyle/>
          <a:p>
            <a:pPr marL="0" indent="0">
              <a:buNone/>
            </a:pPr>
            <a:r>
              <a:rPr lang="en-US" sz="2000" dirty="0" smtClean="0">
                <a:solidFill>
                  <a:schemeClr val="bg2"/>
                </a:solidFill>
              </a:rPr>
              <a:t>If </a:t>
            </a:r>
            <a:r>
              <a:rPr lang="en-US" sz="2000" dirty="0">
                <a:solidFill>
                  <a:schemeClr val="bg2"/>
                </a:solidFill>
              </a:rPr>
              <a:t>we all could be two places at one time,</a:t>
            </a:r>
          </a:p>
          <a:p>
            <a:pPr marL="0" indent="0">
              <a:buNone/>
            </a:pPr>
            <a:r>
              <a:rPr lang="en-US" sz="2000" dirty="0">
                <a:solidFill>
                  <a:schemeClr val="bg2"/>
                </a:solidFill>
              </a:rPr>
              <a:t>I’d choose to be tomorrow and today,</a:t>
            </a:r>
          </a:p>
          <a:p>
            <a:pPr marL="0" indent="0">
              <a:buNone/>
            </a:pPr>
            <a:r>
              <a:rPr lang="en-US" sz="2000" dirty="0">
                <a:solidFill>
                  <a:schemeClr val="bg2"/>
                </a:solidFill>
              </a:rPr>
              <a:t>With DG all the way.</a:t>
            </a:r>
          </a:p>
          <a:p>
            <a:pPr marL="0" indent="0">
              <a:buNone/>
            </a:pPr>
            <a:r>
              <a:rPr lang="en-US" sz="2000" dirty="0">
                <a:solidFill>
                  <a:schemeClr val="bg2"/>
                </a:solidFill>
              </a:rPr>
              <a:t>If the world became too much to handle</a:t>
            </a:r>
          </a:p>
          <a:p>
            <a:pPr marL="0" indent="0">
              <a:buNone/>
            </a:pPr>
            <a:r>
              <a:rPr lang="en-US" sz="2000" dirty="0">
                <a:solidFill>
                  <a:schemeClr val="bg2"/>
                </a:solidFill>
              </a:rPr>
              <a:t>Forcing me to flee,</a:t>
            </a:r>
          </a:p>
          <a:p>
            <a:pPr marL="0" indent="0">
              <a:buNone/>
            </a:pPr>
            <a:r>
              <a:rPr lang="en-US" sz="2000" dirty="0">
                <a:solidFill>
                  <a:schemeClr val="bg2"/>
                </a:solidFill>
              </a:rPr>
              <a:t>I’d head to oceans blue, my anchor holding true.</a:t>
            </a:r>
          </a:p>
          <a:p>
            <a:pPr marL="0" indent="0">
              <a:buNone/>
            </a:pPr>
            <a:r>
              <a:rPr lang="en-US" sz="2000" dirty="0">
                <a:solidFill>
                  <a:schemeClr val="bg2"/>
                </a:solidFill>
              </a:rPr>
              <a:t> </a:t>
            </a:r>
          </a:p>
          <a:p>
            <a:pPr marL="0" indent="0">
              <a:buNone/>
            </a:pPr>
            <a:r>
              <a:rPr lang="en-US" sz="2000" dirty="0">
                <a:solidFill>
                  <a:schemeClr val="bg2"/>
                </a:solidFill>
              </a:rPr>
              <a:t>With friends, my friends, my sisters will not fail.</a:t>
            </a:r>
          </a:p>
          <a:p>
            <a:pPr marL="0" indent="0">
              <a:buNone/>
            </a:pPr>
            <a:r>
              <a:rPr lang="en-US" sz="2000" dirty="0">
                <a:solidFill>
                  <a:schemeClr val="bg2"/>
                </a:solidFill>
              </a:rPr>
              <a:t>We’d face the world, we’d sail, we’d simply sail.</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9159529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In the Fall I Pledged DG</a:t>
            </a:r>
            <a:br>
              <a:rPr lang="en-US" sz="3600" b="1" dirty="0" smtClean="0">
                <a:solidFill>
                  <a:schemeClr val="bg1"/>
                </a:solidFill>
              </a:rPr>
            </a:br>
            <a:r>
              <a:rPr lang="en-US" sz="1800" dirty="0">
                <a:solidFill>
                  <a:schemeClr val="bg1"/>
                </a:solidFill>
              </a:rPr>
              <a:t>May be sung to the tune of “By the Time I Get to Phoenix,” by Glen </a:t>
            </a:r>
            <a:r>
              <a:rPr lang="en-US" sz="1800" dirty="0" smtClean="0">
                <a:solidFill>
                  <a:schemeClr val="bg1"/>
                </a:solidFill>
              </a:rPr>
              <a:t>Campbell.</a:t>
            </a:r>
            <a:r>
              <a:rPr lang="en-US" sz="1800" dirty="0">
                <a:solidFill>
                  <a:schemeClr val="bg1"/>
                </a:solidFill>
              </a:rPr>
              <a:t/>
            </a:r>
            <a:br>
              <a:rPr lang="en-US" sz="1800" dirty="0">
                <a:solidFill>
                  <a:schemeClr val="bg1"/>
                </a:solidFill>
              </a:rPr>
            </a:br>
            <a:r>
              <a:rPr lang="en-US" sz="1800" dirty="0" smtClean="0">
                <a:solidFill>
                  <a:schemeClr val="bg1"/>
                </a:solidFill>
              </a:rPr>
              <a:t>Lyrics</a:t>
            </a:r>
            <a:r>
              <a:rPr lang="en-US" sz="1800" dirty="0">
                <a:solidFill>
                  <a:schemeClr val="bg1"/>
                </a:solidFill>
              </a:rPr>
              <a:t> </a:t>
            </a:r>
            <a:r>
              <a:rPr lang="en-US" sz="1800" dirty="0" smtClean="0">
                <a:solidFill>
                  <a:schemeClr val="bg1"/>
                </a:solidFill>
              </a:rPr>
              <a:t>by </a:t>
            </a:r>
            <a:r>
              <a:rPr lang="en-US" sz="1800" dirty="0">
                <a:solidFill>
                  <a:schemeClr val="bg1"/>
                </a:solidFill>
              </a:rPr>
              <a:t>Diane Turner</a:t>
            </a:r>
            <a:r>
              <a:rPr lang="en-US" sz="1800" dirty="0" smtClean="0">
                <a:solidFill>
                  <a:schemeClr val="bg1"/>
                </a:solidFill>
              </a:rPr>
              <a:t>, Gamma Tau-Texas Christian.</a:t>
            </a:r>
            <a:endParaRPr lang="en-US" sz="1800" b="1" dirty="0">
              <a:solidFill>
                <a:schemeClr val="bg1"/>
              </a:solidFill>
            </a:endParaRPr>
          </a:p>
        </p:txBody>
      </p:sp>
      <p:sp>
        <p:nvSpPr>
          <p:cNvPr id="3" name="Content Placeholder 2"/>
          <p:cNvSpPr>
            <a:spLocks noGrp="1"/>
          </p:cNvSpPr>
          <p:nvPr>
            <p:ph idx="1"/>
          </p:nvPr>
        </p:nvSpPr>
        <p:spPr>
          <a:xfrm>
            <a:off x="228600" y="1600200"/>
            <a:ext cx="8686800" cy="4525963"/>
          </a:xfrm>
        </p:spPr>
        <p:txBody>
          <a:bodyPr/>
          <a:lstStyle/>
          <a:p>
            <a:pPr marL="0" indent="0">
              <a:buNone/>
            </a:pPr>
            <a:r>
              <a:rPr lang="en-US" dirty="0">
                <a:solidFill>
                  <a:schemeClr val="bg2"/>
                </a:solidFill>
              </a:rPr>
              <a:t>In the fall, I pledged DG I was smiling,</a:t>
            </a:r>
          </a:p>
          <a:p>
            <a:pPr marL="0" indent="0">
              <a:buNone/>
            </a:pPr>
            <a:r>
              <a:rPr lang="en-US" dirty="0">
                <a:solidFill>
                  <a:schemeClr val="bg2"/>
                </a:solidFill>
              </a:rPr>
              <a:t>The gray coat I was wearing turned to blue.</a:t>
            </a:r>
          </a:p>
          <a:p>
            <a:pPr marL="0" indent="0">
              <a:buNone/>
            </a:pPr>
            <a:r>
              <a:rPr lang="en-US" dirty="0">
                <a:solidFill>
                  <a:schemeClr val="bg2"/>
                </a:solidFill>
              </a:rPr>
              <a:t>The silence of my memory went into hiding</a:t>
            </a:r>
          </a:p>
          <a:p>
            <a:pPr marL="0" indent="0">
              <a:buNone/>
            </a:pPr>
            <a:r>
              <a:rPr lang="en-US" dirty="0">
                <a:solidFill>
                  <a:schemeClr val="bg2"/>
                </a:solidFill>
              </a:rPr>
              <a:t>And I dined upon refreshing violet hues.</a:t>
            </a:r>
          </a:p>
          <a:p>
            <a:pPr marL="0" indent="0">
              <a:buNone/>
            </a:pPr>
            <a:r>
              <a:rPr lang="en-US" dirty="0">
                <a:solidFill>
                  <a:schemeClr val="bg2"/>
                </a:solidFill>
              </a:rPr>
              <a:t> </a:t>
            </a:r>
          </a:p>
          <a:p>
            <a:pPr marL="0" indent="0">
              <a:buNone/>
            </a:pPr>
            <a:r>
              <a:rPr lang="en-US" dirty="0">
                <a:solidFill>
                  <a:schemeClr val="bg2"/>
                </a:solidFill>
              </a:rPr>
              <a:t>In the spring I wore an anchor, I was laughing</a:t>
            </a:r>
          </a:p>
          <a:p>
            <a:pPr marL="0" indent="0">
              <a:buNone/>
            </a:pPr>
            <a:r>
              <a:rPr lang="en-US" dirty="0">
                <a:solidFill>
                  <a:schemeClr val="bg2"/>
                </a:solidFill>
              </a:rPr>
              <a:t>I put my glasses down to see a new day.</a:t>
            </a:r>
          </a:p>
          <a:p>
            <a:pPr marL="0" indent="0">
              <a:buNone/>
            </a:pPr>
            <a:r>
              <a:rPr lang="en-US" dirty="0">
                <a:solidFill>
                  <a:schemeClr val="bg2"/>
                </a:solidFill>
              </a:rPr>
              <a:t>The path I walked turned into concrete masses, reality for me.</a:t>
            </a:r>
          </a:p>
          <a:p>
            <a:pPr marL="0" indent="0">
              <a:buNone/>
            </a:pPr>
            <a:r>
              <a:rPr lang="en-US" dirty="0">
                <a:solidFill>
                  <a:schemeClr val="bg2"/>
                </a:solidFill>
              </a:rPr>
              <a:t>Now I’m bold when the mornings turn to evenings,</a:t>
            </a:r>
          </a:p>
          <a:p>
            <a:pPr marL="0" indent="0">
              <a:buNone/>
            </a:pPr>
            <a:r>
              <a:rPr lang="en-US" dirty="0">
                <a:solidFill>
                  <a:schemeClr val="bg2"/>
                </a:solidFill>
              </a:rPr>
              <a:t>The luxury of tomorrows comes to me.</a:t>
            </a:r>
          </a:p>
          <a:p>
            <a:pPr marL="0" indent="0">
              <a:buNone/>
            </a:pPr>
            <a:endParaRPr lang="en-US"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6673430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lstStyle/>
          <a:p>
            <a:r>
              <a:rPr lang="en-US" sz="3600" b="1" dirty="0" smtClean="0">
                <a:solidFill>
                  <a:schemeClr val="bg1"/>
                </a:solidFill>
              </a:rPr>
              <a:t>I’ve Had the Time of My Life</a:t>
            </a:r>
            <a:br>
              <a:rPr lang="en-US" sz="3600" b="1" dirty="0" smtClean="0">
                <a:solidFill>
                  <a:schemeClr val="bg1"/>
                </a:solidFill>
              </a:rPr>
            </a:br>
            <a:r>
              <a:rPr lang="en-US" sz="1800" dirty="0">
                <a:solidFill>
                  <a:schemeClr val="bg1"/>
                </a:solidFill>
              </a:rPr>
              <a:t>May be sung to the song with the same title from </a:t>
            </a:r>
            <a:r>
              <a:rPr lang="en-US" sz="1800" b="1" i="1" dirty="0">
                <a:solidFill>
                  <a:schemeClr val="bg1"/>
                </a:solidFill>
              </a:rPr>
              <a:t>Dirty Dancing</a:t>
            </a:r>
            <a:r>
              <a:rPr lang="en-US" sz="1800" dirty="0">
                <a:solidFill>
                  <a:schemeClr val="bg1"/>
                </a:solidFill>
              </a:rPr>
              <a:t> by John </a:t>
            </a:r>
            <a:r>
              <a:rPr lang="en-US" sz="1800" dirty="0" smtClean="0">
                <a:solidFill>
                  <a:schemeClr val="bg1"/>
                </a:solidFill>
              </a:rPr>
              <a:t>Morris. Lyrics by Eta Gamma-Texas A&amp;M.</a:t>
            </a:r>
            <a:endParaRPr lang="en-US" sz="1800" b="1" dirty="0">
              <a:solidFill>
                <a:schemeClr val="bg1"/>
              </a:solidFill>
            </a:endParaRPr>
          </a:p>
        </p:txBody>
      </p:sp>
      <p:sp>
        <p:nvSpPr>
          <p:cNvPr id="4" name="Content Placeholder 3"/>
          <p:cNvSpPr>
            <a:spLocks noGrp="1"/>
          </p:cNvSpPr>
          <p:nvPr>
            <p:ph idx="1"/>
          </p:nvPr>
        </p:nvSpPr>
        <p:spPr/>
        <p:txBody>
          <a:bodyPr/>
          <a:lstStyle/>
          <a:p>
            <a:pPr marL="0" indent="0">
              <a:buNone/>
            </a:pPr>
            <a:r>
              <a:rPr lang="en-US" sz="2600" dirty="0">
                <a:solidFill>
                  <a:schemeClr val="bg2"/>
                </a:solidFill>
              </a:rPr>
              <a:t>(select few sings intro)</a:t>
            </a:r>
          </a:p>
          <a:p>
            <a:pPr marL="0" indent="0">
              <a:buNone/>
            </a:pPr>
            <a:r>
              <a:rPr lang="en-US" sz="2600" dirty="0">
                <a:solidFill>
                  <a:schemeClr val="bg2"/>
                </a:solidFill>
              </a:rPr>
              <a:t>We’d like to thank you all for coming</a:t>
            </a:r>
          </a:p>
          <a:p>
            <a:pPr marL="0" indent="0">
              <a:buNone/>
            </a:pPr>
            <a:r>
              <a:rPr lang="en-US" sz="2600" dirty="0">
                <a:solidFill>
                  <a:schemeClr val="bg2"/>
                </a:solidFill>
              </a:rPr>
              <a:t>To our little show.</a:t>
            </a:r>
          </a:p>
          <a:p>
            <a:pPr marL="0" indent="0">
              <a:buNone/>
            </a:pPr>
            <a:r>
              <a:rPr lang="en-US" sz="2600" dirty="0">
                <a:solidFill>
                  <a:schemeClr val="bg2"/>
                </a:solidFill>
              </a:rPr>
              <a:t>We hope that you all had a GREAT time</a:t>
            </a:r>
            <a:r>
              <a:rPr lang="en-US" sz="2600" dirty="0" smtClean="0">
                <a:solidFill>
                  <a:schemeClr val="bg2"/>
                </a:solidFill>
              </a:rPr>
              <a:t>—</a:t>
            </a:r>
          </a:p>
          <a:p>
            <a:pPr marL="0" indent="0">
              <a:buNone/>
            </a:pPr>
            <a:r>
              <a:rPr lang="en-US" sz="2600" dirty="0" smtClean="0">
                <a:solidFill>
                  <a:schemeClr val="bg2"/>
                </a:solidFill>
              </a:rPr>
              <a:t>now </a:t>
            </a:r>
            <a:r>
              <a:rPr lang="en-US" sz="2600" dirty="0">
                <a:solidFill>
                  <a:schemeClr val="bg2"/>
                </a:solidFill>
              </a:rPr>
              <a:t>it’s time to </a:t>
            </a:r>
            <a:r>
              <a:rPr lang="en-US" sz="2600" dirty="0" smtClean="0">
                <a:solidFill>
                  <a:schemeClr val="bg2"/>
                </a:solidFill>
              </a:rPr>
              <a:t>go …</a:t>
            </a:r>
            <a:endParaRPr lang="en-US" sz="2600" dirty="0">
              <a:solidFill>
                <a:schemeClr val="bg2"/>
              </a:solidFill>
            </a:endParaRPr>
          </a:p>
          <a:p>
            <a:pPr marL="0" indent="0">
              <a:buNone/>
            </a:pPr>
            <a:r>
              <a:rPr lang="en-US" sz="2600" dirty="0">
                <a:solidFill>
                  <a:schemeClr val="bg2"/>
                </a:solidFill>
              </a:rPr>
              <a:t>(begin singing)</a:t>
            </a:r>
          </a:p>
          <a:p>
            <a:pPr marL="0" indent="0">
              <a:buNone/>
            </a:pPr>
            <a:r>
              <a:rPr lang="en-US" sz="2600" dirty="0">
                <a:solidFill>
                  <a:schemeClr val="bg2"/>
                </a:solidFill>
              </a:rPr>
              <a:t>Joining hands and hears and voices.</a:t>
            </a:r>
          </a:p>
          <a:p>
            <a:pPr marL="0" indent="0">
              <a:buNone/>
            </a:pPr>
            <a:r>
              <a:rPr lang="en-US" sz="2600" dirty="0">
                <a:solidFill>
                  <a:schemeClr val="bg2"/>
                </a:solidFill>
              </a:rPr>
              <a:t>(trailing off) Voices, hearts </a:t>
            </a:r>
            <a:r>
              <a:rPr lang="en-US" sz="2600" dirty="0" smtClean="0">
                <a:solidFill>
                  <a:schemeClr val="bg2"/>
                </a:solidFill>
              </a:rPr>
              <a:t>and … </a:t>
            </a:r>
          </a:p>
          <a:p>
            <a:pPr marL="0" indent="0">
              <a:buNone/>
            </a:pPr>
            <a:r>
              <a:rPr lang="en-US" sz="2600" dirty="0" smtClean="0">
                <a:solidFill>
                  <a:schemeClr val="bg2"/>
                </a:solidFill>
              </a:rPr>
              <a:t>(</a:t>
            </a:r>
            <a:r>
              <a:rPr lang="en-US" sz="2600" dirty="0">
                <a:solidFill>
                  <a:schemeClr val="bg2"/>
                </a:solidFill>
              </a:rPr>
              <a:t>one person sings: “hands”)</a:t>
            </a:r>
          </a:p>
          <a:p>
            <a:pPr marL="0" indent="0">
              <a:buNone/>
            </a:pPr>
            <a:endParaRPr lang="en-US" sz="2600" dirty="0">
              <a:solidFill>
                <a:schemeClr val="bg2"/>
              </a:solidFill>
            </a:endParaRPr>
          </a:p>
        </p:txBody>
      </p:sp>
    </p:spTree>
    <p:extLst>
      <p:ext uri="{BB962C8B-B14F-4D97-AF65-F5344CB8AC3E}">
        <p14:creationId xmlns:p14="http://schemas.microsoft.com/office/powerpoint/2010/main" val="41376099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p:spPr>
        <p:txBody>
          <a:bodyPr/>
          <a:lstStyle/>
          <a:p>
            <a:r>
              <a:rPr lang="en-US" sz="3600" dirty="0" smtClean="0">
                <a:solidFill>
                  <a:schemeClr val="bg1"/>
                </a:solidFill>
              </a:rPr>
              <a:t>I’ve Had the Time of My Life (cont’d)</a:t>
            </a:r>
            <a:endParaRPr lang="en-US" sz="3600" dirty="0">
              <a:solidFill>
                <a:schemeClr val="bg1"/>
              </a:solidFill>
            </a:endParaRPr>
          </a:p>
        </p:txBody>
      </p:sp>
      <p:sp>
        <p:nvSpPr>
          <p:cNvPr id="3" name="Content Placeholder 2"/>
          <p:cNvSpPr>
            <a:spLocks noGrp="1"/>
          </p:cNvSpPr>
          <p:nvPr>
            <p:ph idx="1"/>
          </p:nvPr>
        </p:nvSpPr>
        <p:spPr/>
        <p:txBody>
          <a:bodyPr/>
          <a:lstStyle/>
          <a:p>
            <a:pPr marL="0" indent="0">
              <a:buNone/>
            </a:pPr>
            <a:r>
              <a:rPr lang="en-US" sz="2600" b="1" dirty="0">
                <a:solidFill>
                  <a:schemeClr val="bg2"/>
                </a:solidFill>
              </a:rPr>
              <a:t>All:</a:t>
            </a:r>
          </a:p>
          <a:p>
            <a:pPr marL="0" indent="0">
              <a:buNone/>
            </a:pPr>
            <a:r>
              <a:rPr lang="en-US" sz="2600" dirty="0">
                <a:solidFill>
                  <a:schemeClr val="bg2"/>
                </a:solidFill>
              </a:rPr>
              <a:t>I’ve been waiting for so long</a:t>
            </a:r>
          </a:p>
          <a:p>
            <a:pPr marL="0" indent="0">
              <a:buNone/>
            </a:pPr>
            <a:r>
              <a:rPr lang="en-US" sz="2600" dirty="0">
                <a:solidFill>
                  <a:schemeClr val="bg2"/>
                </a:solidFill>
              </a:rPr>
              <a:t>Now I’ve finally found someone to stand by me.</a:t>
            </a:r>
          </a:p>
          <a:p>
            <a:pPr marL="0" indent="0">
              <a:buNone/>
            </a:pPr>
            <a:r>
              <a:rPr lang="en-US" sz="2600" dirty="0">
                <a:solidFill>
                  <a:schemeClr val="bg2"/>
                </a:solidFill>
              </a:rPr>
              <a:t>If I ever start to fall,</a:t>
            </a:r>
          </a:p>
          <a:p>
            <a:pPr marL="0" indent="0">
              <a:buNone/>
            </a:pPr>
            <a:r>
              <a:rPr lang="en-US" sz="2600" dirty="0">
                <a:solidFill>
                  <a:schemeClr val="bg2"/>
                </a:solidFill>
              </a:rPr>
              <a:t>There’s a place that I can call family.</a:t>
            </a:r>
          </a:p>
          <a:p>
            <a:pPr marL="0" indent="0">
              <a:buNone/>
            </a:pPr>
            <a:r>
              <a:rPr lang="en-US" sz="2600" dirty="0">
                <a:solidFill>
                  <a:schemeClr val="bg2"/>
                </a:solidFill>
              </a:rPr>
              <a:t>For this place is now my home</a:t>
            </a:r>
          </a:p>
          <a:p>
            <a:pPr marL="0" indent="0">
              <a:buNone/>
            </a:pPr>
            <a:r>
              <a:rPr lang="en-US" sz="2600" dirty="0">
                <a:solidFill>
                  <a:schemeClr val="bg2"/>
                </a:solidFill>
              </a:rPr>
              <a:t>And I never am alone, this I see.</a:t>
            </a:r>
          </a:p>
          <a:p>
            <a:pPr marL="0" indent="0">
              <a:buNone/>
            </a:pPr>
            <a:r>
              <a:rPr lang="en-US" sz="2600" dirty="0">
                <a:solidFill>
                  <a:schemeClr val="bg2"/>
                </a:solidFill>
              </a:rPr>
              <a:t>So, we’ll take you by the hand,</a:t>
            </a:r>
          </a:p>
          <a:p>
            <a:pPr marL="0" indent="0">
              <a:buNone/>
            </a:pPr>
            <a:r>
              <a:rPr lang="en-US" sz="2600" dirty="0">
                <a:solidFill>
                  <a:schemeClr val="bg2"/>
                </a:solidFill>
              </a:rPr>
              <a:t>Try to make you understand—why DG</a:t>
            </a:r>
            <a:r>
              <a:rPr lang="en-US" sz="2600" dirty="0" smtClean="0">
                <a:solidFill>
                  <a:schemeClr val="bg2"/>
                </a:solidFill>
              </a:rPr>
              <a:t>?</a:t>
            </a:r>
            <a:endParaRPr lang="en-US" sz="2600" dirty="0">
              <a:solidFill>
                <a:schemeClr val="bg2"/>
              </a:solidFill>
            </a:endParaRPr>
          </a:p>
        </p:txBody>
      </p:sp>
    </p:spTree>
    <p:extLst>
      <p:ext uri="{BB962C8B-B14F-4D97-AF65-F5344CB8AC3E}">
        <p14:creationId xmlns:p14="http://schemas.microsoft.com/office/powerpoint/2010/main" val="90350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I’ve Had the Time of My Life (cont’d)</a:t>
            </a:r>
            <a:endParaRPr lang="en-US" sz="3600" dirty="0">
              <a:solidFill>
                <a:schemeClr val="bg1"/>
              </a:solidFill>
            </a:endParaRPr>
          </a:p>
        </p:txBody>
      </p:sp>
      <p:sp>
        <p:nvSpPr>
          <p:cNvPr id="3" name="Content Placeholder 2"/>
          <p:cNvSpPr>
            <a:spLocks noGrp="1"/>
          </p:cNvSpPr>
          <p:nvPr>
            <p:ph idx="1"/>
          </p:nvPr>
        </p:nvSpPr>
        <p:spPr/>
        <p:txBody>
          <a:bodyPr/>
          <a:lstStyle/>
          <a:p>
            <a:pPr marL="0" indent="0">
              <a:buNone/>
            </a:pPr>
            <a:r>
              <a:rPr lang="en-US" sz="2600" dirty="0">
                <a:solidFill>
                  <a:schemeClr val="bg2"/>
                </a:solidFill>
              </a:rPr>
              <a:t>I remember…</a:t>
            </a:r>
          </a:p>
          <a:p>
            <a:pPr marL="0" indent="0">
              <a:buNone/>
            </a:pPr>
            <a:r>
              <a:rPr lang="en-US" sz="2600" dirty="0">
                <a:solidFill>
                  <a:schemeClr val="bg2"/>
                </a:solidFill>
              </a:rPr>
              <a:t>The fun and good times, I can’t get enough of,</a:t>
            </a:r>
          </a:p>
          <a:p>
            <a:pPr marL="0" indent="0">
              <a:buNone/>
            </a:pPr>
            <a:r>
              <a:rPr lang="en-US" sz="2600" dirty="0">
                <a:solidFill>
                  <a:schemeClr val="bg2"/>
                </a:solidFill>
              </a:rPr>
              <a:t>So I’ll tell you one thing;  this could get tough,</a:t>
            </a:r>
          </a:p>
          <a:p>
            <a:pPr marL="0" indent="0">
              <a:buNone/>
            </a:pPr>
            <a:r>
              <a:rPr lang="en-US" sz="2600" dirty="0">
                <a:solidFill>
                  <a:schemeClr val="bg2"/>
                </a:solidFill>
              </a:rPr>
              <a:t>Because…(clapping)</a:t>
            </a:r>
          </a:p>
          <a:p>
            <a:pPr marL="0" indent="0">
              <a:buNone/>
            </a:pPr>
            <a:r>
              <a:rPr lang="en-US" sz="2600" dirty="0">
                <a:solidFill>
                  <a:schemeClr val="bg2"/>
                </a:solidFill>
              </a:rPr>
              <a:t> </a:t>
            </a:r>
          </a:p>
          <a:p>
            <a:pPr marL="0" indent="0">
              <a:buNone/>
            </a:pPr>
            <a:r>
              <a:rPr lang="en-US" sz="2600" dirty="0">
                <a:solidFill>
                  <a:schemeClr val="bg2"/>
                </a:solidFill>
              </a:rPr>
              <a:t>I’ve had the time of my life</a:t>
            </a:r>
          </a:p>
          <a:p>
            <a:pPr marL="0" indent="0">
              <a:buNone/>
            </a:pPr>
            <a:r>
              <a:rPr lang="en-US" sz="2600" dirty="0">
                <a:solidFill>
                  <a:schemeClr val="bg2"/>
                </a:solidFill>
              </a:rPr>
              <a:t>May the memories last forever more,</a:t>
            </a:r>
          </a:p>
          <a:p>
            <a:pPr marL="0" indent="0">
              <a:buNone/>
            </a:pPr>
            <a:r>
              <a:rPr lang="en-US" sz="2600" dirty="0">
                <a:solidFill>
                  <a:schemeClr val="bg2"/>
                </a:solidFill>
              </a:rPr>
              <a:t>When we go, we’ll be true</a:t>
            </a:r>
          </a:p>
          <a:p>
            <a:pPr marL="0" indent="0">
              <a:buNone/>
            </a:pPr>
            <a:r>
              <a:rPr lang="en-US" sz="2600" dirty="0">
                <a:solidFill>
                  <a:schemeClr val="bg2"/>
                </a:solidFill>
              </a:rPr>
              <a:t>To Delta Gamma and to you.</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8059760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bg1"/>
                </a:solidFill>
              </a:rPr>
              <a:t>Maybe</a:t>
            </a:r>
            <a:r>
              <a:rPr lang="en-US" sz="3600" dirty="0">
                <a:solidFill>
                  <a:schemeClr val="bg1"/>
                </a:solidFill>
              </a:rPr>
              <a:t/>
            </a:r>
            <a:br>
              <a:rPr lang="en-US" sz="3600" dirty="0">
                <a:solidFill>
                  <a:schemeClr val="bg1"/>
                </a:solidFill>
              </a:rPr>
            </a:br>
            <a:r>
              <a:rPr lang="en-US" sz="1800" dirty="0">
                <a:solidFill>
                  <a:schemeClr val="bg1"/>
                </a:solidFill>
              </a:rPr>
              <a:t>Lyrics by </a:t>
            </a:r>
            <a:r>
              <a:rPr lang="en-US" sz="1800" dirty="0" smtClean="0">
                <a:solidFill>
                  <a:schemeClr val="bg1"/>
                </a:solidFill>
              </a:rPr>
              <a:t>Diane Turner, Gamma Tau-Texas Christian.</a:t>
            </a:r>
            <a:endParaRPr lang="en-US" sz="1800" dirty="0">
              <a:solidFill>
                <a:schemeClr val="bg1"/>
              </a:solidFill>
            </a:endParaRPr>
          </a:p>
        </p:txBody>
      </p:sp>
      <p:sp>
        <p:nvSpPr>
          <p:cNvPr id="3" name="Content Placeholder 2"/>
          <p:cNvSpPr>
            <a:spLocks noGrp="1"/>
          </p:cNvSpPr>
          <p:nvPr>
            <p:ph idx="1"/>
          </p:nvPr>
        </p:nvSpPr>
        <p:spPr>
          <a:xfrm>
            <a:off x="228600" y="1828800"/>
            <a:ext cx="8686800" cy="2667000"/>
          </a:xfrm>
        </p:spPr>
        <p:txBody>
          <a:bodyPr/>
          <a:lstStyle/>
          <a:p>
            <a:pPr marL="0" indent="0">
              <a:buNone/>
            </a:pPr>
            <a:r>
              <a:rPr lang="en-US" sz="2600" dirty="0">
                <a:solidFill>
                  <a:schemeClr val="bg2"/>
                </a:solidFill>
              </a:rPr>
              <a:t>Maybe there’s a reason why the sun comes up to brighten up my day.</a:t>
            </a:r>
          </a:p>
          <a:p>
            <a:pPr marL="0" indent="0">
              <a:buNone/>
            </a:pPr>
            <a:r>
              <a:rPr lang="en-US" sz="2600" dirty="0">
                <a:solidFill>
                  <a:schemeClr val="bg2"/>
                </a:solidFill>
              </a:rPr>
              <a:t>Maybe there’s a reason why, to say I know I’m headed on my way.</a:t>
            </a:r>
          </a:p>
          <a:p>
            <a:pPr marL="0" indent="0">
              <a:buNone/>
            </a:pPr>
            <a:r>
              <a:rPr lang="en-US" sz="2600" dirty="0">
                <a:solidFill>
                  <a:schemeClr val="bg2"/>
                </a:solidFill>
              </a:rPr>
              <a:t>Looking over the mountains, there is nothing to fear.</a:t>
            </a:r>
          </a:p>
          <a:p>
            <a:pPr marL="0" indent="0">
              <a:buNone/>
            </a:pPr>
            <a:r>
              <a:rPr lang="en-US" sz="2600" dirty="0">
                <a:solidFill>
                  <a:schemeClr val="bg2"/>
                </a:solidFill>
              </a:rPr>
              <a:t>There’s a strong wind a blowing, leading me back here.</a:t>
            </a:r>
          </a:p>
          <a:p>
            <a:pPr marL="0" indent="0">
              <a:buNone/>
            </a:pPr>
            <a:endParaRPr lang="en-US" dirty="0">
              <a:solidFill>
                <a:schemeClr val="bg2"/>
              </a:solidFill>
            </a:endParaRPr>
          </a:p>
        </p:txBody>
      </p:sp>
    </p:spTree>
    <p:extLst>
      <p:ext uri="{BB962C8B-B14F-4D97-AF65-F5344CB8AC3E}">
        <p14:creationId xmlns:p14="http://schemas.microsoft.com/office/powerpoint/2010/main" val="9133456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Maybe (cont’d.)</a:t>
            </a:r>
            <a:endParaRPr lang="en-US" sz="3600" dirty="0">
              <a:solidFill>
                <a:schemeClr val="bg1"/>
              </a:solidFill>
            </a:endParaRPr>
          </a:p>
        </p:txBody>
      </p:sp>
      <p:sp>
        <p:nvSpPr>
          <p:cNvPr id="3" name="Content Placeholder 2"/>
          <p:cNvSpPr>
            <a:spLocks noGrp="1"/>
          </p:cNvSpPr>
          <p:nvPr>
            <p:ph idx="1"/>
          </p:nvPr>
        </p:nvSpPr>
        <p:spPr>
          <a:xfrm>
            <a:off x="228600" y="1828800"/>
            <a:ext cx="8686800" cy="3962400"/>
          </a:xfrm>
        </p:spPr>
        <p:txBody>
          <a:bodyPr/>
          <a:lstStyle/>
          <a:p>
            <a:pPr marL="0" indent="0">
              <a:buNone/>
            </a:pPr>
            <a:r>
              <a:rPr lang="en-US" sz="2800" dirty="0">
                <a:solidFill>
                  <a:schemeClr val="bg2"/>
                </a:solidFill>
              </a:rPr>
              <a:t>Maybe there’s a simple way to tell about the love I feel inside</a:t>
            </a:r>
          </a:p>
          <a:p>
            <a:pPr marL="0" indent="0">
              <a:buNone/>
            </a:pPr>
            <a:r>
              <a:rPr lang="en-US" sz="2800" dirty="0">
                <a:solidFill>
                  <a:schemeClr val="bg2"/>
                </a:solidFill>
              </a:rPr>
              <a:t>Joy comes in a golden pin that’s anchored down with love, respect and pride.</a:t>
            </a:r>
          </a:p>
          <a:p>
            <a:pPr marL="0" indent="0">
              <a:buNone/>
            </a:pPr>
            <a:r>
              <a:rPr lang="en-US" sz="2800" dirty="0">
                <a:solidFill>
                  <a:schemeClr val="bg2"/>
                </a:solidFill>
              </a:rPr>
              <a:t>There’s a way just of knowing, though our friendship is new.</a:t>
            </a:r>
          </a:p>
          <a:p>
            <a:pPr marL="0" indent="0">
              <a:buNone/>
            </a:pPr>
            <a:r>
              <a:rPr lang="en-US" sz="2800" dirty="0">
                <a:solidFill>
                  <a:schemeClr val="bg2"/>
                </a:solidFill>
              </a:rPr>
              <a:t>There’s a love I am showing.</a:t>
            </a:r>
          </a:p>
          <a:p>
            <a:pPr marL="0" indent="0">
              <a:buNone/>
            </a:pPr>
            <a:r>
              <a:rPr lang="en-US" sz="2800" dirty="0">
                <a:solidFill>
                  <a:schemeClr val="bg2"/>
                </a:solidFill>
              </a:rPr>
              <a:t>Maybe you’ll see it too, maybe you’ll see it, too.</a:t>
            </a:r>
          </a:p>
          <a:p>
            <a:pPr marL="0" indent="0">
              <a:buNone/>
            </a:pPr>
            <a:endParaRPr lang="en-US"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921909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0" y="457200"/>
            <a:ext cx="9144000" cy="5334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altLang="en-US" sz="3600" b="1" kern="0" dirty="0" smtClean="0">
                <a:solidFill>
                  <a:schemeClr val="bg1"/>
                </a:solidFill>
              </a:rPr>
              <a:t>Table of Contents</a:t>
            </a:r>
          </a:p>
        </p:txBody>
      </p:sp>
      <p:sp>
        <p:nvSpPr>
          <p:cNvPr id="6" name="TextBox 5"/>
          <p:cNvSpPr txBox="1"/>
          <p:nvPr/>
        </p:nvSpPr>
        <p:spPr>
          <a:xfrm>
            <a:off x="88641" y="1981200"/>
            <a:ext cx="3111759" cy="4401205"/>
          </a:xfrm>
          <a:prstGeom prst="rect">
            <a:avLst/>
          </a:prstGeom>
          <a:noFill/>
        </p:spPr>
        <p:txBody>
          <a:bodyPr wrap="square" rtlCol="0">
            <a:spAutoFit/>
          </a:bodyPr>
          <a:lstStyle/>
          <a:p>
            <a:r>
              <a:rPr lang="en-US" sz="1400" dirty="0" smtClean="0"/>
              <a:t>Page 142</a:t>
            </a:r>
          </a:p>
          <a:p>
            <a:r>
              <a:rPr lang="en-US" sz="1400" dirty="0" smtClean="0">
                <a:hlinkClick r:id="rId2" action="ppaction://hlinksldjump"/>
              </a:rPr>
              <a:t>Anchor Bright</a:t>
            </a:r>
            <a:endParaRPr lang="en-US" sz="1400" dirty="0" smtClean="0"/>
          </a:p>
          <a:p>
            <a:r>
              <a:rPr lang="en-US" sz="1400" dirty="0" smtClean="0">
                <a:hlinkClick r:id="rId3" action="ppaction://hlinksldjump"/>
              </a:rPr>
              <a:t>Delta G (Edelweiss)</a:t>
            </a:r>
            <a:endParaRPr lang="en-US" sz="1400" dirty="0" smtClean="0"/>
          </a:p>
          <a:p>
            <a:r>
              <a:rPr lang="en-US" sz="1400" dirty="0" smtClean="0">
                <a:hlinkClick r:id="rId4" action="ppaction://hlinksldjump"/>
              </a:rPr>
              <a:t>To You, DG, Aloha</a:t>
            </a:r>
            <a:endParaRPr lang="en-US" sz="1400" dirty="0" smtClean="0"/>
          </a:p>
          <a:p>
            <a:endParaRPr lang="en-US" sz="1400" dirty="0"/>
          </a:p>
          <a:p>
            <a:r>
              <a:rPr lang="en-US" sz="1400" dirty="0" smtClean="0"/>
              <a:t>Page 143</a:t>
            </a:r>
          </a:p>
          <a:p>
            <a:r>
              <a:rPr lang="en-US" sz="1400" dirty="0" smtClean="0">
                <a:hlinkClick r:id="rId5" action="ppaction://hlinksldjump"/>
              </a:rPr>
              <a:t>When You Go Away to College</a:t>
            </a:r>
            <a:endParaRPr lang="en-US" sz="1400" dirty="0" smtClean="0"/>
          </a:p>
          <a:p>
            <a:r>
              <a:rPr lang="en-US" sz="1400" dirty="0" smtClean="0">
                <a:hlinkClick r:id="rId6" action="ppaction://hlinksldjump"/>
              </a:rPr>
              <a:t>Dream Girl (can be sung in 3 parts)</a:t>
            </a:r>
            <a:r>
              <a:rPr lang="en-US" sz="1400" dirty="0" smtClean="0"/>
              <a:t/>
            </a:r>
            <a:br>
              <a:rPr lang="en-US" sz="1400" dirty="0" smtClean="0"/>
            </a:br>
            <a:r>
              <a:rPr lang="en-US" sz="1400" dirty="0" smtClean="0">
                <a:hlinkClick r:id="rId7" action="ppaction://hlinksldjump"/>
              </a:rPr>
              <a:t>Omega </a:t>
            </a:r>
            <a:r>
              <a:rPr lang="en-US" sz="1400" dirty="0" smtClean="0">
                <a:hlinkClick r:id="rId7" action="ppaction://hlinksldjump"/>
              </a:rPr>
              <a:t>Toast</a:t>
            </a:r>
            <a:endParaRPr lang="en-US" sz="1400" dirty="0" smtClean="0"/>
          </a:p>
          <a:p>
            <a:endParaRPr lang="en-US" sz="1400" dirty="0"/>
          </a:p>
          <a:p>
            <a:r>
              <a:rPr lang="en-US" sz="1400" dirty="0" smtClean="0"/>
              <a:t>Page 144</a:t>
            </a:r>
          </a:p>
          <a:p>
            <a:r>
              <a:rPr lang="en-US" sz="1400" dirty="0" smtClean="0">
                <a:hlinkClick r:id="rId8" action="ppaction://hlinksldjump"/>
              </a:rPr>
              <a:t>The Girl Who’s Beside Me</a:t>
            </a:r>
            <a:endParaRPr lang="en-US" sz="1400" dirty="0" smtClean="0"/>
          </a:p>
          <a:p>
            <a:r>
              <a:rPr lang="en-US" sz="1400" dirty="0" smtClean="0">
                <a:hlinkClick r:id="rId9" action="ppaction://hlinksldjump"/>
              </a:rPr>
              <a:t>If You Knew What I Know</a:t>
            </a:r>
            <a:endParaRPr lang="en-US" sz="1400" dirty="0" smtClean="0"/>
          </a:p>
          <a:p>
            <a:r>
              <a:rPr lang="en-US" sz="1400" dirty="0" smtClean="0">
                <a:hlinkClick r:id="rId10" action="ppaction://hlinksldjump"/>
              </a:rPr>
              <a:t>DG Rose</a:t>
            </a:r>
            <a:endParaRPr lang="en-US" sz="1400" dirty="0" smtClean="0"/>
          </a:p>
          <a:p>
            <a:endParaRPr lang="en-US" sz="1400" dirty="0"/>
          </a:p>
          <a:p>
            <a:r>
              <a:rPr lang="en-US" sz="1400" dirty="0" smtClean="0"/>
              <a:t>Page 145</a:t>
            </a:r>
          </a:p>
          <a:p>
            <a:pPr marL="233363" indent="-233363"/>
            <a:r>
              <a:rPr lang="en-US" sz="1400" dirty="0" smtClean="0">
                <a:hlinkClick r:id="rId11" action="ppaction://hlinksldjump"/>
              </a:rPr>
              <a:t>Here’s to Delta Gamma (Friendship Song)</a:t>
            </a:r>
            <a:endParaRPr lang="en-US" sz="1400" dirty="0" smtClean="0"/>
          </a:p>
          <a:p>
            <a:r>
              <a:rPr lang="en-US" sz="1400" dirty="0" smtClean="0">
                <a:hlinkClick r:id="rId12" action="ppaction://hlinksldjump"/>
              </a:rPr>
              <a:t>Basket Full of Cream-Colored Roses</a:t>
            </a:r>
            <a:endParaRPr lang="en-US" sz="1400" dirty="0" smtClean="0"/>
          </a:p>
          <a:p>
            <a:r>
              <a:rPr lang="en-US" sz="1400" dirty="0" smtClean="0">
                <a:hlinkClick r:id="rId13" action="ppaction://hlinksldjump"/>
              </a:rPr>
              <a:t>Delta Gamma Sweetheart</a:t>
            </a:r>
            <a:endParaRPr lang="en-US" sz="1400" dirty="0" smtClean="0"/>
          </a:p>
        </p:txBody>
      </p:sp>
      <p:sp>
        <p:nvSpPr>
          <p:cNvPr id="7" name="TextBox 6"/>
          <p:cNvSpPr txBox="1"/>
          <p:nvPr/>
        </p:nvSpPr>
        <p:spPr>
          <a:xfrm>
            <a:off x="3200400" y="1981200"/>
            <a:ext cx="2806959" cy="3323987"/>
          </a:xfrm>
          <a:prstGeom prst="rect">
            <a:avLst/>
          </a:prstGeom>
          <a:noFill/>
        </p:spPr>
        <p:txBody>
          <a:bodyPr wrap="square" rtlCol="0">
            <a:spAutoFit/>
          </a:bodyPr>
          <a:lstStyle/>
          <a:p>
            <a:r>
              <a:rPr lang="en-US" sz="1400" dirty="0" smtClean="0"/>
              <a:t>Page 146</a:t>
            </a:r>
          </a:p>
          <a:p>
            <a:r>
              <a:rPr lang="en-US" sz="1400" dirty="0" smtClean="0">
                <a:hlinkClick r:id="rId14" action="ppaction://hlinksldjump"/>
              </a:rPr>
              <a:t>Anyplace, Anywhere, Anytime</a:t>
            </a:r>
            <a:endParaRPr lang="en-US" sz="1400" dirty="0" smtClean="0"/>
          </a:p>
          <a:p>
            <a:r>
              <a:rPr lang="en-US" sz="1400" dirty="0" smtClean="0">
                <a:hlinkClick r:id="rId15" action="ppaction://hlinksldjump"/>
              </a:rPr>
              <a:t>When College Has Ended</a:t>
            </a:r>
            <a:endParaRPr lang="en-US" sz="1400" dirty="0" smtClean="0"/>
          </a:p>
          <a:p>
            <a:endParaRPr lang="en-US" sz="1400" dirty="0"/>
          </a:p>
          <a:p>
            <a:r>
              <a:rPr lang="en-US" sz="1400" dirty="0" smtClean="0"/>
              <a:t>Page 147</a:t>
            </a:r>
          </a:p>
          <a:p>
            <a:r>
              <a:rPr lang="en-US" sz="1400" dirty="0" smtClean="0">
                <a:hlinkClick r:id="rId16" action="ppaction://hlinksldjump"/>
              </a:rPr>
              <a:t>Take a Look in My Heart</a:t>
            </a:r>
            <a:endParaRPr lang="en-US" sz="1400" dirty="0" smtClean="0"/>
          </a:p>
          <a:p>
            <a:r>
              <a:rPr lang="en-US" sz="1400" dirty="0" smtClean="0">
                <a:hlinkClick r:id="rId17" action="ppaction://hlinksldjump"/>
              </a:rPr>
              <a:t>Today</a:t>
            </a:r>
            <a:endParaRPr lang="en-US" sz="1400" dirty="0" smtClean="0"/>
          </a:p>
          <a:p>
            <a:r>
              <a:rPr lang="en-US" sz="1400" dirty="0"/>
              <a:t/>
            </a:r>
            <a:br>
              <a:rPr lang="en-US" sz="1400" dirty="0"/>
            </a:br>
            <a:r>
              <a:rPr lang="en-US" sz="1400" dirty="0" smtClean="0"/>
              <a:t>Page 148 (Graces)</a:t>
            </a:r>
          </a:p>
          <a:p>
            <a:r>
              <a:rPr lang="en-US" sz="1400" dirty="0" smtClean="0">
                <a:hlinkClick r:id="rId18" action="ppaction://hlinksldjump"/>
              </a:rPr>
              <a:t>Delta Gamma Gives Thanks</a:t>
            </a:r>
            <a:endParaRPr lang="en-US" sz="1400" dirty="0" smtClean="0"/>
          </a:p>
          <a:p>
            <a:r>
              <a:rPr lang="en-US" sz="1400" dirty="0" smtClean="0">
                <a:hlinkClick r:id="rId19" action="ppaction://hlinksldjump"/>
              </a:rPr>
              <a:t>Now We Pledge Allegiance</a:t>
            </a:r>
            <a:endParaRPr lang="en-US" sz="1400" dirty="0" smtClean="0"/>
          </a:p>
          <a:p>
            <a:pPr marL="233363" indent="-233363"/>
            <a:r>
              <a:rPr lang="en-US" sz="1400" dirty="0" smtClean="0">
                <a:hlinkClick r:id="rId20" action="ppaction://hlinksldjump"/>
              </a:rPr>
              <a:t>Gracious Lord We Ask Thy Blessing</a:t>
            </a:r>
            <a:endParaRPr lang="en-US" sz="1400" dirty="0" smtClean="0"/>
          </a:p>
          <a:p>
            <a:pPr marL="233363" indent="-233363"/>
            <a:r>
              <a:rPr lang="en-US" sz="1400" dirty="0" smtClean="0">
                <a:hlinkClick r:id="rId21" action="ppaction://hlinksldjump"/>
              </a:rPr>
              <a:t>Lord Now the Board of Delta G is Spread </a:t>
            </a:r>
            <a:endParaRPr lang="en-US" sz="1400" dirty="0" smtClean="0"/>
          </a:p>
        </p:txBody>
      </p:sp>
      <p:sp>
        <p:nvSpPr>
          <p:cNvPr id="8" name="TextBox 7"/>
          <p:cNvSpPr txBox="1"/>
          <p:nvPr/>
        </p:nvSpPr>
        <p:spPr>
          <a:xfrm>
            <a:off x="88641" y="1447800"/>
            <a:ext cx="8966718" cy="584775"/>
          </a:xfrm>
          <a:prstGeom prst="rect">
            <a:avLst/>
          </a:prstGeom>
          <a:noFill/>
        </p:spPr>
        <p:txBody>
          <a:bodyPr wrap="square" rtlCol="0">
            <a:spAutoFit/>
          </a:bodyPr>
          <a:lstStyle/>
          <a:p>
            <a:pPr algn="ctr"/>
            <a:r>
              <a:rPr lang="en-US" sz="1600" i="1" dirty="0" smtClean="0">
                <a:solidFill>
                  <a:schemeClr val="bg2"/>
                </a:solidFill>
              </a:rPr>
              <a:t>The songs are organized based on what page they appear in the In The Key of DG Songbook. </a:t>
            </a:r>
            <a:r>
              <a:rPr lang="en-US" sz="1600" i="1" dirty="0">
                <a:solidFill>
                  <a:schemeClr val="bg2"/>
                </a:solidFill>
              </a:rPr>
              <a:t>When in Presentation Mode, click </a:t>
            </a:r>
            <a:r>
              <a:rPr lang="en-US" sz="1600" i="1" dirty="0" smtClean="0">
                <a:solidFill>
                  <a:schemeClr val="bg2"/>
                </a:solidFill>
              </a:rPr>
              <a:t>the title of the song to learn the lyrics.</a:t>
            </a:r>
            <a:endParaRPr lang="en-US" sz="1600" i="1" dirty="0">
              <a:solidFill>
                <a:schemeClr val="bg2"/>
              </a:solidFill>
            </a:endParaRPr>
          </a:p>
        </p:txBody>
      </p:sp>
    </p:spTree>
    <p:extLst>
      <p:ext uri="{BB962C8B-B14F-4D97-AF65-F5344CB8AC3E}">
        <p14:creationId xmlns:p14="http://schemas.microsoft.com/office/powerpoint/2010/main" val="9404265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1143000"/>
          </a:xfrm>
        </p:spPr>
        <p:txBody>
          <a:bodyPr/>
          <a:lstStyle/>
          <a:p>
            <a:r>
              <a:rPr lang="en-US" sz="3600" b="1" dirty="0" smtClean="0">
                <a:solidFill>
                  <a:schemeClr val="bg1"/>
                </a:solidFill>
              </a:rPr>
              <a:t>People</a:t>
            </a:r>
            <a:br>
              <a:rPr lang="en-US" sz="3600" b="1" dirty="0" smtClean="0">
                <a:solidFill>
                  <a:schemeClr val="bg1"/>
                </a:solidFill>
              </a:rPr>
            </a:br>
            <a:r>
              <a:rPr lang="en-US" sz="1800" dirty="0">
                <a:solidFill>
                  <a:schemeClr val="bg1"/>
                </a:solidFill>
              </a:rPr>
              <a:t>May be sung to the tune of “People” from the musical, </a:t>
            </a:r>
            <a:r>
              <a:rPr lang="en-US" sz="1800" b="1" i="1" dirty="0">
                <a:solidFill>
                  <a:schemeClr val="bg1"/>
                </a:solidFill>
              </a:rPr>
              <a:t>Funny Girl</a:t>
            </a:r>
            <a:r>
              <a:rPr lang="en-US" sz="1800" dirty="0">
                <a:solidFill>
                  <a:schemeClr val="bg1"/>
                </a:solidFill>
              </a:rPr>
              <a:t>, by </a:t>
            </a:r>
            <a:r>
              <a:rPr lang="en-US" sz="1800" dirty="0" err="1">
                <a:solidFill>
                  <a:schemeClr val="bg1"/>
                </a:solidFill>
              </a:rPr>
              <a:t>Jule</a:t>
            </a:r>
            <a:r>
              <a:rPr lang="en-US" sz="1800" dirty="0">
                <a:solidFill>
                  <a:schemeClr val="bg1"/>
                </a:solidFill>
              </a:rPr>
              <a:t> </a:t>
            </a:r>
            <a:r>
              <a:rPr lang="en-US" sz="1800" dirty="0" err="1" smtClean="0">
                <a:solidFill>
                  <a:schemeClr val="bg1"/>
                </a:solidFill>
              </a:rPr>
              <a:t>Styne</a:t>
            </a:r>
            <a:r>
              <a:rPr lang="en-US" sz="1800" dirty="0" smtClean="0">
                <a:solidFill>
                  <a:schemeClr val="bg1"/>
                </a:solidFill>
              </a:rPr>
              <a:t>.</a:t>
            </a:r>
            <a:endParaRPr lang="en-US" sz="1800" b="1" dirty="0">
              <a:solidFill>
                <a:schemeClr val="bg1"/>
              </a:solidFill>
            </a:endParaRPr>
          </a:p>
        </p:txBody>
      </p:sp>
      <p:sp>
        <p:nvSpPr>
          <p:cNvPr id="3" name="Content Placeholder 2"/>
          <p:cNvSpPr>
            <a:spLocks noGrp="1"/>
          </p:cNvSpPr>
          <p:nvPr>
            <p:ph idx="1"/>
          </p:nvPr>
        </p:nvSpPr>
        <p:spPr>
          <a:xfrm>
            <a:off x="228600" y="1828800"/>
            <a:ext cx="8686800" cy="3962400"/>
          </a:xfrm>
        </p:spPr>
        <p:txBody>
          <a:bodyPr/>
          <a:lstStyle/>
          <a:p>
            <a:pPr marL="0" indent="0">
              <a:buNone/>
            </a:pPr>
            <a:r>
              <a:rPr lang="en-US" sz="2600" dirty="0">
                <a:solidFill>
                  <a:schemeClr val="bg2"/>
                </a:solidFill>
              </a:rPr>
              <a:t>People, people who wear anchors</a:t>
            </a:r>
          </a:p>
          <a:p>
            <a:pPr marL="0" indent="0">
              <a:buNone/>
            </a:pPr>
            <a:r>
              <a:rPr lang="en-US" sz="2600" dirty="0">
                <a:solidFill>
                  <a:schemeClr val="bg2"/>
                </a:solidFill>
              </a:rPr>
              <a:t>Are the luckiest people in the world.</a:t>
            </a:r>
          </a:p>
          <a:p>
            <a:pPr marL="0" indent="0">
              <a:buNone/>
            </a:pPr>
            <a:r>
              <a:rPr lang="en-US" sz="2600" dirty="0">
                <a:solidFill>
                  <a:schemeClr val="bg2"/>
                </a:solidFill>
              </a:rPr>
              <a:t>We are sisters, seeking other sisters,</a:t>
            </a:r>
          </a:p>
          <a:p>
            <a:pPr marL="0" indent="0">
              <a:buNone/>
            </a:pPr>
            <a:r>
              <a:rPr lang="en-US" sz="2600" dirty="0">
                <a:solidFill>
                  <a:schemeClr val="bg2"/>
                </a:solidFill>
              </a:rPr>
              <a:t>And with all our hearts inside,</a:t>
            </a:r>
          </a:p>
          <a:p>
            <a:pPr marL="0" indent="0">
              <a:buNone/>
            </a:pPr>
            <a:r>
              <a:rPr lang="en-US" sz="2600" dirty="0">
                <a:solidFill>
                  <a:schemeClr val="bg2"/>
                </a:solidFill>
              </a:rPr>
              <a:t>We hope you will decide,</a:t>
            </a:r>
          </a:p>
          <a:p>
            <a:pPr marL="0" indent="0">
              <a:buNone/>
            </a:pPr>
            <a:r>
              <a:rPr lang="en-US" sz="2600" dirty="0">
                <a:solidFill>
                  <a:schemeClr val="bg2"/>
                </a:solidFill>
              </a:rPr>
              <a:t>That we’re more like sisters, than sisters</a:t>
            </a:r>
            <a:r>
              <a:rPr lang="en-US" sz="2600" dirty="0" smtClean="0">
                <a:solidFill>
                  <a:schemeClr val="bg2"/>
                </a:solidFill>
              </a:rPr>
              <a:t>.</a:t>
            </a:r>
            <a:endParaRPr lang="en-US" sz="2600" dirty="0">
              <a:solidFill>
                <a:schemeClr val="bg2"/>
              </a:solidFill>
            </a:endParaRPr>
          </a:p>
        </p:txBody>
      </p:sp>
    </p:spTree>
    <p:extLst>
      <p:ext uri="{BB962C8B-B14F-4D97-AF65-F5344CB8AC3E}">
        <p14:creationId xmlns:p14="http://schemas.microsoft.com/office/powerpoint/2010/main" val="38109642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People (cont’d.)</a:t>
            </a:r>
            <a:endParaRPr lang="en-US" sz="3600" dirty="0">
              <a:solidFill>
                <a:schemeClr val="bg1"/>
              </a:solidFill>
            </a:endParaRPr>
          </a:p>
        </p:txBody>
      </p:sp>
      <p:sp>
        <p:nvSpPr>
          <p:cNvPr id="3" name="Content Placeholder 2"/>
          <p:cNvSpPr>
            <a:spLocks noGrp="1"/>
          </p:cNvSpPr>
          <p:nvPr>
            <p:ph idx="1"/>
          </p:nvPr>
        </p:nvSpPr>
        <p:spPr>
          <a:xfrm>
            <a:off x="228600" y="1828800"/>
            <a:ext cx="8686800" cy="3962400"/>
          </a:xfrm>
        </p:spPr>
        <p:txBody>
          <a:bodyPr/>
          <a:lstStyle/>
          <a:p>
            <a:pPr marL="0" indent="0">
              <a:buNone/>
            </a:pPr>
            <a:r>
              <a:rPr lang="en-US" sz="2600" dirty="0">
                <a:solidFill>
                  <a:schemeClr val="bg2"/>
                </a:solidFill>
              </a:rPr>
              <a:t>DGs are very special people,</a:t>
            </a:r>
          </a:p>
          <a:p>
            <a:pPr marL="0" indent="0">
              <a:buNone/>
            </a:pPr>
            <a:r>
              <a:rPr lang="en-US" sz="2600" dirty="0">
                <a:solidFill>
                  <a:schemeClr val="bg2"/>
                </a:solidFill>
              </a:rPr>
              <a:t>They’re the happiest people in the world.</a:t>
            </a:r>
          </a:p>
          <a:p>
            <a:pPr marL="0" indent="0">
              <a:buNone/>
            </a:pPr>
            <a:r>
              <a:rPr lang="en-US" sz="2600" dirty="0">
                <a:solidFill>
                  <a:schemeClr val="bg2"/>
                </a:solidFill>
              </a:rPr>
              <a:t>With one meaning, one very special meaning,</a:t>
            </a:r>
          </a:p>
          <a:p>
            <a:pPr marL="0" indent="0">
              <a:buNone/>
            </a:pPr>
            <a:r>
              <a:rPr lang="en-US" sz="2600" dirty="0">
                <a:solidFill>
                  <a:schemeClr val="bg2"/>
                </a:solidFill>
              </a:rPr>
              <a:t>To see those friendships unfold,</a:t>
            </a:r>
          </a:p>
          <a:p>
            <a:pPr marL="0" indent="0">
              <a:buNone/>
            </a:pPr>
            <a:r>
              <a:rPr lang="en-US" sz="2600" dirty="0">
                <a:solidFill>
                  <a:schemeClr val="bg2"/>
                </a:solidFill>
              </a:rPr>
              <a:t>To prove we’re warm—never cold,</a:t>
            </a:r>
          </a:p>
          <a:p>
            <a:pPr marL="0" indent="0">
              <a:buNone/>
            </a:pPr>
            <a:r>
              <a:rPr lang="en-US" sz="2600" dirty="0">
                <a:solidFill>
                  <a:schemeClr val="bg2"/>
                </a:solidFill>
              </a:rPr>
              <a:t>And with all we endure, be sure we’re a sister to our sisters.</a:t>
            </a:r>
          </a:p>
          <a:p>
            <a:pPr marL="0" indent="0">
              <a:buNone/>
            </a:pPr>
            <a:r>
              <a:rPr lang="en-US" sz="2600" dirty="0">
                <a:solidFill>
                  <a:schemeClr val="bg2"/>
                </a:solidFill>
              </a:rPr>
              <a:t>Delta Gamma sisters are the luckiest people in the world</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3151983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228600"/>
            <a:ext cx="8915400" cy="914400"/>
          </a:xfrm>
        </p:spPr>
        <p:txBody>
          <a:bodyPr/>
          <a:lstStyle/>
          <a:p>
            <a:r>
              <a:rPr lang="en-US" sz="3600" b="1" dirty="0" smtClean="0">
                <a:solidFill>
                  <a:schemeClr val="bg1"/>
                </a:solidFill>
              </a:rPr>
              <a:t>Raindrops Keep Falling on My Head</a:t>
            </a:r>
            <a:br>
              <a:rPr lang="en-US" sz="3600" b="1" dirty="0" smtClean="0">
                <a:solidFill>
                  <a:schemeClr val="bg1"/>
                </a:solidFill>
              </a:rPr>
            </a:br>
            <a:r>
              <a:rPr lang="en-US" sz="1800" dirty="0">
                <a:solidFill>
                  <a:schemeClr val="bg1"/>
                </a:solidFill>
              </a:rPr>
              <a:t>May be sung to the tune of “Raindrops Keep Fall on My Head” by Bacharach &amp; </a:t>
            </a:r>
            <a:r>
              <a:rPr lang="en-US" sz="1800" dirty="0" smtClean="0">
                <a:solidFill>
                  <a:schemeClr val="bg1"/>
                </a:solidFill>
              </a:rPr>
              <a:t>David.</a:t>
            </a:r>
            <a:endParaRPr lang="en-US" sz="1800" b="1" dirty="0">
              <a:solidFill>
                <a:schemeClr val="bg1"/>
              </a:solidFill>
            </a:endParaRPr>
          </a:p>
        </p:txBody>
      </p:sp>
      <p:sp>
        <p:nvSpPr>
          <p:cNvPr id="3" name="Content Placeholder 2"/>
          <p:cNvSpPr>
            <a:spLocks noGrp="1"/>
          </p:cNvSpPr>
          <p:nvPr>
            <p:ph idx="1"/>
          </p:nvPr>
        </p:nvSpPr>
        <p:spPr>
          <a:xfrm>
            <a:off x="114300" y="1600200"/>
            <a:ext cx="8915400" cy="3962400"/>
          </a:xfrm>
        </p:spPr>
        <p:txBody>
          <a:bodyPr/>
          <a:lstStyle/>
          <a:p>
            <a:pPr marL="0" indent="0">
              <a:buNone/>
            </a:pPr>
            <a:r>
              <a:rPr lang="en-US" sz="2600" dirty="0">
                <a:solidFill>
                  <a:schemeClr val="bg2"/>
                </a:solidFill>
              </a:rPr>
              <a:t>Raindrops keep falling on my head,</a:t>
            </a:r>
          </a:p>
          <a:p>
            <a:pPr marL="0" indent="0">
              <a:buNone/>
            </a:pPr>
            <a:r>
              <a:rPr lang="en-US" sz="2600" dirty="0">
                <a:solidFill>
                  <a:schemeClr val="bg2"/>
                </a:solidFill>
              </a:rPr>
              <a:t>Just like the girl whose feet are too big for her bed, </a:t>
            </a:r>
          </a:p>
          <a:p>
            <a:pPr marL="0" indent="0">
              <a:buNone/>
            </a:pPr>
            <a:r>
              <a:rPr lang="en-US" sz="2600" dirty="0">
                <a:solidFill>
                  <a:schemeClr val="bg2"/>
                </a:solidFill>
              </a:rPr>
              <a:t>Nothing seems to fit!</a:t>
            </a:r>
          </a:p>
          <a:p>
            <a:pPr marL="0" indent="0">
              <a:buNone/>
            </a:pPr>
            <a:r>
              <a:rPr lang="en-US" sz="2600" dirty="0">
                <a:solidFill>
                  <a:schemeClr val="bg2"/>
                </a:solidFill>
              </a:rPr>
              <a:t>Those raindrops keep falling on my head,</a:t>
            </a:r>
          </a:p>
          <a:p>
            <a:pPr marL="0" indent="0">
              <a:buNone/>
            </a:pPr>
            <a:r>
              <a:rPr lang="en-US" sz="2600" dirty="0">
                <a:solidFill>
                  <a:schemeClr val="bg2"/>
                </a:solidFill>
              </a:rPr>
              <a:t>They keep falling…</a:t>
            </a:r>
          </a:p>
          <a:p>
            <a:pPr marL="0" indent="0">
              <a:buNone/>
            </a:pPr>
            <a:r>
              <a:rPr lang="en-US" sz="2600" dirty="0">
                <a:solidFill>
                  <a:schemeClr val="bg2"/>
                </a:solidFill>
              </a:rPr>
              <a:t> </a:t>
            </a:r>
          </a:p>
          <a:p>
            <a:pPr marL="0" indent="0">
              <a:buNone/>
            </a:pPr>
            <a:r>
              <a:rPr lang="en-US" sz="2600" dirty="0">
                <a:solidFill>
                  <a:schemeClr val="bg2"/>
                </a:solidFill>
              </a:rPr>
              <a:t>So, I did me some talking to my friends,</a:t>
            </a:r>
          </a:p>
          <a:p>
            <a:pPr marL="0" indent="0">
              <a:buNone/>
            </a:pPr>
            <a:r>
              <a:rPr lang="en-US" sz="2600" dirty="0">
                <a:solidFill>
                  <a:schemeClr val="bg2"/>
                </a:solidFill>
              </a:rPr>
              <a:t>Trying to pick the house that’s just the best for me</a:t>
            </a:r>
          </a:p>
          <a:p>
            <a:pPr marL="0" indent="0">
              <a:buNone/>
            </a:pPr>
            <a:r>
              <a:rPr lang="en-US" sz="2600" dirty="0">
                <a:solidFill>
                  <a:schemeClr val="bg2"/>
                </a:solidFill>
              </a:rPr>
              <a:t>With all their smiles and happiness and cheers to greet me.</a:t>
            </a:r>
          </a:p>
          <a:p>
            <a:pPr marL="0" indent="0">
              <a:buNone/>
            </a:pPr>
            <a:endParaRPr lang="en-US" sz="2600" dirty="0">
              <a:solidFill>
                <a:schemeClr val="bg2"/>
              </a:solidFill>
            </a:endParaRPr>
          </a:p>
        </p:txBody>
      </p:sp>
    </p:spTree>
    <p:extLst>
      <p:ext uri="{BB962C8B-B14F-4D97-AF65-F5344CB8AC3E}">
        <p14:creationId xmlns:p14="http://schemas.microsoft.com/office/powerpoint/2010/main" val="20111223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Raindrops Keep Falling on My Head (cont’d.)</a:t>
            </a:r>
            <a:endParaRPr lang="en-US" sz="3600" dirty="0">
              <a:solidFill>
                <a:schemeClr val="bg1"/>
              </a:solidFill>
            </a:endParaRPr>
          </a:p>
        </p:txBody>
      </p:sp>
      <p:sp>
        <p:nvSpPr>
          <p:cNvPr id="3" name="Content Placeholder 2"/>
          <p:cNvSpPr>
            <a:spLocks noGrp="1"/>
          </p:cNvSpPr>
          <p:nvPr>
            <p:ph idx="1"/>
          </p:nvPr>
        </p:nvSpPr>
        <p:spPr>
          <a:xfrm>
            <a:off x="228600" y="1828800"/>
            <a:ext cx="8686800" cy="3962400"/>
          </a:xfrm>
        </p:spPr>
        <p:txBody>
          <a:bodyPr/>
          <a:lstStyle/>
          <a:p>
            <a:pPr marL="0" indent="0">
              <a:buNone/>
            </a:pPr>
            <a:r>
              <a:rPr lang="en-US" sz="2600" dirty="0">
                <a:solidFill>
                  <a:schemeClr val="bg2"/>
                </a:solidFill>
              </a:rPr>
              <a:t>Raindrops keep falling on my head,</a:t>
            </a:r>
          </a:p>
          <a:p>
            <a:pPr marL="0" indent="0">
              <a:buNone/>
            </a:pPr>
            <a:r>
              <a:rPr lang="en-US" sz="2600" dirty="0">
                <a:solidFill>
                  <a:schemeClr val="bg2"/>
                </a:solidFill>
              </a:rPr>
              <a:t>But that doesn’t mean my eyes will soon be turning red.</a:t>
            </a:r>
          </a:p>
          <a:p>
            <a:pPr marL="0" indent="0">
              <a:buNone/>
            </a:pPr>
            <a:r>
              <a:rPr lang="en-US" sz="2600" dirty="0">
                <a:solidFill>
                  <a:schemeClr val="bg2"/>
                </a:solidFill>
              </a:rPr>
              <a:t>Crying’s not for me….</a:t>
            </a:r>
            <a:r>
              <a:rPr lang="en-US" sz="2600" dirty="0" err="1">
                <a:solidFill>
                  <a:schemeClr val="bg2"/>
                </a:solidFill>
              </a:rPr>
              <a:t>’cause</a:t>
            </a:r>
            <a:endParaRPr lang="en-US" sz="2600" dirty="0">
              <a:solidFill>
                <a:schemeClr val="bg2"/>
              </a:solidFill>
            </a:endParaRPr>
          </a:p>
          <a:p>
            <a:pPr marL="0" indent="0">
              <a:buNone/>
            </a:pPr>
            <a:r>
              <a:rPr lang="en-US" sz="2600" dirty="0">
                <a:solidFill>
                  <a:schemeClr val="bg2"/>
                </a:solidFill>
              </a:rPr>
              <a:t>Now I’m a Delta Gamma and I love it!</a:t>
            </a:r>
          </a:p>
          <a:p>
            <a:pPr marL="0" indent="0">
              <a:buNone/>
            </a:pPr>
            <a:r>
              <a:rPr lang="en-US" sz="2600" dirty="0">
                <a:solidFill>
                  <a:schemeClr val="bg2"/>
                </a:solidFill>
              </a:rPr>
              <a:t>Come right in—come and be my friend!</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41778507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Sea Cruise</a:t>
            </a:r>
            <a:r>
              <a:rPr lang="en-US" sz="3600" dirty="0" smtClean="0">
                <a:solidFill>
                  <a:schemeClr val="bg1"/>
                </a:solidFill>
              </a:rPr>
              <a:t/>
            </a:r>
            <a:br>
              <a:rPr lang="en-US" sz="3600" dirty="0" smtClean="0">
                <a:solidFill>
                  <a:schemeClr val="bg1"/>
                </a:solidFill>
              </a:rPr>
            </a:br>
            <a:r>
              <a:rPr lang="en-US" sz="1800" dirty="0">
                <a:solidFill>
                  <a:schemeClr val="bg1"/>
                </a:solidFill>
              </a:rPr>
              <a:t>May be sung to the tune of “Sea Cruise” by Huey </a:t>
            </a:r>
            <a:r>
              <a:rPr lang="en-US" sz="1800" dirty="0" smtClean="0">
                <a:solidFill>
                  <a:schemeClr val="bg1"/>
                </a:solidFill>
              </a:rPr>
              <a:t>Smith.</a:t>
            </a:r>
            <a:br>
              <a:rPr lang="en-US" sz="1800" dirty="0" smtClean="0">
                <a:solidFill>
                  <a:schemeClr val="bg1"/>
                </a:solidFill>
              </a:rPr>
            </a:br>
            <a:r>
              <a:rPr lang="en-US" sz="1800" dirty="0" smtClean="0">
                <a:solidFill>
                  <a:schemeClr val="bg1"/>
                </a:solidFill>
              </a:rPr>
              <a:t>Words: Alpha Iota-Oklahoma</a:t>
            </a:r>
            <a:endParaRPr lang="en-US" sz="1800" b="1" dirty="0">
              <a:solidFill>
                <a:schemeClr val="bg1"/>
              </a:solidFill>
            </a:endParaRPr>
          </a:p>
        </p:txBody>
      </p:sp>
      <p:sp>
        <p:nvSpPr>
          <p:cNvPr id="3" name="Content Placeholder 2"/>
          <p:cNvSpPr>
            <a:spLocks noGrp="1"/>
          </p:cNvSpPr>
          <p:nvPr>
            <p:ph idx="1"/>
          </p:nvPr>
        </p:nvSpPr>
        <p:spPr>
          <a:xfrm>
            <a:off x="228600" y="1828800"/>
            <a:ext cx="8686800" cy="3962400"/>
          </a:xfrm>
        </p:spPr>
        <p:txBody>
          <a:bodyPr/>
          <a:lstStyle/>
          <a:p>
            <a:pPr marL="0" indent="0">
              <a:buNone/>
            </a:pPr>
            <a:r>
              <a:rPr lang="en-US" sz="2600" dirty="0" err="1">
                <a:solidFill>
                  <a:schemeClr val="bg2"/>
                </a:solidFill>
              </a:rPr>
              <a:t>Ol</a:t>
            </a:r>
            <a:r>
              <a:rPr lang="en-US" sz="2600" dirty="0">
                <a:solidFill>
                  <a:schemeClr val="bg2"/>
                </a:solidFill>
              </a:rPr>
              <a:t>’ DG gets in my shoes, it’s no use sitting and singing the blues.</a:t>
            </a:r>
          </a:p>
          <a:p>
            <a:pPr marL="0" indent="0">
              <a:buNone/>
            </a:pPr>
            <a:r>
              <a:rPr lang="en-US" sz="2600" dirty="0">
                <a:solidFill>
                  <a:schemeClr val="bg2"/>
                </a:solidFill>
              </a:rPr>
              <a:t>So be my guest—you’ve got nothing to lose.</a:t>
            </a:r>
          </a:p>
          <a:p>
            <a:pPr marL="0" indent="0">
              <a:buNone/>
            </a:pPr>
            <a:r>
              <a:rPr lang="en-US" sz="2600" dirty="0">
                <a:solidFill>
                  <a:schemeClr val="bg2"/>
                </a:solidFill>
              </a:rPr>
              <a:t>Won’t you let us take you on a sea cruise?</a:t>
            </a:r>
          </a:p>
          <a:p>
            <a:pPr marL="0" indent="0">
              <a:buNone/>
            </a:pPr>
            <a:r>
              <a:rPr lang="en-US" sz="2600" dirty="0" err="1">
                <a:solidFill>
                  <a:schemeClr val="bg2"/>
                </a:solidFill>
              </a:rPr>
              <a:t>Ewwee</a:t>
            </a:r>
            <a:r>
              <a:rPr lang="en-US" sz="2600" dirty="0">
                <a:solidFill>
                  <a:schemeClr val="bg2"/>
                </a:solidFill>
              </a:rPr>
              <a:t>, </a:t>
            </a:r>
            <a:r>
              <a:rPr lang="en-US" sz="2600" dirty="0" err="1">
                <a:solidFill>
                  <a:schemeClr val="bg2"/>
                </a:solidFill>
              </a:rPr>
              <a:t>ewwee</a:t>
            </a:r>
            <a:r>
              <a:rPr lang="en-US" sz="2600" dirty="0">
                <a:solidFill>
                  <a:schemeClr val="bg2"/>
                </a:solidFill>
              </a:rPr>
              <a:t> baby (3 times)</a:t>
            </a:r>
          </a:p>
          <a:p>
            <a:pPr marL="0" indent="0">
              <a:buNone/>
            </a:pPr>
            <a:r>
              <a:rPr lang="en-US" sz="2600" dirty="0">
                <a:solidFill>
                  <a:schemeClr val="bg2"/>
                </a:solidFill>
              </a:rPr>
              <a:t>Won’t you let us take you on a sea cruise?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6673190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Taps</a:t>
            </a:r>
            <a:r>
              <a:rPr lang="en-US" sz="3600" dirty="0" smtClean="0">
                <a:solidFill>
                  <a:schemeClr val="bg1"/>
                </a:solidFill>
              </a:rPr>
              <a:t/>
            </a:r>
            <a:br>
              <a:rPr lang="en-US" sz="3600" dirty="0" smtClean="0">
                <a:solidFill>
                  <a:schemeClr val="bg1"/>
                </a:solidFill>
              </a:rPr>
            </a:br>
            <a:r>
              <a:rPr lang="en-US" sz="1800" dirty="0">
                <a:solidFill>
                  <a:schemeClr val="bg1"/>
                </a:solidFill>
              </a:rPr>
              <a:t>May be sung to the tune </a:t>
            </a:r>
            <a:r>
              <a:rPr lang="en-US" sz="1800" dirty="0" smtClean="0">
                <a:solidFill>
                  <a:schemeClr val="bg1"/>
                </a:solidFill>
              </a:rPr>
              <a:t>of the </a:t>
            </a:r>
            <a:r>
              <a:rPr lang="en-US" sz="1800" dirty="0">
                <a:solidFill>
                  <a:schemeClr val="bg1"/>
                </a:solidFill>
              </a:rPr>
              <a:t>U.S. Army Bugle </a:t>
            </a:r>
            <a:r>
              <a:rPr lang="en-US" sz="1800" dirty="0" smtClean="0">
                <a:solidFill>
                  <a:schemeClr val="bg1"/>
                </a:solidFill>
              </a:rPr>
              <a:t>Call.</a:t>
            </a:r>
            <a:br>
              <a:rPr lang="en-US" sz="1800" dirty="0" smtClean="0">
                <a:solidFill>
                  <a:schemeClr val="bg1"/>
                </a:solidFill>
              </a:rPr>
            </a:br>
            <a:r>
              <a:rPr lang="en-US" sz="1800" dirty="0" smtClean="0">
                <a:solidFill>
                  <a:schemeClr val="bg1"/>
                </a:solidFill>
              </a:rPr>
              <a:t>Words: Eta-Akron</a:t>
            </a:r>
            <a:endParaRPr lang="en-US" sz="1800" b="1" dirty="0">
              <a:solidFill>
                <a:schemeClr val="bg1"/>
              </a:solidFill>
            </a:endParaRPr>
          </a:p>
        </p:txBody>
      </p:sp>
      <p:sp>
        <p:nvSpPr>
          <p:cNvPr id="3" name="Content Placeholder 2"/>
          <p:cNvSpPr>
            <a:spLocks noGrp="1"/>
          </p:cNvSpPr>
          <p:nvPr>
            <p:ph idx="1"/>
          </p:nvPr>
        </p:nvSpPr>
        <p:spPr>
          <a:xfrm>
            <a:off x="228600" y="1828800"/>
            <a:ext cx="8686800" cy="3962400"/>
          </a:xfrm>
        </p:spPr>
        <p:txBody>
          <a:bodyPr/>
          <a:lstStyle/>
          <a:p>
            <a:pPr marL="0" indent="0">
              <a:buNone/>
            </a:pPr>
            <a:r>
              <a:rPr lang="en-US" sz="2600" dirty="0">
                <a:solidFill>
                  <a:schemeClr val="bg2"/>
                </a:solidFill>
              </a:rPr>
              <a:t>Day is done, gone the sun</a:t>
            </a:r>
          </a:p>
          <a:p>
            <a:pPr marL="0" indent="0">
              <a:buNone/>
            </a:pPr>
            <a:r>
              <a:rPr lang="en-US" sz="2600" dirty="0">
                <a:solidFill>
                  <a:schemeClr val="bg2"/>
                </a:solidFill>
              </a:rPr>
              <a:t>From the lake, from the hills,</a:t>
            </a:r>
          </a:p>
          <a:p>
            <a:pPr marL="0" indent="0">
              <a:buNone/>
            </a:pPr>
            <a:r>
              <a:rPr lang="en-US" sz="2600" dirty="0">
                <a:solidFill>
                  <a:schemeClr val="bg2"/>
                </a:solidFill>
              </a:rPr>
              <a:t>From the sky.  </a:t>
            </a:r>
          </a:p>
          <a:p>
            <a:pPr marL="0" indent="0">
              <a:buNone/>
            </a:pPr>
            <a:r>
              <a:rPr lang="en-US" sz="2600" dirty="0">
                <a:solidFill>
                  <a:schemeClr val="bg2"/>
                </a:solidFill>
              </a:rPr>
              <a:t>Ever be, true to </a:t>
            </a:r>
            <a:r>
              <a:rPr lang="en-US" sz="2600" dirty="0" smtClean="0">
                <a:solidFill>
                  <a:schemeClr val="bg2"/>
                </a:solidFill>
              </a:rPr>
              <a:t>thee</a:t>
            </a:r>
            <a:r>
              <a:rPr lang="en-US" sz="2600" dirty="0">
                <a:solidFill>
                  <a:schemeClr val="bg2"/>
                </a:solidFill>
              </a:rPr>
              <a:t>~</a:t>
            </a:r>
          </a:p>
          <a:p>
            <a:pPr marL="0" indent="0">
              <a:buNone/>
            </a:pPr>
            <a:r>
              <a:rPr lang="en-US" sz="2600" dirty="0">
                <a:solidFill>
                  <a:schemeClr val="bg2"/>
                </a:solidFill>
              </a:rPr>
              <a:t>Delta G.</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6653747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That’s Delta Gamma</a:t>
            </a:r>
            <a:br>
              <a:rPr lang="en-US" sz="3600" b="1" dirty="0" smtClean="0">
                <a:solidFill>
                  <a:schemeClr val="bg1"/>
                </a:solidFill>
              </a:rPr>
            </a:br>
            <a:r>
              <a:rPr lang="en-US" sz="1800" dirty="0">
                <a:solidFill>
                  <a:schemeClr val="bg1"/>
                </a:solidFill>
              </a:rPr>
              <a:t>May be sung to the tune of “That’s Entertainment!” from </a:t>
            </a:r>
            <a:r>
              <a:rPr lang="en-US" sz="1800" b="1" i="1" dirty="0">
                <a:solidFill>
                  <a:schemeClr val="bg1"/>
                </a:solidFill>
              </a:rPr>
              <a:t>The Band Wagon</a:t>
            </a:r>
            <a:r>
              <a:rPr lang="en-US" sz="1800" dirty="0">
                <a:solidFill>
                  <a:schemeClr val="bg1"/>
                </a:solidFill>
              </a:rPr>
              <a:t> by Arthur </a:t>
            </a:r>
            <a:r>
              <a:rPr lang="en-US" sz="1800" dirty="0" smtClean="0">
                <a:solidFill>
                  <a:schemeClr val="bg1"/>
                </a:solidFill>
              </a:rPr>
              <a:t>Schwartz.</a:t>
            </a:r>
            <a:endParaRPr lang="en-US" sz="1800" b="1" dirty="0">
              <a:solidFill>
                <a:schemeClr val="bg1"/>
              </a:solidFill>
            </a:endParaRPr>
          </a:p>
        </p:txBody>
      </p:sp>
      <p:sp>
        <p:nvSpPr>
          <p:cNvPr id="3" name="Content Placeholder 2"/>
          <p:cNvSpPr>
            <a:spLocks noGrp="1"/>
          </p:cNvSpPr>
          <p:nvPr>
            <p:ph idx="1"/>
          </p:nvPr>
        </p:nvSpPr>
        <p:spPr>
          <a:xfrm>
            <a:off x="228600" y="1828800"/>
            <a:ext cx="8686800" cy="4343400"/>
          </a:xfrm>
        </p:spPr>
        <p:txBody>
          <a:bodyPr/>
          <a:lstStyle/>
          <a:p>
            <a:pPr marL="0" indent="0">
              <a:buNone/>
            </a:pPr>
            <a:r>
              <a:rPr lang="en-US" sz="2600" dirty="0">
                <a:solidFill>
                  <a:schemeClr val="bg2"/>
                </a:solidFill>
              </a:rPr>
              <a:t>The girls with style and class</a:t>
            </a:r>
          </a:p>
          <a:p>
            <a:pPr marL="0" indent="0">
              <a:buNone/>
            </a:pPr>
            <a:r>
              <a:rPr lang="en-US" sz="2600" dirty="0">
                <a:solidFill>
                  <a:schemeClr val="bg2"/>
                </a:solidFill>
              </a:rPr>
              <a:t>Or the house that’s above all the rest,</a:t>
            </a:r>
          </a:p>
          <a:p>
            <a:pPr marL="0" indent="0">
              <a:buNone/>
            </a:pPr>
            <a:r>
              <a:rPr lang="en-US" sz="2600" dirty="0">
                <a:solidFill>
                  <a:schemeClr val="bg2"/>
                </a:solidFill>
              </a:rPr>
              <a:t>Or the place that puts a smile on your face—</a:t>
            </a:r>
          </a:p>
          <a:p>
            <a:pPr marL="0" indent="0">
              <a:buNone/>
            </a:pPr>
            <a:r>
              <a:rPr lang="en-US" sz="2600" dirty="0">
                <a:solidFill>
                  <a:schemeClr val="bg2"/>
                </a:solidFill>
              </a:rPr>
              <a:t>That’s Delta Gamma!</a:t>
            </a:r>
          </a:p>
          <a:p>
            <a:pPr marL="0" indent="0">
              <a:buNone/>
            </a:pPr>
            <a:r>
              <a:rPr lang="en-US" sz="2600" dirty="0">
                <a:solidFill>
                  <a:schemeClr val="bg2"/>
                </a:solidFill>
              </a:rPr>
              <a:t> </a:t>
            </a:r>
          </a:p>
          <a:p>
            <a:pPr marL="0" indent="0">
              <a:buNone/>
            </a:pPr>
            <a:r>
              <a:rPr lang="en-US" sz="2600" dirty="0">
                <a:solidFill>
                  <a:schemeClr val="bg2"/>
                </a:solidFill>
              </a:rPr>
              <a:t>The nights when we study so late,</a:t>
            </a:r>
          </a:p>
          <a:p>
            <a:pPr marL="0" indent="0">
              <a:buNone/>
            </a:pPr>
            <a:r>
              <a:rPr lang="en-US" sz="2600" dirty="0">
                <a:solidFill>
                  <a:schemeClr val="bg2"/>
                </a:solidFill>
              </a:rPr>
              <a:t>Or the days when we go on coke dates, </a:t>
            </a:r>
          </a:p>
          <a:p>
            <a:pPr marL="0" indent="0">
              <a:buNone/>
            </a:pPr>
            <a:r>
              <a:rPr lang="en-US" sz="2600" dirty="0">
                <a:solidFill>
                  <a:schemeClr val="bg2"/>
                </a:solidFill>
              </a:rPr>
              <a:t>Or the friends that we’ll have to the end—</a:t>
            </a:r>
          </a:p>
          <a:p>
            <a:pPr marL="0" indent="0">
              <a:buNone/>
            </a:pPr>
            <a:r>
              <a:rPr lang="en-US" sz="2600" dirty="0">
                <a:solidFill>
                  <a:schemeClr val="bg2"/>
                </a:solidFill>
              </a:rPr>
              <a:t>That’s Delta Gamma!</a:t>
            </a:r>
          </a:p>
          <a:p>
            <a:pPr marL="0" indent="0">
              <a:buNone/>
            </a:pPr>
            <a:endParaRPr lang="en-US" sz="2600" dirty="0">
              <a:solidFill>
                <a:schemeClr val="bg2"/>
              </a:solidFill>
            </a:endParaRPr>
          </a:p>
        </p:txBody>
      </p:sp>
    </p:spTree>
    <p:extLst>
      <p:ext uri="{BB962C8B-B14F-4D97-AF65-F5344CB8AC3E}">
        <p14:creationId xmlns:p14="http://schemas.microsoft.com/office/powerpoint/2010/main" val="40933482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That’s Delta Gamma (cont’d.)</a:t>
            </a:r>
            <a:endParaRPr lang="en-US" sz="3600" dirty="0">
              <a:solidFill>
                <a:schemeClr val="bg1"/>
              </a:solidFill>
            </a:endParaRPr>
          </a:p>
        </p:txBody>
      </p:sp>
      <p:sp>
        <p:nvSpPr>
          <p:cNvPr id="3" name="Content Placeholder 2"/>
          <p:cNvSpPr>
            <a:spLocks noGrp="1"/>
          </p:cNvSpPr>
          <p:nvPr>
            <p:ph idx="1"/>
          </p:nvPr>
        </p:nvSpPr>
        <p:spPr>
          <a:xfrm>
            <a:off x="228600" y="1633716"/>
            <a:ext cx="8686800" cy="4629150"/>
          </a:xfrm>
        </p:spPr>
        <p:txBody>
          <a:bodyPr/>
          <a:lstStyle/>
          <a:p>
            <a:pPr marL="0" indent="0">
              <a:buNone/>
            </a:pPr>
            <a:r>
              <a:rPr lang="en-US" sz="2600" dirty="0">
                <a:solidFill>
                  <a:schemeClr val="bg2"/>
                </a:solidFill>
              </a:rPr>
              <a:t>The week can be simply chock full of stress</a:t>
            </a:r>
          </a:p>
          <a:p>
            <a:pPr marL="0" indent="0">
              <a:buNone/>
            </a:pPr>
            <a:r>
              <a:rPr lang="en-US" sz="2600" dirty="0">
                <a:solidFill>
                  <a:schemeClr val="bg2"/>
                </a:solidFill>
              </a:rPr>
              <a:t>Some days my hair looks a mess.</a:t>
            </a:r>
          </a:p>
          <a:p>
            <a:pPr marL="0" indent="0">
              <a:buNone/>
            </a:pPr>
            <a:r>
              <a:rPr lang="en-US" sz="2600" dirty="0">
                <a:solidFill>
                  <a:schemeClr val="bg2"/>
                </a:solidFill>
              </a:rPr>
              <a:t>But I could simply care less</a:t>
            </a:r>
          </a:p>
          <a:p>
            <a:pPr marL="0" indent="0">
              <a:buNone/>
            </a:pPr>
            <a:r>
              <a:rPr lang="en-US" sz="2600" dirty="0" err="1">
                <a:solidFill>
                  <a:schemeClr val="bg2"/>
                </a:solidFill>
              </a:rPr>
              <a:t>‘Cause</a:t>
            </a:r>
            <a:r>
              <a:rPr lang="en-US" sz="2600" dirty="0">
                <a:solidFill>
                  <a:schemeClr val="bg2"/>
                </a:solidFill>
              </a:rPr>
              <a:t> I come home to DG and I know I can be me.</a:t>
            </a:r>
          </a:p>
          <a:p>
            <a:pPr marL="0" indent="0">
              <a:buNone/>
            </a:pPr>
            <a:r>
              <a:rPr lang="en-US" sz="2600" dirty="0">
                <a:solidFill>
                  <a:schemeClr val="bg2"/>
                </a:solidFill>
              </a:rPr>
              <a:t> </a:t>
            </a:r>
          </a:p>
          <a:p>
            <a:pPr marL="0" indent="0">
              <a:buNone/>
            </a:pPr>
            <a:r>
              <a:rPr lang="en-US" sz="2600" dirty="0">
                <a:solidFill>
                  <a:schemeClr val="bg2"/>
                </a:solidFill>
              </a:rPr>
              <a:t>The girls who made the grade</a:t>
            </a:r>
          </a:p>
          <a:p>
            <a:pPr marL="0" indent="0">
              <a:buNone/>
            </a:pPr>
            <a:r>
              <a:rPr lang="en-US" sz="2600" dirty="0">
                <a:solidFill>
                  <a:schemeClr val="bg2"/>
                </a:solidFill>
              </a:rPr>
              <a:t>Or the house full of sisterhood</a:t>
            </a:r>
          </a:p>
          <a:p>
            <a:pPr marL="0" indent="0">
              <a:buNone/>
            </a:pPr>
            <a:r>
              <a:rPr lang="en-US" sz="2600" dirty="0">
                <a:solidFill>
                  <a:schemeClr val="bg2"/>
                </a:solidFill>
              </a:rPr>
              <a:t>And the bronze, pink and blue.</a:t>
            </a:r>
          </a:p>
          <a:p>
            <a:pPr marL="0" indent="0">
              <a:buNone/>
            </a:pPr>
            <a:r>
              <a:rPr lang="en-US" sz="2600" dirty="0">
                <a:solidFill>
                  <a:schemeClr val="bg2"/>
                </a:solidFill>
              </a:rPr>
              <a:t>This all can be yours for you—</a:t>
            </a:r>
          </a:p>
          <a:p>
            <a:pPr marL="0" indent="0">
              <a:buNone/>
            </a:pPr>
            <a:r>
              <a:rPr lang="en-US" sz="2600" dirty="0">
                <a:solidFill>
                  <a:schemeClr val="bg2"/>
                </a:solidFill>
              </a:rPr>
              <a:t>As a Delta Gamma!</a:t>
            </a:r>
          </a:p>
          <a:p>
            <a:pPr marL="0" indent="0">
              <a:buNone/>
            </a:pPr>
            <a:endParaRPr lang="en-US" sz="2600" dirty="0">
              <a:solidFill>
                <a:schemeClr val="bg2"/>
              </a:solidFill>
            </a:endParaRPr>
          </a:p>
        </p:txBody>
      </p:sp>
    </p:spTree>
    <p:extLst>
      <p:ext uri="{BB962C8B-B14F-4D97-AF65-F5344CB8AC3E}">
        <p14:creationId xmlns:p14="http://schemas.microsoft.com/office/powerpoint/2010/main" val="38550483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That’s Delta Gamma (cont’d.)</a:t>
            </a:r>
            <a:endParaRPr lang="en-US" sz="3600" dirty="0">
              <a:solidFill>
                <a:schemeClr val="bg1"/>
              </a:solidFill>
            </a:endParaRPr>
          </a:p>
        </p:txBody>
      </p:sp>
      <p:sp>
        <p:nvSpPr>
          <p:cNvPr id="3" name="Content Placeholder 2"/>
          <p:cNvSpPr>
            <a:spLocks noGrp="1"/>
          </p:cNvSpPr>
          <p:nvPr>
            <p:ph idx="1"/>
          </p:nvPr>
        </p:nvSpPr>
        <p:spPr>
          <a:xfrm>
            <a:off x="228600" y="1524000"/>
            <a:ext cx="8686800" cy="4724400"/>
          </a:xfrm>
        </p:spPr>
        <p:txBody>
          <a:bodyPr/>
          <a:lstStyle/>
          <a:p>
            <a:pPr marL="0" indent="0">
              <a:buNone/>
            </a:pPr>
            <a:r>
              <a:rPr lang="en-US" sz="2600" dirty="0">
                <a:solidFill>
                  <a:schemeClr val="bg2"/>
                </a:solidFill>
              </a:rPr>
              <a:t>We might be the girls that you see so involved,</a:t>
            </a:r>
          </a:p>
          <a:p>
            <a:pPr marL="0" indent="0">
              <a:buNone/>
            </a:pPr>
            <a:r>
              <a:rPr lang="en-US" sz="2600" dirty="0">
                <a:solidFill>
                  <a:schemeClr val="bg2"/>
                </a:solidFill>
              </a:rPr>
              <a:t>The house getting full from all the awards,</a:t>
            </a:r>
          </a:p>
          <a:p>
            <a:pPr marL="0" indent="0">
              <a:buNone/>
            </a:pPr>
            <a:r>
              <a:rPr lang="en-US" sz="2600" dirty="0">
                <a:solidFill>
                  <a:schemeClr val="bg2"/>
                </a:solidFill>
              </a:rPr>
              <a:t>We’re great can’t you see,</a:t>
            </a:r>
          </a:p>
          <a:p>
            <a:pPr marL="0" indent="0">
              <a:buNone/>
            </a:pPr>
            <a:r>
              <a:rPr lang="en-US" sz="2600" dirty="0">
                <a:solidFill>
                  <a:schemeClr val="bg2"/>
                </a:solidFill>
              </a:rPr>
              <a:t>DG is the house, in which all want to be!</a:t>
            </a:r>
          </a:p>
          <a:p>
            <a:pPr marL="0" indent="0">
              <a:buNone/>
            </a:pPr>
            <a:r>
              <a:rPr lang="en-US" sz="2600" dirty="0">
                <a:solidFill>
                  <a:schemeClr val="bg2"/>
                </a:solidFill>
              </a:rPr>
              <a:t> </a:t>
            </a:r>
          </a:p>
          <a:p>
            <a:pPr marL="0" indent="0">
              <a:buNone/>
            </a:pPr>
            <a:r>
              <a:rPr lang="en-US" sz="2600" dirty="0">
                <a:solidFill>
                  <a:schemeClr val="bg2"/>
                </a:solidFill>
              </a:rPr>
              <a:t>The girls with style and class</a:t>
            </a:r>
          </a:p>
          <a:p>
            <a:pPr marL="0" indent="0">
              <a:buNone/>
            </a:pPr>
            <a:r>
              <a:rPr lang="en-US" sz="2600" dirty="0">
                <a:solidFill>
                  <a:schemeClr val="bg2"/>
                </a:solidFill>
              </a:rPr>
              <a:t>Or the house that’s above all the rest</a:t>
            </a:r>
          </a:p>
          <a:p>
            <a:pPr marL="0" indent="0">
              <a:buNone/>
            </a:pPr>
            <a:r>
              <a:rPr lang="en-US" sz="2600" dirty="0">
                <a:solidFill>
                  <a:schemeClr val="bg2"/>
                </a:solidFill>
              </a:rPr>
              <a:t>Or the place that puts a smile on your face—</a:t>
            </a:r>
          </a:p>
          <a:p>
            <a:pPr marL="0" indent="0">
              <a:buNone/>
            </a:pPr>
            <a:r>
              <a:rPr lang="en-US" sz="2600" dirty="0">
                <a:solidFill>
                  <a:schemeClr val="bg2"/>
                </a:solidFill>
              </a:rPr>
              <a:t>This all could be yours—</a:t>
            </a:r>
          </a:p>
          <a:p>
            <a:pPr marL="0" indent="0">
              <a:buNone/>
            </a:pPr>
            <a:r>
              <a:rPr lang="en-US" sz="2600" dirty="0">
                <a:solidFill>
                  <a:schemeClr val="bg2"/>
                </a:solidFill>
              </a:rPr>
              <a:t>For you can be a Delta Gamma!</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9384219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The Anchor</a:t>
            </a:r>
            <a:br>
              <a:rPr lang="en-US" sz="3600" b="1" dirty="0" smtClean="0">
                <a:solidFill>
                  <a:schemeClr val="bg1"/>
                </a:solidFill>
              </a:rPr>
            </a:br>
            <a:r>
              <a:rPr lang="en-US" sz="1800" dirty="0">
                <a:solidFill>
                  <a:schemeClr val="bg1"/>
                </a:solidFill>
              </a:rPr>
              <a:t>May be sung to the tune </a:t>
            </a:r>
            <a:r>
              <a:rPr lang="en-US" sz="1800" dirty="0" smtClean="0">
                <a:solidFill>
                  <a:schemeClr val="bg1"/>
                </a:solidFill>
              </a:rPr>
              <a:t>of “I Will Listen” </a:t>
            </a:r>
            <a:r>
              <a:rPr lang="en-US" sz="1800" dirty="0">
                <a:solidFill>
                  <a:schemeClr val="bg1"/>
                </a:solidFill>
              </a:rPr>
              <a:t>by </a:t>
            </a:r>
            <a:r>
              <a:rPr lang="en-US" sz="1800" dirty="0" err="1">
                <a:solidFill>
                  <a:schemeClr val="bg1"/>
                </a:solidFill>
              </a:rPr>
              <a:t>Twila</a:t>
            </a:r>
            <a:r>
              <a:rPr lang="en-US" sz="1800" dirty="0">
                <a:solidFill>
                  <a:schemeClr val="bg1"/>
                </a:solidFill>
              </a:rPr>
              <a:t> </a:t>
            </a:r>
            <a:r>
              <a:rPr lang="en-US" sz="1800" dirty="0" smtClean="0">
                <a:solidFill>
                  <a:schemeClr val="bg1"/>
                </a:solidFill>
              </a:rPr>
              <a:t>Paris.</a:t>
            </a:r>
            <a:endParaRPr lang="en-US" sz="1800" b="1" dirty="0">
              <a:solidFill>
                <a:schemeClr val="bg1"/>
              </a:solidFill>
            </a:endParaRPr>
          </a:p>
        </p:txBody>
      </p:sp>
      <p:sp>
        <p:nvSpPr>
          <p:cNvPr id="3" name="Content Placeholder 2"/>
          <p:cNvSpPr>
            <a:spLocks noGrp="1"/>
          </p:cNvSpPr>
          <p:nvPr>
            <p:ph idx="1"/>
          </p:nvPr>
        </p:nvSpPr>
        <p:spPr>
          <a:xfrm>
            <a:off x="228600" y="1828800"/>
            <a:ext cx="8686800" cy="3962400"/>
          </a:xfrm>
        </p:spPr>
        <p:txBody>
          <a:bodyPr/>
          <a:lstStyle/>
          <a:p>
            <a:pPr marL="0" indent="0">
              <a:buNone/>
            </a:pPr>
            <a:r>
              <a:rPr lang="en-US" sz="2600" dirty="0">
                <a:solidFill>
                  <a:schemeClr val="bg2"/>
                </a:solidFill>
              </a:rPr>
              <a:t>Hard as it seemed, I wondered and dreamed, didn’t know what to say.</a:t>
            </a:r>
          </a:p>
          <a:p>
            <a:pPr marL="0" indent="0">
              <a:buNone/>
            </a:pPr>
            <a:r>
              <a:rPr lang="en-US" sz="2600" dirty="0">
                <a:solidFill>
                  <a:schemeClr val="bg2"/>
                </a:solidFill>
              </a:rPr>
              <a:t>Wanted to cry—so happy that I have sisters I love today.</a:t>
            </a:r>
          </a:p>
          <a:p>
            <a:pPr marL="0" indent="0">
              <a:buNone/>
            </a:pPr>
            <a:r>
              <a:rPr lang="en-US" sz="2600" dirty="0">
                <a:solidFill>
                  <a:schemeClr val="bg2"/>
                </a:solidFill>
              </a:rPr>
              <a:t>We have found a bond so strong and true, and our friendship cannot be denied.</a:t>
            </a:r>
          </a:p>
          <a:p>
            <a:pPr marL="0" indent="0">
              <a:buNone/>
            </a:pPr>
            <a:r>
              <a:rPr lang="en-US" sz="2600" dirty="0">
                <a:solidFill>
                  <a:schemeClr val="bg2"/>
                </a:solidFill>
              </a:rPr>
              <a:t>And this is where we stand, until we move on. The anchor holds us side-by-side.</a:t>
            </a:r>
          </a:p>
        </p:txBody>
      </p:sp>
    </p:spTree>
    <p:extLst>
      <p:ext uri="{BB962C8B-B14F-4D97-AF65-F5344CB8AC3E}">
        <p14:creationId xmlns:p14="http://schemas.microsoft.com/office/powerpoint/2010/main" val="2430088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0" y="457200"/>
            <a:ext cx="91440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600" b="1" dirty="0" smtClean="0">
                <a:solidFill>
                  <a:schemeClr val="bg1"/>
                </a:solidFill>
              </a:rPr>
              <a:t>Will You Wear Our Anchor</a:t>
            </a:r>
          </a:p>
        </p:txBody>
      </p:sp>
      <p:sp>
        <p:nvSpPr>
          <p:cNvPr id="5" name="Subtitle 4"/>
          <p:cNvSpPr txBox="1">
            <a:spLocks/>
          </p:cNvSpPr>
          <p:nvPr/>
        </p:nvSpPr>
        <p:spPr>
          <a:xfrm>
            <a:off x="533400" y="1600200"/>
            <a:ext cx="8077200" cy="4267200"/>
          </a:xfrm>
          <a:prstGeom prst="rect">
            <a:avLst/>
          </a:prstGeom>
        </p:spPr>
        <p:txBody>
          <a:bodyPr>
            <a:noAutofit/>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sz="2600" kern="0" dirty="0" smtClean="0">
                <a:solidFill>
                  <a:schemeClr val="bg2"/>
                </a:solidFill>
              </a:rPr>
              <a:t>Will you wear our anchor, will you be the one</a:t>
            </a:r>
          </a:p>
          <a:p>
            <a:pPr marL="0" indent="0">
              <a:buNone/>
            </a:pPr>
            <a:r>
              <a:rPr lang="en-US" sz="2600" kern="0" dirty="0" smtClean="0">
                <a:solidFill>
                  <a:schemeClr val="bg2"/>
                </a:solidFill>
              </a:rPr>
              <a:t>Who will be our new sister, when the morning comes.</a:t>
            </a:r>
          </a:p>
          <a:p>
            <a:pPr marL="0" indent="0">
              <a:buNone/>
            </a:pPr>
            <a:r>
              <a:rPr lang="en-US" sz="2600" kern="0" dirty="0" smtClean="0">
                <a:solidFill>
                  <a:schemeClr val="bg2"/>
                </a:solidFill>
              </a:rPr>
              <a:t>Will you sail tomorrow on the Delta G</a:t>
            </a:r>
          </a:p>
          <a:p>
            <a:pPr marL="0" indent="0">
              <a:buNone/>
            </a:pPr>
            <a:r>
              <a:rPr lang="en-US" sz="2600" kern="0" dirty="0" smtClean="0">
                <a:solidFill>
                  <a:schemeClr val="bg2"/>
                </a:solidFill>
              </a:rPr>
              <a:t>To harbors of friendship that you’ve yet to see.</a:t>
            </a:r>
          </a:p>
          <a:p>
            <a:pPr marL="0" indent="0">
              <a:buNone/>
            </a:pPr>
            <a:endParaRPr lang="en-US" sz="2600" kern="0" dirty="0" smtClean="0">
              <a:solidFill>
                <a:schemeClr val="bg2"/>
              </a:solidFill>
            </a:endParaRPr>
          </a:p>
          <a:p>
            <a:pPr marL="0" indent="0">
              <a:buNone/>
            </a:pPr>
            <a:r>
              <a:rPr lang="en-US" sz="2600" kern="0" dirty="0" smtClean="0">
                <a:solidFill>
                  <a:schemeClr val="bg2"/>
                </a:solidFill>
              </a:rPr>
              <a:t>Our captain is calling, soon you will be gone</a:t>
            </a:r>
          </a:p>
          <a:p>
            <a:pPr marL="0" indent="0">
              <a:buNone/>
            </a:pPr>
            <a:r>
              <a:rPr lang="en-US" sz="2600" kern="0" dirty="0" smtClean="0">
                <a:solidFill>
                  <a:schemeClr val="bg2"/>
                </a:solidFill>
              </a:rPr>
              <a:t>But remember that DG is where you belong</a:t>
            </a:r>
          </a:p>
          <a:p>
            <a:pPr marL="0" indent="0">
              <a:buNone/>
            </a:pPr>
            <a:r>
              <a:rPr lang="en-US" sz="2600" kern="0" dirty="0" smtClean="0">
                <a:solidFill>
                  <a:schemeClr val="bg2"/>
                </a:solidFill>
              </a:rPr>
              <a:t>Will you wear our anchor, wear our pin with pride</a:t>
            </a:r>
          </a:p>
          <a:p>
            <a:pPr marL="0" indent="0">
              <a:buNone/>
            </a:pPr>
            <a:r>
              <a:rPr lang="en-US" sz="2600" kern="0" dirty="0" smtClean="0">
                <a:solidFill>
                  <a:schemeClr val="bg2"/>
                </a:solidFill>
              </a:rPr>
              <a:t>Will you be our new sister … you must decide.</a:t>
            </a:r>
            <a:endParaRPr lang="en-US" sz="2600" kern="0" dirty="0">
              <a:solidFill>
                <a:schemeClr val="bg2"/>
              </a:solidFill>
            </a:endParaRPr>
          </a:p>
        </p:txBody>
      </p:sp>
      <p:sp>
        <p:nvSpPr>
          <p:cNvPr id="2" name="TextBox 1"/>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3" action="ppaction://hlinksldjump"/>
              </a:rPr>
              <a:t>Table of Contents</a:t>
            </a:r>
            <a:endParaRPr lang="en-US" sz="1400" dirty="0">
              <a:solidFill>
                <a:srgbClr val="1D407B"/>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The Anchor (cont’d.)</a:t>
            </a:r>
            <a:br>
              <a:rPr lang="en-US" sz="3600" dirty="0" smtClean="0">
                <a:solidFill>
                  <a:schemeClr val="bg1"/>
                </a:solidFill>
              </a:rPr>
            </a:br>
            <a:endParaRPr lang="en-US" sz="1800" dirty="0">
              <a:solidFill>
                <a:schemeClr val="bg1"/>
              </a:solidFill>
            </a:endParaRPr>
          </a:p>
        </p:txBody>
      </p:sp>
      <p:sp>
        <p:nvSpPr>
          <p:cNvPr id="3" name="Content Placeholder 2"/>
          <p:cNvSpPr>
            <a:spLocks noGrp="1"/>
          </p:cNvSpPr>
          <p:nvPr>
            <p:ph idx="1"/>
          </p:nvPr>
        </p:nvSpPr>
        <p:spPr>
          <a:xfrm>
            <a:off x="228600" y="1828800"/>
            <a:ext cx="8686800" cy="3962400"/>
          </a:xfrm>
        </p:spPr>
        <p:txBody>
          <a:bodyPr/>
          <a:lstStyle/>
          <a:p>
            <a:pPr marL="0" indent="0">
              <a:buNone/>
            </a:pPr>
            <a:r>
              <a:rPr lang="en-US" sz="2600" dirty="0">
                <a:solidFill>
                  <a:schemeClr val="bg2"/>
                </a:solidFill>
              </a:rPr>
              <a:t>Years come and go, so much we don’t know; what will our future bring?</a:t>
            </a:r>
          </a:p>
          <a:p>
            <a:pPr marL="0" indent="0">
              <a:buNone/>
            </a:pPr>
            <a:r>
              <a:rPr lang="en-US" sz="2600" dirty="0">
                <a:solidFill>
                  <a:schemeClr val="bg2"/>
                </a:solidFill>
              </a:rPr>
              <a:t>Friends of the heart—lifetimes apart—how long will the memories ring?</a:t>
            </a:r>
          </a:p>
          <a:p>
            <a:pPr marL="0" indent="0">
              <a:buNone/>
            </a:pPr>
            <a:r>
              <a:rPr lang="en-US" sz="2600" dirty="0">
                <a:solidFill>
                  <a:schemeClr val="bg2"/>
                </a:solidFill>
              </a:rPr>
              <a:t>We don’t know the way to go from here, but our friendship cannot be denied.</a:t>
            </a:r>
          </a:p>
          <a:p>
            <a:pPr marL="0" indent="0">
              <a:buNone/>
            </a:pPr>
            <a:r>
              <a:rPr lang="en-US" sz="2600" dirty="0">
                <a:solidFill>
                  <a:schemeClr val="bg2"/>
                </a:solidFill>
              </a:rPr>
              <a:t>And these my sisters—until we move on—the anchor will still be our guide.</a:t>
            </a:r>
          </a:p>
        </p:txBody>
      </p:sp>
    </p:spTree>
    <p:extLst>
      <p:ext uri="{BB962C8B-B14F-4D97-AF65-F5344CB8AC3E}">
        <p14:creationId xmlns:p14="http://schemas.microsoft.com/office/powerpoint/2010/main" val="18016205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The Anchor (cont’d.)</a:t>
            </a:r>
            <a:r>
              <a:rPr lang="en-US" sz="3600" b="1" dirty="0" smtClean="0">
                <a:solidFill>
                  <a:schemeClr val="bg1"/>
                </a:solidFill>
              </a:rPr>
              <a:t/>
            </a:r>
            <a:br>
              <a:rPr lang="en-US" sz="3600" b="1" dirty="0" smtClean="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828800"/>
            <a:ext cx="8686800" cy="3962400"/>
          </a:xfrm>
        </p:spPr>
        <p:txBody>
          <a:bodyPr/>
          <a:lstStyle/>
          <a:p>
            <a:pPr marL="0" indent="0">
              <a:buNone/>
            </a:pPr>
            <a:r>
              <a:rPr lang="en-US" sz="2600" dirty="0">
                <a:solidFill>
                  <a:schemeClr val="bg2"/>
                </a:solidFill>
              </a:rPr>
              <a:t>Could it be that we were always sisters—meant to be? </a:t>
            </a:r>
          </a:p>
          <a:p>
            <a:pPr marL="0" indent="0">
              <a:buNone/>
            </a:pPr>
            <a:r>
              <a:rPr lang="en-US" sz="2600" dirty="0">
                <a:solidFill>
                  <a:schemeClr val="bg2"/>
                </a:solidFill>
              </a:rPr>
              <a:t>That you will always share a part, of all that I will be?</a:t>
            </a:r>
          </a:p>
          <a:p>
            <a:pPr marL="0" indent="0">
              <a:buNone/>
            </a:pPr>
            <a:r>
              <a:rPr lang="en-US" sz="2600" dirty="0">
                <a:solidFill>
                  <a:schemeClr val="bg2"/>
                </a:solidFill>
              </a:rPr>
              <a:t>I can’t imagine what the future holds, but I’ve already made my choice.</a:t>
            </a:r>
          </a:p>
          <a:p>
            <a:pPr marL="0" indent="0">
              <a:buNone/>
            </a:pPr>
            <a:r>
              <a:rPr lang="en-US" sz="2600" dirty="0">
                <a:solidFill>
                  <a:schemeClr val="bg2"/>
                </a:solidFill>
              </a:rPr>
              <a:t>And this will bind our hearts until we all move on—</a:t>
            </a:r>
          </a:p>
          <a:p>
            <a:pPr marL="0" indent="0">
              <a:buNone/>
            </a:pPr>
            <a:r>
              <a:rPr lang="en-US" sz="2600" dirty="0">
                <a:solidFill>
                  <a:schemeClr val="bg2"/>
                </a:solidFill>
              </a:rPr>
              <a:t>The anchor holds us side-by-side.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79128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The Essence of a Friend</a:t>
            </a:r>
            <a:br>
              <a:rPr lang="en-US" sz="3600" b="1" dirty="0" smtClean="0">
                <a:solidFill>
                  <a:schemeClr val="bg1"/>
                </a:solidFill>
              </a:rPr>
            </a:br>
            <a:r>
              <a:rPr lang="en-US" sz="1800" dirty="0" smtClean="0">
                <a:solidFill>
                  <a:schemeClr val="bg1"/>
                </a:solidFill>
              </a:rPr>
              <a:t>Music and lyrics </a:t>
            </a:r>
            <a:r>
              <a:rPr lang="en-US" sz="1800" dirty="0">
                <a:solidFill>
                  <a:schemeClr val="bg1"/>
                </a:solidFill>
              </a:rPr>
              <a:t>by Diane Turner, Gamma Tau-Texas Christian.</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I sit upon a hill reflecting on the day,</a:t>
            </a:r>
          </a:p>
          <a:p>
            <a:pPr marL="0" indent="0">
              <a:buNone/>
            </a:pPr>
            <a:r>
              <a:rPr lang="en-US" sz="2600" dirty="0">
                <a:solidFill>
                  <a:schemeClr val="bg2"/>
                </a:solidFill>
              </a:rPr>
              <a:t>Recalling all the joys, I’ve had along the way.</a:t>
            </a:r>
          </a:p>
          <a:p>
            <a:pPr marL="0" indent="0">
              <a:buNone/>
            </a:pPr>
            <a:r>
              <a:rPr lang="en-US" sz="2600" dirty="0">
                <a:solidFill>
                  <a:schemeClr val="bg2"/>
                </a:solidFill>
              </a:rPr>
              <a:t>So I sit and wonder, at the daylight’s end, </a:t>
            </a:r>
          </a:p>
          <a:p>
            <a:pPr marL="0" indent="0">
              <a:buNone/>
            </a:pPr>
            <a:r>
              <a:rPr lang="en-US" sz="2600" dirty="0">
                <a:solidFill>
                  <a:schemeClr val="bg2"/>
                </a:solidFill>
              </a:rPr>
              <a:t>If I could have made it, without my many friends?</a:t>
            </a:r>
          </a:p>
          <a:p>
            <a:pPr marL="0" indent="0">
              <a:buNone/>
            </a:pPr>
            <a:r>
              <a:rPr lang="en-US" sz="2600" dirty="0">
                <a:solidFill>
                  <a:schemeClr val="bg2"/>
                </a:solidFill>
              </a:rPr>
              <a:t> </a:t>
            </a:r>
          </a:p>
          <a:p>
            <a:pPr marL="0" indent="0">
              <a:buNone/>
            </a:pPr>
            <a:r>
              <a:rPr lang="en-US" sz="2600" dirty="0">
                <a:solidFill>
                  <a:schemeClr val="bg2"/>
                </a:solidFill>
              </a:rPr>
              <a:t>Well, no one lives alone, no matter what your style,</a:t>
            </a:r>
          </a:p>
          <a:p>
            <a:pPr marL="0" indent="0">
              <a:buNone/>
            </a:pPr>
            <a:r>
              <a:rPr lang="en-US" sz="2600" dirty="0">
                <a:solidFill>
                  <a:schemeClr val="bg2"/>
                </a:solidFill>
              </a:rPr>
              <a:t>Without a helping hand, sharing </a:t>
            </a:r>
            <a:r>
              <a:rPr lang="en-US" sz="2600" dirty="0" smtClean="0">
                <a:solidFill>
                  <a:schemeClr val="bg2"/>
                </a:solidFill>
              </a:rPr>
              <a:t>others’ </a:t>
            </a:r>
            <a:r>
              <a:rPr lang="en-US" sz="2600" dirty="0">
                <a:solidFill>
                  <a:schemeClr val="bg2"/>
                </a:solidFill>
              </a:rPr>
              <a:t>smiles</a:t>
            </a:r>
          </a:p>
          <a:p>
            <a:pPr marL="0" indent="0">
              <a:buNone/>
            </a:pPr>
            <a:r>
              <a:rPr lang="en-US" sz="2600" dirty="0">
                <a:solidFill>
                  <a:schemeClr val="bg2"/>
                </a:solidFill>
              </a:rPr>
              <a:t>And I </a:t>
            </a:r>
            <a:r>
              <a:rPr lang="en-US" sz="2600" dirty="0" smtClean="0">
                <a:solidFill>
                  <a:schemeClr val="bg2"/>
                </a:solidFill>
              </a:rPr>
              <a:t>sit </a:t>
            </a:r>
            <a:r>
              <a:rPr lang="en-US" sz="2600" dirty="0">
                <a:solidFill>
                  <a:schemeClr val="bg2"/>
                </a:solidFill>
              </a:rPr>
              <a:t>and wonder, before the day can end,</a:t>
            </a:r>
          </a:p>
          <a:p>
            <a:pPr marL="0" indent="0">
              <a:buNone/>
            </a:pPr>
            <a:r>
              <a:rPr lang="en-US" sz="2600" dirty="0">
                <a:solidFill>
                  <a:schemeClr val="bg2"/>
                </a:solidFill>
              </a:rPr>
              <a:t>Why so many offers the treasure of a friend?</a:t>
            </a:r>
          </a:p>
          <a:p>
            <a:pPr marL="0" indent="0">
              <a:buNone/>
            </a:pPr>
            <a:endParaRPr lang="en-US" sz="2600" dirty="0">
              <a:solidFill>
                <a:schemeClr val="bg2"/>
              </a:solidFill>
            </a:endParaRPr>
          </a:p>
        </p:txBody>
      </p:sp>
    </p:spTree>
    <p:extLst>
      <p:ext uri="{BB962C8B-B14F-4D97-AF65-F5344CB8AC3E}">
        <p14:creationId xmlns:p14="http://schemas.microsoft.com/office/powerpoint/2010/main" val="681172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The Essence of a Friend (cont’d.)</a:t>
            </a:r>
            <a:br>
              <a:rPr lang="en-US" sz="3600" dirty="0" smtClean="0">
                <a:solidFill>
                  <a:schemeClr val="bg1"/>
                </a:solidFill>
              </a:rPr>
            </a:br>
            <a:endParaRPr lang="en-US" sz="18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And now upon my hill, before I go my way,</a:t>
            </a:r>
          </a:p>
          <a:p>
            <a:pPr marL="0" indent="0">
              <a:buNone/>
            </a:pPr>
            <a:r>
              <a:rPr lang="en-US" sz="2600" dirty="0">
                <a:solidFill>
                  <a:schemeClr val="bg2"/>
                </a:solidFill>
              </a:rPr>
              <a:t>I smile and just recall the many happy days.</a:t>
            </a:r>
          </a:p>
          <a:p>
            <a:pPr marL="0" indent="0">
              <a:buNone/>
            </a:pPr>
            <a:r>
              <a:rPr lang="en-US" sz="2600" dirty="0">
                <a:solidFill>
                  <a:schemeClr val="bg2"/>
                </a:solidFill>
              </a:rPr>
              <a:t>Is it any wonder that I share often</a:t>
            </a:r>
          </a:p>
          <a:p>
            <a:pPr marL="0" indent="0">
              <a:buNone/>
            </a:pPr>
            <a:r>
              <a:rPr lang="en-US" sz="2600" dirty="0">
                <a:solidFill>
                  <a:schemeClr val="bg2"/>
                </a:solidFill>
              </a:rPr>
              <a:t>With those who live by being the essence of a friend?</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3805866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The Rose</a:t>
            </a:r>
            <a:br>
              <a:rPr lang="en-US" sz="3600" b="1" dirty="0" smtClean="0">
                <a:solidFill>
                  <a:schemeClr val="bg1"/>
                </a:solidFill>
              </a:rPr>
            </a:br>
            <a:r>
              <a:rPr lang="en-US" sz="1800" dirty="0">
                <a:solidFill>
                  <a:schemeClr val="bg1"/>
                </a:solidFill>
              </a:rPr>
              <a:t>May be sung to the tune of “The Rose” by Amanda </a:t>
            </a:r>
            <a:r>
              <a:rPr lang="en-US" sz="1800" dirty="0" smtClean="0">
                <a:solidFill>
                  <a:schemeClr val="bg1"/>
                </a:solidFill>
              </a:rPr>
              <a:t>McBroom. </a:t>
            </a:r>
            <a:br>
              <a:rPr lang="en-US" sz="1800" dirty="0" smtClean="0">
                <a:solidFill>
                  <a:schemeClr val="bg1"/>
                </a:solidFill>
              </a:rPr>
            </a:br>
            <a:r>
              <a:rPr lang="en-US" sz="1800" dirty="0" smtClean="0">
                <a:solidFill>
                  <a:schemeClr val="bg1"/>
                </a:solidFill>
              </a:rPr>
              <a:t>Lyrics </a:t>
            </a:r>
            <a:r>
              <a:rPr lang="en-US" sz="1800" dirty="0">
                <a:solidFill>
                  <a:schemeClr val="bg1"/>
                </a:solidFill>
              </a:rPr>
              <a:t>by </a:t>
            </a:r>
            <a:r>
              <a:rPr lang="en-US" sz="1800" dirty="0" err="1">
                <a:solidFill>
                  <a:schemeClr val="bg1"/>
                </a:solidFill>
              </a:rPr>
              <a:t>L’Rae</a:t>
            </a:r>
            <a:r>
              <a:rPr lang="en-US" sz="1800" dirty="0">
                <a:solidFill>
                  <a:schemeClr val="bg1"/>
                </a:solidFill>
              </a:rPr>
              <a:t> </a:t>
            </a:r>
            <a:r>
              <a:rPr lang="en-US" sz="1800" dirty="0" smtClean="0">
                <a:solidFill>
                  <a:schemeClr val="bg1"/>
                </a:solidFill>
              </a:rPr>
              <a:t>Moore, Beta Omega-Washington State.</a:t>
            </a:r>
            <a:endParaRPr lang="en-US" sz="1800" b="1" dirty="0">
              <a:solidFill>
                <a:schemeClr val="bg1"/>
              </a:solidFill>
            </a:endParaRPr>
          </a:p>
        </p:txBody>
      </p:sp>
      <p:sp>
        <p:nvSpPr>
          <p:cNvPr id="3" name="Content Placeholder 2"/>
          <p:cNvSpPr>
            <a:spLocks noGrp="1"/>
          </p:cNvSpPr>
          <p:nvPr>
            <p:ph idx="1"/>
          </p:nvPr>
        </p:nvSpPr>
        <p:spPr>
          <a:xfrm>
            <a:off x="228600" y="1676400"/>
            <a:ext cx="8839200" cy="4343400"/>
          </a:xfrm>
        </p:spPr>
        <p:txBody>
          <a:bodyPr/>
          <a:lstStyle/>
          <a:p>
            <a:pPr marL="0" indent="0">
              <a:buNone/>
            </a:pPr>
            <a:r>
              <a:rPr lang="en-US" dirty="0">
                <a:solidFill>
                  <a:schemeClr val="bg2"/>
                </a:solidFill>
              </a:rPr>
              <a:t>Some say love, it is a river that drowns the tender reed,</a:t>
            </a:r>
          </a:p>
          <a:p>
            <a:pPr marL="0" indent="0">
              <a:buNone/>
            </a:pPr>
            <a:r>
              <a:rPr lang="en-US" dirty="0">
                <a:solidFill>
                  <a:schemeClr val="bg2"/>
                </a:solidFill>
              </a:rPr>
              <a:t>Some say love, it is a razor, that leaves your soul to bleed.</a:t>
            </a:r>
          </a:p>
          <a:p>
            <a:pPr marL="0" indent="0">
              <a:buNone/>
            </a:pPr>
            <a:r>
              <a:rPr lang="en-US" dirty="0">
                <a:solidFill>
                  <a:schemeClr val="bg2"/>
                </a:solidFill>
              </a:rPr>
              <a:t>Some say love, it is a hunger, an endless aching need.</a:t>
            </a:r>
          </a:p>
          <a:p>
            <a:pPr marL="0" indent="0">
              <a:buNone/>
            </a:pPr>
            <a:r>
              <a:rPr lang="en-US" dirty="0">
                <a:solidFill>
                  <a:schemeClr val="bg2"/>
                </a:solidFill>
              </a:rPr>
              <a:t>I say love is Delta Gamma, and that is all we need.</a:t>
            </a:r>
          </a:p>
          <a:p>
            <a:pPr marL="0" indent="0">
              <a:buNone/>
            </a:pPr>
            <a:r>
              <a:rPr lang="en-US" dirty="0">
                <a:solidFill>
                  <a:schemeClr val="bg2"/>
                </a:solidFill>
              </a:rPr>
              <a:t> </a:t>
            </a:r>
          </a:p>
          <a:p>
            <a:pPr marL="0" indent="0">
              <a:buNone/>
            </a:pPr>
            <a:r>
              <a:rPr lang="en-US" dirty="0">
                <a:solidFill>
                  <a:schemeClr val="bg2"/>
                </a:solidFill>
              </a:rPr>
              <a:t>Some say love, it is a key to open up all doors.</a:t>
            </a:r>
          </a:p>
          <a:p>
            <a:pPr marL="0" indent="0">
              <a:buNone/>
            </a:pPr>
            <a:r>
              <a:rPr lang="en-US" dirty="0">
                <a:solidFill>
                  <a:schemeClr val="bg2"/>
                </a:solidFill>
              </a:rPr>
              <a:t>Some say love, it is a kite, that will forever soar.</a:t>
            </a:r>
          </a:p>
          <a:p>
            <a:pPr marL="0" indent="0">
              <a:buNone/>
            </a:pPr>
            <a:r>
              <a:rPr lang="en-US" dirty="0">
                <a:solidFill>
                  <a:schemeClr val="bg2"/>
                </a:solidFill>
              </a:rPr>
              <a:t>Some say love, it is an arrow, that points toward distant shores.</a:t>
            </a:r>
          </a:p>
          <a:p>
            <a:pPr marL="0" indent="0">
              <a:buNone/>
            </a:pPr>
            <a:r>
              <a:rPr lang="en-US" dirty="0">
                <a:solidFill>
                  <a:schemeClr val="bg2"/>
                </a:solidFill>
              </a:rPr>
              <a:t>I say love is Delta Gamma, and who could ask for more?</a:t>
            </a:r>
          </a:p>
          <a:p>
            <a:pPr marL="0" indent="0">
              <a:buNone/>
            </a:pPr>
            <a:endParaRPr lang="en-US" sz="2600" dirty="0">
              <a:solidFill>
                <a:schemeClr val="bg2"/>
              </a:solidFill>
            </a:endParaRPr>
          </a:p>
        </p:txBody>
      </p:sp>
    </p:spTree>
    <p:extLst>
      <p:ext uri="{BB962C8B-B14F-4D97-AF65-F5344CB8AC3E}">
        <p14:creationId xmlns:p14="http://schemas.microsoft.com/office/powerpoint/2010/main" val="1767607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The Rose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It’s a shoulder to cry on when you are feeling low.</a:t>
            </a:r>
          </a:p>
          <a:p>
            <a:pPr marL="0" indent="0">
              <a:buNone/>
            </a:pPr>
            <a:r>
              <a:rPr lang="en-US" dirty="0">
                <a:solidFill>
                  <a:schemeClr val="bg2"/>
                </a:solidFill>
              </a:rPr>
              <a:t>It’s a hand to grab a hold of, when you feel all alone.  </a:t>
            </a:r>
          </a:p>
          <a:p>
            <a:pPr marL="0" indent="0">
              <a:buNone/>
            </a:pPr>
            <a:r>
              <a:rPr lang="en-US" dirty="0">
                <a:solidFill>
                  <a:schemeClr val="bg2"/>
                </a:solidFill>
              </a:rPr>
              <a:t>It’s that smile to light your way, a place to call your own,</a:t>
            </a:r>
          </a:p>
          <a:p>
            <a:pPr marL="0" indent="0">
              <a:buNone/>
            </a:pPr>
            <a:r>
              <a:rPr lang="en-US" dirty="0">
                <a:solidFill>
                  <a:schemeClr val="bg2"/>
                </a:solidFill>
              </a:rPr>
              <a:t>And with you, we’d like to share, the beauty of our rose.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7898526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The ‘Snap’ Song</a:t>
            </a:r>
            <a:r>
              <a:rPr lang="en-US" sz="1800" dirty="0" smtClean="0">
                <a:solidFill>
                  <a:schemeClr val="bg1"/>
                </a:solidFill>
              </a:rPr>
              <a:t> </a:t>
            </a:r>
            <a:br>
              <a:rPr lang="en-US" sz="1800" dirty="0" smtClean="0">
                <a:solidFill>
                  <a:schemeClr val="bg1"/>
                </a:solidFill>
              </a:rPr>
            </a:br>
            <a:r>
              <a:rPr lang="en-US" sz="1800" dirty="0">
                <a:solidFill>
                  <a:schemeClr val="bg1"/>
                </a:solidFill>
              </a:rPr>
              <a:t>L</a:t>
            </a:r>
            <a:r>
              <a:rPr lang="en-US" sz="1800" dirty="0" smtClean="0">
                <a:solidFill>
                  <a:schemeClr val="bg1"/>
                </a:solidFill>
              </a:rPr>
              <a:t>yrics by Zeta Alpha-Villanova. Contact </a:t>
            </a:r>
            <a:r>
              <a:rPr lang="en-US" sz="1800" dirty="0">
                <a:solidFill>
                  <a:schemeClr val="bg1"/>
                </a:solidFill>
              </a:rPr>
              <a:t>the chapter </a:t>
            </a:r>
            <a:r>
              <a:rPr lang="en-US" sz="1800" dirty="0" smtClean="0">
                <a:solidFill>
                  <a:schemeClr val="bg1"/>
                </a:solidFill>
              </a:rPr>
              <a:t>for </a:t>
            </a:r>
            <a:r>
              <a:rPr lang="en-US" sz="1800" dirty="0">
                <a:solidFill>
                  <a:schemeClr val="bg1"/>
                </a:solidFill>
              </a:rPr>
              <a:t>the </a:t>
            </a:r>
            <a:r>
              <a:rPr lang="en-US" sz="1800" dirty="0" smtClean="0">
                <a:solidFill>
                  <a:schemeClr val="bg1"/>
                </a:solidFill>
              </a:rPr>
              <a:t>melody.</a:t>
            </a:r>
            <a:endParaRPr lang="en-US" sz="1800" b="1" dirty="0">
              <a:solidFill>
                <a:schemeClr val="bg1"/>
              </a:solidFill>
            </a:endParaRPr>
          </a:p>
        </p:txBody>
      </p:sp>
      <p:sp>
        <p:nvSpPr>
          <p:cNvPr id="3" name="Content Placeholder 2"/>
          <p:cNvSpPr>
            <a:spLocks noGrp="1"/>
          </p:cNvSpPr>
          <p:nvPr>
            <p:ph idx="1"/>
          </p:nvPr>
        </p:nvSpPr>
        <p:spPr>
          <a:xfrm>
            <a:off x="228600" y="1600200"/>
            <a:ext cx="8686800" cy="4343400"/>
          </a:xfrm>
        </p:spPr>
        <p:txBody>
          <a:bodyPr/>
          <a:lstStyle/>
          <a:p>
            <a:pPr marL="0" indent="0" algn="ctr">
              <a:buNone/>
            </a:pPr>
            <a:r>
              <a:rPr lang="en-US" sz="1800" dirty="0">
                <a:solidFill>
                  <a:schemeClr val="bg2"/>
                </a:solidFill>
              </a:rPr>
              <a:t>(Split singers into two groups; all members snap to the rhythm.)</a:t>
            </a:r>
          </a:p>
          <a:p>
            <a:pPr marL="0" indent="0">
              <a:buNone/>
            </a:pPr>
            <a:r>
              <a:rPr lang="en-US" sz="1800" dirty="0">
                <a:solidFill>
                  <a:schemeClr val="bg2"/>
                </a:solidFill>
              </a:rPr>
              <a:t> </a:t>
            </a:r>
          </a:p>
          <a:p>
            <a:pPr marL="0" indent="0">
              <a:buNone/>
            </a:pPr>
            <a:r>
              <a:rPr lang="en-US" dirty="0">
                <a:solidFill>
                  <a:schemeClr val="bg2"/>
                </a:solidFill>
              </a:rPr>
              <a:t>Group </a:t>
            </a:r>
            <a:r>
              <a:rPr lang="en-US" dirty="0" smtClean="0">
                <a:solidFill>
                  <a:schemeClr val="bg2"/>
                </a:solidFill>
              </a:rPr>
              <a:t>1: Del-ta </a:t>
            </a:r>
            <a:r>
              <a:rPr lang="en-US" dirty="0">
                <a:solidFill>
                  <a:schemeClr val="bg2"/>
                </a:solidFill>
              </a:rPr>
              <a:t>Gamma, Del-ta Gamma, Del-ta Gamma, Del-ta Gamma (repeat)</a:t>
            </a:r>
          </a:p>
          <a:p>
            <a:pPr marL="0" indent="0">
              <a:buNone/>
            </a:pPr>
            <a:r>
              <a:rPr lang="en-US" dirty="0">
                <a:solidFill>
                  <a:schemeClr val="bg2"/>
                </a:solidFill>
              </a:rPr>
              <a:t> </a:t>
            </a:r>
          </a:p>
          <a:p>
            <a:pPr marL="0" indent="0">
              <a:buNone/>
            </a:pPr>
            <a:r>
              <a:rPr lang="en-US" dirty="0">
                <a:solidFill>
                  <a:schemeClr val="bg2"/>
                </a:solidFill>
              </a:rPr>
              <a:t>Group </a:t>
            </a:r>
            <a:r>
              <a:rPr lang="en-US" dirty="0" smtClean="0">
                <a:solidFill>
                  <a:schemeClr val="bg2"/>
                </a:solidFill>
              </a:rPr>
              <a:t>2: Some </a:t>
            </a:r>
            <a:r>
              <a:rPr lang="en-US" dirty="0">
                <a:solidFill>
                  <a:schemeClr val="bg2"/>
                </a:solidFill>
              </a:rPr>
              <a:t>call it love and some may call it mad-ness,</a:t>
            </a:r>
          </a:p>
          <a:p>
            <a:pPr marL="0" indent="0">
              <a:buNone/>
            </a:pPr>
            <a:r>
              <a:rPr lang="en-US" dirty="0">
                <a:solidFill>
                  <a:schemeClr val="bg2"/>
                </a:solidFill>
              </a:rPr>
              <a:t>So come along with us and wipe away your sadness.</a:t>
            </a:r>
          </a:p>
          <a:p>
            <a:pPr marL="0" indent="0">
              <a:buNone/>
            </a:pPr>
            <a:r>
              <a:rPr lang="en-US" dirty="0">
                <a:solidFill>
                  <a:schemeClr val="bg2"/>
                </a:solidFill>
              </a:rPr>
              <a:t>Happy sisters are we, </a:t>
            </a:r>
            <a:r>
              <a:rPr lang="en-US" dirty="0" err="1">
                <a:solidFill>
                  <a:schemeClr val="bg2"/>
                </a:solidFill>
              </a:rPr>
              <a:t>hangin</a:t>
            </a:r>
            <a:r>
              <a:rPr lang="en-US" dirty="0">
                <a:solidFill>
                  <a:schemeClr val="bg2"/>
                </a:solidFill>
              </a:rPr>
              <a:t>’ out with Delta G</a:t>
            </a:r>
          </a:p>
          <a:p>
            <a:pPr marL="0" indent="0">
              <a:buNone/>
            </a:pPr>
            <a:r>
              <a:rPr lang="en-US" dirty="0">
                <a:solidFill>
                  <a:schemeClr val="bg2"/>
                </a:solidFill>
              </a:rPr>
              <a:t>And when we are gone, you’ll remember our song—</a:t>
            </a:r>
            <a:r>
              <a:rPr lang="en-US" dirty="0" err="1">
                <a:solidFill>
                  <a:schemeClr val="bg2"/>
                </a:solidFill>
              </a:rPr>
              <a:t>singin</a:t>
            </a:r>
            <a:r>
              <a:rPr lang="en-US" dirty="0">
                <a:solidFill>
                  <a:schemeClr val="bg2"/>
                </a:solidFill>
              </a:rPr>
              <a:t>’ </a:t>
            </a:r>
          </a:p>
          <a:p>
            <a:pPr marL="0" indent="0">
              <a:buNone/>
            </a:pPr>
            <a:r>
              <a:rPr lang="en-US" dirty="0">
                <a:solidFill>
                  <a:schemeClr val="bg2"/>
                </a:solidFill>
              </a:rPr>
              <a:t>Del-ta Gamma, Del-ta Gamma, Del-ta Gamma, Del-ta Gamma</a:t>
            </a:r>
            <a:r>
              <a:rPr lang="en-US" dirty="0" smtClean="0">
                <a:solidFill>
                  <a:schemeClr val="bg2"/>
                </a:solidFill>
              </a:rPr>
              <a:t>.</a:t>
            </a:r>
            <a:endParaRPr lang="en-US" sz="1800" dirty="0">
              <a:solidFill>
                <a:schemeClr val="bg2"/>
              </a:solidFill>
            </a:endParaRP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507363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The Way We Are</a:t>
            </a:r>
            <a:br>
              <a:rPr lang="en-US" sz="3600" b="1" dirty="0" smtClean="0">
                <a:solidFill>
                  <a:schemeClr val="bg1"/>
                </a:solidFill>
              </a:rPr>
            </a:br>
            <a:r>
              <a:rPr lang="en-US" sz="1800" dirty="0">
                <a:solidFill>
                  <a:schemeClr val="bg1"/>
                </a:solidFill>
              </a:rPr>
              <a:t>May be sung to the tune of “The Way We Were” by Marvin </a:t>
            </a:r>
            <a:r>
              <a:rPr lang="en-US" sz="1800" dirty="0" smtClean="0">
                <a:solidFill>
                  <a:schemeClr val="bg1"/>
                </a:solidFill>
              </a:rPr>
              <a:t>Hamlisch.</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DG lights the corners of our mind,</a:t>
            </a:r>
          </a:p>
          <a:p>
            <a:pPr marL="0" indent="0">
              <a:buNone/>
            </a:pPr>
            <a:r>
              <a:rPr lang="en-US" sz="2600" dirty="0">
                <a:solidFill>
                  <a:schemeClr val="bg2"/>
                </a:solidFill>
              </a:rPr>
              <a:t>Misty watercolor memories, of our DG love.</a:t>
            </a:r>
          </a:p>
          <a:p>
            <a:pPr marL="0" indent="0">
              <a:buNone/>
            </a:pPr>
            <a:r>
              <a:rPr lang="en-US" sz="2600" dirty="0">
                <a:solidFill>
                  <a:schemeClr val="bg2"/>
                </a:solidFill>
              </a:rPr>
              <a:t>Scatted pictures of the smiles we see each day, </a:t>
            </a:r>
          </a:p>
          <a:p>
            <a:pPr marL="0" indent="0">
              <a:buNone/>
            </a:pPr>
            <a:r>
              <a:rPr lang="en-US" sz="2600" dirty="0">
                <a:solidFill>
                  <a:schemeClr val="bg2"/>
                </a:solidFill>
              </a:rPr>
              <a:t>Smiles we give to one another, in the DG way.</a:t>
            </a:r>
          </a:p>
          <a:p>
            <a:pPr marL="0" indent="0">
              <a:buNone/>
            </a:pPr>
            <a:r>
              <a:rPr lang="en-US" sz="2600" dirty="0">
                <a:solidFill>
                  <a:schemeClr val="bg2"/>
                </a:solidFill>
              </a:rPr>
              <a:t> </a:t>
            </a:r>
          </a:p>
          <a:p>
            <a:pPr marL="0" indent="0">
              <a:buNone/>
            </a:pPr>
            <a:r>
              <a:rPr lang="en-US" sz="2600" dirty="0">
                <a:solidFill>
                  <a:schemeClr val="bg2"/>
                </a:solidFill>
              </a:rPr>
              <a:t>Could it be you wanted DG sisterhood and a loving friendship that will last?</a:t>
            </a:r>
          </a:p>
          <a:p>
            <a:pPr marL="0" indent="0">
              <a:buNone/>
            </a:pPr>
            <a:r>
              <a:rPr lang="en-US" sz="2600" dirty="0">
                <a:solidFill>
                  <a:schemeClr val="bg2"/>
                </a:solidFill>
              </a:rPr>
              <a:t>If you had the chance to do it all again, tell us—would you, could you?</a:t>
            </a:r>
          </a:p>
          <a:p>
            <a:pPr marL="0" indent="0">
              <a:buNone/>
            </a:pPr>
            <a:endParaRPr lang="en-US" sz="2600" dirty="0">
              <a:solidFill>
                <a:schemeClr val="bg2"/>
              </a:solidFill>
            </a:endParaRPr>
          </a:p>
        </p:txBody>
      </p:sp>
    </p:spTree>
    <p:extLst>
      <p:ext uri="{BB962C8B-B14F-4D97-AF65-F5344CB8AC3E}">
        <p14:creationId xmlns:p14="http://schemas.microsoft.com/office/powerpoint/2010/main" val="2341584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The Way We Are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Memories, may be beautiful and yet, what’s too painful to remember,</a:t>
            </a:r>
          </a:p>
          <a:p>
            <a:pPr marL="0" indent="0">
              <a:buNone/>
            </a:pPr>
            <a:r>
              <a:rPr lang="en-US" sz="2600" dirty="0">
                <a:solidFill>
                  <a:schemeClr val="bg2"/>
                </a:solidFill>
              </a:rPr>
              <a:t>We simply choose to forget.</a:t>
            </a:r>
          </a:p>
          <a:p>
            <a:pPr marL="0" indent="0">
              <a:buNone/>
            </a:pPr>
            <a:r>
              <a:rPr lang="en-US" sz="2600" dirty="0">
                <a:solidFill>
                  <a:schemeClr val="bg2"/>
                </a:solidFill>
              </a:rPr>
              <a:t>But it’s the laughter, we will remember, whenever we remember</a:t>
            </a:r>
          </a:p>
          <a:p>
            <a:pPr marL="0" indent="0">
              <a:buNone/>
            </a:pPr>
            <a:r>
              <a:rPr lang="en-US" sz="2600" dirty="0">
                <a:solidFill>
                  <a:schemeClr val="bg2"/>
                </a:solidFill>
              </a:rPr>
              <a:t>Our DG love, our DG love.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3043036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143000"/>
          </a:xfrm>
        </p:spPr>
        <p:txBody>
          <a:bodyPr/>
          <a:lstStyle/>
          <a:p>
            <a:r>
              <a:rPr lang="en-US" sz="3600" b="1" dirty="0" smtClean="0">
                <a:solidFill>
                  <a:schemeClr val="bg1"/>
                </a:solidFill>
              </a:rPr>
              <a:t>There’s a Place for Us, Somewhere</a:t>
            </a:r>
            <a:br>
              <a:rPr lang="en-US" sz="3600" b="1" dirty="0" smtClean="0">
                <a:solidFill>
                  <a:schemeClr val="bg1"/>
                </a:solidFill>
              </a:rPr>
            </a:br>
            <a:r>
              <a:rPr lang="en-US" sz="1800" dirty="0">
                <a:solidFill>
                  <a:schemeClr val="bg1"/>
                </a:solidFill>
              </a:rPr>
              <a:t>May be sung to the tune of “Somewhere” from </a:t>
            </a:r>
            <a:r>
              <a:rPr lang="en-US" sz="1800" b="1" i="1" dirty="0">
                <a:solidFill>
                  <a:schemeClr val="bg1"/>
                </a:solidFill>
              </a:rPr>
              <a:t>West Side Story</a:t>
            </a:r>
            <a:r>
              <a:rPr lang="en-US" sz="1800" dirty="0">
                <a:solidFill>
                  <a:schemeClr val="bg1"/>
                </a:solidFill>
              </a:rPr>
              <a:t> by Leonard </a:t>
            </a:r>
            <a:r>
              <a:rPr lang="en-US" sz="1800" dirty="0" smtClean="0">
                <a:solidFill>
                  <a:schemeClr val="bg1"/>
                </a:solidFill>
              </a:rPr>
              <a:t>Bernstein. Words: by Gamma Alpha-Tennessee.</a:t>
            </a:r>
            <a:r>
              <a:rPr lang="en-US" sz="1800" dirty="0">
                <a:solidFill>
                  <a:schemeClr val="bg1"/>
                </a:solidFill>
              </a:rPr>
              <a:t/>
            </a:r>
            <a:br>
              <a:rPr lang="en-US" sz="1800" dirty="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There’s a place for us</a:t>
            </a:r>
          </a:p>
          <a:p>
            <a:pPr marL="0" indent="0">
              <a:buNone/>
            </a:pPr>
            <a:r>
              <a:rPr lang="en-US" dirty="0">
                <a:solidFill>
                  <a:schemeClr val="bg2"/>
                </a:solidFill>
              </a:rPr>
              <a:t>Somewhere a place for us.</a:t>
            </a:r>
          </a:p>
          <a:p>
            <a:pPr marL="0" indent="0">
              <a:buNone/>
            </a:pPr>
            <a:r>
              <a:rPr lang="en-US" dirty="0">
                <a:solidFill>
                  <a:schemeClr val="bg2"/>
                </a:solidFill>
              </a:rPr>
              <a:t>Peace and quiet and love is shared,</a:t>
            </a:r>
          </a:p>
          <a:p>
            <a:pPr marL="0" indent="0">
              <a:buNone/>
            </a:pPr>
            <a:r>
              <a:rPr lang="en-US" dirty="0">
                <a:solidFill>
                  <a:schemeClr val="bg2"/>
                </a:solidFill>
              </a:rPr>
              <a:t>Friends for us somewhere.</a:t>
            </a:r>
          </a:p>
          <a:p>
            <a:pPr marL="0" indent="0">
              <a:buNone/>
            </a:pPr>
            <a:r>
              <a:rPr lang="en-US" dirty="0">
                <a:solidFill>
                  <a:schemeClr val="bg2"/>
                </a:solidFill>
              </a:rPr>
              <a:t> </a:t>
            </a:r>
          </a:p>
          <a:p>
            <a:pPr marL="0" indent="0">
              <a:buNone/>
            </a:pPr>
            <a:r>
              <a:rPr lang="en-US" dirty="0">
                <a:solidFill>
                  <a:schemeClr val="bg2"/>
                </a:solidFill>
              </a:rPr>
              <a:t>There’s a time for us,</a:t>
            </a:r>
          </a:p>
          <a:p>
            <a:pPr marL="0" indent="0">
              <a:buNone/>
            </a:pPr>
            <a:r>
              <a:rPr lang="en-US" dirty="0">
                <a:solidFill>
                  <a:schemeClr val="bg2"/>
                </a:solidFill>
              </a:rPr>
              <a:t>Someday a time for us.</a:t>
            </a:r>
          </a:p>
          <a:p>
            <a:pPr marL="0" indent="0">
              <a:buNone/>
            </a:pPr>
            <a:r>
              <a:rPr lang="en-US" dirty="0">
                <a:solidFill>
                  <a:schemeClr val="bg2"/>
                </a:solidFill>
              </a:rPr>
              <a:t>Time together with time to spare,</a:t>
            </a:r>
          </a:p>
          <a:p>
            <a:pPr marL="0" indent="0">
              <a:buNone/>
            </a:pPr>
            <a:r>
              <a:rPr lang="en-US" dirty="0">
                <a:solidFill>
                  <a:schemeClr val="bg2"/>
                </a:solidFill>
              </a:rPr>
              <a:t>Time to learn time to care … DG, DG</a:t>
            </a:r>
          </a:p>
        </p:txBody>
      </p:sp>
    </p:spTree>
    <p:extLst>
      <p:ext uri="{BB962C8B-B14F-4D97-AF65-F5344CB8AC3E}">
        <p14:creationId xmlns:p14="http://schemas.microsoft.com/office/powerpoint/2010/main" val="872310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30362"/>
          </a:xfrm>
        </p:spPr>
        <p:txBody>
          <a:bodyPr/>
          <a:lstStyle/>
          <a:p>
            <a:r>
              <a:rPr lang="en-US" sz="3600" b="1" dirty="0">
                <a:solidFill>
                  <a:schemeClr val="bg1"/>
                </a:solidFill>
              </a:rPr>
              <a:t>All That Jazz</a:t>
            </a:r>
            <a:r>
              <a:rPr lang="en-US" dirty="0">
                <a:solidFill>
                  <a:schemeClr val="bg1"/>
                </a:solidFill>
              </a:rPr>
              <a:t/>
            </a:r>
            <a:br>
              <a:rPr lang="en-US" dirty="0">
                <a:solidFill>
                  <a:schemeClr val="bg1"/>
                </a:solidFill>
              </a:rPr>
            </a:br>
            <a:r>
              <a:rPr lang="en-US" sz="1800" dirty="0">
                <a:solidFill>
                  <a:schemeClr val="bg1"/>
                </a:solidFill>
              </a:rPr>
              <a:t>May be sung to the tune of “All That </a:t>
            </a:r>
            <a:r>
              <a:rPr lang="en-US" sz="1800" dirty="0" smtClean="0">
                <a:solidFill>
                  <a:schemeClr val="bg1"/>
                </a:solidFill>
              </a:rPr>
              <a:t>Jazz.” </a:t>
            </a:r>
            <a:br>
              <a:rPr lang="en-US" sz="1800" dirty="0" smtClean="0">
                <a:solidFill>
                  <a:schemeClr val="bg1"/>
                </a:solidFill>
              </a:rPr>
            </a:br>
            <a:r>
              <a:rPr lang="en-US" sz="1800" dirty="0" smtClean="0">
                <a:solidFill>
                  <a:schemeClr val="bg1"/>
                </a:solidFill>
              </a:rPr>
              <a:t>Variation </a:t>
            </a:r>
            <a:r>
              <a:rPr lang="en-US" sz="1800" dirty="0">
                <a:solidFill>
                  <a:schemeClr val="bg1"/>
                </a:solidFill>
              </a:rPr>
              <a:t>on words </a:t>
            </a:r>
            <a:r>
              <a:rPr lang="en-US" sz="1800" dirty="0" smtClean="0">
                <a:solidFill>
                  <a:schemeClr val="bg1"/>
                </a:solidFill>
              </a:rPr>
              <a:t>from Delta Phi-UC Irvine.</a:t>
            </a:r>
            <a:r>
              <a:rPr lang="en-US" sz="1800" dirty="0">
                <a:solidFill>
                  <a:schemeClr val="bg1"/>
                </a:solidFill>
              </a:rPr>
              <a:t/>
            </a:r>
            <a:br>
              <a:rPr lang="en-US" sz="1800" dirty="0">
                <a:solidFill>
                  <a:schemeClr val="bg1"/>
                </a:solidFill>
              </a:rPr>
            </a:br>
            <a:r>
              <a:rPr lang="en-US" dirty="0">
                <a:solidFill>
                  <a:schemeClr val="bg1"/>
                </a:solidFill>
              </a:rPr>
              <a:t>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sz="2800" dirty="0">
                <a:solidFill>
                  <a:schemeClr val="bg2"/>
                </a:solidFill>
              </a:rPr>
              <a:t>Come on baby, why don’t you go DG</a:t>
            </a:r>
          </a:p>
          <a:p>
            <a:pPr marL="0" indent="0">
              <a:buNone/>
            </a:pPr>
            <a:r>
              <a:rPr lang="en-US" sz="2800" dirty="0">
                <a:solidFill>
                  <a:schemeClr val="bg2"/>
                </a:solidFill>
              </a:rPr>
              <a:t>And all that jazz?</a:t>
            </a:r>
          </a:p>
          <a:p>
            <a:pPr marL="0" indent="0">
              <a:buNone/>
            </a:pPr>
            <a:r>
              <a:rPr lang="en-US" sz="2800" dirty="0">
                <a:solidFill>
                  <a:schemeClr val="bg2"/>
                </a:solidFill>
              </a:rPr>
              <a:t>I’m </a:t>
            </a:r>
            <a:r>
              <a:rPr lang="en-US" sz="2800" dirty="0" err="1" smtClean="0">
                <a:solidFill>
                  <a:schemeClr val="bg2"/>
                </a:solidFill>
              </a:rPr>
              <a:t>gonna</a:t>
            </a:r>
            <a:r>
              <a:rPr lang="en-US" sz="2800" dirty="0" smtClean="0">
                <a:solidFill>
                  <a:schemeClr val="bg2"/>
                </a:solidFill>
              </a:rPr>
              <a:t> </a:t>
            </a:r>
            <a:r>
              <a:rPr lang="en-US" sz="2800" dirty="0">
                <a:solidFill>
                  <a:schemeClr val="bg2"/>
                </a:solidFill>
              </a:rPr>
              <a:t>pledge the house that’s the best for me</a:t>
            </a:r>
          </a:p>
          <a:p>
            <a:pPr marL="0" indent="0">
              <a:buNone/>
            </a:pPr>
            <a:r>
              <a:rPr lang="en-US" sz="2800" dirty="0">
                <a:solidFill>
                  <a:schemeClr val="bg2"/>
                </a:solidFill>
              </a:rPr>
              <a:t>And all that jazz.</a:t>
            </a:r>
          </a:p>
          <a:p>
            <a:pPr marL="0" indent="0">
              <a:buNone/>
            </a:pPr>
            <a:endParaRPr lang="en-US" sz="2800" dirty="0" smtClean="0">
              <a:solidFill>
                <a:schemeClr val="bg2"/>
              </a:solidFill>
            </a:endParaRPr>
          </a:p>
          <a:p>
            <a:pPr marL="0" indent="0">
              <a:buNone/>
            </a:pPr>
            <a:r>
              <a:rPr lang="en-US" sz="2800" dirty="0" smtClean="0">
                <a:solidFill>
                  <a:schemeClr val="bg2"/>
                </a:solidFill>
              </a:rPr>
              <a:t>Pledge </a:t>
            </a:r>
            <a:r>
              <a:rPr lang="en-US" sz="2800" dirty="0">
                <a:solidFill>
                  <a:schemeClr val="bg2"/>
                </a:solidFill>
              </a:rPr>
              <a:t>DG because it is the spot</a:t>
            </a:r>
          </a:p>
          <a:p>
            <a:pPr marL="0" indent="0">
              <a:buNone/>
            </a:pPr>
            <a:r>
              <a:rPr lang="en-US" sz="2800" dirty="0">
                <a:solidFill>
                  <a:schemeClr val="bg2"/>
                </a:solidFill>
              </a:rPr>
              <a:t>Where the girls are fun and their dates are hot.</a:t>
            </a:r>
          </a:p>
          <a:p>
            <a:pPr marL="0" indent="0">
              <a:buNone/>
            </a:pPr>
            <a:r>
              <a:rPr lang="en-US" sz="2800" dirty="0">
                <a:solidFill>
                  <a:schemeClr val="bg2"/>
                </a:solidFill>
              </a:rPr>
              <a:t>It’s just a crazy place where there’s a smiling face,</a:t>
            </a:r>
          </a:p>
          <a:p>
            <a:pPr marL="0" indent="0">
              <a:buNone/>
            </a:pPr>
            <a:r>
              <a:rPr lang="en-US" sz="2800" dirty="0">
                <a:solidFill>
                  <a:schemeClr val="bg2"/>
                </a:solidFill>
              </a:rPr>
              <a:t>And all that jazz</a:t>
            </a:r>
            <a:r>
              <a:rPr lang="en-US" sz="2800" dirty="0" smtClean="0">
                <a:solidFill>
                  <a:schemeClr val="bg2"/>
                </a:solidFill>
              </a:rPr>
              <a:t>.</a:t>
            </a:r>
            <a:endParaRPr lang="en-US" sz="2800" dirty="0">
              <a:solidFill>
                <a:schemeClr val="bg2"/>
              </a:solidFill>
            </a:endParaRPr>
          </a:p>
          <a:p>
            <a:pPr marL="0" indent="0">
              <a:buNone/>
            </a:pPr>
            <a:r>
              <a:rPr lang="en-US" dirty="0">
                <a:solidFill>
                  <a:schemeClr val="bg2"/>
                </a:solidFill>
              </a:rPr>
              <a:t> </a:t>
            </a:r>
          </a:p>
          <a:p>
            <a:endParaRPr lang="en-US" dirty="0">
              <a:solidFill>
                <a:schemeClr val="bg2"/>
              </a:solidFill>
            </a:endParaRPr>
          </a:p>
        </p:txBody>
      </p:sp>
    </p:spTree>
    <p:extLst>
      <p:ext uri="{BB962C8B-B14F-4D97-AF65-F5344CB8AC3E}">
        <p14:creationId xmlns:p14="http://schemas.microsoft.com/office/powerpoint/2010/main" val="16492188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There’s a Place for Us, Somewhere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We’ve found a new way of living,</a:t>
            </a:r>
          </a:p>
          <a:p>
            <a:pPr marL="0" indent="0">
              <a:buNone/>
            </a:pPr>
            <a:r>
              <a:rPr lang="en-US" sz="2600" dirty="0">
                <a:solidFill>
                  <a:schemeClr val="bg2"/>
                </a:solidFill>
              </a:rPr>
              <a:t>We’ve found a way of forgiving:  DG.</a:t>
            </a:r>
          </a:p>
          <a:p>
            <a:pPr marL="0" indent="0">
              <a:buNone/>
            </a:pPr>
            <a:r>
              <a:rPr lang="en-US" sz="2600" dirty="0">
                <a:solidFill>
                  <a:schemeClr val="bg2"/>
                </a:solidFill>
              </a:rPr>
              <a:t> </a:t>
            </a:r>
          </a:p>
          <a:p>
            <a:pPr marL="0" indent="0">
              <a:buNone/>
            </a:pPr>
            <a:r>
              <a:rPr lang="en-US" sz="2600" dirty="0">
                <a:solidFill>
                  <a:schemeClr val="bg2"/>
                </a:solidFill>
              </a:rPr>
              <a:t>There’s a place for you, DG’s the place for you.</a:t>
            </a:r>
          </a:p>
          <a:p>
            <a:pPr marL="0" indent="0">
              <a:buNone/>
            </a:pPr>
            <a:r>
              <a:rPr lang="en-US" sz="2600" dirty="0">
                <a:solidFill>
                  <a:schemeClr val="bg2"/>
                </a:solidFill>
              </a:rPr>
              <a:t>Look around at the sisters here, loving DG will take you there.</a:t>
            </a:r>
          </a:p>
          <a:p>
            <a:pPr marL="0" indent="0">
              <a:buNone/>
            </a:pPr>
            <a:r>
              <a:rPr lang="en-US" sz="2600" dirty="0">
                <a:solidFill>
                  <a:schemeClr val="bg2"/>
                </a:solidFill>
              </a:rPr>
              <a:t>Somehow, someday…DG</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963307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314325"/>
            <a:ext cx="8458200" cy="1143000"/>
          </a:xfrm>
        </p:spPr>
        <p:txBody>
          <a:bodyPr/>
          <a:lstStyle/>
          <a:p>
            <a:r>
              <a:rPr lang="en-US" sz="3600" b="1" dirty="0" smtClean="0">
                <a:solidFill>
                  <a:schemeClr val="bg1"/>
                </a:solidFill>
              </a:rPr>
              <a:t>Through the Eyes of Love</a:t>
            </a:r>
            <a:br>
              <a:rPr lang="en-US" sz="3600" b="1" dirty="0" smtClean="0">
                <a:solidFill>
                  <a:schemeClr val="bg1"/>
                </a:solidFill>
              </a:rPr>
            </a:br>
            <a:r>
              <a:rPr lang="en-US" sz="1800" dirty="0">
                <a:solidFill>
                  <a:schemeClr val="bg1"/>
                </a:solidFill>
              </a:rPr>
              <a:t>May be sung to the tune of the theme song from “Ice Castles” by Marvin </a:t>
            </a:r>
            <a:r>
              <a:rPr lang="en-US" sz="1800" dirty="0" smtClean="0">
                <a:solidFill>
                  <a:schemeClr val="bg1"/>
                </a:solidFill>
              </a:rPr>
              <a:t>Hamlisch.</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Please don’t let this feeling end, it’s everything we have, </a:t>
            </a:r>
          </a:p>
          <a:p>
            <a:pPr marL="0" indent="0">
              <a:buNone/>
            </a:pPr>
            <a:r>
              <a:rPr lang="en-US" dirty="0">
                <a:solidFill>
                  <a:schemeClr val="bg2"/>
                </a:solidFill>
              </a:rPr>
              <a:t>Everything we want to be, finding out what’s our now</a:t>
            </a:r>
          </a:p>
          <a:p>
            <a:pPr marL="0" indent="0">
              <a:buNone/>
            </a:pPr>
            <a:r>
              <a:rPr lang="en-US" dirty="0">
                <a:solidFill>
                  <a:schemeClr val="bg2"/>
                </a:solidFill>
              </a:rPr>
              <a:t>The bronze and pink and blue.</a:t>
            </a:r>
          </a:p>
          <a:p>
            <a:pPr marL="0" indent="0">
              <a:buNone/>
            </a:pPr>
            <a:r>
              <a:rPr lang="en-US" dirty="0">
                <a:solidFill>
                  <a:schemeClr val="bg2"/>
                </a:solidFill>
              </a:rPr>
              <a:t>And we want to show you, looking through our bonds of love.</a:t>
            </a:r>
          </a:p>
          <a:p>
            <a:pPr marL="0" indent="0">
              <a:buNone/>
            </a:pPr>
            <a:endParaRPr lang="en-US" dirty="0" smtClean="0">
              <a:solidFill>
                <a:schemeClr val="bg2"/>
              </a:solidFill>
            </a:endParaRPr>
          </a:p>
          <a:p>
            <a:pPr marL="0" indent="0">
              <a:buNone/>
            </a:pPr>
            <a:r>
              <a:rPr lang="en-US" dirty="0" smtClean="0">
                <a:solidFill>
                  <a:schemeClr val="bg2"/>
                </a:solidFill>
              </a:rPr>
              <a:t>Now </a:t>
            </a:r>
            <a:r>
              <a:rPr lang="en-US" dirty="0">
                <a:solidFill>
                  <a:schemeClr val="bg2"/>
                </a:solidFill>
              </a:rPr>
              <a:t>you should take your time, see Delta Gamma’s pride,</a:t>
            </a:r>
          </a:p>
          <a:p>
            <a:pPr marL="0" indent="0">
              <a:buNone/>
            </a:pPr>
            <a:r>
              <a:rPr lang="en-US" dirty="0">
                <a:solidFill>
                  <a:schemeClr val="bg2"/>
                </a:solidFill>
              </a:rPr>
              <a:t>As it comes out shining through</a:t>
            </a:r>
          </a:p>
          <a:p>
            <a:pPr marL="0" indent="0">
              <a:buNone/>
            </a:pPr>
            <a:r>
              <a:rPr lang="en-US" dirty="0">
                <a:solidFill>
                  <a:schemeClr val="bg2"/>
                </a:solidFill>
              </a:rPr>
              <a:t>Reaching out to touch you, sisterhood is true</a:t>
            </a:r>
          </a:p>
          <a:p>
            <a:pPr marL="0" indent="0">
              <a:buNone/>
            </a:pPr>
            <a:r>
              <a:rPr lang="en-US" dirty="0">
                <a:solidFill>
                  <a:schemeClr val="bg2"/>
                </a:solidFill>
              </a:rPr>
              <a:t>And friendship forever, too, looking through our bonds of love.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9611493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Vicki’s Song</a:t>
            </a:r>
            <a:br>
              <a:rPr lang="en-US" sz="3600" b="1" dirty="0" smtClean="0">
                <a:solidFill>
                  <a:schemeClr val="bg1"/>
                </a:solidFill>
              </a:rPr>
            </a:br>
            <a:r>
              <a:rPr lang="en-US" sz="1800" dirty="0" smtClean="0">
                <a:solidFill>
                  <a:schemeClr val="bg1"/>
                </a:solidFill>
              </a:rPr>
              <a:t>Music and Lyrics by Beta-Washington. </a:t>
            </a:r>
            <a:r>
              <a:rPr lang="en-US" sz="1800" dirty="0">
                <a:solidFill>
                  <a:schemeClr val="bg1"/>
                </a:solidFill>
              </a:rPr>
              <a:t>C</a:t>
            </a:r>
            <a:r>
              <a:rPr lang="en-US" sz="1800" dirty="0" smtClean="0">
                <a:solidFill>
                  <a:schemeClr val="bg1"/>
                </a:solidFill>
              </a:rPr>
              <a:t>heck with the chapter for the melody.</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Someday when my friends are here</a:t>
            </a:r>
          </a:p>
          <a:p>
            <a:pPr marL="0" indent="0">
              <a:buNone/>
            </a:pPr>
            <a:r>
              <a:rPr lang="en-US" sz="2600" dirty="0">
                <a:solidFill>
                  <a:schemeClr val="bg2"/>
                </a:solidFill>
              </a:rPr>
              <a:t>Things will be right, and things will be clear.</a:t>
            </a:r>
          </a:p>
          <a:p>
            <a:pPr marL="0" indent="0">
              <a:buNone/>
            </a:pPr>
            <a:r>
              <a:rPr lang="en-US" sz="2600" dirty="0">
                <a:solidFill>
                  <a:schemeClr val="bg2"/>
                </a:solidFill>
              </a:rPr>
              <a:t>Someday, when my friends are here.</a:t>
            </a:r>
          </a:p>
          <a:p>
            <a:pPr marL="0" indent="0">
              <a:buNone/>
            </a:pPr>
            <a:r>
              <a:rPr lang="en-US" sz="2600" dirty="0">
                <a:solidFill>
                  <a:schemeClr val="bg2"/>
                </a:solidFill>
              </a:rPr>
              <a:t> </a:t>
            </a:r>
          </a:p>
          <a:p>
            <a:pPr marL="0" indent="0">
              <a:buNone/>
            </a:pPr>
            <a:r>
              <a:rPr lang="en-US" sz="2600" dirty="0">
                <a:solidFill>
                  <a:schemeClr val="bg2"/>
                </a:solidFill>
              </a:rPr>
              <a:t>Someday things will go wrong,</a:t>
            </a:r>
          </a:p>
          <a:p>
            <a:pPr marL="0" indent="0">
              <a:buNone/>
            </a:pPr>
            <a:r>
              <a:rPr lang="en-US" sz="2600" dirty="0">
                <a:solidFill>
                  <a:schemeClr val="bg2"/>
                </a:solidFill>
              </a:rPr>
              <a:t>They will help me to be strong.</a:t>
            </a:r>
          </a:p>
          <a:p>
            <a:pPr marL="0" indent="0">
              <a:buNone/>
            </a:pPr>
            <a:r>
              <a:rPr lang="en-US" sz="2600" dirty="0">
                <a:solidFill>
                  <a:schemeClr val="bg2"/>
                </a:solidFill>
              </a:rPr>
              <a:t>Then I’ll know, what it means to belong.</a:t>
            </a:r>
          </a:p>
          <a:p>
            <a:pPr marL="0" indent="0">
              <a:buNone/>
            </a:pPr>
            <a:endParaRPr lang="en-US" sz="2600" dirty="0">
              <a:solidFill>
                <a:schemeClr val="bg2"/>
              </a:solidFill>
            </a:endParaRPr>
          </a:p>
        </p:txBody>
      </p:sp>
    </p:spTree>
    <p:extLst>
      <p:ext uri="{BB962C8B-B14F-4D97-AF65-F5344CB8AC3E}">
        <p14:creationId xmlns:p14="http://schemas.microsoft.com/office/powerpoint/2010/main" val="200676700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Vicki’s Song (cont’d.)</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Friends are so hard to find</a:t>
            </a:r>
          </a:p>
          <a:p>
            <a:pPr marL="0" indent="0">
              <a:buNone/>
            </a:pPr>
            <a:r>
              <a:rPr lang="en-US" sz="2600" dirty="0">
                <a:solidFill>
                  <a:schemeClr val="bg2"/>
                </a:solidFill>
              </a:rPr>
              <a:t>That for me I think you are just the right kind.</a:t>
            </a:r>
          </a:p>
          <a:p>
            <a:pPr marL="0" indent="0">
              <a:buNone/>
            </a:pPr>
            <a:r>
              <a:rPr lang="en-US" sz="2600" dirty="0">
                <a:solidFill>
                  <a:schemeClr val="bg2"/>
                </a:solidFill>
              </a:rPr>
              <a:t>If you will choose me to be your friend,</a:t>
            </a:r>
          </a:p>
          <a:p>
            <a:pPr marL="0" indent="0">
              <a:buNone/>
            </a:pPr>
            <a:r>
              <a:rPr lang="en-US" sz="2600" dirty="0">
                <a:solidFill>
                  <a:schemeClr val="bg2"/>
                </a:solidFill>
              </a:rPr>
              <a:t>Then I’ll choose you to be mine.</a:t>
            </a:r>
          </a:p>
          <a:p>
            <a:pPr marL="0" indent="0">
              <a:buNone/>
            </a:pPr>
            <a:r>
              <a:rPr lang="en-US" sz="2600" dirty="0">
                <a:solidFill>
                  <a:schemeClr val="bg2"/>
                </a:solidFill>
              </a:rPr>
              <a:t> </a:t>
            </a:r>
          </a:p>
          <a:p>
            <a:pPr marL="0" indent="0">
              <a:buNone/>
            </a:pPr>
            <a:r>
              <a:rPr lang="en-US" sz="2600" dirty="0">
                <a:solidFill>
                  <a:schemeClr val="bg2"/>
                </a:solidFill>
              </a:rPr>
              <a:t>It won’t be easy, we all know.</a:t>
            </a:r>
          </a:p>
          <a:p>
            <a:pPr marL="0" indent="0">
              <a:buNone/>
            </a:pPr>
            <a:r>
              <a:rPr lang="en-US" sz="2600" dirty="0">
                <a:solidFill>
                  <a:schemeClr val="bg2"/>
                </a:solidFill>
              </a:rPr>
              <a:t>It takes some stretching before you can grow.</a:t>
            </a:r>
          </a:p>
          <a:p>
            <a:pPr marL="0" indent="0">
              <a:buNone/>
            </a:pPr>
            <a:r>
              <a:rPr lang="en-US" sz="2600" dirty="0">
                <a:solidFill>
                  <a:schemeClr val="bg2"/>
                </a:solidFill>
              </a:rPr>
              <a:t>Sharing is hard, but we can try.</a:t>
            </a:r>
          </a:p>
          <a:p>
            <a:pPr marL="0" indent="0">
              <a:buNone/>
            </a:pPr>
            <a:endParaRPr lang="en-US" sz="2600" dirty="0">
              <a:solidFill>
                <a:schemeClr val="bg2"/>
              </a:solidFill>
            </a:endParaRPr>
          </a:p>
        </p:txBody>
      </p:sp>
    </p:spTree>
    <p:extLst>
      <p:ext uri="{BB962C8B-B14F-4D97-AF65-F5344CB8AC3E}">
        <p14:creationId xmlns:p14="http://schemas.microsoft.com/office/powerpoint/2010/main" val="23075725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Vicki’s Song (cont’d.)</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Trust is the important </a:t>
            </a:r>
            <a:r>
              <a:rPr lang="en-US" sz="2600" dirty="0" smtClean="0">
                <a:solidFill>
                  <a:schemeClr val="bg2"/>
                </a:solidFill>
              </a:rPr>
              <a:t>part –</a:t>
            </a:r>
            <a:endParaRPr lang="en-US" sz="2600" dirty="0">
              <a:solidFill>
                <a:schemeClr val="bg2"/>
              </a:solidFill>
            </a:endParaRPr>
          </a:p>
          <a:p>
            <a:pPr marL="0" indent="0">
              <a:buNone/>
            </a:pPr>
            <a:r>
              <a:rPr lang="en-US" sz="2600" dirty="0">
                <a:solidFill>
                  <a:schemeClr val="bg2"/>
                </a:solidFill>
              </a:rPr>
              <a:t>It has to come from inside your heart.</a:t>
            </a:r>
          </a:p>
          <a:p>
            <a:pPr marL="0" indent="0">
              <a:buNone/>
            </a:pPr>
            <a:r>
              <a:rPr lang="en-US" sz="2600" dirty="0">
                <a:solidFill>
                  <a:schemeClr val="bg2"/>
                </a:solidFill>
              </a:rPr>
              <a:t>After then if you’re here for a while, you see</a:t>
            </a:r>
          </a:p>
          <a:p>
            <a:pPr marL="0" indent="0">
              <a:buNone/>
            </a:pPr>
            <a:r>
              <a:rPr lang="en-US" sz="2600" dirty="0">
                <a:solidFill>
                  <a:schemeClr val="bg2"/>
                </a:solidFill>
              </a:rPr>
              <a:t>It’s more than worth the joy and the pain.</a:t>
            </a:r>
          </a:p>
          <a:p>
            <a:pPr marL="0" indent="0">
              <a:buNone/>
            </a:pPr>
            <a:r>
              <a:rPr lang="en-US" sz="2600" dirty="0">
                <a:solidFill>
                  <a:schemeClr val="bg2"/>
                </a:solidFill>
              </a:rPr>
              <a:t> </a:t>
            </a:r>
          </a:p>
          <a:p>
            <a:pPr marL="0" indent="0">
              <a:buNone/>
            </a:pPr>
            <a:r>
              <a:rPr lang="en-US" sz="2600" dirty="0">
                <a:solidFill>
                  <a:schemeClr val="bg2"/>
                </a:solidFill>
              </a:rPr>
              <a:t>Time goes by and so do the years.</a:t>
            </a:r>
          </a:p>
          <a:p>
            <a:pPr marL="0" indent="0">
              <a:buNone/>
            </a:pPr>
            <a:r>
              <a:rPr lang="en-US" sz="2600" dirty="0">
                <a:solidFill>
                  <a:schemeClr val="bg2"/>
                </a:solidFill>
              </a:rPr>
              <a:t>Now it seems so very </a:t>
            </a:r>
            <a:r>
              <a:rPr lang="en-US" sz="2600" dirty="0" smtClean="0">
                <a:solidFill>
                  <a:schemeClr val="bg2"/>
                </a:solidFill>
              </a:rPr>
              <a:t>clear – </a:t>
            </a:r>
            <a:endParaRPr lang="en-US" sz="2600" dirty="0">
              <a:solidFill>
                <a:schemeClr val="bg2"/>
              </a:solidFill>
            </a:endParaRPr>
          </a:p>
          <a:p>
            <a:pPr marL="0" indent="0">
              <a:buNone/>
            </a:pPr>
            <a:r>
              <a:rPr lang="en-US" sz="2600" dirty="0">
                <a:solidFill>
                  <a:schemeClr val="bg2"/>
                </a:solidFill>
              </a:rPr>
              <a:t>This is my home, my friends are here.</a:t>
            </a:r>
          </a:p>
          <a:p>
            <a:pPr marL="0" indent="0">
              <a:buNone/>
            </a:pPr>
            <a:r>
              <a:rPr lang="en-US" sz="2600" dirty="0">
                <a:solidFill>
                  <a:schemeClr val="bg2"/>
                </a:solidFill>
              </a:rPr>
              <a:t>This is my home, my friends are here.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7987884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We’d Like to Build the World a Home</a:t>
            </a:r>
            <a:br>
              <a:rPr lang="en-US" sz="3600" b="1" dirty="0" smtClean="0">
                <a:solidFill>
                  <a:schemeClr val="bg1"/>
                </a:solidFill>
              </a:rPr>
            </a:br>
            <a:r>
              <a:rPr lang="en-US" sz="1800" dirty="0">
                <a:solidFill>
                  <a:schemeClr val="bg1"/>
                </a:solidFill>
              </a:rPr>
              <a:t>May be sung to the tune, “I Want to Teach the World to Sing” by Greenway Backer, Cook &amp; </a:t>
            </a:r>
            <a:r>
              <a:rPr lang="en-US" sz="1800" dirty="0" smtClean="0">
                <a:solidFill>
                  <a:schemeClr val="bg1"/>
                </a:solidFill>
              </a:rPr>
              <a:t>Davis.</a:t>
            </a:r>
            <a:r>
              <a:rPr lang="en-US" sz="1800" dirty="0">
                <a:solidFill>
                  <a:schemeClr val="bg1"/>
                </a:solidFill>
              </a:rPr>
              <a:t/>
            </a:r>
            <a:br>
              <a:rPr lang="en-US" sz="1800" dirty="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normAutofit fontScale="92500" lnSpcReduction="20000"/>
          </a:bodyPr>
          <a:lstStyle/>
          <a:p>
            <a:pPr marL="0" indent="0">
              <a:buNone/>
            </a:pPr>
            <a:r>
              <a:rPr lang="en-US" sz="2800" dirty="0">
                <a:solidFill>
                  <a:schemeClr val="bg2"/>
                </a:solidFill>
              </a:rPr>
              <a:t>We’d like to build the world a home</a:t>
            </a:r>
          </a:p>
          <a:p>
            <a:pPr marL="0" indent="0">
              <a:buNone/>
            </a:pPr>
            <a:r>
              <a:rPr lang="en-US" sz="2800" dirty="0">
                <a:solidFill>
                  <a:schemeClr val="bg2"/>
                </a:solidFill>
              </a:rPr>
              <a:t>And furnish it with love.</a:t>
            </a:r>
          </a:p>
          <a:p>
            <a:pPr marL="0" indent="0">
              <a:buNone/>
            </a:pPr>
            <a:r>
              <a:rPr lang="en-US" sz="2800" dirty="0">
                <a:solidFill>
                  <a:schemeClr val="bg2"/>
                </a:solidFill>
              </a:rPr>
              <a:t>We’d paint the walls in pink and blue</a:t>
            </a:r>
          </a:p>
          <a:p>
            <a:pPr marL="0" indent="0">
              <a:buNone/>
            </a:pPr>
            <a:r>
              <a:rPr lang="en-US" sz="2800" dirty="0">
                <a:solidFill>
                  <a:schemeClr val="bg2"/>
                </a:solidFill>
              </a:rPr>
              <a:t>Hang anchors from above.</a:t>
            </a:r>
          </a:p>
          <a:p>
            <a:pPr marL="0" indent="0">
              <a:buNone/>
            </a:pPr>
            <a:r>
              <a:rPr lang="en-US" sz="2800" dirty="0">
                <a:solidFill>
                  <a:schemeClr val="bg2"/>
                </a:solidFill>
              </a:rPr>
              <a:t> </a:t>
            </a:r>
          </a:p>
          <a:p>
            <a:pPr marL="0" indent="0">
              <a:buNone/>
            </a:pPr>
            <a:r>
              <a:rPr lang="en-US" sz="2800" dirty="0">
                <a:solidFill>
                  <a:schemeClr val="bg2"/>
                </a:solidFill>
              </a:rPr>
              <a:t>The fireplace will be aglow</a:t>
            </a:r>
          </a:p>
          <a:p>
            <a:pPr marL="0" indent="0">
              <a:buNone/>
            </a:pPr>
            <a:r>
              <a:rPr lang="en-US" sz="2800" dirty="0">
                <a:solidFill>
                  <a:schemeClr val="bg2"/>
                </a:solidFill>
              </a:rPr>
              <a:t>The candles will burn bright,</a:t>
            </a:r>
          </a:p>
          <a:p>
            <a:pPr marL="0" indent="0">
              <a:buNone/>
            </a:pPr>
            <a:r>
              <a:rPr lang="en-US" sz="2800" dirty="0">
                <a:solidFill>
                  <a:schemeClr val="bg2"/>
                </a:solidFill>
              </a:rPr>
              <a:t>And when we sleep,</a:t>
            </a:r>
          </a:p>
          <a:p>
            <a:pPr marL="0" indent="0">
              <a:buNone/>
            </a:pPr>
            <a:r>
              <a:rPr lang="en-US" sz="2800" dirty="0">
                <a:solidFill>
                  <a:schemeClr val="bg2"/>
                </a:solidFill>
              </a:rPr>
              <a:t>Our dreams will rock us </a:t>
            </a:r>
          </a:p>
          <a:p>
            <a:pPr marL="0" indent="0">
              <a:buNone/>
            </a:pPr>
            <a:r>
              <a:rPr lang="en-US" sz="2800" dirty="0">
                <a:solidFill>
                  <a:schemeClr val="bg2"/>
                </a:solidFill>
              </a:rPr>
              <a:t>Gently through the night.</a:t>
            </a:r>
          </a:p>
          <a:p>
            <a:pPr marL="0" indent="0">
              <a:buNone/>
            </a:pPr>
            <a:endParaRPr lang="en-US" sz="2600" dirty="0">
              <a:solidFill>
                <a:schemeClr val="bg2"/>
              </a:solidFill>
            </a:endParaRPr>
          </a:p>
        </p:txBody>
      </p:sp>
    </p:spTree>
    <p:extLst>
      <p:ext uri="{BB962C8B-B14F-4D97-AF65-F5344CB8AC3E}">
        <p14:creationId xmlns:p14="http://schemas.microsoft.com/office/powerpoint/2010/main" val="37598136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We’d Like to Build the World a Home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normAutofit fontScale="92500" lnSpcReduction="20000"/>
          </a:bodyPr>
          <a:lstStyle/>
          <a:p>
            <a:pPr marL="0" indent="0">
              <a:buNone/>
            </a:pPr>
            <a:r>
              <a:rPr lang="en-US" sz="2800" dirty="0">
                <a:solidFill>
                  <a:schemeClr val="bg2"/>
                </a:solidFill>
              </a:rPr>
              <a:t>We’d like to sing the world a song</a:t>
            </a:r>
          </a:p>
          <a:p>
            <a:pPr marL="0" indent="0">
              <a:buNone/>
            </a:pPr>
            <a:r>
              <a:rPr lang="en-US" sz="2800" dirty="0">
                <a:solidFill>
                  <a:schemeClr val="bg2"/>
                </a:solidFill>
              </a:rPr>
              <a:t>In perfect harmony.</a:t>
            </a:r>
          </a:p>
          <a:p>
            <a:pPr marL="0" indent="0">
              <a:buNone/>
            </a:pPr>
            <a:r>
              <a:rPr lang="en-US" sz="2800" dirty="0">
                <a:solidFill>
                  <a:schemeClr val="bg2"/>
                </a:solidFill>
              </a:rPr>
              <a:t>And spread our warmth from coast to coast</a:t>
            </a:r>
          </a:p>
          <a:p>
            <a:pPr marL="0" indent="0">
              <a:buNone/>
            </a:pPr>
            <a:r>
              <a:rPr lang="en-US" sz="2800" dirty="0">
                <a:solidFill>
                  <a:schemeClr val="bg2"/>
                </a:solidFill>
              </a:rPr>
              <a:t>And our love of Delta G.</a:t>
            </a:r>
          </a:p>
          <a:p>
            <a:pPr marL="0" indent="0">
              <a:buNone/>
            </a:pPr>
            <a:r>
              <a:rPr lang="en-US" sz="2800" dirty="0">
                <a:solidFill>
                  <a:schemeClr val="bg2"/>
                </a:solidFill>
              </a:rPr>
              <a:t> </a:t>
            </a:r>
          </a:p>
          <a:p>
            <a:pPr marL="0" indent="0">
              <a:buNone/>
            </a:pPr>
            <a:r>
              <a:rPr lang="en-US" sz="2800" dirty="0">
                <a:solidFill>
                  <a:schemeClr val="bg2"/>
                </a:solidFill>
              </a:rPr>
              <a:t>Welcome to our home (DG)</a:t>
            </a:r>
          </a:p>
          <a:p>
            <a:pPr marL="0" indent="0">
              <a:buNone/>
            </a:pPr>
            <a:r>
              <a:rPr lang="en-US" sz="2800" dirty="0">
                <a:solidFill>
                  <a:schemeClr val="bg2"/>
                </a:solidFill>
              </a:rPr>
              <a:t>This is where you belong (Delta Gamma)</a:t>
            </a:r>
          </a:p>
          <a:p>
            <a:pPr marL="0" indent="0">
              <a:buNone/>
            </a:pPr>
            <a:r>
              <a:rPr lang="en-US" sz="2800" dirty="0">
                <a:solidFill>
                  <a:schemeClr val="bg2"/>
                </a:solidFill>
              </a:rPr>
              <a:t>Kick off your shoes</a:t>
            </a:r>
          </a:p>
          <a:p>
            <a:pPr marL="0" indent="0">
              <a:buNone/>
            </a:pPr>
            <a:r>
              <a:rPr lang="en-US" sz="2800" dirty="0">
                <a:solidFill>
                  <a:schemeClr val="bg2"/>
                </a:solidFill>
              </a:rPr>
              <a:t>Toss off the blues,</a:t>
            </a:r>
          </a:p>
          <a:p>
            <a:pPr marL="0" indent="0">
              <a:buNone/>
            </a:pPr>
            <a:r>
              <a:rPr lang="en-US" sz="2800" dirty="0">
                <a:solidFill>
                  <a:schemeClr val="bg2"/>
                </a:solidFill>
              </a:rPr>
              <a:t>And join in our song</a:t>
            </a:r>
            <a:r>
              <a:rPr lang="en-US" sz="2800" dirty="0" smtClean="0">
                <a:solidFill>
                  <a:schemeClr val="bg2"/>
                </a:solidFill>
              </a:rPr>
              <a:t>.</a:t>
            </a:r>
            <a:endParaRPr lang="en-US" sz="2800" dirty="0">
              <a:solidFill>
                <a:schemeClr val="bg2"/>
              </a:solidFill>
            </a:endParaRPr>
          </a:p>
        </p:txBody>
      </p:sp>
    </p:spTree>
    <p:extLst>
      <p:ext uri="{BB962C8B-B14F-4D97-AF65-F5344CB8AC3E}">
        <p14:creationId xmlns:p14="http://schemas.microsoft.com/office/powerpoint/2010/main" val="20796593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We’d Like to Build the World a Home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normAutofit/>
          </a:bodyPr>
          <a:lstStyle/>
          <a:p>
            <a:pPr marL="0" indent="0">
              <a:buNone/>
            </a:pPr>
            <a:r>
              <a:rPr lang="en-US" sz="2600" dirty="0">
                <a:solidFill>
                  <a:schemeClr val="bg2"/>
                </a:solidFill>
              </a:rPr>
              <a:t>We’d like to build the world a home</a:t>
            </a:r>
          </a:p>
          <a:p>
            <a:pPr marL="0" indent="0">
              <a:buNone/>
            </a:pPr>
            <a:r>
              <a:rPr lang="en-US" sz="2600" dirty="0">
                <a:solidFill>
                  <a:schemeClr val="bg2"/>
                </a:solidFill>
              </a:rPr>
              <a:t>And furnish it with love.</a:t>
            </a:r>
          </a:p>
          <a:p>
            <a:pPr marL="0" indent="0">
              <a:buNone/>
            </a:pPr>
            <a:r>
              <a:rPr lang="en-US" sz="2600" dirty="0">
                <a:solidFill>
                  <a:schemeClr val="bg2"/>
                </a:solidFill>
              </a:rPr>
              <a:t>We’d paint the walls in pink and blue</a:t>
            </a:r>
          </a:p>
          <a:p>
            <a:pPr marL="0" indent="0">
              <a:buNone/>
            </a:pPr>
            <a:r>
              <a:rPr lang="en-US" sz="2600" dirty="0">
                <a:solidFill>
                  <a:schemeClr val="bg2"/>
                </a:solidFill>
              </a:rPr>
              <a:t>Hang anchors from above.</a:t>
            </a:r>
          </a:p>
          <a:p>
            <a:pPr marL="0" indent="0">
              <a:buNone/>
            </a:pPr>
            <a:endParaRPr lang="en-US" sz="2800" dirty="0"/>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0272949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Well, Well, Well Hannah</a:t>
            </a:r>
            <a:br>
              <a:rPr lang="en-US" sz="3600" b="1" dirty="0" smtClean="0">
                <a:solidFill>
                  <a:schemeClr val="bg1"/>
                </a:solidFill>
              </a:rPr>
            </a:br>
            <a:r>
              <a:rPr lang="en-US" sz="1800" dirty="0">
                <a:solidFill>
                  <a:schemeClr val="bg1"/>
                </a:solidFill>
              </a:rPr>
              <a:t>Lyrics by Barbara Griswold </a:t>
            </a:r>
            <a:r>
              <a:rPr lang="en-US" sz="1800" dirty="0" err="1">
                <a:solidFill>
                  <a:schemeClr val="bg1"/>
                </a:solidFill>
              </a:rPr>
              <a:t>Laederach</a:t>
            </a:r>
            <a:r>
              <a:rPr lang="en-US" sz="1800" dirty="0">
                <a:solidFill>
                  <a:schemeClr val="bg1"/>
                </a:solidFill>
              </a:rPr>
              <a:t>, </a:t>
            </a:r>
            <a:r>
              <a:rPr lang="en-US" sz="1800" dirty="0" smtClean="0">
                <a:solidFill>
                  <a:schemeClr val="bg1"/>
                </a:solidFill>
              </a:rPr>
              <a:t>Lambda-Minnesota.</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Well, well, well, Hannah, My Delta Gamma</a:t>
            </a:r>
          </a:p>
          <a:p>
            <a:pPr marL="0" indent="0">
              <a:buNone/>
            </a:pPr>
            <a:r>
              <a:rPr lang="en-US" dirty="0" smtClean="0">
                <a:solidFill>
                  <a:schemeClr val="bg2"/>
                </a:solidFill>
              </a:rPr>
              <a:t>She’s </a:t>
            </a:r>
            <a:r>
              <a:rPr lang="en-US" dirty="0">
                <a:solidFill>
                  <a:schemeClr val="bg2"/>
                </a:solidFill>
              </a:rPr>
              <a:t>playing real hot tunes around her old </a:t>
            </a:r>
            <a:r>
              <a:rPr lang="en-US" dirty="0" err="1">
                <a:solidFill>
                  <a:schemeClr val="bg2"/>
                </a:solidFill>
              </a:rPr>
              <a:t>pianna</a:t>
            </a:r>
            <a:r>
              <a:rPr lang="en-US" dirty="0">
                <a:solidFill>
                  <a:schemeClr val="bg2"/>
                </a:solidFill>
              </a:rPr>
              <a:t>,</a:t>
            </a:r>
          </a:p>
          <a:p>
            <a:pPr marL="0" indent="0">
              <a:buNone/>
            </a:pPr>
            <a:r>
              <a:rPr lang="en-US" dirty="0">
                <a:solidFill>
                  <a:schemeClr val="bg2"/>
                </a:solidFill>
              </a:rPr>
              <a:t>She’s really nifty, she plays so swiftly,</a:t>
            </a:r>
          </a:p>
          <a:p>
            <a:pPr marL="0" indent="0">
              <a:buNone/>
            </a:pPr>
            <a:r>
              <a:rPr lang="en-US" dirty="0">
                <a:solidFill>
                  <a:schemeClr val="bg2"/>
                </a:solidFill>
              </a:rPr>
              <a:t>That nowadays it’s hard to keep the men away from her.</a:t>
            </a:r>
          </a:p>
          <a:p>
            <a:pPr marL="0" indent="0">
              <a:buNone/>
            </a:pPr>
            <a:r>
              <a:rPr lang="en-US" dirty="0">
                <a:solidFill>
                  <a:schemeClr val="bg2"/>
                </a:solidFill>
              </a:rPr>
              <a:t> </a:t>
            </a:r>
          </a:p>
          <a:p>
            <a:pPr marL="0" indent="0">
              <a:buNone/>
            </a:pPr>
            <a:r>
              <a:rPr lang="en-US" dirty="0">
                <a:solidFill>
                  <a:schemeClr val="bg2"/>
                </a:solidFill>
              </a:rPr>
              <a:t>Well, well, well, Hannah, My Delta Gamma.</a:t>
            </a:r>
          </a:p>
          <a:p>
            <a:pPr marL="0" indent="0">
              <a:buNone/>
            </a:pPr>
            <a:r>
              <a:rPr lang="en-US" dirty="0">
                <a:solidFill>
                  <a:schemeClr val="bg2"/>
                </a:solidFill>
              </a:rPr>
              <a:t>Oh, how I long to tell her that I love her so, so, so</a:t>
            </a:r>
          </a:p>
          <a:p>
            <a:pPr marL="0" indent="0">
              <a:buNone/>
            </a:pPr>
            <a:r>
              <a:rPr lang="en-US" dirty="0">
                <a:solidFill>
                  <a:schemeClr val="bg2"/>
                </a:solidFill>
              </a:rPr>
              <a:t>Oh, I don’t go for other faces, I just go for Hannah’s graces—</a:t>
            </a:r>
          </a:p>
          <a:p>
            <a:pPr marL="0" indent="0">
              <a:buNone/>
            </a:pPr>
            <a:r>
              <a:rPr lang="en-US" dirty="0">
                <a:solidFill>
                  <a:schemeClr val="bg2"/>
                </a:solidFill>
              </a:rPr>
              <a:t>Hannah, My Delta Gamma.</a:t>
            </a:r>
          </a:p>
          <a:p>
            <a:pPr marL="0" indent="0">
              <a:buNone/>
            </a:pPr>
            <a:endParaRPr lang="en-US" sz="2600" dirty="0">
              <a:solidFill>
                <a:schemeClr val="bg2"/>
              </a:solidFill>
            </a:endParaRPr>
          </a:p>
        </p:txBody>
      </p:sp>
    </p:spTree>
    <p:extLst>
      <p:ext uri="{BB962C8B-B14F-4D97-AF65-F5344CB8AC3E}">
        <p14:creationId xmlns:p14="http://schemas.microsoft.com/office/powerpoint/2010/main" val="15089487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Well, Well, Well Hannah (cont’d.)</a:t>
            </a:r>
            <a:r>
              <a:rPr lang="en-US" sz="3600" b="1" dirty="0" smtClean="0">
                <a:solidFill>
                  <a:schemeClr val="bg1"/>
                </a:solidFill>
              </a:rPr>
              <a:t/>
            </a:r>
            <a:br>
              <a:rPr lang="en-US" sz="3600" b="1" dirty="0" smtClean="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676400"/>
            <a:ext cx="9067800" cy="4343400"/>
          </a:xfrm>
        </p:spPr>
        <p:txBody>
          <a:bodyPr/>
          <a:lstStyle/>
          <a:p>
            <a:pPr marL="0" indent="0">
              <a:buNone/>
            </a:pPr>
            <a:r>
              <a:rPr lang="en-US" dirty="0">
                <a:solidFill>
                  <a:schemeClr val="bg2"/>
                </a:solidFill>
              </a:rPr>
              <a:t>Well, well, well, Hannah, My Delta Gamma.</a:t>
            </a:r>
          </a:p>
          <a:p>
            <a:pPr marL="0" indent="0">
              <a:buNone/>
            </a:pPr>
            <a:r>
              <a:rPr lang="en-US" dirty="0">
                <a:solidFill>
                  <a:schemeClr val="bg2"/>
                </a:solidFill>
              </a:rPr>
              <a:t>He’s playing red hot jazz around her old </a:t>
            </a:r>
            <a:r>
              <a:rPr lang="en-US" dirty="0" err="1">
                <a:solidFill>
                  <a:schemeClr val="bg2"/>
                </a:solidFill>
              </a:rPr>
              <a:t>pianna</a:t>
            </a:r>
            <a:endParaRPr lang="en-US" dirty="0">
              <a:solidFill>
                <a:schemeClr val="bg2"/>
              </a:solidFill>
            </a:endParaRPr>
          </a:p>
          <a:p>
            <a:pPr marL="0" indent="0">
              <a:buNone/>
            </a:pPr>
            <a:r>
              <a:rPr lang="en-US" dirty="0">
                <a:solidFill>
                  <a:schemeClr val="bg2"/>
                </a:solidFill>
              </a:rPr>
              <a:t>Now they’re so nifty they play so swiftly</a:t>
            </a:r>
          </a:p>
          <a:p>
            <a:pPr marL="0" indent="0">
              <a:buNone/>
            </a:pPr>
            <a:r>
              <a:rPr lang="en-US" dirty="0">
                <a:solidFill>
                  <a:schemeClr val="bg2"/>
                </a:solidFill>
              </a:rPr>
              <a:t>That nowadays it’s hard to keep the crowds away from them.</a:t>
            </a:r>
          </a:p>
          <a:p>
            <a:pPr marL="0" indent="0">
              <a:buNone/>
            </a:pPr>
            <a:r>
              <a:rPr lang="en-US" dirty="0">
                <a:solidFill>
                  <a:schemeClr val="bg2"/>
                </a:solidFill>
              </a:rPr>
              <a:t> </a:t>
            </a:r>
          </a:p>
          <a:p>
            <a:pPr marL="0" indent="0">
              <a:buNone/>
            </a:pPr>
            <a:r>
              <a:rPr lang="en-US" dirty="0">
                <a:solidFill>
                  <a:schemeClr val="bg2"/>
                </a:solidFill>
              </a:rPr>
              <a:t>Well, well, well, Hannah, and her cool man-</a:t>
            </a:r>
            <a:r>
              <a:rPr lang="en-US" dirty="0" err="1">
                <a:solidFill>
                  <a:schemeClr val="bg2"/>
                </a:solidFill>
              </a:rPr>
              <a:t>na.</a:t>
            </a:r>
            <a:endParaRPr lang="en-US" dirty="0">
              <a:solidFill>
                <a:schemeClr val="bg2"/>
              </a:solidFill>
            </a:endParaRPr>
          </a:p>
          <a:p>
            <a:pPr marL="0" indent="0">
              <a:buNone/>
            </a:pPr>
            <a:r>
              <a:rPr lang="en-US" dirty="0">
                <a:solidFill>
                  <a:schemeClr val="bg2"/>
                </a:solidFill>
              </a:rPr>
              <a:t>Oh, how I long to tell her that I love her so, so, so.</a:t>
            </a:r>
          </a:p>
          <a:p>
            <a:pPr marL="0" indent="0">
              <a:buNone/>
            </a:pPr>
            <a:r>
              <a:rPr lang="en-US" dirty="0">
                <a:solidFill>
                  <a:schemeClr val="bg2"/>
                </a:solidFill>
              </a:rPr>
              <a:t>Now, I don’t go for pretty faces, I’m still stuck on Hannah’s graces—</a:t>
            </a:r>
          </a:p>
          <a:p>
            <a:pPr marL="0" indent="0">
              <a:buNone/>
            </a:pPr>
            <a:r>
              <a:rPr lang="en-US" dirty="0">
                <a:solidFill>
                  <a:schemeClr val="bg2"/>
                </a:solidFill>
              </a:rPr>
              <a:t>Hannah, my Delta Gamma!</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59315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All that Jazz (cont’d)</a:t>
            </a:r>
            <a:endParaRPr lang="en-US" sz="3600" dirty="0">
              <a:solidFill>
                <a:schemeClr val="bg1"/>
              </a:solidFill>
            </a:endParaRPr>
          </a:p>
        </p:txBody>
      </p:sp>
      <p:sp>
        <p:nvSpPr>
          <p:cNvPr id="4" name="Rectangle 3"/>
          <p:cNvSpPr/>
          <p:nvPr/>
        </p:nvSpPr>
        <p:spPr>
          <a:xfrm>
            <a:off x="447675" y="1600200"/>
            <a:ext cx="8534400" cy="4893647"/>
          </a:xfrm>
          <a:prstGeom prst="rect">
            <a:avLst/>
          </a:prstGeom>
        </p:spPr>
        <p:txBody>
          <a:bodyPr wrap="square">
            <a:spAutoFit/>
          </a:bodyPr>
          <a:lstStyle/>
          <a:p>
            <a:r>
              <a:rPr lang="en-US" sz="2600" dirty="0">
                <a:solidFill>
                  <a:schemeClr val="bg2"/>
                </a:solidFill>
              </a:rPr>
              <a:t>Come on girls, why don’t you pledge DG,</a:t>
            </a:r>
          </a:p>
          <a:p>
            <a:r>
              <a:rPr lang="en-US" sz="2600" dirty="0">
                <a:solidFill>
                  <a:schemeClr val="bg2"/>
                </a:solidFill>
              </a:rPr>
              <a:t>And all that jazz?</a:t>
            </a:r>
          </a:p>
          <a:p>
            <a:r>
              <a:rPr lang="en-US" sz="2600" dirty="0">
                <a:solidFill>
                  <a:schemeClr val="bg2"/>
                </a:solidFill>
              </a:rPr>
              <a:t>I know this is the house where I can truly be me,</a:t>
            </a:r>
          </a:p>
          <a:p>
            <a:r>
              <a:rPr lang="en-US" sz="2600" dirty="0">
                <a:solidFill>
                  <a:schemeClr val="bg2"/>
                </a:solidFill>
              </a:rPr>
              <a:t>And all that jazz.</a:t>
            </a:r>
          </a:p>
          <a:p>
            <a:r>
              <a:rPr lang="en-US" sz="2600" dirty="0">
                <a:solidFill>
                  <a:schemeClr val="bg2"/>
                </a:solidFill>
              </a:rPr>
              <a:t>Come with me, I know a whoopee spot</a:t>
            </a:r>
          </a:p>
          <a:p>
            <a:r>
              <a:rPr lang="en-US" sz="2600" dirty="0">
                <a:solidFill>
                  <a:schemeClr val="bg2"/>
                </a:solidFill>
              </a:rPr>
              <a:t>Where the girls are cute, and their dates are hot.</a:t>
            </a:r>
          </a:p>
          <a:p>
            <a:r>
              <a:rPr lang="en-US" sz="2600" dirty="0">
                <a:solidFill>
                  <a:schemeClr val="bg2"/>
                </a:solidFill>
              </a:rPr>
              <a:t>It’s just a crazy place where there’s a smiling face,</a:t>
            </a:r>
          </a:p>
          <a:p>
            <a:r>
              <a:rPr lang="en-US" sz="2600" dirty="0">
                <a:solidFill>
                  <a:schemeClr val="bg2"/>
                </a:solidFill>
              </a:rPr>
              <a:t>And all that jazz.</a:t>
            </a:r>
          </a:p>
          <a:p>
            <a:r>
              <a:rPr lang="en-US" sz="2600" dirty="0">
                <a:solidFill>
                  <a:schemeClr val="bg2"/>
                </a:solidFill>
              </a:rPr>
              <a:t> </a:t>
            </a:r>
          </a:p>
          <a:p>
            <a:r>
              <a:rPr lang="en-US" sz="2600" dirty="0">
                <a:solidFill>
                  <a:schemeClr val="bg2"/>
                </a:solidFill>
              </a:rPr>
              <a:t>Oh, I love DG</a:t>
            </a:r>
          </a:p>
          <a:p>
            <a:r>
              <a:rPr lang="en-US" sz="2600" dirty="0">
                <a:solidFill>
                  <a:schemeClr val="bg2"/>
                </a:solidFill>
              </a:rPr>
              <a:t>Because it’s where I’m ME</a:t>
            </a:r>
          </a:p>
          <a:p>
            <a:r>
              <a:rPr lang="en-US" sz="2600" dirty="0">
                <a:solidFill>
                  <a:schemeClr val="bg2"/>
                </a:solidFill>
              </a:rPr>
              <a:t>And all…that…jazz…that jazz</a:t>
            </a:r>
            <a:r>
              <a:rPr lang="en-US" sz="2600" dirty="0" smtClean="0">
                <a:solidFill>
                  <a:schemeClr val="bg2"/>
                </a:solidFill>
              </a:rPr>
              <a:t>!</a:t>
            </a:r>
          </a:p>
        </p:txBody>
      </p:sp>
      <p:sp>
        <p:nvSpPr>
          <p:cNvPr id="5" name="TextBox 4"/>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74108615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Girls in This University</a:t>
            </a:r>
            <a:br>
              <a:rPr lang="en-US" sz="3600" b="1" dirty="0" smtClean="0">
                <a:solidFill>
                  <a:schemeClr val="bg1"/>
                </a:solidFill>
              </a:rPr>
            </a:br>
            <a:r>
              <a:rPr lang="en-US" sz="1800" dirty="0" smtClean="0">
                <a:solidFill>
                  <a:schemeClr val="bg1"/>
                </a:solidFill>
              </a:rPr>
              <a:t>Music and lyrics by Iota-Illinois.</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There are girls at this University,</a:t>
            </a:r>
          </a:p>
          <a:p>
            <a:pPr marL="0" indent="0">
              <a:buNone/>
            </a:pPr>
            <a:r>
              <a:rPr lang="en-US" sz="2600" dirty="0">
                <a:solidFill>
                  <a:schemeClr val="bg2"/>
                </a:solidFill>
              </a:rPr>
              <a:t>There are girls, there are girls, there are girls—</a:t>
            </a:r>
          </a:p>
          <a:p>
            <a:pPr marL="0" indent="0">
              <a:buNone/>
            </a:pPr>
            <a:r>
              <a:rPr lang="en-US" sz="2600" dirty="0">
                <a:solidFill>
                  <a:schemeClr val="bg2"/>
                </a:solidFill>
              </a:rPr>
              <a:t>But the girls that I like best to see,</a:t>
            </a:r>
          </a:p>
          <a:p>
            <a:pPr marL="0" indent="0">
              <a:buNone/>
            </a:pPr>
            <a:r>
              <a:rPr lang="en-US" sz="2600" dirty="0">
                <a:solidFill>
                  <a:schemeClr val="bg2"/>
                </a:solidFill>
              </a:rPr>
              <a:t>Are the girls, are the girls, are the girls—</a:t>
            </a:r>
          </a:p>
          <a:p>
            <a:pPr marL="0" indent="0">
              <a:buNone/>
            </a:pPr>
            <a:r>
              <a:rPr lang="en-US" sz="2600" dirty="0">
                <a:solidFill>
                  <a:schemeClr val="bg2"/>
                </a:solidFill>
              </a:rPr>
              <a:t>That have been </a:t>
            </a:r>
            <a:r>
              <a:rPr lang="en-US" sz="2600" dirty="0" smtClean="0">
                <a:solidFill>
                  <a:schemeClr val="bg2"/>
                </a:solidFill>
              </a:rPr>
              <a:t>searching </a:t>
            </a:r>
            <a:r>
              <a:rPr lang="en-US" sz="2600" dirty="0">
                <a:solidFill>
                  <a:schemeClr val="bg2"/>
                </a:solidFill>
              </a:rPr>
              <a:t>and looking for me…</a:t>
            </a:r>
          </a:p>
          <a:p>
            <a:pPr marL="0" indent="0">
              <a:buNone/>
            </a:pPr>
            <a:r>
              <a:rPr lang="en-US" sz="2600" dirty="0">
                <a:solidFill>
                  <a:schemeClr val="bg2"/>
                </a:solidFill>
              </a:rPr>
              <a:t>When I look at them, and they look at me</a:t>
            </a:r>
          </a:p>
          <a:p>
            <a:pPr marL="0" indent="0">
              <a:buNone/>
            </a:pPr>
            <a:r>
              <a:rPr lang="en-US" sz="2600" dirty="0">
                <a:solidFill>
                  <a:schemeClr val="bg2"/>
                </a:solidFill>
              </a:rPr>
              <a:t>And I know that they know, that I know that they know,</a:t>
            </a:r>
          </a:p>
          <a:p>
            <a:pPr marL="0" indent="0">
              <a:buNone/>
            </a:pPr>
            <a:r>
              <a:rPr lang="en-US" sz="2600" dirty="0">
                <a:solidFill>
                  <a:schemeClr val="bg2"/>
                </a:solidFill>
              </a:rPr>
              <a:t>The best is—DG!</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9271247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Delta Gamma (With My Sidekick a Little Hannah)</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Delta </a:t>
            </a:r>
            <a:r>
              <a:rPr lang="en-US" sz="2600" dirty="0" err="1">
                <a:solidFill>
                  <a:schemeClr val="bg2"/>
                </a:solidFill>
              </a:rPr>
              <a:t>Delta</a:t>
            </a:r>
            <a:r>
              <a:rPr lang="en-US" sz="2600" dirty="0">
                <a:solidFill>
                  <a:schemeClr val="bg2"/>
                </a:solidFill>
              </a:rPr>
              <a:t> Gamma, </a:t>
            </a:r>
            <a:endParaRPr lang="en-US" sz="2600" dirty="0" smtClean="0">
              <a:solidFill>
                <a:schemeClr val="bg2"/>
              </a:solidFill>
            </a:endParaRPr>
          </a:p>
          <a:p>
            <a:pPr marL="0" indent="0">
              <a:buNone/>
            </a:pPr>
            <a:r>
              <a:rPr lang="en-US" sz="2600" dirty="0" smtClean="0">
                <a:solidFill>
                  <a:schemeClr val="bg2"/>
                </a:solidFill>
              </a:rPr>
              <a:t>I’m </a:t>
            </a:r>
            <a:r>
              <a:rPr lang="en-US" sz="2600" dirty="0">
                <a:solidFill>
                  <a:schemeClr val="bg2"/>
                </a:solidFill>
              </a:rPr>
              <a:t>so happy, that I am a </a:t>
            </a:r>
          </a:p>
          <a:p>
            <a:pPr marL="0" indent="0">
              <a:buNone/>
            </a:pPr>
            <a:r>
              <a:rPr lang="en-US" sz="2600" dirty="0">
                <a:solidFill>
                  <a:schemeClr val="bg2"/>
                </a:solidFill>
              </a:rPr>
              <a:t>Delta, Delta Gamma, </a:t>
            </a:r>
            <a:endParaRPr lang="en-US" sz="2600" dirty="0" smtClean="0">
              <a:solidFill>
                <a:schemeClr val="bg2"/>
              </a:solidFill>
            </a:endParaRPr>
          </a:p>
          <a:p>
            <a:pPr marL="0" indent="0">
              <a:buNone/>
            </a:pPr>
            <a:r>
              <a:rPr lang="en-US" sz="2600" dirty="0" smtClean="0">
                <a:solidFill>
                  <a:schemeClr val="bg2"/>
                </a:solidFill>
              </a:rPr>
              <a:t>with </a:t>
            </a:r>
            <a:r>
              <a:rPr lang="en-US" sz="2600" dirty="0">
                <a:solidFill>
                  <a:schemeClr val="bg2"/>
                </a:solidFill>
              </a:rPr>
              <a:t>my sidekick—a little Hannah.</a:t>
            </a:r>
          </a:p>
          <a:p>
            <a:pPr marL="0" indent="0">
              <a:buNone/>
            </a:pPr>
            <a:endParaRPr lang="en-US" sz="2600" dirty="0" smtClean="0">
              <a:solidFill>
                <a:schemeClr val="bg2"/>
              </a:solidFill>
            </a:endParaRPr>
          </a:p>
          <a:p>
            <a:pPr marL="0" indent="0">
              <a:buNone/>
            </a:pPr>
            <a:r>
              <a:rPr lang="en-US" sz="2600" dirty="0" smtClean="0">
                <a:solidFill>
                  <a:schemeClr val="bg2"/>
                </a:solidFill>
              </a:rPr>
              <a:t>When </a:t>
            </a:r>
            <a:r>
              <a:rPr lang="en-US" sz="2600" dirty="0">
                <a:solidFill>
                  <a:schemeClr val="bg2"/>
                </a:solidFill>
              </a:rPr>
              <a:t>you see a DG </a:t>
            </a:r>
            <a:r>
              <a:rPr lang="en-US" sz="2600" dirty="0" err="1">
                <a:solidFill>
                  <a:schemeClr val="bg2"/>
                </a:solidFill>
              </a:rPr>
              <a:t>walkin</a:t>
            </a:r>
            <a:r>
              <a:rPr lang="en-US" sz="2600" dirty="0">
                <a:solidFill>
                  <a:schemeClr val="bg2"/>
                </a:solidFill>
              </a:rPr>
              <a:t>’, </a:t>
            </a:r>
            <a:endParaRPr lang="en-US" sz="2600" dirty="0" smtClean="0">
              <a:solidFill>
                <a:schemeClr val="bg2"/>
              </a:solidFill>
            </a:endParaRPr>
          </a:p>
          <a:p>
            <a:pPr marL="0" indent="0">
              <a:buNone/>
            </a:pPr>
            <a:r>
              <a:rPr lang="en-US" sz="2600" dirty="0" smtClean="0">
                <a:solidFill>
                  <a:schemeClr val="bg2"/>
                </a:solidFill>
              </a:rPr>
              <a:t>you </a:t>
            </a:r>
            <a:r>
              <a:rPr lang="en-US" sz="2600" dirty="0">
                <a:solidFill>
                  <a:schemeClr val="bg2"/>
                </a:solidFill>
              </a:rPr>
              <a:t>will see the others </a:t>
            </a:r>
            <a:r>
              <a:rPr lang="en-US" sz="2600" dirty="0" err="1">
                <a:solidFill>
                  <a:schemeClr val="bg2"/>
                </a:solidFill>
              </a:rPr>
              <a:t>talkin</a:t>
            </a:r>
            <a:r>
              <a:rPr lang="en-US" sz="2600" dirty="0">
                <a:solidFill>
                  <a:schemeClr val="bg2"/>
                </a:solidFill>
              </a:rPr>
              <a:t>’</a:t>
            </a:r>
          </a:p>
          <a:p>
            <a:pPr marL="0" indent="0">
              <a:buNone/>
            </a:pPr>
            <a:r>
              <a:rPr lang="en-US" sz="2600" dirty="0">
                <a:solidFill>
                  <a:schemeClr val="bg2"/>
                </a:solidFill>
              </a:rPr>
              <a:t>How they wish that they could be</a:t>
            </a:r>
            <a:r>
              <a:rPr lang="en-US" sz="2600" dirty="0" smtClean="0">
                <a:solidFill>
                  <a:schemeClr val="bg2"/>
                </a:solidFill>
              </a:rPr>
              <a:t>…</a:t>
            </a:r>
          </a:p>
          <a:p>
            <a:pPr marL="0" indent="0">
              <a:buNone/>
            </a:pPr>
            <a:r>
              <a:rPr lang="en-US" sz="2600" dirty="0" smtClean="0">
                <a:solidFill>
                  <a:schemeClr val="bg2"/>
                </a:solidFill>
              </a:rPr>
              <a:t>just </a:t>
            </a:r>
            <a:r>
              <a:rPr lang="en-US" sz="2600" dirty="0">
                <a:solidFill>
                  <a:schemeClr val="bg2"/>
                </a:solidFill>
              </a:rPr>
              <a:t>like me…a little DG!</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1473154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Hey, Look Us Over!</a:t>
            </a:r>
            <a:br>
              <a:rPr lang="en-US" sz="3600" b="1" dirty="0" smtClean="0">
                <a:solidFill>
                  <a:schemeClr val="bg1"/>
                </a:solidFill>
              </a:rPr>
            </a:br>
            <a:r>
              <a:rPr lang="en-US" sz="1800" dirty="0">
                <a:solidFill>
                  <a:schemeClr val="bg1"/>
                </a:solidFill>
              </a:rPr>
              <a:t>May be sung to the tune of “Hey, Look Me Over” from the musical </a:t>
            </a:r>
            <a:r>
              <a:rPr lang="en-US" sz="1800" b="1" i="1" dirty="0">
                <a:solidFill>
                  <a:schemeClr val="bg1"/>
                </a:solidFill>
              </a:rPr>
              <a:t>Wildcat </a:t>
            </a:r>
            <a:r>
              <a:rPr lang="en-US" sz="1800" dirty="0">
                <a:solidFill>
                  <a:schemeClr val="bg1"/>
                </a:solidFill>
              </a:rPr>
              <a:t>by Cy </a:t>
            </a:r>
            <a:r>
              <a:rPr lang="en-US" sz="1800" dirty="0" smtClean="0">
                <a:solidFill>
                  <a:schemeClr val="bg1"/>
                </a:solidFill>
              </a:rPr>
              <a:t>Coleman.</a:t>
            </a:r>
            <a:endParaRPr lang="en-US" sz="1800" b="1" dirty="0">
              <a:solidFill>
                <a:schemeClr val="bg1"/>
              </a:solidFill>
            </a:endParaRPr>
          </a:p>
        </p:txBody>
      </p:sp>
      <p:sp>
        <p:nvSpPr>
          <p:cNvPr id="3" name="Content Placeholder 2"/>
          <p:cNvSpPr>
            <a:spLocks noGrp="1"/>
          </p:cNvSpPr>
          <p:nvPr>
            <p:ph idx="1"/>
          </p:nvPr>
        </p:nvSpPr>
        <p:spPr>
          <a:xfrm>
            <a:off x="228600" y="1524000"/>
            <a:ext cx="8686800" cy="4781550"/>
          </a:xfrm>
        </p:spPr>
        <p:txBody>
          <a:bodyPr/>
          <a:lstStyle/>
          <a:p>
            <a:pPr marL="0" indent="0">
              <a:buNone/>
            </a:pPr>
            <a:r>
              <a:rPr lang="en-US" dirty="0">
                <a:solidFill>
                  <a:schemeClr val="bg2"/>
                </a:solidFill>
              </a:rPr>
              <a:t>Hey, look us over, give us the eye.</a:t>
            </a:r>
          </a:p>
          <a:p>
            <a:pPr marL="0" indent="0">
              <a:buNone/>
            </a:pPr>
            <a:r>
              <a:rPr lang="en-US" dirty="0">
                <a:solidFill>
                  <a:schemeClr val="bg2"/>
                </a:solidFill>
              </a:rPr>
              <a:t>We’re Delta Gammas and we can tell you why!</a:t>
            </a:r>
          </a:p>
          <a:p>
            <a:pPr marL="0" indent="0">
              <a:buNone/>
            </a:pPr>
            <a:r>
              <a:rPr lang="en-US" dirty="0">
                <a:solidFill>
                  <a:schemeClr val="bg2"/>
                </a:solidFill>
              </a:rPr>
              <a:t>We have the friendships, we have the fun.</a:t>
            </a:r>
          </a:p>
          <a:p>
            <a:pPr marL="0" indent="0">
              <a:buNone/>
            </a:pPr>
            <a:r>
              <a:rPr lang="en-US" dirty="0">
                <a:solidFill>
                  <a:schemeClr val="bg2"/>
                </a:solidFill>
              </a:rPr>
              <a:t>So give us a try, and you’ll know why</a:t>
            </a:r>
          </a:p>
          <a:p>
            <a:pPr marL="0" indent="0">
              <a:buNone/>
            </a:pPr>
            <a:r>
              <a:rPr lang="en-US" dirty="0">
                <a:solidFill>
                  <a:schemeClr val="bg2"/>
                </a:solidFill>
              </a:rPr>
              <a:t>We know we’re number one</a:t>
            </a:r>
            <a:r>
              <a:rPr lang="en-US" dirty="0" smtClean="0">
                <a:solidFill>
                  <a:schemeClr val="bg2"/>
                </a:solidFill>
              </a:rPr>
              <a:t>!</a:t>
            </a:r>
          </a:p>
          <a:p>
            <a:pPr marL="0" indent="0">
              <a:buNone/>
            </a:pPr>
            <a:endParaRPr lang="en-US" dirty="0">
              <a:solidFill>
                <a:schemeClr val="bg2"/>
              </a:solidFill>
            </a:endParaRPr>
          </a:p>
          <a:p>
            <a:pPr marL="0" indent="0">
              <a:buNone/>
            </a:pPr>
            <a:r>
              <a:rPr lang="en-US" dirty="0">
                <a:solidFill>
                  <a:schemeClr val="bg2"/>
                </a:solidFill>
              </a:rPr>
              <a:t>So, if you go for the glamour, go for the class,</a:t>
            </a:r>
          </a:p>
          <a:p>
            <a:pPr marL="0" indent="0">
              <a:buNone/>
            </a:pPr>
            <a:r>
              <a:rPr lang="en-US" dirty="0">
                <a:solidFill>
                  <a:schemeClr val="bg2"/>
                </a:solidFill>
              </a:rPr>
              <a:t>Go Delta Gamma like every classy lass.</a:t>
            </a:r>
          </a:p>
          <a:p>
            <a:pPr marL="0" indent="0">
              <a:buNone/>
            </a:pPr>
            <a:r>
              <a:rPr lang="en-US" dirty="0">
                <a:solidFill>
                  <a:schemeClr val="bg2"/>
                </a:solidFill>
              </a:rPr>
              <a:t>So, if you’re looking for the fraternity</a:t>
            </a:r>
          </a:p>
          <a:p>
            <a:pPr marL="0" indent="0">
              <a:buNone/>
            </a:pPr>
            <a:r>
              <a:rPr lang="en-US" dirty="0">
                <a:solidFill>
                  <a:schemeClr val="bg2"/>
                </a:solidFill>
              </a:rPr>
              <a:t>That’s right as right can be,</a:t>
            </a:r>
          </a:p>
          <a:p>
            <a:pPr marL="0" indent="0">
              <a:buNone/>
            </a:pPr>
            <a:r>
              <a:rPr lang="en-US" dirty="0">
                <a:solidFill>
                  <a:schemeClr val="bg2"/>
                </a:solidFill>
              </a:rPr>
              <a:t>Here’s the answer—DG!</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527058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Oh, You Can’t Get to Heaven</a:t>
            </a:r>
            <a:br>
              <a:rPr lang="en-US" sz="3600" b="1" dirty="0" smtClean="0">
                <a:solidFill>
                  <a:schemeClr val="bg1"/>
                </a:solidFill>
              </a:rPr>
            </a:br>
            <a:r>
              <a:rPr lang="en-US" sz="1800" dirty="0" smtClean="0">
                <a:solidFill>
                  <a:schemeClr val="bg1"/>
                </a:solidFill>
              </a:rPr>
              <a:t>Lyrics by Epsilon-Ohio State.</a:t>
            </a:r>
            <a:endParaRPr lang="en-US" sz="3600" b="1" dirty="0">
              <a:solidFill>
                <a:schemeClr val="bg1"/>
              </a:solidFill>
            </a:endParaRPr>
          </a:p>
        </p:txBody>
      </p:sp>
      <p:sp>
        <p:nvSpPr>
          <p:cNvPr id="3" name="Content Placeholder 2"/>
          <p:cNvSpPr>
            <a:spLocks noGrp="1"/>
          </p:cNvSpPr>
          <p:nvPr>
            <p:ph idx="1"/>
          </p:nvPr>
        </p:nvSpPr>
        <p:spPr>
          <a:xfrm>
            <a:off x="228600" y="1524000"/>
            <a:ext cx="8686800" cy="4800600"/>
          </a:xfrm>
        </p:spPr>
        <p:txBody>
          <a:bodyPr/>
          <a:lstStyle/>
          <a:p>
            <a:pPr marL="0" indent="0">
              <a:buNone/>
            </a:pPr>
            <a:r>
              <a:rPr lang="en-US" dirty="0">
                <a:solidFill>
                  <a:schemeClr val="bg2"/>
                </a:solidFill>
              </a:rPr>
              <a:t>Oh, you can’t get to </a:t>
            </a:r>
            <a:r>
              <a:rPr lang="en-US" dirty="0" err="1">
                <a:solidFill>
                  <a:schemeClr val="bg2"/>
                </a:solidFill>
              </a:rPr>
              <a:t>heav’n</a:t>
            </a:r>
            <a:r>
              <a:rPr lang="en-US" dirty="0">
                <a:solidFill>
                  <a:schemeClr val="bg2"/>
                </a:solidFill>
              </a:rPr>
              <a:t> with a Kappa key,</a:t>
            </a:r>
          </a:p>
          <a:p>
            <a:pPr marL="0" indent="0">
              <a:buNone/>
            </a:pPr>
            <a:r>
              <a:rPr lang="en-US" dirty="0">
                <a:solidFill>
                  <a:schemeClr val="bg2"/>
                </a:solidFill>
              </a:rPr>
              <a:t>It won’t unlock that door, you see.</a:t>
            </a:r>
          </a:p>
          <a:p>
            <a:pPr marL="0" indent="0">
              <a:buNone/>
            </a:pPr>
            <a:r>
              <a:rPr lang="en-US" dirty="0">
                <a:solidFill>
                  <a:schemeClr val="bg2"/>
                </a:solidFill>
              </a:rPr>
              <a:t>Oh, you can’t get to </a:t>
            </a:r>
            <a:r>
              <a:rPr lang="en-US" dirty="0" err="1">
                <a:solidFill>
                  <a:schemeClr val="bg2"/>
                </a:solidFill>
              </a:rPr>
              <a:t>heav’n</a:t>
            </a:r>
            <a:r>
              <a:rPr lang="en-US" dirty="0">
                <a:solidFill>
                  <a:schemeClr val="bg2"/>
                </a:solidFill>
              </a:rPr>
              <a:t> with Kappa key</a:t>
            </a:r>
          </a:p>
          <a:p>
            <a:pPr marL="0" indent="0">
              <a:buNone/>
            </a:pPr>
            <a:r>
              <a:rPr lang="en-US" dirty="0">
                <a:solidFill>
                  <a:schemeClr val="bg2"/>
                </a:solidFill>
              </a:rPr>
              <a:t>It won’t unlock that door, you see.</a:t>
            </a:r>
          </a:p>
          <a:p>
            <a:pPr marL="0" indent="0">
              <a:buNone/>
            </a:pPr>
            <a:r>
              <a:rPr lang="en-US" dirty="0">
                <a:solidFill>
                  <a:schemeClr val="bg2"/>
                </a:solidFill>
              </a:rPr>
              <a:t>I’m </a:t>
            </a:r>
            <a:r>
              <a:rPr lang="en-US" dirty="0" err="1">
                <a:solidFill>
                  <a:schemeClr val="bg2"/>
                </a:solidFill>
              </a:rPr>
              <a:t>gonna</a:t>
            </a:r>
            <a:r>
              <a:rPr lang="en-US" dirty="0">
                <a:solidFill>
                  <a:schemeClr val="bg2"/>
                </a:solidFill>
              </a:rPr>
              <a:t> pledge, O Delta G.</a:t>
            </a:r>
          </a:p>
          <a:p>
            <a:pPr marL="0" indent="0">
              <a:buNone/>
            </a:pPr>
            <a:r>
              <a:rPr lang="en-US" dirty="0">
                <a:solidFill>
                  <a:schemeClr val="bg2"/>
                </a:solidFill>
              </a:rPr>
              <a:t> </a:t>
            </a:r>
          </a:p>
          <a:p>
            <a:pPr marL="0" indent="0">
              <a:buNone/>
            </a:pPr>
            <a:r>
              <a:rPr lang="en-US" dirty="0">
                <a:solidFill>
                  <a:schemeClr val="bg2"/>
                </a:solidFill>
              </a:rPr>
              <a:t>Oh, you can’t get to </a:t>
            </a:r>
            <a:r>
              <a:rPr lang="en-US" dirty="0" err="1">
                <a:solidFill>
                  <a:schemeClr val="bg2"/>
                </a:solidFill>
              </a:rPr>
              <a:t>heav’n</a:t>
            </a:r>
            <a:r>
              <a:rPr lang="en-US" dirty="0">
                <a:solidFill>
                  <a:schemeClr val="bg2"/>
                </a:solidFill>
              </a:rPr>
              <a:t> with a Theta kite.</a:t>
            </a:r>
          </a:p>
          <a:p>
            <a:pPr marL="0" indent="0">
              <a:buNone/>
            </a:pPr>
            <a:r>
              <a:rPr lang="en-US" dirty="0">
                <a:solidFill>
                  <a:schemeClr val="bg2"/>
                </a:solidFill>
              </a:rPr>
              <a:t>You’ll sail right by that shining light.</a:t>
            </a:r>
          </a:p>
          <a:p>
            <a:pPr marL="0" indent="0">
              <a:buNone/>
            </a:pPr>
            <a:r>
              <a:rPr lang="en-US" dirty="0">
                <a:solidFill>
                  <a:schemeClr val="bg2"/>
                </a:solidFill>
              </a:rPr>
              <a:t>Oh, you can’t get to </a:t>
            </a:r>
            <a:r>
              <a:rPr lang="en-US" dirty="0" err="1">
                <a:solidFill>
                  <a:schemeClr val="bg2"/>
                </a:solidFill>
              </a:rPr>
              <a:t>heav’n</a:t>
            </a:r>
            <a:r>
              <a:rPr lang="en-US" dirty="0">
                <a:solidFill>
                  <a:schemeClr val="bg2"/>
                </a:solidFill>
              </a:rPr>
              <a:t> with a Theta kite.</a:t>
            </a:r>
          </a:p>
          <a:p>
            <a:pPr marL="0" indent="0">
              <a:buNone/>
            </a:pPr>
            <a:r>
              <a:rPr lang="en-US" dirty="0">
                <a:solidFill>
                  <a:schemeClr val="bg2"/>
                </a:solidFill>
              </a:rPr>
              <a:t>You’ll sail right by that shining light.</a:t>
            </a:r>
          </a:p>
          <a:p>
            <a:pPr marL="0" indent="0">
              <a:buNone/>
            </a:pPr>
            <a:r>
              <a:rPr lang="en-US" dirty="0">
                <a:solidFill>
                  <a:schemeClr val="bg2"/>
                </a:solidFill>
              </a:rPr>
              <a:t>I’m </a:t>
            </a:r>
            <a:r>
              <a:rPr lang="en-US" dirty="0" err="1">
                <a:solidFill>
                  <a:schemeClr val="bg2"/>
                </a:solidFill>
              </a:rPr>
              <a:t>gonna</a:t>
            </a:r>
            <a:r>
              <a:rPr lang="en-US" dirty="0">
                <a:solidFill>
                  <a:schemeClr val="bg2"/>
                </a:solidFill>
              </a:rPr>
              <a:t> pledge, O Delta G.</a:t>
            </a:r>
          </a:p>
          <a:p>
            <a:pPr marL="0" indent="0">
              <a:buNone/>
            </a:pPr>
            <a:endParaRPr lang="en-US" sz="2600" dirty="0">
              <a:solidFill>
                <a:schemeClr val="bg2"/>
              </a:solidFill>
            </a:endParaRPr>
          </a:p>
        </p:txBody>
      </p:sp>
    </p:spTree>
    <p:extLst>
      <p:ext uri="{BB962C8B-B14F-4D97-AF65-F5344CB8AC3E}">
        <p14:creationId xmlns:p14="http://schemas.microsoft.com/office/powerpoint/2010/main" val="14990542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Oh, You Can’t Get to Heaven (cont’d.)</a:t>
            </a:r>
            <a:endParaRPr lang="en-US" sz="3600" dirty="0">
              <a:solidFill>
                <a:schemeClr val="bg1"/>
              </a:solidFill>
            </a:endParaRPr>
          </a:p>
        </p:txBody>
      </p:sp>
      <p:sp>
        <p:nvSpPr>
          <p:cNvPr id="3" name="Content Placeholder 2"/>
          <p:cNvSpPr>
            <a:spLocks noGrp="1"/>
          </p:cNvSpPr>
          <p:nvPr>
            <p:ph idx="1"/>
          </p:nvPr>
        </p:nvSpPr>
        <p:spPr>
          <a:xfrm>
            <a:off x="228600" y="1524000"/>
            <a:ext cx="8686800" cy="4800600"/>
          </a:xfrm>
        </p:spPr>
        <p:txBody>
          <a:bodyPr/>
          <a:lstStyle/>
          <a:p>
            <a:pPr marL="0" indent="0">
              <a:buNone/>
            </a:pPr>
            <a:r>
              <a:rPr lang="en-US" dirty="0">
                <a:solidFill>
                  <a:schemeClr val="bg2"/>
                </a:solidFill>
              </a:rPr>
              <a:t>Oh, you can’t get to </a:t>
            </a:r>
            <a:r>
              <a:rPr lang="en-US" dirty="0" err="1">
                <a:solidFill>
                  <a:schemeClr val="bg2"/>
                </a:solidFill>
              </a:rPr>
              <a:t>heav’n</a:t>
            </a:r>
            <a:r>
              <a:rPr lang="en-US" dirty="0">
                <a:solidFill>
                  <a:schemeClr val="bg2"/>
                </a:solidFill>
              </a:rPr>
              <a:t> with a </a:t>
            </a:r>
            <a:r>
              <a:rPr lang="en-US" dirty="0" smtClean="0">
                <a:solidFill>
                  <a:schemeClr val="bg2"/>
                </a:solidFill>
              </a:rPr>
              <a:t>Pi </a:t>
            </a:r>
            <a:r>
              <a:rPr lang="en-US" dirty="0">
                <a:solidFill>
                  <a:schemeClr val="bg2"/>
                </a:solidFill>
              </a:rPr>
              <a:t>Phi pin.</a:t>
            </a:r>
          </a:p>
          <a:p>
            <a:pPr marL="0" indent="0">
              <a:buNone/>
            </a:pPr>
            <a:r>
              <a:rPr lang="en-US" dirty="0">
                <a:solidFill>
                  <a:schemeClr val="bg2"/>
                </a:solidFill>
              </a:rPr>
              <a:t>They just won’t let those arrows in.</a:t>
            </a:r>
          </a:p>
          <a:p>
            <a:pPr marL="0" indent="0">
              <a:buNone/>
            </a:pPr>
            <a:r>
              <a:rPr lang="en-US" dirty="0">
                <a:solidFill>
                  <a:schemeClr val="bg2"/>
                </a:solidFill>
              </a:rPr>
              <a:t>Oh, you can’t get to </a:t>
            </a:r>
            <a:r>
              <a:rPr lang="en-US" dirty="0" err="1">
                <a:solidFill>
                  <a:schemeClr val="bg2"/>
                </a:solidFill>
              </a:rPr>
              <a:t>heav’n</a:t>
            </a:r>
            <a:r>
              <a:rPr lang="en-US" dirty="0">
                <a:solidFill>
                  <a:schemeClr val="bg2"/>
                </a:solidFill>
              </a:rPr>
              <a:t> with a Pi Phi pin.</a:t>
            </a:r>
          </a:p>
          <a:p>
            <a:pPr marL="0" indent="0">
              <a:buNone/>
            </a:pPr>
            <a:r>
              <a:rPr lang="en-US" dirty="0">
                <a:solidFill>
                  <a:schemeClr val="bg2"/>
                </a:solidFill>
              </a:rPr>
              <a:t>They just won’t let those arrows in.</a:t>
            </a:r>
          </a:p>
          <a:p>
            <a:pPr marL="0" indent="0">
              <a:buNone/>
            </a:pPr>
            <a:r>
              <a:rPr lang="en-US" dirty="0">
                <a:solidFill>
                  <a:schemeClr val="bg2"/>
                </a:solidFill>
              </a:rPr>
              <a:t>I’m </a:t>
            </a:r>
            <a:r>
              <a:rPr lang="en-US" dirty="0" err="1">
                <a:solidFill>
                  <a:schemeClr val="bg2"/>
                </a:solidFill>
              </a:rPr>
              <a:t>gonna</a:t>
            </a:r>
            <a:r>
              <a:rPr lang="en-US" dirty="0">
                <a:solidFill>
                  <a:schemeClr val="bg2"/>
                </a:solidFill>
              </a:rPr>
              <a:t> pledge O Delta G.</a:t>
            </a:r>
          </a:p>
          <a:p>
            <a:pPr marL="0" indent="0">
              <a:buNone/>
            </a:pPr>
            <a:endParaRPr lang="en-US" dirty="0">
              <a:solidFill>
                <a:schemeClr val="bg2"/>
              </a:solidFill>
            </a:endParaRPr>
          </a:p>
          <a:p>
            <a:pPr marL="0" indent="0">
              <a:buNone/>
            </a:pPr>
            <a:r>
              <a:rPr lang="en-US" dirty="0">
                <a:solidFill>
                  <a:schemeClr val="bg2"/>
                </a:solidFill>
              </a:rPr>
              <a:t>But you can get to </a:t>
            </a:r>
            <a:r>
              <a:rPr lang="en-US" dirty="0" err="1">
                <a:solidFill>
                  <a:schemeClr val="bg2"/>
                </a:solidFill>
              </a:rPr>
              <a:t>heav’n</a:t>
            </a:r>
            <a:r>
              <a:rPr lang="en-US" dirty="0">
                <a:solidFill>
                  <a:schemeClr val="bg2"/>
                </a:solidFill>
              </a:rPr>
              <a:t>, with an anchor gold</a:t>
            </a:r>
          </a:p>
          <a:p>
            <a:pPr marL="0" indent="0">
              <a:buNone/>
            </a:pPr>
            <a:r>
              <a:rPr lang="en-US" dirty="0">
                <a:solidFill>
                  <a:schemeClr val="bg2"/>
                </a:solidFill>
              </a:rPr>
              <a:t>Saint Peter likes those girls I’m told.</a:t>
            </a:r>
          </a:p>
          <a:p>
            <a:pPr marL="0" indent="0">
              <a:buNone/>
            </a:pPr>
            <a:r>
              <a:rPr lang="en-US" dirty="0">
                <a:solidFill>
                  <a:schemeClr val="bg2"/>
                </a:solidFill>
              </a:rPr>
              <a:t>I’m </a:t>
            </a:r>
            <a:r>
              <a:rPr lang="en-US" dirty="0" err="1">
                <a:solidFill>
                  <a:schemeClr val="bg2"/>
                </a:solidFill>
              </a:rPr>
              <a:t>gonna</a:t>
            </a:r>
            <a:r>
              <a:rPr lang="en-US" dirty="0">
                <a:solidFill>
                  <a:schemeClr val="bg2"/>
                </a:solidFill>
              </a:rPr>
              <a:t> pledge O Delta G.</a:t>
            </a:r>
          </a:p>
          <a:p>
            <a:pPr marL="0" indent="0">
              <a:buNone/>
            </a:pPr>
            <a:r>
              <a:rPr lang="en-US" dirty="0">
                <a:solidFill>
                  <a:schemeClr val="bg2"/>
                </a:solidFill>
              </a:rPr>
              <a:t>For it’s the best fraternity.</a:t>
            </a:r>
          </a:p>
          <a:p>
            <a:pPr marL="0" indent="0">
              <a:buNone/>
            </a:pPr>
            <a:r>
              <a:rPr lang="en-US" dirty="0">
                <a:solidFill>
                  <a:schemeClr val="bg2"/>
                </a:solidFill>
              </a:rPr>
              <a:t>I’m </a:t>
            </a:r>
            <a:r>
              <a:rPr lang="en-US" dirty="0" err="1">
                <a:solidFill>
                  <a:schemeClr val="bg2"/>
                </a:solidFill>
              </a:rPr>
              <a:t>gonna</a:t>
            </a:r>
            <a:r>
              <a:rPr lang="en-US" dirty="0">
                <a:solidFill>
                  <a:schemeClr val="bg2"/>
                </a:solidFill>
              </a:rPr>
              <a:t> pledge O Delta G.</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5653405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On the DG Line</a:t>
            </a:r>
            <a:br>
              <a:rPr lang="en-US" sz="3600" b="1" dirty="0" smtClean="0">
                <a:solidFill>
                  <a:schemeClr val="bg1"/>
                </a:solidFill>
              </a:rPr>
            </a:br>
            <a:r>
              <a:rPr lang="en-US" sz="1800" dirty="0">
                <a:solidFill>
                  <a:schemeClr val="bg1"/>
                </a:solidFill>
              </a:rPr>
              <a:t>May be sung to the tune of “Erie Canal” by Thomas S. </a:t>
            </a:r>
            <a:r>
              <a:rPr lang="en-US" sz="1800" dirty="0" smtClean="0">
                <a:solidFill>
                  <a:schemeClr val="bg1"/>
                </a:solidFill>
              </a:rPr>
              <a:t>Allen.</a:t>
            </a:r>
            <a:endParaRPr lang="en-US" sz="1800" b="1" dirty="0">
              <a:solidFill>
                <a:schemeClr val="bg1"/>
              </a:solidFill>
            </a:endParaRPr>
          </a:p>
        </p:txBody>
      </p:sp>
      <p:sp>
        <p:nvSpPr>
          <p:cNvPr id="3" name="Content Placeholder 2"/>
          <p:cNvSpPr>
            <a:spLocks noGrp="1"/>
          </p:cNvSpPr>
          <p:nvPr>
            <p:ph idx="1"/>
          </p:nvPr>
        </p:nvSpPr>
        <p:spPr>
          <a:xfrm>
            <a:off x="228600" y="1524000"/>
            <a:ext cx="8686800" cy="4781550"/>
          </a:xfrm>
        </p:spPr>
        <p:txBody>
          <a:bodyPr/>
          <a:lstStyle/>
          <a:p>
            <a:pPr marL="0" indent="0">
              <a:buNone/>
            </a:pPr>
            <a:r>
              <a:rPr lang="en-US" sz="2600" b="1" dirty="0" smtClean="0">
                <a:solidFill>
                  <a:schemeClr val="bg2"/>
                </a:solidFill>
              </a:rPr>
              <a:t>Chorus:</a:t>
            </a:r>
          </a:p>
          <a:p>
            <a:pPr marL="0" indent="0">
              <a:buNone/>
            </a:pPr>
            <a:r>
              <a:rPr lang="en-US" sz="2600" b="1" dirty="0" smtClean="0">
                <a:solidFill>
                  <a:schemeClr val="bg2"/>
                </a:solidFill>
              </a:rPr>
              <a:t>On </a:t>
            </a:r>
            <a:r>
              <a:rPr lang="en-US" sz="2600" b="1" dirty="0">
                <a:solidFill>
                  <a:schemeClr val="bg2"/>
                </a:solidFill>
              </a:rPr>
              <a:t>the DG line, on the DG line,</a:t>
            </a:r>
            <a:endParaRPr lang="en-US" sz="2600" dirty="0">
              <a:solidFill>
                <a:schemeClr val="bg2"/>
              </a:solidFill>
            </a:endParaRPr>
          </a:p>
          <a:p>
            <a:pPr marL="0" indent="0">
              <a:buNone/>
            </a:pPr>
            <a:r>
              <a:rPr lang="en-US" sz="2600" b="1" dirty="0">
                <a:solidFill>
                  <a:schemeClr val="bg2"/>
                </a:solidFill>
              </a:rPr>
              <a:t>Rain or shine, we think you’re fine.</a:t>
            </a:r>
            <a:endParaRPr lang="en-US" sz="2600" dirty="0">
              <a:solidFill>
                <a:schemeClr val="bg2"/>
              </a:solidFill>
            </a:endParaRPr>
          </a:p>
          <a:p>
            <a:pPr marL="0" indent="0">
              <a:buNone/>
            </a:pPr>
            <a:r>
              <a:rPr lang="en-US" sz="2600" b="1" dirty="0">
                <a:solidFill>
                  <a:schemeClr val="bg2"/>
                </a:solidFill>
              </a:rPr>
              <a:t>Bronze, pink, and blue and the anchor, too.</a:t>
            </a:r>
            <a:endParaRPr lang="en-US" sz="2600" dirty="0">
              <a:solidFill>
                <a:schemeClr val="bg2"/>
              </a:solidFill>
            </a:endParaRPr>
          </a:p>
          <a:p>
            <a:pPr marL="0" indent="0">
              <a:buNone/>
            </a:pPr>
            <a:r>
              <a:rPr lang="en-US" sz="2600" b="1" dirty="0">
                <a:solidFill>
                  <a:schemeClr val="bg2"/>
                </a:solidFill>
              </a:rPr>
              <a:t>We’re </a:t>
            </a:r>
            <a:r>
              <a:rPr lang="en-US" sz="2600" b="1" dirty="0" err="1">
                <a:solidFill>
                  <a:schemeClr val="bg2"/>
                </a:solidFill>
              </a:rPr>
              <a:t>ridin</a:t>
            </a:r>
            <a:r>
              <a:rPr lang="en-US" sz="2600" b="1" dirty="0">
                <a:solidFill>
                  <a:schemeClr val="bg2"/>
                </a:solidFill>
              </a:rPr>
              <a:t>’, </a:t>
            </a:r>
            <a:r>
              <a:rPr lang="en-US" sz="2600" b="1" dirty="0" err="1">
                <a:solidFill>
                  <a:schemeClr val="bg2"/>
                </a:solidFill>
              </a:rPr>
              <a:t>ridin</a:t>
            </a:r>
            <a:r>
              <a:rPr lang="en-US" sz="2600" b="1" dirty="0">
                <a:solidFill>
                  <a:schemeClr val="bg2"/>
                </a:solidFill>
              </a:rPr>
              <a:t>’ </a:t>
            </a:r>
            <a:r>
              <a:rPr lang="en-US" sz="2600" b="1" dirty="0" err="1">
                <a:solidFill>
                  <a:schemeClr val="bg2"/>
                </a:solidFill>
              </a:rPr>
              <a:t>ridin</a:t>
            </a:r>
            <a:r>
              <a:rPr lang="en-US" sz="2600" b="1" dirty="0">
                <a:solidFill>
                  <a:schemeClr val="bg2"/>
                </a:solidFill>
              </a:rPr>
              <a:t>’, on the Del-ta Gam-ma line.</a:t>
            </a:r>
            <a:endParaRPr lang="en-US" sz="2600" dirty="0">
              <a:solidFill>
                <a:schemeClr val="bg2"/>
              </a:solidFill>
            </a:endParaRPr>
          </a:p>
          <a:p>
            <a:pPr marL="0" indent="0">
              <a:buNone/>
            </a:pPr>
            <a:r>
              <a:rPr lang="en-US" sz="2600" dirty="0">
                <a:solidFill>
                  <a:schemeClr val="bg2"/>
                </a:solidFill>
              </a:rPr>
              <a:t> </a:t>
            </a:r>
          </a:p>
          <a:p>
            <a:pPr marL="0" indent="0">
              <a:buNone/>
            </a:pPr>
            <a:r>
              <a:rPr lang="en-US" sz="2600" dirty="0">
                <a:solidFill>
                  <a:schemeClr val="bg2"/>
                </a:solidFill>
              </a:rPr>
              <a:t>Oh, there was a girl from Tennessee,</a:t>
            </a:r>
          </a:p>
          <a:p>
            <a:pPr marL="0" indent="0">
              <a:buNone/>
            </a:pPr>
            <a:r>
              <a:rPr lang="en-US" sz="2600" dirty="0">
                <a:solidFill>
                  <a:schemeClr val="bg2"/>
                </a:solidFill>
              </a:rPr>
              <a:t>She came here as a legacy.</a:t>
            </a:r>
          </a:p>
          <a:p>
            <a:pPr marL="0" indent="0">
              <a:buNone/>
            </a:pPr>
            <a:r>
              <a:rPr lang="en-US" sz="2600" dirty="0">
                <a:solidFill>
                  <a:schemeClr val="bg2"/>
                </a:solidFill>
              </a:rPr>
              <a:t>And when she pledged, she pledged D-G.</a:t>
            </a:r>
          </a:p>
          <a:p>
            <a:pPr marL="0" indent="0">
              <a:buNone/>
            </a:pPr>
            <a:r>
              <a:rPr lang="en-US" sz="2600" dirty="0">
                <a:solidFill>
                  <a:schemeClr val="bg2"/>
                </a:solidFill>
              </a:rPr>
              <a:t>Now, she’s a member of the old family tree</a:t>
            </a:r>
            <a:r>
              <a:rPr lang="en-US" sz="2600" dirty="0" smtClean="0">
                <a:solidFill>
                  <a:schemeClr val="bg2"/>
                </a:solidFill>
              </a:rPr>
              <a:t>.</a:t>
            </a:r>
            <a:endParaRPr lang="en-US" sz="2600" dirty="0">
              <a:solidFill>
                <a:schemeClr val="bg2"/>
              </a:solidFill>
            </a:endParaRPr>
          </a:p>
        </p:txBody>
      </p:sp>
    </p:spTree>
    <p:extLst>
      <p:ext uri="{BB962C8B-B14F-4D97-AF65-F5344CB8AC3E}">
        <p14:creationId xmlns:p14="http://schemas.microsoft.com/office/powerpoint/2010/main" val="15654339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On the DG Line (cont’d.)</a:t>
            </a:r>
            <a:r>
              <a:rPr lang="en-US" sz="3600" b="1" dirty="0" smtClean="0">
                <a:solidFill>
                  <a:schemeClr val="bg1"/>
                </a:solidFill>
              </a:rPr>
              <a:t/>
            </a:r>
            <a:br>
              <a:rPr lang="en-US" sz="3600" b="1" dirty="0" smtClean="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524000"/>
            <a:ext cx="8686800" cy="4781550"/>
          </a:xfrm>
        </p:spPr>
        <p:txBody>
          <a:bodyPr/>
          <a:lstStyle/>
          <a:p>
            <a:pPr marL="0" indent="0">
              <a:buNone/>
            </a:pPr>
            <a:r>
              <a:rPr lang="en-US" sz="2600" b="1" dirty="0" smtClean="0">
                <a:solidFill>
                  <a:schemeClr val="bg2"/>
                </a:solidFill>
              </a:rPr>
              <a:t>Chorus:</a:t>
            </a:r>
          </a:p>
          <a:p>
            <a:pPr marL="0" indent="0">
              <a:buNone/>
            </a:pPr>
            <a:r>
              <a:rPr lang="en-US" sz="2600" b="1" dirty="0" smtClean="0">
                <a:solidFill>
                  <a:schemeClr val="bg2"/>
                </a:solidFill>
              </a:rPr>
              <a:t>On </a:t>
            </a:r>
            <a:r>
              <a:rPr lang="en-US" sz="2600" b="1" dirty="0">
                <a:solidFill>
                  <a:schemeClr val="bg2"/>
                </a:solidFill>
              </a:rPr>
              <a:t>the DG line, on the DG line,</a:t>
            </a:r>
            <a:endParaRPr lang="en-US" sz="2600" dirty="0">
              <a:solidFill>
                <a:schemeClr val="bg2"/>
              </a:solidFill>
            </a:endParaRPr>
          </a:p>
          <a:p>
            <a:pPr marL="0" indent="0">
              <a:buNone/>
            </a:pPr>
            <a:r>
              <a:rPr lang="en-US" sz="2600" b="1" dirty="0">
                <a:solidFill>
                  <a:schemeClr val="bg2"/>
                </a:solidFill>
              </a:rPr>
              <a:t>Rain or shine, we think you’re fine.</a:t>
            </a:r>
            <a:endParaRPr lang="en-US" sz="2600" dirty="0">
              <a:solidFill>
                <a:schemeClr val="bg2"/>
              </a:solidFill>
            </a:endParaRPr>
          </a:p>
          <a:p>
            <a:pPr marL="0" indent="0">
              <a:buNone/>
            </a:pPr>
            <a:r>
              <a:rPr lang="en-US" sz="2600" b="1" dirty="0">
                <a:solidFill>
                  <a:schemeClr val="bg2"/>
                </a:solidFill>
              </a:rPr>
              <a:t>Bronze, pink, and blue and the anchor, too.</a:t>
            </a:r>
            <a:endParaRPr lang="en-US" sz="2600" dirty="0">
              <a:solidFill>
                <a:schemeClr val="bg2"/>
              </a:solidFill>
            </a:endParaRPr>
          </a:p>
          <a:p>
            <a:pPr marL="0" indent="0">
              <a:buNone/>
            </a:pPr>
            <a:r>
              <a:rPr lang="en-US" sz="2600" b="1" dirty="0">
                <a:solidFill>
                  <a:schemeClr val="bg2"/>
                </a:solidFill>
              </a:rPr>
              <a:t>We’re </a:t>
            </a:r>
            <a:r>
              <a:rPr lang="en-US" sz="2600" b="1" dirty="0" err="1">
                <a:solidFill>
                  <a:schemeClr val="bg2"/>
                </a:solidFill>
              </a:rPr>
              <a:t>ridin</a:t>
            </a:r>
            <a:r>
              <a:rPr lang="en-US" sz="2600" b="1" dirty="0">
                <a:solidFill>
                  <a:schemeClr val="bg2"/>
                </a:solidFill>
              </a:rPr>
              <a:t>’, </a:t>
            </a:r>
            <a:r>
              <a:rPr lang="en-US" sz="2600" b="1" dirty="0" err="1">
                <a:solidFill>
                  <a:schemeClr val="bg2"/>
                </a:solidFill>
              </a:rPr>
              <a:t>ridin</a:t>
            </a:r>
            <a:r>
              <a:rPr lang="en-US" sz="2600" b="1" dirty="0">
                <a:solidFill>
                  <a:schemeClr val="bg2"/>
                </a:solidFill>
              </a:rPr>
              <a:t>’ </a:t>
            </a:r>
            <a:r>
              <a:rPr lang="en-US" sz="2600" b="1" dirty="0" err="1">
                <a:solidFill>
                  <a:schemeClr val="bg2"/>
                </a:solidFill>
              </a:rPr>
              <a:t>ridin</a:t>
            </a:r>
            <a:r>
              <a:rPr lang="en-US" sz="2600" b="1" dirty="0">
                <a:solidFill>
                  <a:schemeClr val="bg2"/>
                </a:solidFill>
              </a:rPr>
              <a:t>’, on the Del-ta Gam-ma line.</a:t>
            </a:r>
            <a:endParaRPr lang="en-US" sz="2600" dirty="0">
              <a:solidFill>
                <a:schemeClr val="bg2"/>
              </a:solidFill>
            </a:endParaRPr>
          </a:p>
          <a:p>
            <a:pPr marL="0" indent="0">
              <a:buNone/>
            </a:pPr>
            <a:r>
              <a:rPr lang="en-US" sz="2600" dirty="0">
                <a:solidFill>
                  <a:schemeClr val="bg2"/>
                </a:solidFill>
              </a:rPr>
              <a:t> </a:t>
            </a:r>
          </a:p>
          <a:p>
            <a:pPr marL="0" indent="0">
              <a:buNone/>
            </a:pPr>
            <a:r>
              <a:rPr lang="en-US" sz="2600" dirty="0">
                <a:solidFill>
                  <a:schemeClr val="bg2"/>
                </a:solidFill>
              </a:rPr>
              <a:t>Oh, there was a girl from Washington,</a:t>
            </a:r>
          </a:p>
          <a:p>
            <a:pPr marL="0" indent="0">
              <a:buNone/>
            </a:pPr>
            <a:r>
              <a:rPr lang="en-US" sz="2600" dirty="0">
                <a:solidFill>
                  <a:schemeClr val="bg2"/>
                </a:solidFill>
              </a:rPr>
              <a:t>She came here to have some fun.</a:t>
            </a:r>
          </a:p>
          <a:p>
            <a:pPr marL="0" indent="0">
              <a:buNone/>
            </a:pPr>
            <a:r>
              <a:rPr lang="en-US" sz="2600" dirty="0">
                <a:solidFill>
                  <a:schemeClr val="bg2"/>
                </a:solidFill>
              </a:rPr>
              <a:t>She went home with a Phi </a:t>
            </a:r>
            <a:r>
              <a:rPr lang="en-US" sz="2600" dirty="0" err="1">
                <a:solidFill>
                  <a:schemeClr val="bg2"/>
                </a:solidFill>
              </a:rPr>
              <a:t>Delt</a:t>
            </a:r>
            <a:r>
              <a:rPr lang="en-US" sz="2600" dirty="0">
                <a:solidFill>
                  <a:schemeClr val="bg2"/>
                </a:solidFill>
              </a:rPr>
              <a:t> Key</a:t>
            </a:r>
          </a:p>
          <a:p>
            <a:pPr marL="0" indent="0">
              <a:buNone/>
            </a:pPr>
            <a:r>
              <a:rPr lang="en-US" sz="2600" dirty="0">
                <a:solidFill>
                  <a:schemeClr val="bg2"/>
                </a:solidFill>
              </a:rPr>
              <a:t>Chained to the anchor of her own Delta G.</a:t>
            </a:r>
          </a:p>
        </p:txBody>
      </p:sp>
    </p:spTree>
    <p:extLst>
      <p:ext uri="{BB962C8B-B14F-4D97-AF65-F5344CB8AC3E}">
        <p14:creationId xmlns:p14="http://schemas.microsoft.com/office/powerpoint/2010/main" val="66044718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On the DG Line (cont’d.)</a:t>
            </a:r>
            <a:r>
              <a:rPr lang="en-US" sz="3600" b="1" dirty="0" smtClean="0">
                <a:solidFill>
                  <a:schemeClr val="bg1"/>
                </a:solidFill>
              </a:rPr>
              <a:t/>
            </a:r>
            <a:br>
              <a:rPr lang="en-US" sz="3600" b="1" dirty="0" smtClean="0">
                <a:solidFill>
                  <a:schemeClr val="bg1"/>
                </a:solidFill>
              </a:rPr>
            </a:br>
            <a:endParaRPr lang="en-US" sz="1800" b="1" dirty="0">
              <a:solidFill>
                <a:schemeClr val="bg1"/>
              </a:solidFill>
            </a:endParaRPr>
          </a:p>
        </p:txBody>
      </p:sp>
      <p:sp>
        <p:nvSpPr>
          <p:cNvPr id="3" name="Content Placeholder 2"/>
          <p:cNvSpPr>
            <a:spLocks noGrp="1"/>
          </p:cNvSpPr>
          <p:nvPr>
            <p:ph idx="1"/>
          </p:nvPr>
        </p:nvSpPr>
        <p:spPr>
          <a:xfrm>
            <a:off x="228600" y="1524000"/>
            <a:ext cx="8686800" cy="4781550"/>
          </a:xfrm>
        </p:spPr>
        <p:txBody>
          <a:bodyPr/>
          <a:lstStyle/>
          <a:p>
            <a:pPr marL="0" indent="0">
              <a:buNone/>
            </a:pPr>
            <a:r>
              <a:rPr lang="en-US" sz="2600" b="1" dirty="0" smtClean="0">
                <a:solidFill>
                  <a:schemeClr val="bg2"/>
                </a:solidFill>
              </a:rPr>
              <a:t>Chorus:</a:t>
            </a:r>
          </a:p>
          <a:p>
            <a:pPr marL="0" indent="0">
              <a:buNone/>
            </a:pPr>
            <a:r>
              <a:rPr lang="en-US" sz="2600" b="1" dirty="0" smtClean="0">
                <a:solidFill>
                  <a:schemeClr val="bg2"/>
                </a:solidFill>
              </a:rPr>
              <a:t>On </a:t>
            </a:r>
            <a:r>
              <a:rPr lang="en-US" sz="2600" b="1" dirty="0">
                <a:solidFill>
                  <a:schemeClr val="bg2"/>
                </a:solidFill>
              </a:rPr>
              <a:t>the DG line, on the DG line,</a:t>
            </a:r>
            <a:endParaRPr lang="en-US" sz="2600" dirty="0">
              <a:solidFill>
                <a:schemeClr val="bg2"/>
              </a:solidFill>
            </a:endParaRPr>
          </a:p>
          <a:p>
            <a:pPr marL="0" indent="0">
              <a:buNone/>
            </a:pPr>
            <a:r>
              <a:rPr lang="en-US" sz="2600" b="1" dirty="0">
                <a:solidFill>
                  <a:schemeClr val="bg2"/>
                </a:solidFill>
              </a:rPr>
              <a:t>Rain or shine, we think you’re fine.</a:t>
            </a:r>
            <a:endParaRPr lang="en-US" sz="2600" dirty="0">
              <a:solidFill>
                <a:schemeClr val="bg2"/>
              </a:solidFill>
            </a:endParaRPr>
          </a:p>
          <a:p>
            <a:pPr marL="0" indent="0">
              <a:buNone/>
            </a:pPr>
            <a:r>
              <a:rPr lang="en-US" sz="2600" b="1" dirty="0">
                <a:solidFill>
                  <a:schemeClr val="bg2"/>
                </a:solidFill>
              </a:rPr>
              <a:t>Bronze, pink, and blue and the anchor, too.</a:t>
            </a:r>
            <a:endParaRPr lang="en-US" sz="2600" dirty="0">
              <a:solidFill>
                <a:schemeClr val="bg2"/>
              </a:solidFill>
            </a:endParaRPr>
          </a:p>
          <a:p>
            <a:pPr marL="0" indent="0">
              <a:buNone/>
            </a:pPr>
            <a:r>
              <a:rPr lang="en-US" sz="2600" b="1" dirty="0">
                <a:solidFill>
                  <a:schemeClr val="bg2"/>
                </a:solidFill>
              </a:rPr>
              <a:t>We’re </a:t>
            </a:r>
            <a:r>
              <a:rPr lang="en-US" sz="2600" b="1" dirty="0" err="1">
                <a:solidFill>
                  <a:schemeClr val="bg2"/>
                </a:solidFill>
              </a:rPr>
              <a:t>ridin</a:t>
            </a:r>
            <a:r>
              <a:rPr lang="en-US" sz="2600" b="1" dirty="0">
                <a:solidFill>
                  <a:schemeClr val="bg2"/>
                </a:solidFill>
              </a:rPr>
              <a:t>’, </a:t>
            </a:r>
            <a:r>
              <a:rPr lang="en-US" sz="2600" b="1" dirty="0" err="1">
                <a:solidFill>
                  <a:schemeClr val="bg2"/>
                </a:solidFill>
              </a:rPr>
              <a:t>ridin</a:t>
            </a:r>
            <a:r>
              <a:rPr lang="en-US" sz="2600" b="1" dirty="0">
                <a:solidFill>
                  <a:schemeClr val="bg2"/>
                </a:solidFill>
              </a:rPr>
              <a:t>’ </a:t>
            </a:r>
            <a:r>
              <a:rPr lang="en-US" sz="2600" b="1" dirty="0" err="1">
                <a:solidFill>
                  <a:schemeClr val="bg2"/>
                </a:solidFill>
              </a:rPr>
              <a:t>ridin</a:t>
            </a:r>
            <a:r>
              <a:rPr lang="en-US" sz="2600" b="1" dirty="0">
                <a:solidFill>
                  <a:schemeClr val="bg2"/>
                </a:solidFill>
              </a:rPr>
              <a:t>’, on the Del-ta Gam-ma line.</a:t>
            </a:r>
            <a:endParaRPr lang="en-US" sz="2600" dirty="0">
              <a:solidFill>
                <a:schemeClr val="bg2"/>
              </a:solidFill>
            </a:endParaRPr>
          </a:p>
          <a:p>
            <a:pPr marL="0" indent="0">
              <a:buNone/>
            </a:pPr>
            <a:r>
              <a:rPr lang="en-US" sz="2600" dirty="0">
                <a:solidFill>
                  <a:schemeClr val="bg2"/>
                </a:solidFill>
              </a:rPr>
              <a:t> </a:t>
            </a:r>
          </a:p>
          <a:p>
            <a:pPr marL="0" indent="0">
              <a:buNone/>
            </a:pPr>
            <a:r>
              <a:rPr lang="en-US" sz="2600" dirty="0">
                <a:solidFill>
                  <a:schemeClr val="bg2"/>
                </a:solidFill>
              </a:rPr>
              <a:t>Oh, there was a girl from O-hi-o,</a:t>
            </a:r>
          </a:p>
          <a:p>
            <a:pPr marL="0" indent="0">
              <a:buNone/>
            </a:pPr>
            <a:r>
              <a:rPr lang="en-US" sz="2600" dirty="0">
                <a:solidFill>
                  <a:schemeClr val="bg2"/>
                </a:solidFill>
              </a:rPr>
              <a:t>She searched sororities high and low.</a:t>
            </a:r>
          </a:p>
          <a:p>
            <a:pPr marL="0" indent="0">
              <a:buNone/>
            </a:pPr>
            <a:r>
              <a:rPr lang="en-US" sz="2600" dirty="0">
                <a:solidFill>
                  <a:schemeClr val="bg2"/>
                </a:solidFill>
              </a:rPr>
              <a:t>And when she pledged, she pledged the best,</a:t>
            </a:r>
          </a:p>
          <a:p>
            <a:pPr marL="0" indent="0">
              <a:buNone/>
            </a:pPr>
            <a:r>
              <a:rPr lang="en-US" sz="2600" dirty="0">
                <a:solidFill>
                  <a:schemeClr val="bg2"/>
                </a:solidFill>
              </a:rPr>
              <a:t>And now she’s wearing the Delta Gamma crest!</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2964261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Delta Gamma Round</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Del-ta Gam-ma, Sisters bound for evermore.</a:t>
            </a:r>
          </a:p>
          <a:p>
            <a:pPr marL="0" indent="0">
              <a:buNone/>
            </a:pPr>
            <a:r>
              <a:rPr lang="en-US" sz="2600" dirty="0">
                <a:solidFill>
                  <a:schemeClr val="bg2"/>
                </a:solidFill>
              </a:rPr>
              <a:t>Living, learning, laughing, loving.</a:t>
            </a:r>
          </a:p>
          <a:p>
            <a:pPr marL="0" indent="0">
              <a:buNone/>
            </a:pPr>
            <a:r>
              <a:rPr lang="en-US" sz="2600" dirty="0">
                <a:solidFill>
                  <a:schemeClr val="bg2"/>
                </a:solidFill>
              </a:rPr>
              <a:t>Anchor of gold</a:t>
            </a:r>
            <a:r>
              <a:rPr lang="en-US" sz="2600" dirty="0" smtClean="0">
                <a:solidFill>
                  <a:schemeClr val="bg2"/>
                </a:solidFill>
              </a:rPr>
              <a:t>.</a:t>
            </a:r>
          </a:p>
          <a:p>
            <a:pPr marL="0" indent="0">
              <a:buNone/>
            </a:pPr>
            <a:endParaRPr lang="en-US" sz="2600" dirty="0">
              <a:solidFill>
                <a:schemeClr val="bg2"/>
              </a:solidFill>
            </a:endParaRPr>
          </a:p>
          <a:p>
            <a:pPr marL="0" indent="0">
              <a:buNone/>
            </a:pPr>
            <a:r>
              <a:rPr lang="en-US" sz="2600" i="1" dirty="0" smtClean="0">
                <a:solidFill>
                  <a:schemeClr val="bg2"/>
                </a:solidFill>
              </a:rPr>
              <a:t>[repeat as many times as desired]</a:t>
            </a:r>
            <a:endParaRPr lang="en-US" sz="2600" i="1" dirty="0">
              <a:solidFill>
                <a:schemeClr val="bg2"/>
              </a:solidFill>
            </a:endParaRP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18875649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Mm-Mm My Sisters</a:t>
            </a:r>
            <a:endParaRPr lang="en-US" sz="3600" b="1" dirty="0">
              <a:solidFill>
                <a:schemeClr val="bg1"/>
              </a:solidFill>
            </a:endParaRPr>
          </a:p>
        </p:txBody>
      </p:sp>
      <p:sp>
        <p:nvSpPr>
          <p:cNvPr id="3" name="Content Placeholder 2"/>
          <p:cNvSpPr>
            <a:spLocks noGrp="1"/>
          </p:cNvSpPr>
          <p:nvPr>
            <p:ph idx="1"/>
          </p:nvPr>
        </p:nvSpPr>
        <p:spPr>
          <a:xfrm>
            <a:off x="228600" y="1524000"/>
            <a:ext cx="8686800" cy="4800600"/>
          </a:xfrm>
        </p:spPr>
        <p:txBody>
          <a:bodyPr/>
          <a:lstStyle/>
          <a:p>
            <a:pPr marL="0" indent="0">
              <a:buNone/>
            </a:pPr>
            <a:r>
              <a:rPr lang="en-US" dirty="0">
                <a:solidFill>
                  <a:schemeClr val="bg2"/>
                </a:solidFill>
              </a:rPr>
              <a:t>Mm-Mm, my sisters, Mm-Mm, my sisters—</a:t>
            </a:r>
          </a:p>
          <a:p>
            <a:pPr marL="0" indent="0">
              <a:buNone/>
            </a:pPr>
            <a:r>
              <a:rPr lang="en-US" dirty="0">
                <a:solidFill>
                  <a:schemeClr val="bg2"/>
                </a:solidFill>
              </a:rPr>
              <a:t>Couldn’t get along without you now.</a:t>
            </a:r>
          </a:p>
          <a:p>
            <a:pPr marL="0" indent="0">
              <a:buNone/>
            </a:pPr>
            <a:r>
              <a:rPr lang="en-US" dirty="0">
                <a:solidFill>
                  <a:schemeClr val="bg2"/>
                </a:solidFill>
              </a:rPr>
              <a:t>Got along without you before I met you,</a:t>
            </a:r>
          </a:p>
          <a:p>
            <a:pPr marL="0" indent="0">
              <a:buNone/>
            </a:pPr>
            <a:r>
              <a:rPr lang="en-US" dirty="0">
                <a:solidFill>
                  <a:schemeClr val="bg2"/>
                </a:solidFill>
              </a:rPr>
              <a:t>Couldn’t get along without you now.</a:t>
            </a:r>
          </a:p>
          <a:p>
            <a:pPr marL="0" indent="0">
              <a:buNone/>
            </a:pPr>
            <a:r>
              <a:rPr lang="en-US" dirty="0">
                <a:solidFill>
                  <a:schemeClr val="bg2"/>
                </a:solidFill>
              </a:rPr>
              <a:t> </a:t>
            </a:r>
          </a:p>
          <a:p>
            <a:pPr marL="0" indent="0">
              <a:buNone/>
            </a:pPr>
            <a:r>
              <a:rPr lang="en-US" dirty="0">
                <a:solidFill>
                  <a:schemeClr val="bg2"/>
                </a:solidFill>
              </a:rPr>
              <a:t>Thought my life was fancy free,</a:t>
            </a:r>
          </a:p>
          <a:p>
            <a:pPr marL="0" indent="0">
              <a:buNone/>
            </a:pPr>
            <a:r>
              <a:rPr lang="en-US" dirty="0">
                <a:solidFill>
                  <a:schemeClr val="bg2"/>
                </a:solidFill>
              </a:rPr>
              <a:t>Sorority life was not for me.</a:t>
            </a:r>
          </a:p>
          <a:p>
            <a:pPr marL="0" indent="0">
              <a:buNone/>
            </a:pPr>
            <a:r>
              <a:rPr lang="en-US" dirty="0">
                <a:solidFill>
                  <a:schemeClr val="bg2"/>
                </a:solidFill>
              </a:rPr>
              <a:t>Then I took a look around</a:t>
            </a:r>
          </a:p>
          <a:p>
            <a:pPr marL="0" indent="0">
              <a:buNone/>
            </a:pPr>
            <a:r>
              <a:rPr lang="en-US" dirty="0">
                <a:solidFill>
                  <a:schemeClr val="bg2"/>
                </a:solidFill>
              </a:rPr>
              <a:t>And found that I was quickly bound</a:t>
            </a:r>
          </a:p>
          <a:p>
            <a:pPr marL="0" indent="0">
              <a:buNone/>
            </a:pPr>
            <a:r>
              <a:rPr lang="en-US" dirty="0">
                <a:solidFill>
                  <a:schemeClr val="bg2"/>
                </a:solidFill>
              </a:rPr>
              <a:t>To Delta Gamma, my Delta Gamma</a:t>
            </a:r>
          </a:p>
          <a:p>
            <a:pPr marL="0" indent="0">
              <a:buNone/>
            </a:pPr>
            <a:r>
              <a:rPr lang="en-US" dirty="0">
                <a:solidFill>
                  <a:schemeClr val="bg2"/>
                </a:solidFill>
              </a:rPr>
              <a:t>Couldn’t get along without you now.</a:t>
            </a:r>
          </a:p>
          <a:p>
            <a:pPr marL="0" indent="0">
              <a:buNone/>
            </a:pPr>
            <a:endParaRPr lang="en-US" sz="2600" dirty="0">
              <a:solidFill>
                <a:schemeClr val="bg2"/>
              </a:solidFill>
            </a:endParaRPr>
          </a:p>
        </p:txBody>
      </p:sp>
    </p:spTree>
    <p:extLst>
      <p:ext uri="{BB962C8B-B14F-4D97-AF65-F5344CB8AC3E}">
        <p14:creationId xmlns:p14="http://schemas.microsoft.com/office/powerpoint/2010/main" val="3417306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An </a:t>
            </a:r>
            <a:r>
              <a:rPr lang="en-US" sz="3600" b="1" dirty="0">
                <a:solidFill>
                  <a:schemeClr val="bg1"/>
                </a:solidFill>
              </a:rPr>
              <a:t>Anchor of Friendship</a:t>
            </a:r>
            <a:r>
              <a:rPr lang="en-US" dirty="0">
                <a:solidFill>
                  <a:schemeClr val="bg1"/>
                </a:solidFill>
              </a:rPr>
              <a:t/>
            </a:r>
            <a:br>
              <a:rPr lang="en-US" dirty="0">
                <a:solidFill>
                  <a:schemeClr val="bg1"/>
                </a:solidFill>
              </a:rPr>
            </a:br>
            <a:r>
              <a:rPr lang="en-US" sz="1800" dirty="0" smtClean="0">
                <a:solidFill>
                  <a:schemeClr val="bg1"/>
                </a:solidFill>
              </a:rPr>
              <a:t>May be sung to tune from “Today.” Words from Gamma-UC Berkeley.</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dirty="0">
                <a:solidFill>
                  <a:schemeClr val="bg2"/>
                </a:solidFill>
              </a:rPr>
              <a:t>An anchor of friendship lies deep in the sea,</a:t>
            </a:r>
          </a:p>
          <a:p>
            <a:pPr marL="0" indent="0">
              <a:buNone/>
            </a:pPr>
            <a:r>
              <a:rPr lang="en-US" dirty="0">
                <a:solidFill>
                  <a:schemeClr val="bg2"/>
                </a:solidFill>
              </a:rPr>
              <a:t>A symbol of sisterhood waiting for me.</a:t>
            </a:r>
          </a:p>
          <a:p>
            <a:pPr marL="0" indent="0">
              <a:buNone/>
            </a:pPr>
            <a:r>
              <a:rPr lang="en-US" dirty="0">
                <a:solidFill>
                  <a:schemeClr val="bg2"/>
                </a:solidFill>
              </a:rPr>
              <a:t>In order to find it and make it my own</a:t>
            </a:r>
          </a:p>
          <a:p>
            <a:pPr marL="0" indent="0">
              <a:buNone/>
            </a:pPr>
            <a:r>
              <a:rPr lang="en-US" dirty="0">
                <a:solidFill>
                  <a:schemeClr val="bg2"/>
                </a:solidFill>
              </a:rPr>
              <a:t>Seek it, I must, ‘til my heart finally rests at home.</a:t>
            </a:r>
          </a:p>
          <a:p>
            <a:pPr marL="0" indent="0">
              <a:buNone/>
            </a:pPr>
            <a:r>
              <a:rPr lang="en-US" dirty="0">
                <a:solidFill>
                  <a:schemeClr val="bg2"/>
                </a:solidFill>
              </a:rPr>
              <a:t> </a:t>
            </a:r>
          </a:p>
          <a:p>
            <a:pPr marL="0" indent="0">
              <a:buNone/>
            </a:pPr>
            <a:r>
              <a:rPr lang="en-US" dirty="0">
                <a:solidFill>
                  <a:schemeClr val="bg2"/>
                </a:solidFill>
              </a:rPr>
              <a:t>For when I find it, my joys will be many.</a:t>
            </a:r>
          </a:p>
          <a:p>
            <a:pPr marL="0" indent="0">
              <a:buNone/>
            </a:pPr>
            <a:r>
              <a:rPr lang="en-US" dirty="0">
                <a:solidFill>
                  <a:schemeClr val="bg2"/>
                </a:solidFill>
              </a:rPr>
              <a:t>They’ll show me the path to the life I will lead.</a:t>
            </a:r>
          </a:p>
          <a:p>
            <a:pPr marL="0" indent="0">
              <a:buNone/>
            </a:pPr>
            <a:r>
              <a:rPr lang="en-US" dirty="0">
                <a:solidFill>
                  <a:schemeClr val="bg2"/>
                </a:solidFill>
              </a:rPr>
              <a:t>I’ll choose blue for friendship and pink will mean laughter,</a:t>
            </a:r>
          </a:p>
          <a:p>
            <a:pPr marL="0" indent="0">
              <a:buNone/>
            </a:pPr>
            <a:r>
              <a:rPr lang="en-US" dirty="0">
                <a:solidFill>
                  <a:schemeClr val="bg2"/>
                </a:solidFill>
              </a:rPr>
              <a:t>The bronze will shine in my heart.</a:t>
            </a:r>
          </a:p>
          <a:p>
            <a:pPr marL="0" indent="0">
              <a:buNone/>
            </a:pPr>
            <a:r>
              <a:rPr lang="en-US" dirty="0">
                <a:solidFill>
                  <a:schemeClr val="bg2"/>
                </a:solidFill>
              </a:rPr>
              <a:t> </a:t>
            </a:r>
          </a:p>
          <a:p>
            <a:endParaRPr lang="en-US" dirty="0">
              <a:solidFill>
                <a:schemeClr val="bg2"/>
              </a:solidFill>
            </a:endParaRPr>
          </a:p>
        </p:txBody>
      </p:sp>
    </p:spTree>
    <p:extLst>
      <p:ext uri="{BB962C8B-B14F-4D97-AF65-F5344CB8AC3E}">
        <p14:creationId xmlns:p14="http://schemas.microsoft.com/office/powerpoint/2010/main" val="372837871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Mm-Mm My Sisters (cont’d.)</a:t>
            </a:r>
            <a:endParaRPr lang="en-US" sz="3600" dirty="0">
              <a:solidFill>
                <a:schemeClr val="bg1"/>
              </a:solidFill>
            </a:endParaRPr>
          </a:p>
        </p:txBody>
      </p:sp>
      <p:sp>
        <p:nvSpPr>
          <p:cNvPr id="3" name="Content Placeholder 2"/>
          <p:cNvSpPr>
            <a:spLocks noGrp="1"/>
          </p:cNvSpPr>
          <p:nvPr>
            <p:ph idx="1"/>
          </p:nvPr>
        </p:nvSpPr>
        <p:spPr>
          <a:xfrm>
            <a:off x="228600" y="1524000"/>
            <a:ext cx="8686800" cy="4800600"/>
          </a:xfrm>
        </p:spPr>
        <p:txBody>
          <a:bodyPr/>
          <a:lstStyle/>
          <a:p>
            <a:pPr marL="0" indent="0">
              <a:buNone/>
            </a:pPr>
            <a:r>
              <a:rPr lang="en-US" dirty="0">
                <a:solidFill>
                  <a:schemeClr val="bg2"/>
                </a:solidFill>
              </a:rPr>
              <a:t>Mm-Mm, my sisters, Mm-Mm, my sisters—</a:t>
            </a:r>
          </a:p>
          <a:p>
            <a:pPr marL="0" indent="0">
              <a:buNone/>
            </a:pPr>
            <a:r>
              <a:rPr lang="en-US" dirty="0">
                <a:solidFill>
                  <a:schemeClr val="bg2"/>
                </a:solidFill>
              </a:rPr>
              <a:t>Couldn’t get along with you now.</a:t>
            </a:r>
          </a:p>
          <a:p>
            <a:pPr marL="0" indent="0">
              <a:buNone/>
            </a:pPr>
            <a:r>
              <a:rPr lang="en-US" dirty="0">
                <a:solidFill>
                  <a:schemeClr val="bg2"/>
                </a:solidFill>
              </a:rPr>
              <a:t>Got along without you before I met you,</a:t>
            </a:r>
          </a:p>
          <a:p>
            <a:pPr marL="0" indent="0">
              <a:buNone/>
            </a:pPr>
            <a:r>
              <a:rPr lang="en-US" dirty="0">
                <a:solidFill>
                  <a:schemeClr val="bg2"/>
                </a:solidFill>
              </a:rPr>
              <a:t>But I sure couldn’t do it now.</a:t>
            </a:r>
          </a:p>
          <a:p>
            <a:pPr marL="0" indent="0">
              <a:buNone/>
            </a:pPr>
            <a:r>
              <a:rPr lang="en-US" dirty="0">
                <a:solidFill>
                  <a:schemeClr val="bg2"/>
                </a:solidFill>
              </a:rPr>
              <a:t> </a:t>
            </a:r>
          </a:p>
          <a:p>
            <a:pPr marL="0" indent="0">
              <a:buNone/>
            </a:pPr>
            <a:r>
              <a:rPr lang="en-US" dirty="0">
                <a:solidFill>
                  <a:schemeClr val="bg2"/>
                </a:solidFill>
              </a:rPr>
              <a:t>Came to college just to find</a:t>
            </a:r>
          </a:p>
          <a:p>
            <a:pPr marL="0" indent="0">
              <a:buNone/>
            </a:pPr>
            <a:r>
              <a:rPr lang="en-US" dirty="0">
                <a:solidFill>
                  <a:schemeClr val="bg2"/>
                </a:solidFill>
              </a:rPr>
              <a:t>The girls that really are my kind.</a:t>
            </a:r>
          </a:p>
          <a:p>
            <a:pPr marL="0" indent="0">
              <a:buNone/>
            </a:pPr>
            <a:r>
              <a:rPr lang="en-US" dirty="0">
                <a:solidFill>
                  <a:schemeClr val="bg2"/>
                </a:solidFill>
              </a:rPr>
              <a:t>Now I know I’ve found the best</a:t>
            </a:r>
          </a:p>
          <a:p>
            <a:pPr marL="0" indent="0">
              <a:buNone/>
            </a:pPr>
            <a:r>
              <a:rPr lang="en-US" dirty="0" err="1">
                <a:solidFill>
                  <a:schemeClr val="bg2"/>
                </a:solidFill>
              </a:rPr>
              <a:t>‘Cause</a:t>
            </a:r>
            <a:r>
              <a:rPr lang="en-US" dirty="0">
                <a:solidFill>
                  <a:schemeClr val="bg2"/>
                </a:solidFill>
              </a:rPr>
              <a:t> Delta Gamma beats all the rest!</a:t>
            </a:r>
            <a:endParaRPr lang="en-US" sz="2600" dirty="0">
              <a:solidFill>
                <a:schemeClr val="bg2"/>
              </a:solidFill>
            </a:endParaRPr>
          </a:p>
        </p:txBody>
      </p:sp>
    </p:spTree>
    <p:extLst>
      <p:ext uri="{BB962C8B-B14F-4D97-AF65-F5344CB8AC3E}">
        <p14:creationId xmlns:p14="http://schemas.microsoft.com/office/powerpoint/2010/main" val="26052047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Mm-Mm My Sisters (cont’d.)</a:t>
            </a:r>
            <a:endParaRPr lang="en-US" sz="3600" dirty="0">
              <a:solidFill>
                <a:schemeClr val="bg1"/>
              </a:solidFill>
            </a:endParaRPr>
          </a:p>
        </p:txBody>
      </p:sp>
      <p:sp>
        <p:nvSpPr>
          <p:cNvPr id="3" name="Content Placeholder 2"/>
          <p:cNvSpPr>
            <a:spLocks noGrp="1"/>
          </p:cNvSpPr>
          <p:nvPr>
            <p:ph idx="1"/>
          </p:nvPr>
        </p:nvSpPr>
        <p:spPr>
          <a:xfrm>
            <a:off x="228600" y="1524000"/>
            <a:ext cx="8686800" cy="4800600"/>
          </a:xfrm>
        </p:spPr>
        <p:txBody>
          <a:bodyPr/>
          <a:lstStyle/>
          <a:p>
            <a:pPr marL="0" indent="0">
              <a:buNone/>
            </a:pPr>
            <a:r>
              <a:rPr lang="en-US" dirty="0">
                <a:solidFill>
                  <a:schemeClr val="bg2"/>
                </a:solidFill>
              </a:rPr>
              <a:t>Mm-Mm, my sisters, Mm-Mm, my sisters—</a:t>
            </a:r>
          </a:p>
          <a:p>
            <a:pPr marL="0" indent="0">
              <a:buNone/>
            </a:pPr>
            <a:r>
              <a:rPr lang="en-US" dirty="0">
                <a:solidFill>
                  <a:schemeClr val="bg2"/>
                </a:solidFill>
              </a:rPr>
              <a:t>Couldn’t get along without you now.</a:t>
            </a:r>
          </a:p>
          <a:p>
            <a:pPr marL="0" indent="0">
              <a:buNone/>
            </a:pPr>
            <a:r>
              <a:rPr lang="en-US" dirty="0">
                <a:solidFill>
                  <a:schemeClr val="bg2"/>
                </a:solidFill>
              </a:rPr>
              <a:t>Go along without you before I met you,</a:t>
            </a:r>
          </a:p>
          <a:p>
            <a:pPr marL="0" indent="0">
              <a:buNone/>
            </a:pPr>
            <a:r>
              <a:rPr lang="en-US" dirty="0">
                <a:solidFill>
                  <a:schemeClr val="bg2"/>
                </a:solidFill>
              </a:rPr>
              <a:t>But I sure couldn’t do it now!</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69781868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Rugged But Right</a:t>
            </a:r>
            <a:endParaRPr lang="en-US" sz="3600" b="1" dirty="0">
              <a:solidFill>
                <a:schemeClr val="bg1"/>
              </a:solidFill>
            </a:endParaRPr>
          </a:p>
        </p:txBody>
      </p:sp>
      <p:sp>
        <p:nvSpPr>
          <p:cNvPr id="3" name="Content Placeholder 2"/>
          <p:cNvSpPr>
            <a:spLocks noGrp="1"/>
          </p:cNvSpPr>
          <p:nvPr>
            <p:ph idx="1"/>
          </p:nvPr>
        </p:nvSpPr>
        <p:spPr>
          <a:xfrm>
            <a:off x="152400" y="1524000"/>
            <a:ext cx="8839200" cy="4343400"/>
          </a:xfrm>
        </p:spPr>
        <p:txBody>
          <a:bodyPr/>
          <a:lstStyle/>
          <a:p>
            <a:pPr marL="0" indent="0">
              <a:buNone/>
            </a:pPr>
            <a:r>
              <a:rPr lang="en-US" dirty="0">
                <a:solidFill>
                  <a:schemeClr val="bg2"/>
                </a:solidFill>
              </a:rPr>
              <a:t>Oh, we just came down to tell you that we’re rugged but right,</a:t>
            </a:r>
          </a:p>
          <a:p>
            <a:pPr marL="0" indent="0">
              <a:buNone/>
            </a:pPr>
            <a:r>
              <a:rPr lang="en-US" dirty="0">
                <a:solidFill>
                  <a:schemeClr val="bg2"/>
                </a:solidFill>
              </a:rPr>
              <a:t>The Delta Gamma sisters who are singing tonight.</a:t>
            </a:r>
          </a:p>
          <a:p>
            <a:pPr marL="0" indent="0">
              <a:buNone/>
            </a:pPr>
            <a:r>
              <a:rPr lang="en-US" dirty="0">
                <a:solidFill>
                  <a:schemeClr val="bg2"/>
                </a:solidFill>
              </a:rPr>
              <a:t>Ho-ho-ho-</a:t>
            </a:r>
            <a:r>
              <a:rPr lang="en-US" dirty="0" err="1">
                <a:solidFill>
                  <a:schemeClr val="bg2"/>
                </a:solidFill>
              </a:rPr>
              <a:t>hopin</a:t>
            </a:r>
            <a:r>
              <a:rPr lang="en-US" dirty="0">
                <a:solidFill>
                  <a:schemeClr val="bg2"/>
                </a:solidFill>
              </a:rPr>
              <a:t>’ that you love us just as we all love you,</a:t>
            </a:r>
          </a:p>
          <a:p>
            <a:pPr marL="0" indent="0">
              <a:buNone/>
            </a:pPr>
            <a:r>
              <a:rPr lang="en-US" dirty="0">
                <a:solidFill>
                  <a:schemeClr val="bg2"/>
                </a:solidFill>
              </a:rPr>
              <a:t>And we’re glad that we are pledged to the bronze, pink and blue.</a:t>
            </a:r>
          </a:p>
          <a:p>
            <a:pPr marL="0" indent="0">
              <a:buNone/>
            </a:pPr>
            <a:r>
              <a:rPr lang="en-US" dirty="0">
                <a:solidFill>
                  <a:schemeClr val="bg2"/>
                </a:solidFill>
              </a:rPr>
              <a:t> </a:t>
            </a:r>
          </a:p>
          <a:p>
            <a:pPr marL="0" indent="0">
              <a:buNone/>
            </a:pPr>
            <a:r>
              <a:rPr lang="en-US" dirty="0">
                <a:solidFill>
                  <a:schemeClr val="bg2"/>
                </a:solidFill>
              </a:rPr>
              <a:t>For we have got the kind of spirit that will always be.</a:t>
            </a:r>
          </a:p>
          <a:p>
            <a:pPr marL="0" indent="0">
              <a:buNone/>
            </a:pPr>
            <a:r>
              <a:rPr lang="en-US" dirty="0">
                <a:solidFill>
                  <a:schemeClr val="bg2"/>
                </a:solidFill>
              </a:rPr>
              <a:t>There’s nothing like the good ole life in Delta G!</a:t>
            </a:r>
          </a:p>
          <a:p>
            <a:pPr marL="0" indent="0">
              <a:buNone/>
            </a:pPr>
            <a:r>
              <a:rPr lang="en-US" dirty="0">
                <a:solidFill>
                  <a:schemeClr val="bg2"/>
                </a:solidFill>
              </a:rPr>
              <a:t>For we’re the daring, dashing DG darlings saying “Good Night,”</a:t>
            </a:r>
          </a:p>
          <a:p>
            <a:pPr marL="0" indent="0">
              <a:buNone/>
            </a:pPr>
            <a:r>
              <a:rPr lang="en-US" dirty="0">
                <a:solidFill>
                  <a:schemeClr val="bg2"/>
                </a:solidFill>
              </a:rPr>
              <a:t>We just came down to tell you that we’re rugged, but right.</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65987664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Boom </a:t>
            </a:r>
            <a:r>
              <a:rPr lang="en-US" sz="3600" b="1" dirty="0" err="1" smtClean="0">
                <a:solidFill>
                  <a:schemeClr val="bg1"/>
                </a:solidFill>
              </a:rPr>
              <a:t>Boom</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Boom, Boom, Boom, Boom—</a:t>
            </a:r>
            <a:r>
              <a:rPr lang="en-US" dirty="0" err="1">
                <a:solidFill>
                  <a:schemeClr val="bg2"/>
                </a:solidFill>
              </a:rPr>
              <a:t>ain’t</a:t>
            </a:r>
            <a:r>
              <a:rPr lang="en-US" dirty="0">
                <a:solidFill>
                  <a:schemeClr val="bg2"/>
                </a:solidFill>
              </a:rPr>
              <a:t> it great to be a D-G?</a:t>
            </a:r>
          </a:p>
          <a:p>
            <a:pPr marL="0" indent="0">
              <a:buNone/>
            </a:pPr>
            <a:r>
              <a:rPr lang="en-US" dirty="0">
                <a:solidFill>
                  <a:schemeClr val="bg2"/>
                </a:solidFill>
              </a:rPr>
              <a:t>Boom, Boom—for the one that I love.</a:t>
            </a:r>
          </a:p>
          <a:p>
            <a:pPr marL="0" indent="0">
              <a:buNone/>
            </a:pPr>
            <a:r>
              <a:rPr lang="en-US" dirty="0">
                <a:solidFill>
                  <a:schemeClr val="bg2"/>
                </a:solidFill>
              </a:rPr>
              <a:t>Boom, Boom, Boom, Boom—</a:t>
            </a:r>
            <a:r>
              <a:rPr lang="en-US" dirty="0" err="1">
                <a:solidFill>
                  <a:schemeClr val="bg2"/>
                </a:solidFill>
              </a:rPr>
              <a:t>ain’t</a:t>
            </a:r>
            <a:r>
              <a:rPr lang="en-US" dirty="0">
                <a:solidFill>
                  <a:schemeClr val="bg2"/>
                </a:solidFill>
              </a:rPr>
              <a:t> it great to be a D-G</a:t>
            </a:r>
          </a:p>
          <a:p>
            <a:pPr marL="0" indent="0">
              <a:buNone/>
            </a:pPr>
            <a:r>
              <a:rPr lang="en-US" dirty="0">
                <a:solidFill>
                  <a:schemeClr val="bg2"/>
                </a:solidFill>
              </a:rPr>
              <a:t>With an anchor up above</a:t>
            </a:r>
            <a:r>
              <a:rPr lang="en-US" dirty="0" smtClean="0">
                <a:solidFill>
                  <a:schemeClr val="bg2"/>
                </a:solidFill>
              </a:rPr>
              <a:t>?</a:t>
            </a:r>
          </a:p>
          <a:p>
            <a:pPr marL="0" indent="0">
              <a:buNone/>
            </a:pPr>
            <a:endParaRPr lang="en-US" dirty="0">
              <a:solidFill>
                <a:schemeClr val="bg2"/>
              </a:solidFill>
            </a:endParaRPr>
          </a:p>
          <a:p>
            <a:pPr marL="0" indent="0">
              <a:buNone/>
            </a:pPr>
            <a:r>
              <a:rPr lang="en-US" dirty="0">
                <a:solidFill>
                  <a:schemeClr val="bg2"/>
                </a:solidFill>
              </a:rPr>
              <a:t>With an anchor bright, shield of white, for the girls</a:t>
            </a:r>
          </a:p>
          <a:p>
            <a:pPr marL="0" indent="0">
              <a:buNone/>
            </a:pPr>
            <a:r>
              <a:rPr lang="en-US" dirty="0">
                <a:solidFill>
                  <a:schemeClr val="bg2"/>
                </a:solidFill>
              </a:rPr>
              <a:t>Whose pledge is right.</a:t>
            </a:r>
          </a:p>
          <a:p>
            <a:pPr marL="0" indent="0">
              <a:buNone/>
            </a:pPr>
            <a:r>
              <a:rPr lang="en-US" dirty="0">
                <a:solidFill>
                  <a:schemeClr val="bg2"/>
                </a:solidFill>
              </a:rPr>
              <a:t>Boom, Boom—</a:t>
            </a:r>
            <a:r>
              <a:rPr lang="en-US" dirty="0" err="1">
                <a:solidFill>
                  <a:schemeClr val="bg2"/>
                </a:solidFill>
              </a:rPr>
              <a:t>ain’t</a:t>
            </a:r>
            <a:r>
              <a:rPr lang="en-US" dirty="0">
                <a:solidFill>
                  <a:schemeClr val="bg2"/>
                </a:solidFill>
              </a:rPr>
              <a:t> it great to be a D-G?</a:t>
            </a:r>
          </a:p>
          <a:p>
            <a:pPr marL="0" indent="0">
              <a:buNone/>
            </a:pPr>
            <a:r>
              <a:rPr lang="en-US" dirty="0">
                <a:solidFill>
                  <a:schemeClr val="bg2"/>
                </a:solidFill>
              </a:rPr>
              <a:t>Boom, Boom—for the one that I love.</a:t>
            </a:r>
          </a:p>
          <a:p>
            <a:pPr marL="0" indent="0">
              <a:buNone/>
            </a:pPr>
            <a:r>
              <a:rPr lang="en-US" dirty="0">
                <a:solidFill>
                  <a:schemeClr val="bg2"/>
                </a:solidFill>
              </a:rPr>
              <a:t>Boom, Boom, Boom, Boom!</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64836922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Anchors Aweigh</a:t>
            </a:r>
            <a:br>
              <a:rPr lang="en-US" sz="3600" b="1" dirty="0" smtClean="0">
                <a:solidFill>
                  <a:schemeClr val="bg1"/>
                </a:solidFill>
              </a:rPr>
            </a:br>
            <a:r>
              <a:rPr lang="en-US" sz="1800" dirty="0" smtClean="0">
                <a:solidFill>
                  <a:schemeClr val="bg1"/>
                </a:solidFill>
              </a:rPr>
              <a:t>Music – fight </a:t>
            </a:r>
            <a:r>
              <a:rPr lang="en-US" sz="1800" dirty="0">
                <a:solidFill>
                  <a:schemeClr val="bg1"/>
                </a:solidFill>
              </a:rPr>
              <a:t>song of the U.S. Naval </a:t>
            </a:r>
            <a:r>
              <a:rPr lang="en-US" sz="1800" dirty="0" smtClean="0">
                <a:solidFill>
                  <a:schemeClr val="bg1"/>
                </a:solidFill>
              </a:rPr>
              <a:t>Academy. Lyrics by Phi-Colorado.</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Anchors Away, DG, we’re setting sail!</a:t>
            </a:r>
          </a:p>
          <a:p>
            <a:pPr marL="0" indent="0">
              <a:buNone/>
            </a:pPr>
            <a:r>
              <a:rPr lang="en-US" sz="2600" dirty="0">
                <a:solidFill>
                  <a:schemeClr val="bg2"/>
                </a:solidFill>
              </a:rPr>
              <a:t>Fresh breeze and running tide,</a:t>
            </a:r>
          </a:p>
          <a:p>
            <a:pPr marL="0" indent="0">
              <a:buNone/>
            </a:pPr>
            <a:r>
              <a:rPr lang="en-US" sz="2600" dirty="0">
                <a:solidFill>
                  <a:schemeClr val="bg2"/>
                </a:solidFill>
              </a:rPr>
              <a:t>Our ship will never fail to anchor.</a:t>
            </a:r>
          </a:p>
          <a:p>
            <a:pPr marL="0" indent="0">
              <a:buNone/>
            </a:pPr>
            <a:r>
              <a:rPr lang="en-US" sz="2600" dirty="0">
                <a:solidFill>
                  <a:schemeClr val="bg2"/>
                </a:solidFill>
              </a:rPr>
              <a:t>Colors on high, DG—bronze, pink and blue.</a:t>
            </a:r>
          </a:p>
          <a:p>
            <a:pPr marL="0" indent="0">
              <a:buNone/>
            </a:pPr>
            <a:r>
              <a:rPr lang="en-US" sz="2600" dirty="0">
                <a:solidFill>
                  <a:schemeClr val="bg2"/>
                </a:solidFill>
              </a:rPr>
              <a:t>All hands stand by for we are sailing on,</a:t>
            </a:r>
          </a:p>
          <a:p>
            <a:pPr marL="0" indent="0">
              <a:buNone/>
            </a:pPr>
            <a:r>
              <a:rPr lang="en-US" sz="2600" dirty="0">
                <a:solidFill>
                  <a:schemeClr val="bg2"/>
                </a:solidFill>
              </a:rPr>
              <a:t>We’re sailing on with you</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48016865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She Wears an Anchor of Gold</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She wears an anchor of gold and we are told,</a:t>
            </a:r>
          </a:p>
          <a:p>
            <a:pPr marL="0" indent="0">
              <a:buNone/>
            </a:pPr>
            <a:r>
              <a:rPr lang="en-US" sz="2600" dirty="0">
                <a:solidFill>
                  <a:schemeClr val="bg2"/>
                </a:solidFill>
              </a:rPr>
              <a:t>She’s a DG to the bone.</a:t>
            </a:r>
          </a:p>
          <a:p>
            <a:pPr marL="0" indent="0">
              <a:buNone/>
            </a:pPr>
            <a:r>
              <a:rPr lang="en-US" sz="2600" dirty="0">
                <a:solidFill>
                  <a:schemeClr val="bg2"/>
                </a:solidFill>
              </a:rPr>
              <a:t>When you see that </a:t>
            </a:r>
            <a:r>
              <a:rPr lang="en-US" sz="2600" dirty="0" smtClean="0">
                <a:solidFill>
                  <a:schemeClr val="bg2"/>
                </a:solidFill>
              </a:rPr>
              <a:t>girl </a:t>
            </a:r>
            <a:r>
              <a:rPr lang="en-US" sz="2600" dirty="0">
                <a:solidFill>
                  <a:schemeClr val="bg2"/>
                </a:solidFill>
              </a:rPr>
              <a:t>walking down the street,</a:t>
            </a:r>
          </a:p>
          <a:p>
            <a:pPr marL="0" indent="0">
              <a:buNone/>
            </a:pPr>
            <a:r>
              <a:rPr lang="en-US" sz="2600" dirty="0">
                <a:solidFill>
                  <a:schemeClr val="bg2"/>
                </a:solidFill>
              </a:rPr>
              <a:t>You can’t leave that girl alone.</a:t>
            </a:r>
          </a:p>
          <a:p>
            <a:pPr marL="0" indent="0">
              <a:buNone/>
            </a:pPr>
            <a:r>
              <a:rPr lang="en-US" sz="2600" dirty="0">
                <a:solidFill>
                  <a:schemeClr val="bg2"/>
                </a:solidFill>
              </a:rPr>
              <a:t> </a:t>
            </a:r>
          </a:p>
          <a:p>
            <a:pPr marL="0" indent="0">
              <a:buNone/>
            </a:pPr>
            <a:r>
              <a:rPr lang="en-US" sz="2600" dirty="0">
                <a:solidFill>
                  <a:schemeClr val="bg2"/>
                </a:solidFill>
              </a:rPr>
              <a:t>She’s got eyes like stars, teeth like pearls,</a:t>
            </a:r>
          </a:p>
          <a:p>
            <a:pPr marL="0" indent="0">
              <a:buNone/>
            </a:pPr>
            <a:r>
              <a:rPr lang="en-US" sz="2600" dirty="0">
                <a:solidFill>
                  <a:schemeClr val="bg2"/>
                </a:solidFill>
              </a:rPr>
              <a:t>Gosh, oh gee, she’s a gift to this world!</a:t>
            </a:r>
          </a:p>
          <a:p>
            <a:pPr marL="0" indent="0">
              <a:buNone/>
            </a:pPr>
            <a:r>
              <a:rPr lang="en-US" sz="2600" dirty="0">
                <a:solidFill>
                  <a:schemeClr val="bg2"/>
                </a:solidFill>
              </a:rPr>
              <a:t>She wears an anchor of gold and we are told,</a:t>
            </a:r>
          </a:p>
          <a:p>
            <a:pPr marL="0" indent="0">
              <a:buNone/>
            </a:pPr>
            <a:r>
              <a:rPr lang="en-US" sz="2600" dirty="0">
                <a:solidFill>
                  <a:schemeClr val="bg2"/>
                </a:solidFill>
              </a:rPr>
              <a:t>She’s a DG to the bone.</a:t>
            </a:r>
          </a:p>
        </p:txBody>
      </p:sp>
    </p:spTree>
    <p:extLst>
      <p:ext uri="{BB962C8B-B14F-4D97-AF65-F5344CB8AC3E}">
        <p14:creationId xmlns:p14="http://schemas.microsoft.com/office/powerpoint/2010/main" val="396584238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She Wears an Anchor of Gold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Del-ta G, we love you, Del-ta G!</a:t>
            </a:r>
          </a:p>
          <a:p>
            <a:pPr marL="0" indent="0">
              <a:buNone/>
            </a:pPr>
            <a:r>
              <a:rPr lang="en-US" sz="2600" dirty="0">
                <a:solidFill>
                  <a:schemeClr val="bg2"/>
                </a:solidFill>
              </a:rPr>
              <a:t>First day events, you visit all the chapters,</a:t>
            </a:r>
          </a:p>
          <a:p>
            <a:pPr marL="0" indent="0">
              <a:buNone/>
            </a:pPr>
            <a:r>
              <a:rPr lang="en-US" sz="2600" dirty="0">
                <a:solidFill>
                  <a:schemeClr val="bg2"/>
                </a:solidFill>
              </a:rPr>
              <a:t>Second day events, you’re back where ours is!</a:t>
            </a:r>
          </a:p>
          <a:p>
            <a:pPr marL="0" indent="0">
              <a:buNone/>
            </a:pPr>
            <a:r>
              <a:rPr lang="en-US" sz="2600" dirty="0">
                <a:solidFill>
                  <a:schemeClr val="bg2"/>
                </a:solidFill>
              </a:rPr>
              <a:t>Del-ta G, we love you, Del-ta G!</a:t>
            </a:r>
          </a:p>
          <a:p>
            <a:pPr marL="0" indent="0">
              <a:buNone/>
            </a:pPr>
            <a:r>
              <a:rPr lang="en-US" sz="2600" dirty="0">
                <a:solidFill>
                  <a:schemeClr val="bg2"/>
                </a:solidFill>
              </a:rPr>
              <a:t>We’ll take Del-ta G…we love you, Del-ta G…Yeah!</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94391258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D-E-L-T-A, Delta D-E-L-T-A (chant)</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D-E-L-T-A, Delta D-E-L-T-A</a:t>
            </a:r>
          </a:p>
          <a:p>
            <a:pPr marL="0" indent="0">
              <a:buNone/>
            </a:pPr>
            <a:r>
              <a:rPr lang="en-US" sz="2600" dirty="0">
                <a:solidFill>
                  <a:schemeClr val="bg2"/>
                </a:solidFill>
              </a:rPr>
              <a:t>G-A- double M-A, Gamma G-A- double M-A</a:t>
            </a:r>
          </a:p>
          <a:p>
            <a:pPr marL="0" indent="0">
              <a:buNone/>
            </a:pPr>
            <a:r>
              <a:rPr lang="en-US" sz="2600" dirty="0">
                <a:solidFill>
                  <a:schemeClr val="bg2"/>
                </a:solidFill>
              </a:rPr>
              <a:t>We are the Delta Gammas, wearing bronze, pink and blue.</a:t>
            </a:r>
          </a:p>
          <a:p>
            <a:pPr marL="0" indent="0">
              <a:buNone/>
            </a:pPr>
            <a:r>
              <a:rPr lang="en-US" sz="2600" dirty="0">
                <a:solidFill>
                  <a:schemeClr val="bg2"/>
                </a:solidFill>
              </a:rPr>
              <a:t>We are the Delta Gammas,</a:t>
            </a:r>
          </a:p>
          <a:p>
            <a:pPr marL="0" indent="0">
              <a:buNone/>
            </a:pPr>
            <a:r>
              <a:rPr lang="en-US" sz="2600" dirty="0">
                <a:solidFill>
                  <a:schemeClr val="bg2"/>
                </a:solidFill>
              </a:rPr>
              <a:t>Don’t you want to be a DG, too?</a:t>
            </a:r>
          </a:p>
          <a:p>
            <a:pPr marL="0" indent="0">
              <a:buNone/>
            </a:pPr>
            <a:r>
              <a:rPr lang="en-US" sz="2600" dirty="0">
                <a:solidFill>
                  <a:schemeClr val="bg2"/>
                </a:solidFill>
              </a:rPr>
              <a:t>Don’t you want to be a DG, too?  (repeat</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73217354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Delta Gamma Spelling Song (Rah, Rah for DG)</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With a D and an E and an L-T-A</a:t>
            </a:r>
          </a:p>
          <a:p>
            <a:pPr marL="0" indent="0">
              <a:buNone/>
            </a:pPr>
            <a:r>
              <a:rPr lang="en-US" sz="2600" dirty="0">
                <a:solidFill>
                  <a:schemeClr val="bg2"/>
                </a:solidFill>
              </a:rPr>
              <a:t>With a G-A-M-M-A,</a:t>
            </a:r>
          </a:p>
          <a:p>
            <a:pPr marL="0" indent="0">
              <a:buNone/>
            </a:pPr>
            <a:r>
              <a:rPr lang="en-US" sz="2600" dirty="0">
                <a:solidFill>
                  <a:schemeClr val="bg2"/>
                </a:solidFill>
              </a:rPr>
              <a:t>Delta Gamma, that’s what I </a:t>
            </a:r>
            <a:r>
              <a:rPr lang="en-US" sz="2600" dirty="0" err="1">
                <a:solidFill>
                  <a:schemeClr val="bg2"/>
                </a:solidFill>
              </a:rPr>
              <a:t>amma</a:t>
            </a:r>
            <a:r>
              <a:rPr lang="en-US" sz="2600" dirty="0">
                <a:solidFill>
                  <a:schemeClr val="bg2"/>
                </a:solidFill>
              </a:rPr>
              <a:t>.</a:t>
            </a:r>
          </a:p>
          <a:p>
            <a:pPr marL="0" indent="0">
              <a:buNone/>
            </a:pPr>
            <a:endParaRPr lang="en-US" sz="2600" dirty="0">
              <a:solidFill>
                <a:schemeClr val="bg2"/>
              </a:solidFill>
            </a:endParaRPr>
          </a:p>
          <a:p>
            <a:pPr marL="0" indent="0">
              <a:buNone/>
            </a:pPr>
            <a:r>
              <a:rPr lang="en-US" sz="2600" dirty="0">
                <a:solidFill>
                  <a:schemeClr val="bg2"/>
                </a:solidFill>
              </a:rPr>
              <a:t>I am Delta Gamma born and Delta Gamma bred</a:t>
            </a:r>
          </a:p>
          <a:p>
            <a:pPr marL="0" indent="0">
              <a:buNone/>
            </a:pPr>
            <a:r>
              <a:rPr lang="en-US" sz="2600" dirty="0">
                <a:solidFill>
                  <a:schemeClr val="bg2"/>
                </a:solidFill>
              </a:rPr>
              <a:t>And when I die, I’ll be Delta Gamma dead.</a:t>
            </a:r>
          </a:p>
          <a:p>
            <a:pPr marL="0" indent="0">
              <a:buNone/>
            </a:pPr>
            <a:r>
              <a:rPr lang="en-US" sz="2600" dirty="0">
                <a:solidFill>
                  <a:schemeClr val="bg2"/>
                </a:solidFill>
              </a:rPr>
              <a:t>So, rah, rah for DG, rah, rah for DG,</a:t>
            </a:r>
          </a:p>
          <a:p>
            <a:pPr marL="0" indent="0">
              <a:buNone/>
            </a:pPr>
            <a:r>
              <a:rPr lang="en-US" sz="2600" dirty="0">
                <a:solidFill>
                  <a:schemeClr val="bg2"/>
                </a:solidFill>
              </a:rPr>
              <a:t>Rah, rah for DG, Delta G!</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27478951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The Romper Song</a:t>
            </a:r>
            <a:br>
              <a:rPr lang="en-US" sz="3600" b="1" dirty="0" smtClean="0">
                <a:solidFill>
                  <a:schemeClr val="bg1"/>
                </a:solidFill>
              </a:rPr>
            </a:br>
            <a:r>
              <a:rPr lang="en-US" sz="1800" dirty="0">
                <a:solidFill>
                  <a:schemeClr val="bg1"/>
                </a:solidFill>
              </a:rPr>
              <a:t>May be sung to the tune of “Son of a </a:t>
            </a:r>
            <a:r>
              <a:rPr lang="en-US" sz="1800" dirty="0" err="1">
                <a:solidFill>
                  <a:schemeClr val="bg1"/>
                </a:solidFill>
              </a:rPr>
              <a:t>Gambolier</a:t>
            </a:r>
            <a:r>
              <a:rPr lang="en-US" sz="1800" dirty="0">
                <a:solidFill>
                  <a:schemeClr val="bg1"/>
                </a:solidFill>
              </a:rPr>
              <a:t>” by Charles </a:t>
            </a:r>
            <a:r>
              <a:rPr lang="en-US" sz="1800" dirty="0" smtClean="0">
                <a:solidFill>
                  <a:schemeClr val="bg1"/>
                </a:solidFill>
              </a:rPr>
              <a:t>Ives. Lyrics by Alpha Mu-Beloit.</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For I’m a Delta Gamma and I’m mighty proud to say</a:t>
            </a:r>
          </a:p>
          <a:p>
            <a:pPr marL="0" indent="0">
              <a:buNone/>
            </a:pPr>
            <a:r>
              <a:rPr lang="en-US" dirty="0">
                <a:solidFill>
                  <a:schemeClr val="bg2"/>
                </a:solidFill>
              </a:rPr>
              <a:t>That all the other fraternities may go along their way.</a:t>
            </a:r>
          </a:p>
          <a:p>
            <a:pPr marL="0" indent="0">
              <a:buNone/>
            </a:pPr>
            <a:r>
              <a:rPr lang="en-US" dirty="0">
                <a:solidFill>
                  <a:schemeClr val="bg2"/>
                </a:solidFill>
              </a:rPr>
              <a:t>For I’m a Delta Gamma, and as my life unfolds</a:t>
            </a:r>
          </a:p>
          <a:p>
            <a:pPr marL="0" indent="0">
              <a:buNone/>
            </a:pPr>
            <a:r>
              <a:rPr lang="en-US" dirty="0">
                <a:solidFill>
                  <a:schemeClr val="bg2"/>
                </a:solidFill>
              </a:rPr>
              <a:t>I will stand by my fraternity and all that it upholds.</a:t>
            </a:r>
          </a:p>
          <a:p>
            <a:pPr marL="0" indent="0">
              <a:buNone/>
            </a:pPr>
            <a:r>
              <a:rPr lang="en-US" dirty="0">
                <a:solidFill>
                  <a:schemeClr val="bg2"/>
                </a:solidFill>
              </a:rPr>
              <a:t> </a:t>
            </a:r>
          </a:p>
          <a:p>
            <a:pPr marL="0" indent="0">
              <a:buNone/>
            </a:pPr>
            <a:r>
              <a:rPr lang="en-US" dirty="0">
                <a:solidFill>
                  <a:schemeClr val="bg2"/>
                </a:solidFill>
              </a:rPr>
              <a:t>And when I have a sweetheart, I will want him straight and tall</a:t>
            </a:r>
          </a:p>
          <a:p>
            <a:pPr marL="0" indent="0">
              <a:buNone/>
            </a:pPr>
            <a:r>
              <a:rPr lang="en-US" dirty="0">
                <a:solidFill>
                  <a:schemeClr val="bg2"/>
                </a:solidFill>
              </a:rPr>
              <a:t>To know the Delta Gamma song, the Delta Gamma call…</a:t>
            </a:r>
          </a:p>
          <a:p>
            <a:pPr marL="0" indent="0">
              <a:buNone/>
            </a:pPr>
            <a:r>
              <a:rPr lang="en-US" dirty="0">
                <a:solidFill>
                  <a:schemeClr val="bg2"/>
                </a:solidFill>
              </a:rPr>
              <a:t>And when we have a bungalow, our dreams will all come true,</a:t>
            </a:r>
          </a:p>
          <a:p>
            <a:pPr marL="0" indent="0">
              <a:buNone/>
            </a:pPr>
            <a:r>
              <a:rPr lang="en-US" dirty="0">
                <a:solidFill>
                  <a:schemeClr val="bg2"/>
                </a:solidFill>
              </a:rPr>
              <a:t>For it’s when you marry a Delta G, your dreams will all come true.</a:t>
            </a:r>
          </a:p>
          <a:p>
            <a:pPr marL="0" indent="0">
              <a:buNone/>
            </a:pPr>
            <a:endParaRPr lang="en-US" sz="2600" b="1" dirty="0">
              <a:solidFill>
                <a:schemeClr val="bg2"/>
              </a:solidFill>
            </a:endParaRPr>
          </a:p>
        </p:txBody>
      </p:sp>
    </p:spTree>
    <p:extLst>
      <p:ext uri="{BB962C8B-B14F-4D97-AF65-F5344CB8AC3E}">
        <p14:creationId xmlns:p14="http://schemas.microsoft.com/office/powerpoint/2010/main" val="3854442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3775"/>
          </a:xfrm>
        </p:spPr>
        <p:txBody>
          <a:bodyPr/>
          <a:lstStyle/>
          <a:p>
            <a:r>
              <a:rPr lang="en-US" sz="3600" dirty="0" smtClean="0">
                <a:solidFill>
                  <a:schemeClr val="bg1"/>
                </a:solidFill>
              </a:rPr>
              <a:t>An Anchor of Friendship (cont’d)</a:t>
            </a:r>
            <a:r>
              <a:rPr lang="en-US" sz="2000" dirty="0" smtClean="0">
                <a:solidFill>
                  <a:schemeClr val="bg1"/>
                </a:solidFill>
              </a:rPr>
              <a:t/>
            </a:r>
            <a:br>
              <a:rPr lang="en-US" sz="2000" dirty="0" smtClean="0">
                <a:solidFill>
                  <a:schemeClr val="bg1"/>
                </a:solidFill>
              </a:rPr>
            </a:br>
            <a:r>
              <a:rPr lang="en-US" sz="1800" dirty="0" smtClean="0">
                <a:solidFill>
                  <a:schemeClr val="bg1"/>
                </a:solidFill>
              </a:rPr>
              <a:t>May </a:t>
            </a:r>
            <a:r>
              <a:rPr lang="en-US" sz="1800" dirty="0">
                <a:solidFill>
                  <a:schemeClr val="bg1"/>
                </a:solidFill>
              </a:rPr>
              <a:t>be sung to tune from “</a:t>
            </a:r>
            <a:r>
              <a:rPr lang="en-US" sz="1800" dirty="0" smtClean="0">
                <a:solidFill>
                  <a:schemeClr val="bg1"/>
                </a:solidFill>
              </a:rPr>
              <a:t>Today.” Words from Gamma-UC Berkeley.</a:t>
            </a:r>
            <a:r>
              <a:rPr lang="en-US" sz="2000" dirty="0">
                <a:solidFill>
                  <a:schemeClr val="bg1"/>
                </a:solidFill>
              </a:rPr>
              <a:t/>
            </a:r>
            <a:br>
              <a:rPr lang="en-US" sz="2000" dirty="0">
                <a:solidFill>
                  <a:schemeClr val="bg1"/>
                </a:solidFill>
              </a:rPr>
            </a:br>
            <a:endParaRPr lang="en-US" sz="2000" dirty="0">
              <a:solidFill>
                <a:schemeClr val="bg1"/>
              </a:solidFill>
            </a:endParaRPr>
          </a:p>
        </p:txBody>
      </p:sp>
      <p:sp>
        <p:nvSpPr>
          <p:cNvPr id="3" name="Content Placeholder 2"/>
          <p:cNvSpPr>
            <a:spLocks noGrp="1"/>
          </p:cNvSpPr>
          <p:nvPr>
            <p:ph idx="1"/>
          </p:nvPr>
        </p:nvSpPr>
        <p:spPr/>
        <p:txBody>
          <a:bodyPr/>
          <a:lstStyle/>
          <a:p>
            <a:pPr marL="0" indent="0">
              <a:buNone/>
            </a:pPr>
            <a:r>
              <a:rPr lang="en-US" dirty="0" smtClean="0">
                <a:solidFill>
                  <a:schemeClr val="bg2"/>
                </a:solidFill>
              </a:rPr>
              <a:t>Thus </a:t>
            </a:r>
            <a:r>
              <a:rPr lang="en-US" dirty="0">
                <a:solidFill>
                  <a:schemeClr val="bg2"/>
                </a:solidFill>
              </a:rPr>
              <a:t>anchored forever, I’ll make an endeavor,</a:t>
            </a:r>
          </a:p>
          <a:p>
            <a:pPr marL="0" indent="0">
              <a:buNone/>
            </a:pPr>
            <a:r>
              <a:rPr lang="en-US" dirty="0">
                <a:solidFill>
                  <a:schemeClr val="bg2"/>
                </a:solidFill>
              </a:rPr>
              <a:t>To serve Delta Gamma, the sisters I’ve found.</a:t>
            </a:r>
          </a:p>
          <a:p>
            <a:pPr marL="0" indent="0">
              <a:buNone/>
            </a:pPr>
            <a:r>
              <a:rPr lang="en-US" dirty="0">
                <a:solidFill>
                  <a:schemeClr val="bg2"/>
                </a:solidFill>
              </a:rPr>
              <a:t>A million tomorrows may all fade away,</a:t>
            </a:r>
          </a:p>
          <a:p>
            <a:pPr marL="0" indent="0">
              <a:buNone/>
            </a:pPr>
            <a:r>
              <a:rPr lang="en-US" dirty="0">
                <a:solidFill>
                  <a:schemeClr val="bg2"/>
                </a:solidFill>
              </a:rPr>
              <a:t>‘Ere I forget, all the joy that is mine today.</a:t>
            </a:r>
          </a:p>
          <a:p>
            <a:endParaRPr lang="en-US" dirty="0">
              <a:solidFill>
                <a:schemeClr val="bg2"/>
              </a:solidFill>
            </a:endParaRPr>
          </a:p>
          <a:p>
            <a:pPr marL="0" indent="0">
              <a:buNone/>
            </a:pPr>
            <a:endParaRPr lang="en-US"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78442370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The Romper Song (cont’d.)</a:t>
            </a:r>
            <a:br>
              <a:rPr lang="en-US" sz="3600" dirty="0" smtClean="0">
                <a:solidFill>
                  <a:schemeClr val="bg1"/>
                </a:solidFill>
              </a:rPr>
            </a:br>
            <a:endParaRPr lang="en-US" sz="18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And when I have a daughter, I will dress her like a dream.</a:t>
            </a:r>
          </a:p>
          <a:p>
            <a:pPr marL="0" indent="0">
              <a:buNone/>
            </a:pPr>
            <a:r>
              <a:rPr lang="en-US" dirty="0">
                <a:solidFill>
                  <a:schemeClr val="bg2"/>
                </a:solidFill>
              </a:rPr>
              <a:t>I’ll send her off to college just to be a DG queen.</a:t>
            </a:r>
          </a:p>
          <a:p>
            <a:pPr marL="0" indent="0">
              <a:buNone/>
            </a:pPr>
            <a:r>
              <a:rPr lang="en-US" dirty="0">
                <a:solidFill>
                  <a:schemeClr val="bg2"/>
                </a:solidFill>
              </a:rPr>
              <a:t>She’ll never be a Pi Phi, or wear a Kappa key,</a:t>
            </a:r>
          </a:p>
          <a:p>
            <a:pPr marL="0" indent="0">
              <a:buNone/>
            </a:pPr>
            <a:r>
              <a:rPr lang="en-US" dirty="0">
                <a:solidFill>
                  <a:schemeClr val="bg2"/>
                </a:solidFill>
              </a:rPr>
              <a:t>She will never be a Tri </a:t>
            </a:r>
            <a:r>
              <a:rPr lang="en-US" dirty="0" err="1">
                <a:solidFill>
                  <a:schemeClr val="bg2"/>
                </a:solidFill>
              </a:rPr>
              <a:t>Delt</a:t>
            </a:r>
            <a:r>
              <a:rPr lang="en-US" dirty="0">
                <a:solidFill>
                  <a:schemeClr val="bg2"/>
                </a:solidFill>
              </a:rPr>
              <a:t>, for she’ll be a Delta G!</a:t>
            </a:r>
          </a:p>
          <a:p>
            <a:pPr marL="0" indent="0">
              <a:buNone/>
            </a:pPr>
            <a:r>
              <a:rPr lang="en-US" dirty="0">
                <a:solidFill>
                  <a:schemeClr val="bg2"/>
                </a:solidFill>
              </a:rPr>
              <a:t> </a:t>
            </a:r>
          </a:p>
          <a:p>
            <a:pPr marL="0" indent="0">
              <a:buNone/>
            </a:pPr>
            <a:r>
              <a:rPr lang="en-US" dirty="0">
                <a:solidFill>
                  <a:schemeClr val="bg2"/>
                </a:solidFill>
              </a:rPr>
              <a:t>And when I have a son, I will show him something new—</a:t>
            </a:r>
          </a:p>
          <a:p>
            <a:pPr marL="0" indent="0">
              <a:buNone/>
            </a:pPr>
            <a:r>
              <a:rPr lang="en-US" dirty="0">
                <a:solidFill>
                  <a:schemeClr val="bg2"/>
                </a:solidFill>
              </a:rPr>
              <a:t>I’ll make his little rompers out of bronze and pink and blue.</a:t>
            </a:r>
          </a:p>
          <a:p>
            <a:pPr marL="0" indent="0">
              <a:buNone/>
            </a:pPr>
            <a:r>
              <a:rPr lang="en-US" dirty="0">
                <a:solidFill>
                  <a:schemeClr val="bg2"/>
                </a:solidFill>
              </a:rPr>
              <a:t>And when he goes to college, I know just what he’ll do—</a:t>
            </a:r>
          </a:p>
          <a:p>
            <a:pPr marL="0" indent="0">
              <a:buNone/>
            </a:pPr>
            <a:r>
              <a:rPr lang="en-US" dirty="0">
                <a:solidFill>
                  <a:schemeClr val="bg2"/>
                </a:solidFill>
              </a:rPr>
              <a:t>He will </a:t>
            </a:r>
            <a:r>
              <a:rPr lang="en-US" dirty="0" smtClean="0">
                <a:solidFill>
                  <a:schemeClr val="bg2"/>
                </a:solidFill>
              </a:rPr>
              <a:t>date </a:t>
            </a:r>
            <a:r>
              <a:rPr lang="en-US" dirty="0">
                <a:solidFill>
                  <a:schemeClr val="bg2"/>
                </a:solidFill>
              </a:rPr>
              <a:t>the </a:t>
            </a:r>
            <a:r>
              <a:rPr lang="en-US" dirty="0" smtClean="0">
                <a:solidFill>
                  <a:schemeClr val="bg2"/>
                </a:solidFill>
              </a:rPr>
              <a:t>Delta </a:t>
            </a:r>
            <a:r>
              <a:rPr lang="en-US" dirty="0">
                <a:solidFill>
                  <a:schemeClr val="bg2"/>
                </a:solidFill>
              </a:rPr>
              <a:t>Gammas, like his Daddy used to do</a:t>
            </a:r>
            <a:r>
              <a:rPr lang="en-US" dirty="0" smtClean="0">
                <a:solidFill>
                  <a:schemeClr val="bg2"/>
                </a:solidFill>
              </a:rPr>
              <a:t>!</a:t>
            </a:r>
            <a:endParaRPr lang="en-US" dirty="0">
              <a:solidFill>
                <a:schemeClr val="bg2"/>
              </a:solidFill>
            </a:endParaRPr>
          </a:p>
        </p:txBody>
      </p:sp>
    </p:spTree>
    <p:extLst>
      <p:ext uri="{BB962C8B-B14F-4D97-AF65-F5344CB8AC3E}">
        <p14:creationId xmlns:p14="http://schemas.microsoft.com/office/powerpoint/2010/main" val="167118129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The Romper Song (cont’d.)</a:t>
            </a:r>
            <a:br>
              <a:rPr lang="en-US" sz="3600" dirty="0" smtClean="0">
                <a:solidFill>
                  <a:schemeClr val="bg1"/>
                </a:solidFill>
              </a:rPr>
            </a:br>
            <a:endParaRPr lang="en-US" sz="18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a:t>
            </a:r>
            <a:r>
              <a:rPr lang="en-US" i="1" dirty="0">
                <a:solidFill>
                  <a:schemeClr val="bg2"/>
                </a:solidFill>
              </a:rPr>
              <a:t>Slowly</a:t>
            </a:r>
            <a:r>
              <a:rPr lang="en-US" dirty="0">
                <a:solidFill>
                  <a:schemeClr val="bg2"/>
                </a:solidFill>
              </a:rPr>
              <a:t>) And when I go to heaven, meet St. Peter at the gate,</a:t>
            </a:r>
          </a:p>
          <a:p>
            <a:pPr marL="0" indent="0">
              <a:buNone/>
            </a:pPr>
            <a:r>
              <a:rPr lang="en-US" dirty="0">
                <a:solidFill>
                  <a:schemeClr val="bg2"/>
                </a:solidFill>
              </a:rPr>
              <a:t>And if he starts to question me, I’ll tell him not to wait—</a:t>
            </a:r>
          </a:p>
          <a:p>
            <a:pPr marL="0" indent="0">
              <a:buNone/>
            </a:pPr>
            <a:r>
              <a:rPr lang="en-US" dirty="0">
                <a:solidFill>
                  <a:schemeClr val="bg2"/>
                </a:solidFill>
              </a:rPr>
              <a:t>Or all the little angels, that come from East to West,</a:t>
            </a:r>
          </a:p>
          <a:p>
            <a:pPr marL="0" indent="0">
              <a:buNone/>
            </a:pPr>
            <a:r>
              <a:rPr lang="en-US" dirty="0">
                <a:solidFill>
                  <a:schemeClr val="bg2"/>
                </a:solidFill>
              </a:rPr>
              <a:t>(</a:t>
            </a:r>
            <a:r>
              <a:rPr lang="en-US" i="1" dirty="0">
                <a:solidFill>
                  <a:schemeClr val="bg2"/>
                </a:solidFill>
              </a:rPr>
              <a:t>Fast</a:t>
            </a:r>
            <a:r>
              <a:rPr lang="en-US" dirty="0">
                <a:solidFill>
                  <a:schemeClr val="bg2"/>
                </a:solidFill>
              </a:rPr>
              <a:t>) Oh, every little angel wears an anchor on her breast!</a:t>
            </a:r>
          </a:p>
          <a:p>
            <a:pPr marL="0" indent="0">
              <a:buNone/>
            </a:pPr>
            <a:r>
              <a:rPr lang="en-US" dirty="0">
                <a:solidFill>
                  <a:schemeClr val="bg2"/>
                </a:solidFill>
              </a:rPr>
              <a:t>(Mrs. St. Peter was a DG, too!)</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7395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DG Man</a:t>
            </a:r>
            <a:br>
              <a:rPr lang="en-US" sz="3600" b="1" dirty="0" smtClean="0">
                <a:solidFill>
                  <a:schemeClr val="bg1"/>
                </a:solidFill>
              </a:rPr>
            </a:br>
            <a:r>
              <a:rPr lang="en-US" sz="1800" dirty="0">
                <a:solidFill>
                  <a:schemeClr val="bg1"/>
                </a:solidFill>
              </a:rPr>
              <a:t>May be sung to the tune of “Yama </a:t>
            </a:r>
            <a:r>
              <a:rPr lang="en-US" sz="1800" dirty="0" err="1">
                <a:solidFill>
                  <a:schemeClr val="bg1"/>
                </a:solidFill>
              </a:rPr>
              <a:t>Yama</a:t>
            </a:r>
            <a:r>
              <a:rPr lang="en-US" sz="1800" dirty="0">
                <a:solidFill>
                  <a:schemeClr val="bg1"/>
                </a:solidFill>
              </a:rPr>
              <a:t> Man” from the musical </a:t>
            </a:r>
            <a:r>
              <a:rPr lang="en-US" sz="1800" b="1" i="1" dirty="0">
                <a:solidFill>
                  <a:schemeClr val="bg1"/>
                </a:solidFill>
              </a:rPr>
              <a:t>The Three Twins</a:t>
            </a:r>
            <a:r>
              <a:rPr lang="en-US" sz="1800" dirty="0">
                <a:solidFill>
                  <a:schemeClr val="bg1"/>
                </a:solidFill>
              </a:rPr>
              <a:t> by Karl </a:t>
            </a:r>
            <a:r>
              <a:rPr lang="en-US" sz="1800" dirty="0" err="1" smtClean="0">
                <a:solidFill>
                  <a:schemeClr val="bg1"/>
                </a:solidFill>
              </a:rPr>
              <a:t>Hoschna</a:t>
            </a:r>
            <a:r>
              <a:rPr lang="en-US" sz="1800" dirty="0" smtClean="0">
                <a:solidFill>
                  <a:schemeClr val="bg1"/>
                </a:solidFill>
              </a:rPr>
              <a:t>. Lyrics by Iota-Illinois.</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Sure you can tell a D.G. Man—tailor-made clothes and a cane in his hand,</a:t>
            </a:r>
          </a:p>
          <a:p>
            <a:pPr marL="0" indent="0">
              <a:buNone/>
            </a:pPr>
            <a:r>
              <a:rPr lang="en-US" sz="2600" dirty="0" err="1">
                <a:solidFill>
                  <a:schemeClr val="bg2"/>
                </a:solidFill>
              </a:rPr>
              <a:t>Lookin</a:t>
            </a:r>
            <a:r>
              <a:rPr lang="en-US" sz="2600" dirty="0">
                <a:solidFill>
                  <a:schemeClr val="bg2"/>
                </a:solidFill>
              </a:rPr>
              <a:t>’ so nifty, handsome and grand, for he’s a DG Man.</a:t>
            </a:r>
          </a:p>
          <a:p>
            <a:pPr marL="0" indent="0">
              <a:buNone/>
            </a:pPr>
            <a:r>
              <a:rPr lang="en-US" sz="2600" dirty="0">
                <a:solidFill>
                  <a:schemeClr val="bg2"/>
                </a:solidFill>
              </a:rPr>
              <a:t> </a:t>
            </a:r>
          </a:p>
          <a:p>
            <a:pPr marL="0" indent="0">
              <a:buNone/>
            </a:pPr>
            <a:r>
              <a:rPr lang="en-US" sz="2600" dirty="0">
                <a:solidFill>
                  <a:schemeClr val="bg2"/>
                </a:solidFill>
              </a:rPr>
              <a:t>Loved by all, as you can see—loving one only—a little DG</a:t>
            </a:r>
          </a:p>
          <a:p>
            <a:pPr marL="0" indent="0">
              <a:buNone/>
            </a:pPr>
            <a:r>
              <a:rPr lang="en-US" sz="2600" dirty="0">
                <a:solidFill>
                  <a:schemeClr val="bg2"/>
                </a:solidFill>
              </a:rPr>
              <a:t>Faithful and true…I know he will be, for he’s a DG Man</a:t>
            </a:r>
            <a:r>
              <a:rPr lang="en-US" sz="2600" dirty="0" smtClean="0">
                <a:solidFill>
                  <a:schemeClr val="bg2"/>
                </a:solidFill>
              </a:rPr>
              <a:t>.</a:t>
            </a: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282812730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b="1" dirty="0" smtClean="0">
                <a:solidFill>
                  <a:schemeClr val="bg1"/>
                </a:solidFill>
              </a:rPr>
              <a:t>Delta Gamma Blues</a:t>
            </a:r>
            <a:br>
              <a:rPr lang="en-US" sz="3600" b="1" dirty="0" smtClean="0">
                <a:solidFill>
                  <a:schemeClr val="bg1"/>
                </a:solidFill>
              </a:rPr>
            </a:br>
            <a:r>
              <a:rPr lang="en-US" sz="1800" dirty="0">
                <a:solidFill>
                  <a:schemeClr val="bg1"/>
                </a:solidFill>
              </a:rPr>
              <a:t>May be sung to “Blues My Naughty Sweetie Gives to Me” by </a:t>
            </a:r>
            <a:r>
              <a:rPr lang="en-US" sz="1800" dirty="0" err="1">
                <a:solidFill>
                  <a:schemeClr val="bg1"/>
                </a:solidFill>
              </a:rPr>
              <a:t>Swanstone</a:t>
            </a:r>
            <a:r>
              <a:rPr lang="en-US" sz="1800" dirty="0">
                <a:solidFill>
                  <a:schemeClr val="bg1"/>
                </a:solidFill>
              </a:rPr>
              <a:t>, Morgan, and </a:t>
            </a:r>
            <a:r>
              <a:rPr lang="en-US" sz="1800" dirty="0" smtClean="0">
                <a:solidFill>
                  <a:schemeClr val="bg1"/>
                </a:solidFill>
              </a:rPr>
              <a:t>McCarron. Lyrics by Alpha Mu-Beloit.</a:t>
            </a:r>
            <a:endParaRPr lang="en-US" sz="18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There are blues you get on Monday, when you haven’t studied Sunday,</a:t>
            </a:r>
          </a:p>
          <a:p>
            <a:pPr marL="0" indent="0">
              <a:buNone/>
            </a:pPr>
            <a:r>
              <a:rPr lang="en-US" dirty="0">
                <a:solidFill>
                  <a:schemeClr val="bg2"/>
                </a:solidFill>
              </a:rPr>
              <a:t>And your classes come at eight and nine and ten.</a:t>
            </a:r>
          </a:p>
          <a:p>
            <a:pPr marL="0" indent="0">
              <a:buNone/>
            </a:pPr>
            <a:r>
              <a:rPr lang="en-US" dirty="0">
                <a:solidFill>
                  <a:schemeClr val="bg2"/>
                </a:solidFill>
              </a:rPr>
              <a:t>There are blues you get on Friday when you’re not so very tidy,</a:t>
            </a:r>
          </a:p>
          <a:p>
            <a:pPr marL="0" indent="0">
              <a:buNone/>
            </a:pPr>
            <a:r>
              <a:rPr lang="en-US" dirty="0">
                <a:solidFill>
                  <a:schemeClr val="bg2"/>
                </a:solidFill>
              </a:rPr>
              <a:t>And </a:t>
            </a:r>
            <a:r>
              <a:rPr lang="en-US" dirty="0" smtClean="0">
                <a:solidFill>
                  <a:schemeClr val="bg2"/>
                </a:solidFill>
              </a:rPr>
              <a:t>you’re called upon by seven different men.</a:t>
            </a:r>
          </a:p>
          <a:p>
            <a:pPr marL="0" indent="0">
              <a:buNone/>
            </a:pPr>
            <a:endParaRPr lang="en-US" dirty="0" smtClean="0">
              <a:solidFill>
                <a:schemeClr val="bg2"/>
              </a:solidFill>
            </a:endParaRPr>
          </a:p>
          <a:p>
            <a:pPr marL="0" indent="0">
              <a:buNone/>
            </a:pPr>
            <a:r>
              <a:rPr lang="en-US" dirty="0" smtClean="0">
                <a:solidFill>
                  <a:schemeClr val="bg2"/>
                </a:solidFill>
              </a:rPr>
              <a:t>Well</a:t>
            </a:r>
            <a:r>
              <a:rPr lang="en-US" dirty="0">
                <a:solidFill>
                  <a:schemeClr val="bg2"/>
                </a:solidFill>
              </a:rPr>
              <a:t>, there are blues that come in between,</a:t>
            </a:r>
          </a:p>
          <a:p>
            <a:pPr marL="0" indent="0">
              <a:buNone/>
            </a:pPr>
            <a:r>
              <a:rPr lang="en-US" dirty="0">
                <a:solidFill>
                  <a:schemeClr val="bg2"/>
                </a:solidFill>
              </a:rPr>
              <a:t>Blues when you see the Dean,</a:t>
            </a:r>
          </a:p>
          <a:p>
            <a:pPr marL="0" indent="0">
              <a:buNone/>
            </a:pPr>
            <a:r>
              <a:rPr lang="en-US" dirty="0">
                <a:solidFill>
                  <a:schemeClr val="bg2"/>
                </a:solidFill>
              </a:rPr>
              <a:t>And she says you’ve got to settle down, or flunk…</a:t>
            </a:r>
          </a:p>
          <a:p>
            <a:pPr marL="0" indent="0">
              <a:buNone/>
            </a:pPr>
            <a:endParaRPr lang="en-US" dirty="0">
              <a:solidFill>
                <a:schemeClr val="bg2"/>
              </a:solidFill>
            </a:endParaRPr>
          </a:p>
        </p:txBody>
      </p:sp>
    </p:spTree>
    <p:extLst>
      <p:ext uri="{BB962C8B-B14F-4D97-AF65-F5344CB8AC3E}">
        <p14:creationId xmlns:p14="http://schemas.microsoft.com/office/powerpoint/2010/main" val="63409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3600" dirty="0" smtClean="0">
                <a:solidFill>
                  <a:schemeClr val="bg1"/>
                </a:solidFill>
              </a:rPr>
              <a:t>Delta Gamma Blues (cont’d.)</a:t>
            </a:r>
            <a:br>
              <a:rPr lang="en-US" sz="3600" dirty="0" smtClean="0">
                <a:solidFill>
                  <a:schemeClr val="bg1"/>
                </a:solidFill>
              </a:rPr>
            </a:br>
            <a:endParaRPr lang="en-US" sz="18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There are blues you get from dating, when the girl, that you’ve been hating,</a:t>
            </a:r>
          </a:p>
          <a:p>
            <a:pPr marL="0" indent="0">
              <a:buNone/>
            </a:pPr>
            <a:r>
              <a:rPr lang="en-US" dirty="0">
                <a:solidFill>
                  <a:schemeClr val="bg2"/>
                </a:solidFill>
              </a:rPr>
              <a:t>Goes a stepping out with your affinity…</a:t>
            </a:r>
          </a:p>
          <a:p>
            <a:pPr marL="0" indent="0">
              <a:buNone/>
            </a:pPr>
            <a:r>
              <a:rPr lang="en-US" dirty="0">
                <a:solidFill>
                  <a:schemeClr val="bg2"/>
                </a:solidFill>
              </a:rPr>
              <a:t>There are sad blues, glad blues, every kind of blues you see…</a:t>
            </a:r>
          </a:p>
          <a:p>
            <a:pPr marL="0" indent="0">
              <a:buNone/>
            </a:pPr>
            <a:r>
              <a:rPr lang="en-US" dirty="0">
                <a:solidFill>
                  <a:schemeClr val="bg2"/>
                </a:solidFill>
              </a:rPr>
              <a:t>But there’s just one blue in this </a:t>
            </a:r>
            <a:r>
              <a:rPr lang="en-US" dirty="0" smtClean="0">
                <a:solidFill>
                  <a:schemeClr val="bg2"/>
                </a:solidFill>
              </a:rPr>
              <a:t>world, </a:t>
            </a:r>
            <a:r>
              <a:rPr lang="en-US" dirty="0">
                <a:solidFill>
                  <a:schemeClr val="bg2"/>
                </a:solidFill>
              </a:rPr>
              <a:t>I think.</a:t>
            </a:r>
          </a:p>
          <a:p>
            <a:pPr marL="0" indent="0">
              <a:buNone/>
            </a:pPr>
            <a:r>
              <a:rPr lang="en-US" dirty="0">
                <a:solidFill>
                  <a:schemeClr val="bg2"/>
                </a:solidFill>
              </a:rPr>
              <a:t>It’s the blue that goes with the bronze and pink.</a:t>
            </a:r>
          </a:p>
          <a:p>
            <a:pPr marL="0" indent="0">
              <a:buNone/>
            </a:pPr>
            <a:r>
              <a:rPr lang="en-US" dirty="0">
                <a:solidFill>
                  <a:schemeClr val="bg2"/>
                </a:solidFill>
              </a:rPr>
              <a:t>The blue that Delta Gamma gave to me.</a:t>
            </a: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17703378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The Pin of the Delta </a:t>
            </a:r>
            <a:r>
              <a:rPr lang="en-US" sz="3600" b="1" dirty="0" err="1" smtClean="0">
                <a:solidFill>
                  <a:schemeClr val="bg1"/>
                </a:solidFill>
              </a:rPr>
              <a:t>Gs</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Oh, it’s great for me to wear a key, so says the KKG</a:t>
            </a:r>
          </a:p>
          <a:p>
            <a:pPr marL="0" indent="0">
              <a:buNone/>
            </a:pPr>
            <a:r>
              <a:rPr lang="en-US" dirty="0">
                <a:solidFill>
                  <a:schemeClr val="bg2"/>
                </a:solidFill>
              </a:rPr>
              <a:t>Oh, it’s my delight to wear a kite, so says the KAT</a:t>
            </a:r>
          </a:p>
          <a:p>
            <a:pPr marL="0" indent="0">
              <a:buNone/>
            </a:pPr>
            <a:r>
              <a:rPr lang="en-US" dirty="0">
                <a:solidFill>
                  <a:schemeClr val="bg2"/>
                </a:solidFill>
              </a:rPr>
              <a:t>But you can’t really berate her, for she’s always been a Theta,</a:t>
            </a:r>
          </a:p>
          <a:p>
            <a:pPr marL="0" indent="0">
              <a:buNone/>
            </a:pPr>
            <a:r>
              <a:rPr lang="en-US" dirty="0">
                <a:solidFill>
                  <a:schemeClr val="bg2"/>
                </a:solidFill>
              </a:rPr>
              <a:t>And never been a Delta G.</a:t>
            </a:r>
          </a:p>
          <a:p>
            <a:pPr marL="0" indent="0">
              <a:buNone/>
            </a:pPr>
            <a:r>
              <a:rPr lang="en-US" dirty="0">
                <a:solidFill>
                  <a:schemeClr val="bg2"/>
                </a:solidFill>
              </a:rPr>
              <a:t> </a:t>
            </a:r>
          </a:p>
          <a:p>
            <a:pPr marL="0" indent="0">
              <a:buNone/>
            </a:pPr>
            <a:r>
              <a:rPr lang="en-US" dirty="0">
                <a:solidFill>
                  <a:schemeClr val="bg2"/>
                </a:solidFill>
              </a:rPr>
              <a:t>(Chorus)</a:t>
            </a:r>
          </a:p>
          <a:p>
            <a:pPr marL="0" indent="0">
              <a:buNone/>
            </a:pPr>
            <a:r>
              <a:rPr lang="en-US" b="1" dirty="0">
                <a:solidFill>
                  <a:schemeClr val="bg2"/>
                </a:solidFill>
              </a:rPr>
              <a:t>Wear </a:t>
            </a:r>
            <a:r>
              <a:rPr lang="en-US" b="1" dirty="0" smtClean="0">
                <a:solidFill>
                  <a:schemeClr val="bg2"/>
                </a:solidFill>
              </a:rPr>
              <a:t>your </a:t>
            </a:r>
            <a:r>
              <a:rPr lang="en-US" b="1" dirty="0">
                <a:solidFill>
                  <a:schemeClr val="bg2"/>
                </a:solidFill>
              </a:rPr>
              <a:t>kite, wear your key</a:t>
            </a:r>
            <a:endParaRPr lang="en-US" dirty="0">
              <a:solidFill>
                <a:schemeClr val="bg2"/>
              </a:solidFill>
            </a:endParaRPr>
          </a:p>
          <a:p>
            <a:pPr marL="0" indent="0">
              <a:buNone/>
            </a:pPr>
            <a:r>
              <a:rPr lang="en-US" b="1" dirty="0">
                <a:solidFill>
                  <a:schemeClr val="bg2"/>
                </a:solidFill>
              </a:rPr>
              <a:t>Wear your arrow, wear all three.</a:t>
            </a:r>
            <a:endParaRPr lang="en-US" dirty="0">
              <a:solidFill>
                <a:schemeClr val="bg2"/>
              </a:solidFill>
            </a:endParaRPr>
          </a:p>
          <a:p>
            <a:pPr marL="0" indent="0">
              <a:buNone/>
            </a:pPr>
            <a:r>
              <a:rPr lang="en-US" b="1" dirty="0">
                <a:solidFill>
                  <a:schemeClr val="bg2"/>
                </a:solidFill>
              </a:rPr>
              <a:t>But the pin for which I hanker is the little golden anchor,</a:t>
            </a:r>
            <a:endParaRPr lang="en-US" dirty="0">
              <a:solidFill>
                <a:schemeClr val="bg2"/>
              </a:solidFill>
            </a:endParaRPr>
          </a:p>
          <a:p>
            <a:pPr marL="0" indent="0">
              <a:buNone/>
            </a:pPr>
            <a:r>
              <a:rPr lang="en-US" b="1" dirty="0">
                <a:solidFill>
                  <a:schemeClr val="bg2"/>
                </a:solidFill>
              </a:rPr>
              <a:t>The pin of the Delta Gees.</a:t>
            </a:r>
            <a:endParaRPr lang="en-US" dirty="0">
              <a:solidFill>
                <a:schemeClr val="bg2"/>
              </a:solidFill>
            </a:endParaRPr>
          </a:p>
          <a:p>
            <a:pPr marL="0" indent="0">
              <a:buNone/>
            </a:pPr>
            <a:endParaRPr lang="en-US" sz="2600" dirty="0">
              <a:solidFill>
                <a:schemeClr val="bg2"/>
              </a:solidFill>
            </a:endParaRPr>
          </a:p>
        </p:txBody>
      </p:sp>
    </p:spTree>
    <p:extLst>
      <p:ext uri="{BB962C8B-B14F-4D97-AF65-F5344CB8AC3E}">
        <p14:creationId xmlns:p14="http://schemas.microsoft.com/office/powerpoint/2010/main" val="317243461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The Pin of the Delta </a:t>
            </a:r>
            <a:r>
              <a:rPr lang="en-US" sz="3600" dirty="0" err="1" smtClean="0">
                <a:solidFill>
                  <a:schemeClr val="bg1"/>
                </a:solidFill>
              </a:rPr>
              <a:t>Gs</a:t>
            </a:r>
            <a:r>
              <a:rPr lang="en-US" sz="3600" dirty="0" smtClean="0">
                <a:solidFill>
                  <a:schemeClr val="bg1"/>
                </a:solidFill>
              </a:rPr>
              <a:t> (cont’d.)</a:t>
            </a:r>
            <a:endParaRPr lang="en-US" sz="3600"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dirty="0">
                <a:solidFill>
                  <a:schemeClr val="bg2"/>
                </a:solidFill>
              </a:rPr>
              <a:t>While at recruitment they are trying, all the freshmen keep a-crying,</a:t>
            </a:r>
          </a:p>
          <a:p>
            <a:pPr marL="0" indent="0">
              <a:buNone/>
            </a:pPr>
            <a:r>
              <a:rPr lang="en-US" dirty="0">
                <a:solidFill>
                  <a:schemeClr val="bg2"/>
                </a:solidFill>
              </a:rPr>
              <a:t>“We want to go DG!”</a:t>
            </a:r>
          </a:p>
          <a:p>
            <a:pPr marL="0" indent="0">
              <a:buNone/>
            </a:pPr>
            <a:r>
              <a:rPr lang="en-US" dirty="0">
                <a:solidFill>
                  <a:schemeClr val="bg2"/>
                </a:solidFill>
              </a:rPr>
              <a:t> </a:t>
            </a:r>
          </a:p>
          <a:p>
            <a:pPr marL="0" indent="0">
              <a:buNone/>
            </a:pPr>
            <a:r>
              <a:rPr lang="en-US" dirty="0">
                <a:solidFill>
                  <a:schemeClr val="bg2"/>
                </a:solidFill>
              </a:rPr>
              <a:t>(Chorus)</a:t>
            </a:r>
          </a:p>
          <a:p>
            <a:pPr marL="0" indent="0">
              <a:buNone/>
            </a:pPr>
            <a:r>
              <a:rPr lang="en-US" b="1" dirty="0">
                <a:solidFill>
                  <a:schemeClr val="bg2"/>
                </a:solidFill>
              </a:rPr>
              <a:t>Wear </a:t>
            </a:r>
            <a:r>
              <a:rPr lang="en-US" b="1" dirty="0" smtClean="0">
                <a:solidFill>
                  <a:schemeClr val="bg2"/>
                </a:solidFill>
              </a:rPr>
              <a:t>your </a:t>
            </a:r>
            <a:r>
              <a:rPr lang="en-US" b="1" dirty="0">
                <a:solidFill>
                  <a:schemeClr val="bg2"/>
                </a:solidFill>
              </a:rPr>
              <a:t>kite, wear your key</a:t>
            </a:r>
            <a:endParaRPr lang="en-US" dirty="0">
              <a:solidFill>
                <a:schemeClr val="bg2"/>
              </a:solidFill>
            </a:endParaRPr>
          </a:p>
          <a:p>
            <a:pPr marL="0" indent="0">
              <a:buNone/>
            </a:pPr>
            <a:r>
              <a:rPr lang="en-US" b="1" dirty="0">
                <a:solidFill>
                  <a:schemeClr val="bg2"/>
                </a:solidFill>
              </a:rPr>
              <a:t>Wear your arrow, wear all three.</a:t>
            </a:r>
            <a:endParaRPr lang="en-US" dirty="0">
              <a:solidFill>
                <a:schemeClr val="bg2"/>
              </a:solidFill>
            </a:endParaRPr>
          </a:p>
          <a:p>
            <a:pPr marL="0" indent="0">
              <a:buNone/>
            </a:pPr>
            <a:r>
              <a:rPr lang="en-US" b="1" dirty="0">
                <a:solidFill>
                  <a:schemeClr val="bg2"/>
                </a:solidFill>
              </a:rPr>
              <a:t>But the pin for which I hanker is the little golden anchor,</a:t>
            </a:r>
            <a:endParaRPr lang="en-US" dirty="0">
              <a:solidFill>
                <a:schemeClr val="bg2"/>
              </a:solidFill>
            </a:endParaRPr>
          </a:p>
          <a:p>
            <a:pPr marL="0" indent="0">
              <a:buNone/>
            </a:pPr>
            <a:r>
              <a:rPr lang="en-US" b="1" dirty="0">
                <a:solidFill>
                  <a:schemeClr val="bg2"/>
                </a:solidFill>
              </a:rPr>
              <a:t>The pin of the Delta Gees.</a:t>
            </a:r>
            <a:endParaRPr lang="en-US" dirty="0">
              <a:solidFill>
                <a:schemeClr val="bg2"/>
              </a:solidFill>
            </a:endParaRPr>
          </a:p>
          <a:p>
            <a:pPr marL="0" indent="0">
              <a:buNone/>
            </a:pPr>
            <a:endParaRPr lang="en-US" sz="2600" dirty="0">
              <a:solidFill>
                <a:schemeClr val="bg2"/>
              </a:solidFill>
            </a:endParaRPr>
          </a:p>
        </p:txBody>
      </p:sp>
    </p:spTree>
    <p:extLst>
      <p:ext uri="{BB962C8B-B14F-4D97-AF65-F5344CB8AC3E}">
        <p14:creationId xmlns:p14="http://schemas.microsoft.com/office/powerpoint/2010/main" val="72069688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solidFill>
                  <a:schemeClr val="bg1"/>
                </a:solidFill>
              </a:rPr>
              <a:t>The Pin of the Delta </a:t>
            </a:r>
            <a:r>
              <a:rPr lang="en-US" sz="3600" dirty="0" err="1" smtClean="0">
                <a:solidFill>
                  <a:schemeClr val="bg1"/>
                </a:solidFill>
              </a:rPr>
              <a:t>Gs</a:t>
            </a:r>
            <a:r>
              <a:rPr lang="en-US" sz="3600" dirty="0" smtClean="0">
                <a:solidFill>
                  <a:schemeClr val="bg1"/>
                </a:solidFill>
              </a:rPr>
              <a:t> (cont’d.)</a:t>
            </a:r>
            <a:endParaRPr lang="en-US" sz="3600" dirty="0">
              <a:solidFill>
                <a:schemeClr val="bg1"/>
              </a:solidFill>
            </a:endParaRPr>
          </a:p>
        </p:txBody>
      </p:sp>
      <p:sp>
        <p:nvSpPr>
          <p:cNvPr id="3" name="Content Placeholder 2"/>
          <p:cNvSpPr>
            <a:spLocks noGrp="1"/>
          </p:cNvSpPr>
          <p:nvPr>
            <p:ph idx="1"/>
          </p:nvPr>
        </p:nvSpPr>
        <p:spPr>
          <a:xfrm>
            <a:off x="228600" y="1524000"/>
            <a:ext cx="8686800" cy="4343400"/>
          </a:xfrm>
        </p:spPr>
        <p:txBody>
          <a:bodyPr/>
          <a:lstStyle/>
          <a:p>
            <a:pPr marL="0" indent="0">
              <a:buNone/>
            </a:pPr>
            <a:r>
              <a:rPr lang="en-US" dirty="0" smtClean="0">
                <a:solidFill>
                  <a:schemeClr val="bg2"/>
                </a:solidFill>
              </a:rPr>
              <a:t>“Oh, to wear my golden arrow thrills my very bones and marrow,”</a:t>
            </a:r>
          </a:p>
          <a:p>
            <a:pPr marL="0" indent="0">
              <a:buNone/>
            </a:pPr>
            <a:r>
              <a:rPr lang="en-US" dirty="0" smtClean="0">
                <a:solidFill>
                  <a:schemeClr val="bg2"/>
                </a:solidFill>
              </a:rPr>
              <a:t>So says Phi Beta Phi.</a:t>
            </a:r>
          </a:p>
          <a:p>
            <a:pPr marL="0" indent="0">
              <a:buNone/>
            </a:pPr>
            <a:r>
              <a:rPr lang="en-US" dirty="0" smtClean="0">
                <a:solidFill>
                  <a:schemeClr val="bg2"/>
                </a:solidFill>
              </a:rPr>
              <a:t>But the freshmen all do clamor for a chance at Delta Gamma,</a:t>
            </a:r>
          </a:p>
          <a:p>
            <a:pPr marL="0" indent="0">
              <a:buNone/>
            </a:pPr>
            <a:r>
              <a:rPr lang="en-US" dirty="0" smtClean="0">
                <a:solidFill>
                  <a:schemeClr val="bg2"/>
                </a:solidFill>
              </a:rPr>
              <a:t>And now you know just why: </a:t>
            </a:r>
          </a:p>
          <a:p>
            <a:pPr marL="0" indent="0">
              <a:buNone/>
            </a:pPr>
            <a:endParaRPr lang="en-US" dirty="0" smtClean="0">
              <a:solidFill>
                <a:schemeClr val="bg2"/>
              </a:solidFill>
            </a:endParaRPr>
          </a:p>
          <a:p>
            <a:pPr marL="0" indent="0">
              <a:buNone/>
            </a:pPr>
            <a:r>
              <a:rPr lang="en-US" dirty="0" smtClean="0">
                <a:solidFill>
                  <a:schemeClr val="bg2"/>
                </a:solidFill>
              </a:rPr>
              <a:t>(</a:t>
            </a:r>
            <a:r>
              <a:rPr lang="en-US" dirty="0">
                <a:solidFill>
                  <a:schemeClr val="bg2"/>
                </a:solidFill>
              </a:rPr>
              <a:t>Chorus)</a:t>
            </a:r>
          </a:p>
          <a:p>
            <a:pPr marL="0" indent="0">
              <a:buNone/>
            </a:pPr>
            <a:r>
              <a:rPr lang="en-US" b="1" dirty="0">
                <a:solidFill>
                  <a:schemeClr val="bg2"/>
                </a:solidFill>
              </a:rPr>
              <a:t>Wear </a:t>
            </a:r>
            <a:r>
              <a:rPr lang="en-US" b="1" dirty="0" smtClean="0">
                <a:solidFill>
                  <a:schemeClr val="bg2"/>
                </a:solidFill>
              </a:rPr>
              <a:t>your </a:t>
            </a:r>
            <a:r>
              <a:rPr lang="en-US" b="1" dirty="0">
                <a:solidFill>
                  <a:schemeClr val="bg2"/>
                </a:solidFill>
              </a:rPr>
              <a:t>kite, wear your key</a:t>
            </a:r>
            <a:endParaRPr lang="en-US" dirty="0">
              <a:solidFill>
                <a:schemeClr val="bg2"/>
              </a:solidFill>
            </a:endParaRPr>
          </a:p>
          <a:p>
            <a:pPr marL="0" indent="0">
              <a:buNone/>
            </a:pPr>
            <a:r>
              <a:rPr lang="en-US" b="1" dirty="0">
                <a:solidFill>
                  <a:schemeClr val="bg2"/>
                </a:solidFill>
              </a:rPr>
              <a:t>Wear your arrow, wear all three.</a:t>
            </a:r>
            <a:endParaRPr lang="en-US" dirty="0">
              <a:solidFill>
                <a:schemeClr val="bg2"/>
              </a:solidFill>
            </a:endParaRPr>
          </a:p>
          <a:p>
            <a:pPr marL="0" indent="0">
              <a:buNone/>
            </a:pPr>
            <a:r>
              <a:rPr lang="en-US" b="1" dirty="0">
                <a:solidFill>
                  <a:schemeClr val="bg2"/>
                </a:solidFill>
              </a:rPr>
              <a:t>But the pin for which I hanker is the little golden anchor,</a:t>
            </a:r>
            <a:endParaRPr lang="en-US" dirty="0">
              <a:solidFill>
                <a:schemeClr val="bg2"/>
              </a:solidFill>
            </a:endParaRPr>
          </a:p>
          <a:p>
            <a:pPr marL="0" indent="0">
              <a:buNone/>
            </a:pPr>
            <a:r>
              <a:rPr lang="en-US" b="1" dirty="0">
                <a:solidFill>
                  <a:schemeClr val="bg2"/>
                </a:solidFill>
              </a:rPr>
              <a:t>The pin of the Delta Gees.</a:t>
            </a:r>
            <a:endParaRPr lang="en-US" dirty="0">
              <a:solidFill>
                <a:schemeClr val="bg2"/>
              </a:solidFill>
            </a:endParaRP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178638637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Hannah Smiled at Me</a:t>
            </a:r>
            <a:endParaRPr lang="en-US" sz="3600" b="1" dirty="0">
              <a:solidFill>
                <a:schemeClr val="bg1"/>
              </a:solidFill>
            </a:endParaRPr>
          </a:p>
        </p:txBody>
      </p:sp>
      <p:sp>
        <p:nvSpPr>
          <p:cNvPr id="3" name="Content Placeholder 2"/>
          <p:cNvSpPr>
            <a:spLocks noGrp="1"/>
          </p:cNvSpPr>
          <p:nvPr>
            <p:ph idx="1"/>
          </p:nvPr>
        </p:nvSpPr>
        <p:spPr>
          <a:xfrm>
            <a:off x="228600" y="1676400"/>
            <a:ext cx="8686800" cy="4343400"/>
          </a:xfrm>
        </p:spPr>
        <p:txBody>
          <a:bodyPr/>
          <a:lstStyle/>
          <a:p>
            <a:pPr marL="0" indent="0">
              <a:buNone/>
            </a:pPr>
            <a:r>
              <a:rPr lang="en-US" sz="2600" dirty="0">
                <a:solidFill>
                  <a:schemeClr val="bg2"/>
                </a:solidFill>
              </a:rPr>
              <a:t>I left Kappa Kate </a:t>
            </a:r>
            <a:r>
              <a:rPr lang="en-US" sz="2600" dirty="0" err="1">
                <a:solidFill>
                  <a:schemeClr val="bg2"/>
                </a:solidFill>
              </a:rPr>
              <a:t>swingin</a:t>
            </a:r>
            <a:r>
              <a:rPr lang="en-US" sz="2600" dirty="0">
                <a:solidFill>
                  <a:schemeClr val="bg2"/>
                </a:solidFill>
              </a:rPr>
              <a:t>’ on that garden gate</a:t>
            </a:r>
          </a:p>
          <a:p>
            <a:pPr marL="0" indent="0">
              <a:buNone/>
            </a:pPr>
            <a:r>
              <a:rPr lang="en-US" sz="2600" dirty="0">
                <a:solidFill>
                  <a:schemeClr val="bg2"/>
                </a:solidFill>
              </a:rPr>
              <a:t>When my Delta Gamma Hannah smiled at me.</a:t>
            </a:r>
          </a:p>
          <a:p>
            <a:pPr marL="0" indent="0">
              <a:buNone/>
            </a:pPr>
            <a:r>
              <a:rPr lang="en-US" sz="2600" dirty="0">
                <a:solidFill>
                  <a:schemeClr val="bg2"/>
                </a:solidFill>
              </a:rPr>
              <a:t>And my gal in Alpha Phi saw the last she’ll see of me,</a:t>
            </a:r>
          </a:p>
          <a:p>
            <a:pPr marL="0" indent="0">
              <a:buNone/>
            </a:pPr>
            <a:r>
              <a:rPr lang="en-US" sz="2600" dirty="0">
                <a:solidFill>
                  <a:schemeClr val="bg2"/>
                </a:solidFill>
              </a:rPr>
              <a:t>When my Delta Gamma Hannah smiled at me.</a:t>
            </a:r>
          </a:p>
          <a:p>
            <a:pPr marL="0" indent="0">
              <a:buNone/>
            </a:pPr>
            <a:r>
              <a:rPr lang="en-US" sz="2600" dirty="0">
                <a:solidFill>
                  <a:schemeClr val="bg2"/>
                </a:solidFill>
              </a:rPr>
              <a:t> </a:t>
            </a:r>
          </a:p>
          <a:p>
            <a:pPr marL="0" indent="0">
              <a:buNone/>
            </a:pPr>
            <a:r>
              <a:rPr lang="en-US" sz="2600" dirty="0">
                <a:solidFill>
                  <a:schemeClr val="bg2"/>
                </a:solidFill>
              </a:rPr>
              <a:t>Said “good-bye” to A-D-Pi on Sunday</a:t>
            </a:r>
          </a:p>
          <a:p>
            <a:pPr marL="0" indent="0">
              <a:buNone/>
            </a:pPr>
            <a:r>
              <a:rPr lang="en-US" sz="2600" dirty="0">
                <a:solidFill>
                  <a:schemeClr val="bg2"/>
                </a:solidFill>
              </a:rPr>
              <a:t>Thetas, Tri </a:t>
            </a:r>
            <a:r>
              <a:rPr lang="en-US" sz="2600" dirty="0" err="1">
                <a:solidFill>
                  <a:schemeClr val="bg2"/>
                </a:solidFill>
              </a:rPr>
              <a:t>Delts</a:t>
            </a:r>
            <a:r>
              <a:rPr lang="en-US" sz="2600" dirty="0">
                <a:solidFill>
                  <a:schemeClr val="bg2"/>
                </a:solidFill>
              </a:rPr>
              <a:t> get farewells on Monday.</a:t>
            </a:r>
          </a:p>
          <a:p>
            <a:pPr marL="0" indent="0">
              <a:buNone/>
            </a:pPr>
            <a:r>
              <a:rPr lang="en-US" sz="2600" dirty="0">
                <a:solidFill>
                  <a:schemeClr val="bg2"/>
                </a:solidFill>
              </a:rPr>
              <a:t>I like Pi Phi Pat, but I really left her flat,</a:t>
            </a:r>
          </a:p>
          <a:p>
            <a:pPr marL="0" indent="0">
              <a:buNone/>
            </a:pPr>
            <a:r>
              <a:rPr lang="en-US" sz="2600" dirty="0">
                <a:solidFill>
                  <a:schemeClr val="bg2"/>
                </a:solidFill>
              </a:rPr>
              <a:t>When my Delta Gamma Hannah smiled at me.</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76313464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bg1"/>
                </a:solidFill>
              </a:rPr>
              <a:t>We Go Together</a:t>
            </a:r>
            <a:br>
              <a:rPr lang="en-US" sz="3600" b="1" dirty="0" smtClean="0">
                <a:solidFill>
                  <a:schemeClr val="bg1"/>
                </a:solidFill>
              </a:rPr>
            </a:br>
            <a:r>
              <a:rPr lang="en-US" sz="1800" dirty="0">
                <a:solidFill>
                  <a:schemeClr val="bg1"/>
                </a:solidFill>
              </a:rPr>
              <a:t>May be sung to the melody from the musical, “</a:t>
            </a:r>
            <a:r>
              <a:rPr lang="en-US" sz="1800" b="1" i="1" dirty="0">
                <a:solidFill>
                  <a:schemeClr val="bg1"/>
                </a:solidFill>
              </a:rPr>
              <a:t>Grease</a:t>
            </a:r>
            <a:r>
              <a:rPr lang="en-US" sz="1800" dirty="0">
                <a:solidFill>
                  <a:schemeClr val="bg1"/>
                </a:solidFill>
              </a:rPr>
              <a:t>” by Jacobs and </a:t>
            </a:r>
            <a:r>
              <a:rPr lang="en-US" sz="1800" dirty="0" smtClean="0">
                <a:solidFill>
                  <a:schemeClr val="bg1"/>
                </a:solidFill>
              </a:rPr>
              <a:t>Casey.</a:t>
            </a:r>
            <a:endParaRPr lang="en-US" sz="1800" b="1" dirty="0">
              <a:solidFill>
                <a:schemeClr val="bg1"/>
              </a:solidFill>
            </a:endParaRPr>
          </a:p>
        </p:txBody>
      </p:sp>
      <p:sp>
        <p:nvSpPr>
          <p:cNvPr id="3" name="Content Placeholder 2"/>
          <p:cNvSpPr>
            <a:spLocks noGrp="1"/>
          </p:cNvSpPr>
          <p:nvPr>
            <p:ph idx="1"/>
          </p:nvPr>
        </p:nvSpPr>
        <p:spPr>
          <a:xfrm>
            <a:off x="228600" y="1524000"/>
            <a:ext cx="8686800" cy="4800600"/>
          </a:xfrm>
        </p:spPr>
        <p:txBody>
          <a:bodyPr/>
          <a:lstStyle/>
          <a:p>
            <a:pPr marL="0" indent="0">
              <a:buNone/>
            </a:pPr>
            <a:r>
              <a:rPr lang="en-US" sz="2000" dirty="0">
                <a:solidFill>
                  <a:schemeClr val="bg2"/>
                </a:solidFill>
              </a:rPr>
              <a:t>We go together like—</a:t>
            </a:r>
          </a:p>
          <a:p>
            <a:pPr marL="0" indent="0">
              <a:buNone/>
            </a:pPr>
            <a:r>
              <a:rPr lang="en-US" sz="2000" dirty="0">
                <a:solidFill>
                  <a:schemeClr val="bg2"/>
                </a:solidFill>
              </a:rPr>
              <a:t>RAMA LAMA </a:t>
            </a:r>
            <a:r>
              <a:rPr lang="en-US" sz="2000" dirty="0" err="1">
                <a:solidFill>
                  <a:schemeClr val="bg2"/>
                </a:solidFill>
              </a:rPr>
              <a:t>LAMA</a:t>
            </a:r>
            <a:r>
              <a:rPr lang="en-US" sz="2000" dirty="0">
                <a:solidFill>
                  <a:schemeClr val="bg2"/>
                </a:solidFill>
              </a:rPr>
              <a:t> </a:t>
            </a:r>
            <a:r>
              <a:rPr lang="en-US" sz="2000" dirty="0" err="1">
                <a:solidFill>
                  <a:schemeClr val="bg2"/>
                </a:solidFill>
              </a:rPr>
              <a:t>LAMA</a:t>
            </a:r>
            <a:r>
              <a:rPr lang="en-US" sz="2000" dirty="0">
                <a:solidFill>
                  <a:schemeClr val="bg2"/>
                </a:solidFill>
              </a:rPr>
              <a:t> DINGA DA DINGDA DONG</a:t>
            </a:r>
          </a:p>
          <a:p>
            <a:pPr marL="0" indent="0">
              <a:buNone/>
            </a:pPr>
            <a:r>
              <a:rPr lang="en-US" sz="2000" dirty="0">
                <a:solidFill>
                  <a:schemeClr val="bg2"/>
                </a:solidFill>
              </a:rPr>
              <a:t>Remember forever that </a:t>
            </a:r>
          </a:p>
          <a:p>
            <a:pPr marL="0" indent="0">
              <a:buNone/>
            </a:pPr>
            <a:r>
              <a:rPr lang="en-US" sz="2000" dirty="0">
                <a:solidFill>
                  <a:schemeClr val="bg2"/>
                </a:solidFill>
              </a:rPr>
              <a:t>SHOO BOP DA WADA </a:t>
            </a:r>
            <a:r>
              <a:rPr lang="en-US" sz="2000" dirty="0" err="1">
                <a:solidFill>
                  <a:schemeClr val="bg2"/>
                </a:solidFill>
              </a:rPr>
              <a:t>WADA</a:t>
            </a:r>
            <a:r>
              <a:rPr lang="en-US" sz="2000" dirty="0">
                <a:solidFill>
                  <a:schemeClr val="bg2"/>
                </a:solidFill>
              </a:rPr>
              <a:t> YIPPEE DA BOOM DA BOOM</a:t>
            </a:r>
          </a:p>
          <a:p>
            <a:pPr marL="0" indent="0">
              <a:buNone/>
            </a:pPr>
            <a:r>
              <a:rPr lang="en-US" sz="2000" dirty="0">
                <a:solidFill>
                  <a:schemeClr val="bg2"/>
                </a:solidFill>
              </a:rPr>
              <a:t>CHANG </a:t>
            </a:r>
            <a:r>
              <a:rPr lang="en-US" sz="2000" dirty="0" err="1">
                <a:solidFill>
                  <a:schemeClr val="bg2"/>
                </a:solidFill>
              </a:rPr>
              <a:t>CHANG</a:t>
            </a:r>
            <a:r>
              <a:rPr lang="en-US" sz="2000" dirty="0">
                <a:solidFill>
                  <a:schemeClr val="bg2"/>
                </a:solidFill>
              </a:rPr>
              <a:t> CHANG-ITY CHANG SHE-BOP</a:t>
            </a:r>
          </a:p>
          <a:p>
            <a:pPr marL="0" indent="0">
              <a:buNone/>
            </a:pPr>
            <a:r>
              <a:rPr lang="en-US" sz="2000" dirty="0">
                <a:solidFill>
                  <a:schemeClr val="bg2"/>
                </a:solidFill>
              </a:rPr>
              <a:t>That’s the way it should be…with DG.</a:t>
            </a:r>
          </a:p>
          <a:p>
            <a:pPr marL="0" indent="0">
              <a:buNone/>
            </a:pPr>
            <a:r>
              <a:rPr lang="en-US" sz="2000" dirty="0">
                <a:solidFill>
                  <a:schemeClr val="bg2"/>
                </a:solidFill>
              </a:rPr>
              <a:t> </a:t>
            </a:r>
          </a:p>
          <a:p>
            <a:pPr marL="0" indent="0">
              <a:buNone/>
            </a:pPr>
            <a:r>
              <a:rPr lang="en-US" sz="2000" dirty="0">
                <a:solidFill>
                  <a:schemeClr val="bg2"/>
                </a:solidFill>
              </a:rPr>
              <a:t>When we’re together, it’s</a:t>
            </a:r>
          </a:p>
          <a:p>
            <a:pPr marL="0" indent="0">
              <a:buNone/>
            </a:pPr>
            <a:r>
              <a:rPr lang="en-US" sz="2000" dirty="0">
                <a:solidFill>
                  <a:schemeClr val="bg2"/>
                </a:solidFill>
              </a:rPr>
              <a:t>RAMA LAMA </a:t>
            </a:r>
            <a:r>
              <a:rPr lang="en-US" sz="2000" dirty="0" err="1">
                <a:solidFill>
                  <a:schemeClr val="bg2"/>
                </a:solidFill>
              </a:rPr>
              <a:t>LAMA</a:t>
            </a:r>
            <a:r>
              <a:rPr lang="en-US" sz="2000" dirty="0">
                <a:solidFill>
                  <a:schemeClr val="bg2"/>
                </a:solidFill>
              </a:rPr>
              <a:t> </a:t>
            </a:r>
            <a:r>
              <a:rPr lang="en-US" sz="2000" dirty="0" err="1">
                <a:solidFill>
                  <a:schemeClr val="bg2"/>
                </a:solidFill>
              </a:rPr>
              <a:t>LAMA</a:t>
            </a:r>
            <a:r>
              <a:rPr lang="en-US" sz="2000" dirty="0">
                <a:solidFill>
                  <a:schemeClr val="bg2"/>
                </a:solidFill>
              </a:rPr>
              <a:t> DINGA DA DINGDA DONG</a:t>
            </a:r>
          </a:p>
          <a:p>
            <a:pPr marL="0" indent="0">
              <a:buNone/>
            </a:pPr>
            <a:r>
              <a:rPr lang="en-US" sz="2000" dirty="0">
                <a:solidFill>
                  <a:schemeClr val="bg2"/>
                </a:solidFill>
              </a:rPr>
              <a:t>Birds of a feather that</a:t>
            </a:r>
          </a:p>
          <a:p>
            <a:pPr marL="0" indent="0">
              <a:buNone/>
            </a:pPr>
            <a:r>
              <a:rPr lang="en-US" sz="2000" dirty="0">
                <a:solidFill>
                  <a:schemeClr val="bg2"/>
                </a:solidFill>
              </a:rPr>
              <a:t>SHOO BOP DA WADA </a:t>
            </a:r>
            <a:r>
              <a:rPr lang="en-US" sz="2000" dirty="0" err="1">
                <a:solidFill>
                  <a:schemeClr val="bg2"/>
                </a:solidFill>
              </a:rPr>
              <a:t>WADA</a:t>
            </a:r>
            <a:r>
              <a:rPr lang="en-US" sz="2000" dirty="0">
                <a:solidFill>
                  <a:schemeClr val="bg2"/>
                </a:solidFill>
              </a:rPr>
              <a:t> YIPPEE DA BOOM DA BOOM</a:t>
            </a:r>
          </a:p>
          <a:p>
            <a:pPr marL="0" indent="0">
              <a:buNone/>
            </a:pPr>
            <a:r>
              <a:rPr lang="en-US" sz="2000" dirty="0">
                <a:solidFill>
                  <a:schemeClr val="bg2"/>
                </a:solidFill>
              </a:rPr>
              <a:t>CHANG </a:t>
            </a:r>
            <a:r>
              <a:rPr lang="en-US" sz="2000" dirty="0" err="1">
                <a:solidFill>
                  <a:schemeClr val="bg2"/>
                </a:solidFill>
              </a:rPr>
              <a:t>CHANG</a:t>
            </a:r>
            <a:r>
              <a:rPr lang="en-US" sz="2000" dirty="0">
                <a:solidFill>
                  <a:schemeClr val="bg2"/>
                </a:solidFill>
              </a:rPr>
              <a:t> CHANGITY CHANG SHE-BOP</a:t>
            </a:r>
          </a:p>
          <a:p>
            <a:pPr marL="0" indent="0">
              <a:buNone/>
            </a:pPr>
            <a:r>
              <a:rPr lang="en-US" sz="2000" dirty="0">
                <a:solidFill>
                  <a:schemeClr val="bg2"/>
                </a:solidFill>
              </a:rPr>
              <a:t>That’s the way it should be, yeah, yeah, yeah, yeah!</a:t>
            </a:r>
          </a:p>
          <a:p>
            <a:pPr marL="0" indent="0">
              <a:buNone/>
            </a:pPr>
            <a:endParaRPr lang="en-US" sz="2600" dirty="0">
              <a:solidFill>
                <a:schemeClr val="bg2"/>
              </a:solidFill>
            </a:endParaRPr>
          </a:p>
        </p:txBody>
      </p:sp>
      <p:sp>
        <p:nvSpPr>
          <p:cNvPr id="4" name="TextBox 3"/>
          <p:cNvSpPr txBox="1"/>
          <p:nvPr/>
        </p:nvSpPr>
        <p:spPr>
          <a:xfrm>
            <a:off x="76200" y="6457950"/>
            <a:ext cx="2514600" cy="307777"/>
          </a:xfrm>
          <a:prstGeom prst="rect">
            <a:avLst/>
          </a:prstGeom>
          <a:noFill/>
        </p:spPr>
        <p:txBody>
          <a:bodyPr wrap="square" rtlCol="0">
            <a:spAutoFit/>
          </a:bodyPr>
          <a:lstStyle/>
          <a:p>
            <a:r>
              <a:rPr lang="en-US" sz="1400" dirty="0" smtClean="0">
                <a:solidFill>
                  <a:srgbClr val="1D407B"/>
                </a:solidFill>
                <a:hlinkClick r:id="rId2" action="ppaction://hlinksldjump"/>
              </a:rPr>
              <a:t>Table of Contents</a:t>
            </a:r>
            <a:endParaRPr lang="en-US" sz="1400" dirty="0">
              <a:solidFill>
                <a:srgbClr val="1D407B"/>
              </a:solidFill>
            </a:endParaRPr>
          </a:p>
        </p:txBody>
      </p:sp>
    </p:spTree>
    <p:extLst>
      <p:ext uri="{BB962C8B-B14F-4D97-AF65-F5344CB8AC3E}">
        <p14:creationId xmlns:p14="http://schemas.microsoft.com/office/powerpoint/2010/main" val="3190251042"/>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1868</TotalTime>
  <Words>8010</Words>
  <Application>Microsoft Office PowerPoint</Application>
  <PresentationFormat>On-screen Show (4:3)</PresentationFormat>
  <Paragraphs>1410</Paragraphs>
  <Slides>138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138</vt:i4>
      </vt:variant>
    </vt:vector>
  </HeadingPairs>
  <TitlesOfParts>
    <vt:vector size="141" baseType="lpstr">
      <vt:lpstr>Calibri</vt:lpstr>
      <vt:lpstr>Arial</vt:lpstr>
      <vt:lpstr>1_Default Design</vt:lpstr>
      <vt:lpstr>Learn the Lyrics to DG Songs</vt:lpstr>
      <vt:lpstr>PowerPoint Presentation</vt:lpstr>
      <vt:lpstr>PowerPoint Presentation</vt:lpstr>
      <vt:lpstr>PowerPoint Presentation</vt:lpstr>
      <vt:lpstr>Will You Wear Our Anchor</vt:lpstr>
      <vt:lpstr>All That Jazz May be sung to the tune of “All That Jazz.”  Variation on words from Delta Phi-UC Irvine.   </vt:lpstr>
      <vt:lpstr>All that Jazz (cont’d)</vt:lpstr>
      <vt:lpstr>An Anchor of Friendship May be sung to tune from “Today.” Words from Gamma-UC Berkeley. </vt:lpstr>
      <vt:lpstr>An Anchor of Friendship (cont’d) May be sung to tune from “Today.” Words from Gamma-UC Berkeley. </vt:lpstr>
      <vt:lpstr>Anchor Clankers May be sung to the tune of “Winchester Cathedral.”  Lyrics by Diane Turner, Gamma Tau-Texas Christian. </vt:lpstr>
      <vt:lpstr>Anchor Clankers (cont’d)</vt:lpstr>
      <vt:lpstr>Bronze, Pink and Blue A round to be sung to the tune of “White Coral Bells.” </vt:lpstr>
      <vt:lpstr>Cheer Song  Chant from Gamma Alpha-Tennessee.</vt:lpstr>
      <vt:lpstr>Cheer Song #2 </vt:lpstr>
      <vt:lpstr>Circle of Friends May be sung to melody by “Point of Grace.” Lyrics by Eta Gamma-Texas A&amp;M. </vt:lpstr>
      <vt:lpstr>Circle of Friends (cont’d)</vt:lpstr>
      <vt:lpstr>Circle of Friends (cont’d)</vt:lpstr>
      <vt:lpstr>Come On and Pledge DG May be sung to the tune of “All That Jazz.” Lyrics by Eta Gamma-Texas A&amp;M. </vt:lpstr>
      <vt:lpstr>Come On and Pledge DG (cont’d)</vt:lpstr>
      <vt:lpstr>Delta G (2) May be sung to the tune of “Edelweiss” from The Sound of Music. Words by Beta Kappa-Kansas’ 1983 new member class. </vt:lpstr>
      <vt:lpstr>Delta G (2) (cont’d)</vt:lpstr>
      <vt:lpstr>DG Dream May be sung to the tune of “Brian’s Song.”</vt:lpstr>
      <vt:lpstr>Follow Me May be sung to the tune of “Follow Me.” by John Denver.</vt:lpstr>
      <vt:lpstr>Follow Me (cont’d)</vt:lpstr>
      <vt:lpstr>Hi-Ho, Hi-Ho May be sung to the tune of “Hi-Ho” from Snow White and the Seven Dwarfs by Frank Churchill.</vt:lpstr>
      <vt:lpstr>I Love Delta G May be sung to the tune of “I Love Rock and Roll.” (Britney Spears’ version.)</vt:lpstr>
      <vt:lpstr>I Love Delta G (cont’d) </vt:lpstr>
      <vt:lpstr>I Love Delta G (cont’d) </vt:lpstr>
      <vt:lpstr>I Love You Truly, Delta G</vt:lpstr>
      <vt:lpstr>I Wanna Be a Delta G</vt:lpstr>
      <vt:lpstr>I Wanna Be a Delta G (cont’d)</vt:lpstr>
      <vt:lpstr>If May be sung to the tune of “If,” by David Gates.  Lyrics by Diane Turner, Gamma Tau-Texas Christian.</vt:lpstr>
      <vt:lpstr>If (cont’d)</vt:lpstr>
      <vt:lpstr>In the Fall I Pledged DG May be sung to the tune of “By the Time I Get to Phoenix,” by Glen Campbell. Lyrics by Diane Turner, Gamma Tau-Texas Christian.</vt:lpstr>
      <vt:lpstr>I’ve Had the Time of My Life May be sung to the song with the same title from Dirty Dancing by John Morris. Lyrics by Eta Gamma-Texas A&amp;M.</vt:lpstr>
      <vt:lpstr>I’ve Had the Time of My Life (cont’d)</vt:lpstr>
      <vt:lpstr>I’ve Had the Time of My Life (cont’d)</vt:lpstr>
      <vt:lpstr>Maybe Lyrics by Diane Turner, Gamma Tau-Texas Christian.</vt:lpstr>
      <vt:lpstr>Maybe (cont’d.)</vt:lpstr>
      <vt:lpstr>People May be sung to the tune of “People” from the musical, Funny Girl, by Jule Styne.</vt:lpstr>
      <vt:lpstr>People (cont’d.)</vt:lpstr>
      <vt:lpstr>Raindrops Keep Falling on My Head May be sung to the tune of “Raindrops Keep Fall on My Head” by Bacharach &amp; David.</vt:lpstr>
      <vt:lpstr>Raindrops Keep Falling on My Head (cont’d.)</vt:lpstr>
      <vt:lpstr>Sea Cruise May be sung to the tune of “Sea Cruise” by Huey Smith. Words: Alpha Iota-Oklahoma</vt:lpstr>
      <vt:lpstr>Taps May be sung to the tune of the U.S. Army Bugle Call. Words: Eta-Akron</vt:lpstr>
      <vt:lpstr>That’s Delta Gamma May be sung to the tune of “That’s Entertainment!” from The Band Wagon by Arthur Schwartz.</vt:lpstr>
      <vt:lpstr>That’s Delta Gamma (cont’d.)</vt:lpstr>
      <vt:lpstr>That’s Delta Gamma (cont’d.)</vt:lpstr>
      <vt:lpstr>The Anchor May be sung to the tune of “I Will Listen” by Twila Paris.</vt:lpstr>
      <vt:lpstr>The Anchor (cont’d.) </vt:lpstr>
      <vt:lpstr>The Anchor (cont’d.) </vt:lpstr>
      <vt:lpstr>The Essence of a Friend Music and lyrics by Diane Turner, Gamma Tau-Texas Christian.</vt:lpstr>
      <vt:lpstr>The Essence of a Friend (cont’d.) </vt:lpstr>
      <vt:lpstr>The Rose May be sung to the tune of “The Rose” by Amanda McBroom.  Lyrics by L’Rae Moore, Beta Omega-Washington State.</vt:lpstr>
      <vt:lpstr>The Rose (cont’d.)</vt:lpstr>
      <vt:lpstr>The ‘Snap’ Song  Lyrics by Zeta Alpha-Villanova. Contact the chapter for the melody.</vt:lpstr>
      <vt:lpstr>The Way We Are May be sung to the tune of “The Way We Were” by Marvin Hamlisch.</vt:lpstr>
      <vt:lpstr>The Way We Are (cont’d.)</vt:lpstr>
      <vt:lpstr>There’s a Place for Us, Somewhere May be sung to the tune of “Somewhere” from West Side Story by Leonard Bernstein. Words: by Gamma Alpha-Tennessee. </vt:lpstr>
      <vt:lpstr>There’s a Place for Us, Somewhere (cont’d.)</vt:lpstr>
      <vt:lpstr>Through the Eyes of Love May be sung to the tune of the theme song from “Ice Castles” by Marvin Hamlisch.</vt:lpstr>
      <vt:lpstr>Vicki’s Song Music and Lyrics by Beta-Washington. Check with the chapter for the melody.</vt:lpstr>
      <vt:lpstr>Vicki’s Song (cont’d.)</vt:lpstr>
      <vt:lpstr>Vicki’s Song (cont’d.)</vt:lpstr>
      <vt:lpstr>We’d Like to Build the World a Home May be sung to the tune, “I Want to Teach the World to Sing” by Greenway Backer, Cook &amp; Davis. </vt:lpstr>
      <vt:lpstr>We’d Like to Build the World a Home (cont’d.)</vt:lpstr>
      <vt:lpstr>We’d Like to Build the World a Home (cont’d.)</vt:lpstr>
      <vt:lpstr>Well, Well, Well Hannah Lyrics by Barbara Griswold Laederach, Lambda-Minnesota.</vt:lpstr>
      <vt:lpstr>Well, Well, Well Hannah (cont’d.) </vt:lpstr>
      <vt:lpstr>Girls in This University Music and lyrics by Iota-Illinois.</vt:lpstr>
      <vt:lpstr>Delta Gamma (With My Sidekick a Little Hannah)</vt:lpstr>
      <vt:lpstr>Hey, Look Us Over! May be sung to the tune of “Hey, Look Me Over” from the musical Wildcat by Cy Coleman.</vt:lpstr>
      <vt:lpstr>Oh, You Can’t Get to Heaven Lyrics by Epsilon-Ohio State.</vt:lpstr>
      <vt:lpstr>Oh, You Can’t Get to Heaven (cont’d.)</vt:lpstr>
      <vt:lpstr>On the DG Line May be sung to the tune of “Erie Canal” by Thomas S. Allen.</vt:lpstr>
      <vt:lpstr>On the DG Line (cont’d.) </vt:lpstr>
      <vt:lpstr>On the DG Line (cont’d.) </vt:lpstr>
      <vt:lpstr>Delta Gamma Round</vt:lpstr>
      <vt:lpstr>Mm-Mm My Sisters</vt:lpstr>
      <vt:lpstr>Mm-Mm My Sisters (cont’d.)</vt:lpstr>
      <vt:lpstr>Mm-Mm My Sisters (cont’d.)</vt:lpstr>
      <vt:lpstr>Rugged But Right</vt:lpstr>
      <vt:lpstr>Boom Boom</vt:lpstr>
      <vt:lpstr>Anchors Aweigh Music – fight song of the U.S. Naval Academy. Lyrics by Phi-Colorado.</vt:lpstr>
      <vt:lpstr>She Wears an Anchor of Gold</vt:lpstr>
      <vt:lpstr>She Wears an Anchor of Gold (cont’d.)</vt:lpstr>
      <vt:lpstr>D-E-L-T-A, Delta D-E-L-T-A (chant)</vt:lpstr>
      <vt:lpstr>Delta Gamma Spelling Song (Rah, Rah for DG)</vt:lpstr>
      <vt:lpstr>The Romper Song May be sung to the tune of “Son of a Gambolier” by Charles Ives. Lyrics by Alpha Mu-Beloit.</vt:lpstr>
      <vt:lpstr>The Romper Song (cont’d.) </vt:lpstr>
      <vt:lpstr>The Romper Song (cont’d.) </vt:lpstr>
      <vt:lpstr>DG Man May be sung to the tune of “Yama Yama Man” from the musical The Three Twins by Karl Hoschna. Lyrics by Iota-Illinois.</vt:lpstr>
      <vt:lpstr>Delta Gamma Blues May be sung to “Blues My Naughty Sweetie Gives to Me” by Swanstone, Morgan, and McCarron. Lyrics by Alpha Mu-Beloit.</vt:lpstr>
      <vt:lpstr>Delta Gamma Blues (cont’d.) </vt:lpstr>
      <vt:lpstr>The Pin of the Delta Gs</vt:lpstr>
      <vt:lpstr>The Pin of the Delta Gs (cont’d.)</vt:lpstr>
      <vt:lpstr>The Pin of the Delta Gs (cont’d.)</vt:lpstr>
      <vt:lpstr>Hannah Smiled at Me</vt:lpstr>
      <vt:lpstr>We Go Together May be sung to the melody from the musical, “Grease” by Jacobs and Casey.</vt:lpstr>
      <vt:lpstr>Is It True What They Say About DGs?</vt:lpstr>
      <vt:lpstr>Is It True What They Say About DGs? (cont’d.)</vt:lpstr>
      <vt:lpstr>For All We Know Lyrics by Gamma Upsilon-Wichita State.</vt:lpstr>
      <vt:lpstr>Leave Me the Memories May be sung to the tune of “Sunrise, Sunset” from Fiddler on the Roof by Jerry Bock. Lyrics by Diane Turner, Gamma Tau-Texas Christian.</vt:lpstr>
      <vt:lpstr>Leave Me the Memories (cont’d.) </vt:lpstr>
      <vt:lpstr>Pass It On Music by Kurt Kaiser.</vt:lpstr>
      <vt:lpstr>More Music by Ortolani and Oliviero from the movie, “Mondo Cane.” Lyrics by Delta Lambda-Mississippi State.</vt:lpstr>
      <vt:lpstr>More (cont’d.) </vt:lpstr>
      <vt:lpstr>The Glow of a Candle May be sung to the tune of “Today” by Randy Sparks. Lyrics by 1966 new member class, Gamma Pi-Roanoke.</vt:lpstr>
      <vt:lpstr>The Glow of a Candle (cont’d.) </vt:lpstr>
      <vt:lpstr>Will You Wear Our Anchor?</vt:lpstr>
      <vt:lpstr>Do I See An Anchor in Your Eye? Music and lyrics by Adele Cook, Alpha Nu-USC.  This song can be sung in three parts.</vt:lpstr>
      <vt:lpstr>Out of My Window May be sung to the tune of “Barges” by Ralph McTell. </vt:lpstr>
      <vt:lpstr>Dear DG Music and lyrics by Marjorie Freer, Alpha Mu-Beloit.  This song can be sung in three parts.</vt:lpstr>
      <vt:lpstr>Anchor Bright Lyrics by Alpha Sigma-UCLA.</vt:lpstr>
      <vt:lpstr>Delta G May be sung to the tune of “Edelweiss” from The Sound of Music by Richard Rogers. Lyrics by Beverly Oneal Ellis, Gamma Nu-North Texas.</vt:lpstr>
      <vt:lpstr>To You, DG, Aloha Music by Harry Owens. Lyrics by Josephine Pier, Upsilon-Stanford.</vt:lpstr>
      <vt:lpstr>When You Go Away to College May be sung to the tune of “Lonesome Valley” by Woody Guthrie.</vt:lpstr>
      <vt:lpstr>When You Go Away to College (cont’d.) </vt:lpstr>
      <vt:lpstr>Dream Girl Music and lyrics by Ralph Stowle. Dedicated to Verna Rickenbocker Stowle, Alpha Kappa-Washburn. This song can be sung in three parts.</vt:lpstr>
      <vt:lpstr>Omega Toast Music and lyrics by Clara Blodgett, Omega-Wisconsin.</vt:lpstr>
      <vt:lpstr>The Girl Who’s Beside Me May be sung to the tune of “Come Saturday Morning” by Fred Carlin. Lyrics by Diane Turner, Gamma Tau-Texas Christian.</vt:lpstr>
      <vt:lpstr>The Girl Who’s Beside Me (cont’d.)</vt:lpstr>
      <vt:lpstr>If You Knew What I Know</vt:lpstr>
      <vt:lpstr>DG Rose Music and lyrics by Marjorie Freer, Alpha Mu-Beloit.</vt:lpstr>
      <vt:lpstr>Here’s to Delta Gamma (Friendship Song) May be sung to “Plantation Lullaby” by Vernon Stevens, Gladys Gillette and Albert Holmer. Lyrics by Isabel Lindner, Beta-Washington. </vt:lpstr>
      <vt:lpstr>Basket Full of Cream-Colored Roses May be sung to the tune of “That’s All” by Brandt and Haymes. Lyrics by Gamma Phi-Arizona State.</vt:lpstr>
      <vt:lpstr>Basket Full of Cream-Colored Roses (cont’d.)</vt:lpstr>
      <vt:lpstr>Delta Gamma Sweetheart Melody by Joanne Smith, Alpha Nu-USC. Lyrics by June McCloskey, Alpha Nu-USC.</vt:lpstr>
      <vt:lpstr>Anyplace, Anywhere, Anytime Music and lyrics by Diane Turner, Gamma Tau-Texas Christian.</vt:lpstr>
      <vt:lpstr>When College Has Ended May be sung to the tune of “Ash Grove”, a Welsh folk song.</vt:lpstr>
      <vt:lpstr>Take a Look in My Heart Music and lyrics by Diane Turner, Gamma Tau-Texas Christian.</vt:lpstr>
      <vt:lpstr>Take a Look in My Heart (cont’d.) </vt:lpstr>
      <vt:lpstr>Today May be sung to the tune of “Today” by Randy Sparks. Lyrics by Diane Turner, Gamma Tau-Texas Christian.</vt:lpstr>
      <vt:lpstr>Today (cont’d.)</vt:lpstr>
      <vt:lpstr>Delta Gamma Gives Thanks (Grace) Lyrics by Lambda-Minnesota.</vt:lpstr>
      <vt:lpstr>Now We Pledge Allegiance (Grace) Melody by Joseph Barney. Lyrics by Nu-Idaho.</vt:lpstr>
      <vt:lpstr>Gracious Lord, We Ask Thy Blessing (Grace) Lyrics by Nu-Idaho.</vt:lpstr>
      <vt:lpstr>Lord, Now the Board of Delta G is Spread (Grace) Melody by Ellers. Lyrics by H.E. Cherrington.</vt:lpstr>
    </vt:vector>
  </TitlesOfParts>
  <Company>Delta Gamma Fraternity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Alumnae Development Consultant Program</dc:title>
  <dc:creator>Mindy</dc:creator>
  <cp:lastModifiedBy>Raina Bradford-Jennings</cp:lastModifiedBy>
  <cp:revision>78</cp:revision>
  <dcterms:created xsi:type="dcterms:W3CDTF">2007-08-11T22:13:42Z</dcterms:created>
  <dcterms:modified xsi:type="dcterms:W3CDTF">2016-03-04T20:43:07Z</dcterms:modified>
</cp:coreProperties>
</file>