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8" r:id="rId2"/>
    <p:sldId id="259" r:id="rId3"/>
    <p:sldId id="261" r:id="rId4"/>
    <p:sldId id="263" r:id="rId5"/>
    <p:sldId id="262" r:id="rId6"/>
    <p:sldId id="257" r:id="rId7"/>
    <p:sldId id="264" r:id="rId8"/>
    <p:sldId id="265" r:id="rId9"/>
    <p:sldId id="266" r:id="rId10"/>
    <p:sldId id="267" r:id="rId11"/>
    <p:sldId id="268" r:id="rId12"/>
    <p:sldId id="269" r:id="rId13"/>
    <p:sldId id="270" r:id="rId14"/>
    <p:sldId id="271" r:id="rId15"/>
    <p:sldId id="273" r:id="rId16"/>
    <p:sldId id="272"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Lst>
  <p:sldSz cx="9144000" cy="5143500" type="screen16x9"/>
  <p:notesSz cx="3657600" cy="2743200"/>
  <p:embeddedFontLs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Georgia" panose="02040502050405020303" pitchFamily="18" charset="0"/>
      <p:regular r:id="rId39"/>
      <p:bold r:id="rId40"/>
      <p:italic r:id="rId41"/>
      <p:boldItalic r:id="rId42"/>
    </p:embeddedFont>
    <p:embeddedFont>
      <p:font typeface="Montserrat" panose="00000500000000000000" pitchFamily="2" charset="0"/>
      <p:regular r:id="rId43"/>
      <p:bold r:id="rId44"/>
      <p:italic r:id="rId45"/>
      <p:boldItalic r:id="rId46"/>
    </p:embeddedFont>
    <p:embeddedFont>
      <p:font typeface="Tropiline" pitchFamily="50" charset="0"/>
      <p:regular r:id="rId47"/>
      <p:bold r:id="rId48"/>
      <p:italic r:id="rId49"/>
      <p:boldItalic r:id="rId50"/>
    </p:embeddedFont>
  </p:embeddedFontLst>
  <p:defaultTextStyle>
    <a:defPPr>
      <a:defRPr lang="en-US"/>
    </a:defPPr>
    <a:lvl1pPr marL="0" algn="l" defTabSz="2041032" rtl="0" eaLnBrk="1" latinLnBrk="0" hangingPunct="1">
      <a:defRPr sz="4018" kern="1200">
        <a:solidFill>
          <a:schemeClr val="tx1"/>
        </a:solidFill>
        <a:latin typeface="+mn-lt"/>
        <a:ea typeface="+mn-ea"/>
        <a:cs typeface="+mn-cs"/>
      </a:defRPr>
    </a:lvl1pPr>
    <a:lvl2pPr marL="1020516" algn="l" defTabSz="2041032" rtl="0" eaLnBrk="1" latinLnBrk="0" hangingPunct="1">
      <a:defRPr sz="4018" kern="1200">
        <a:solidFill>
          <a:schemeClr val="tx1"/>
        </a:solidFill>
        <a:latin typeface="+mn-lt"/>
        <a:ea typeface="+mn-ea"/>
        <a:cs typeface="+mn-cs"/>
      </a:defRPr>
    </a:lvl2pPr>
    <a:lvl3pPr marL="2041032" algn="l" defTabSz="2041032" rtl="0" eaLnBrk="1" latinLnBrk="0" hangingPunct="1">
      <a:defRPr sz="4018" kern="1200">
        <a:solidFill>
          <a:schemeClr val="tx1"/>
        </a:solidFill>
        <a:latin typeface="+mn-lt"/>
        <a:ea typeface="+mn-ea"/>
        <a:cs typeface="+mn-cs"/>
      </a:defRPr>
    </a:lvl3pPr>
    <a:lvl4pPr marL="3061548" algn="l" defTabSz="2041032" rtl="0" eaLnBrk="1" latinLnBrk="0" hangingPunct="1">
      <a:defRPr sz="4018" kern="1200">
        <a:solidFill>
          <a:schemeClr val="tx1"/>
        </a:solidFill>
        <a:latin typeface="+mn-lt"/>
        <a:ea typeface="+mn-ea"/>
        <a:cs typeface="+mn-cs"/>
      </a:defRPr>
    </a:lvl4pPr>
    <a:lvl5pPr marL="4082064" algn="l" defTabSz="2041032" rtl="0" eaLnBrk="1" latinLnBrk="0" hangingPunct="1">
      <a:defRPr sz="4018" kern="1200">
        <a:solidFill>
          <a:schemeClr val="tx1"/>
        </a:solidFill>
        <a:latin typeface="+mn-lt"/>
        <a:ea typeface="+mn-ea"/>
        <a:cs typeface="+mn-cs"/>
      </a:defRPr>
    </a:lvl5pPr>
    <a:lvl6pPr marL="5102581" algn="l" defTabSz="2041032" rtl="0" eaLnBrk="1" latinLnBrk="0" hangingPunct="1">
      <a:defRPr sz="4018" kern="1200">
        <a:solidFill>
          <a:schemeClr val="tx1"/>
        </a:solidFill>
        <a:latin typeface="+mn-lt"/>
        <a:ea typeface="+mn-ea"/>
        <a:cs typeface="+mn-cs"/>
      </a:defRPr>
    </a:lvl6pPr>
    <a:lvl7pPr marL="6123097" algn="l" defTabSz="2041032" rtl="0" eaLnBrk="1" latinLnBrk="0" hangingPunct="1">
      <a:defRPr sz="4018" kern="1200">
        <a:solidFill>
          <a:schemeClr val="tx1"/>
        </a:solidFill>
        <a:latin typeface="+mn-lt"/>
        <a:ea typeface="+mn-ea"/>
        <a:cs typeface="+mn-cs"/>
      </a:defRPr>
    </a:lvl7pPr>
    <a:lvl8pPr marL="7143613" algn="l" defTabSz="2041032" rtl="0" eaLnBrk="1" latinLnBrk="0" hangingPunct="1">
      <a:defRPr sz="4018" kern="1200">
        <a:solidFill>
          <a:schemeClr val="tx1"/>
        </a:solidFill>
        <a:latin typeface="+mn-lt"/>
        <a:ea typeface="+mn-ea"/>
        <a:cs typeface="+mn-cs"/>
      </a:defRPr>
    </a:lvl8pPr>
    <a:lvl9pPr marL="8164129" algn="l" defTabSz="2041032" rtl="0" eaLnBrk="1" latinLnBrk="0" hangingPunct="1">
      <a:defRPr sz="401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00" userDrawn="1">
          <p15:clr>
            <a:srgbClr val="A4A3A4"/>
          </p15:clr>
        </p15:guide>
        <p15:guide id="2" pos="540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E7F24A-7936-EC8A-A9ED-B962DF2692A9}" name="Hannah Haulsee" initials="HH" userId="S::hannah@deltagamma.org::6e84942c-cda6-44b9-9c8a-6f5f1da1c1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48A"/>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autoAdjust="0"/>
    <p:restoredTop sz="73995" autoAdjust="0"/>
  </p:normalViewPr>
  <p:slideViewPr>
    <p:cSldViewPr>
      <p:cViewPr varScale="1">
        <p:scale>
          <a:sx n="81" d="100"/>
          <a:sy n="81" d="100"/>
        </p:scale>
        <p:origin x="1368" y="67"/>
      </p:cViewPr>
      <p:guideLst>
        <p:guide orient="horz" pos="5400"/>
        <p:guide pos="540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s>
</file>

<file path=ppt/diagrams/_rels/data2.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76694B-37D1-F84F-8F8A-A367B39AA1DF}" type="doc">
      <dgm:prSet loTypeId="urn:microsoft.com/office/officeart/2005/8/layout/radial1" loCatId="" qsTypeId="urn:microsoft.com/office/officeart/2005/8/quickstyle/simple2" qsCatId="simple" csTypeId="urn:microsoft.com/office/officeart/2005/8/colors/accent0_2" csCatId="mainScheme" phldr="1"/>
      <dgm:spPr/>
      <dgm:t>
        <a:bodyPr/>
        <a:lstStyle/>
        <a:p>
          <a:endParaRPr lang="en-US"/>
        </a:p>
      </dgm:t>
    </dgm:pt>
    <dgm:pt modelId="{1DC1F868-EB25-6C41-B809-A0A62400A3BD}">
      <dgm:prSet phldrT="[Text]" custT="1"/>
      <dgm:spPr/>
      <dgm:t>
        <a:bodyPr/>
        <a:lstStyle/>
        <a:p>
          <a:r>
            <a:rPr lang="en-US" sz="1400" b="1" dirty="0">
              <a:solidFill>
                <a:srgbClr val="002060"/>
              </a:solidFill>
            </a:rPr>
            <a:t>WHY DO WE VOTE THIS WAY?</a:t>
          </a:r>
        </a:p>
      </dgm:t>
    </dgm:pt>
    <dgm:pt modelId="{AD38CF3F-108E-8D46-B5E5-A20766E0E961}" type="parTrans" cxnId="{4A21CEED-09BD-D540-A207-4199F0A8A752}">
      <dgm:prSet/>
      <dgm:spPr/>
      <dgm:t>
        <a:bodyPr/>
        <a:lstStyle/>
        <a:p>
          <a:endParaRPr lang="en-US"/>
        </a:p>
      </dgm:t>
    </dgm:pt>
    <dgm:pt modelId="{7CBAA704-7844-0040-8343-5EDBF6E1ED60}" type="sibTrans" cxnId="{4A21CEED-09BD-D540-A207-4199F0A8A752}">
      <dgm:prSet/>
      <dgm:spPr/>
      <dgm:t>
        <a:bodyPr/>
        <a:lstStyle/>
        <a:p>
          <a:endParaRPr lang="en-US"/>
        </a:p>
      </dgm:t>
    </dgm:pt>
    <dgm:pt modelId="{3BD411C7-C64C-EB41-B848-E7997652E414}">
      <dgm:prSet phldrT="[Text]"/>
      <dgm:spPr/>
      <dgm:t>
        <a:bodyPr/>
        <a:lstStyle/>
        <a:p>
          <a:r>
            <a:rPr lang="en-US" dirty="0">
              <a:solidFill>
                <a:srgbClr val="002060"/>
              </a:solidFill>
            </a:rPr>
            <a:t>Intentional Recruitment Conversation</a:t>
          </a:r>
        </a:p>
      </dgm:t>
    </dgm:pt>
    <dgm:pt modelId="{9AF09C54-FD1E-2F44-A0C1-F8206BCE0AF1}" type="parTrans" cxnId="{D2006AC1-6C6E-014B-A36F-EBF75763A124}">
      <dgm:prSet/>
      <dgm:spPr/>
      <dgm:t>
        <a:bodyPr/>
        <a:lstStyle/>
        <a:p>
          <a:endParaRPr lang="en-US"/>
        </a:p>
      </dgm:t>
    </dgm:pt>
    <dgm:pt modelId="{71EC4286-8045-7347-927A-110B0875D3E0}" type="sibTrans" cxnId="{D2006AC1-6C6E-014B-A36F-EBF75763A124}">
      <dgm:prSet/>
      <dgm:spPr/>
      <dgm:t>
        <a:bodyPr/>
        <a:lstStyle/>
        <a:p>
          <a:endParaRPr lang="en-US"/>
        </a:p>
      </dgm:t>
    </dgm:pt>
    <dgm:pt modelId="{30DE9102-A29D-464D-9E83-9AC49CD763E5}">
      <dgm:prSet phldrT="[Text]" custT="1"/>
      <dgm:spPr/>
      <dgm:t>
        <a:bodyPr/>
        <a:lstStyle/>
        <a:p>
          <a:r>
            <a:rPr lang="en-US" sz="1200" dirty="0">
              <a:solidFill>
                <a:srgbClr val="002060"/>
              </a:solidFill>
            </a:rPr>
            <a:t>Streamline Time </a:t>
          </a:r>
          <a:br>
            <a:rPr lang="en-US" sz="1200" dirty="0">
              <a:solidFill>
                <a:srgbClr val="002060"/>
              </a:solidFill>
            </a:rPr>
          </a:br>
          <a:r>
            <a:rPr lang="en-US" sz="1200" dirty="0">
              <a:solidFill>
                <a:srgbClr val="002060"/>
              </a:solidFill>
            </a:rPr>
            <a:t>Needed to Build Lists</a:t>
          </a:r>
        </a:p>
      </dgm:t>
    </dgm:pt>
    <dgm:pt modelId="{E4886017-7CBC-8F48-BAF5-9A9B6F60BE94}" type="parTrans" cxnId="{4717A014-236D-EA4E-811B-41B979D3D477}">
      <dgm:prSet/>
      <dgm:spPr/>
      <dgm:t>
        <a:bodyPr/>
        <a:lstStyle/>
        <a:p>
          <a:endParaRPr lang="en-US"/>
        </a:p>
      </dgm:t>
    </dgm:pt>
    <dgm:pt modelId="{FA114ECF-DBF3-6343-AA47-72FF893E3128}" type="sibTrans" cxnId="{4717A014-236D-EA4E-811B-41B979D3D477}">
      <dgm:prSet/>
      <dgm:spPr/>
      <dgm:t>
        <a:bodyPr/>
        <a:lstStyle/>
        <a:p>
          <a:endParaRPr lang="en-US"/>
        </a:p>
      </dgm:t>
    </dgm:pt>
    <dgm:pt modelId="{D8FB0AFD-7DF8-4842-9110-46D5D802C034}">
      <dgm:prSet phldrT="[Text]" custT="1"/>
      <dgm:spPr/>
      <dgm:t>
        <a:bodyPr/>
        <a:lstStyle/>
        <a:p>
          <a:r>
            <a:rPr lang="en-US" sz="1200" dirty="0">
              <a:solidFill>
                <a:srgbClr val="002060"/>
              </a:solidFill>
            </a:rPr>
            <a:t>Chapter </a:t>
          </a:r>
          <a:br>
            <a:rPr lang="en-US" sz="1200" dirty="0">
              <a:solidFill>
                <a:srgbClr val="002060"/>
              </a:solidFill>
            </a:rPr>
          </a:br>
          <a:r>
            <a:rPr lang="en-US" sz="1200" dirty="0">
              <a:solidFill>
                <a:srgbClr val="002060"/>
              </a:solidFill>
            </a:rPr>
            <a:t>Usage of Article II</a:t>
          </a:r>
        </a:p>
      </dgm:t>
    </dgm:pt>
    <dgm:pt modelId="{CDA448A9-EEB1-8649-97A6-75684CA0988D}" type="parTrans" cxnId="{87E05DC9-4D5A-8E46-AAB7-2F7ACDEDE941}">
      <dgm:prSet/>
      <dgm:spPr/>
      <dgm:t>
        <a:bodyPr/>
        <a:lstStyle/>
        <a:p>
          <a:endParaRPr lang="en-US"/>
        </a:p>
      </dgm:t>
    </dgm:pt>
    <dgm:pt modelId="{E0D20FC1-8C20-374B-9698-C5721934992E}" type="sibTrans" cxnId="{87E05DC9-4D5A-8E46-AAB7-2F7ACDEDE941}">
      <dgm:prSet/>
      <dgm:spPr/>
      <dgm:t>
        <a:bodyPr/>
        <a:lstStyle/>
        <a:p>
          <a:endParaRPr lang="en-US"/>
        </a:p>
      </dgm:t>
    </dgm:pt>
    <dgm:pt modelId="{C17F9294-FBD1-B943-8691-97E077EE9199}">
      <dgm:prSet phldrT="[Text]"/>
      <dgm:spPr/>
      <dgm:t>
        <a:bodyPr/>
        <a:lstStyle/>
        <a:p>
          <a:r>
            <a:rPr lang="en-US" dirty="0">
              <a:solidFill>
                <a:srgbClr val="002060"/>
              </a:solidFill>
            </a:rPr>
            <a:t>Alignment </a:t>
          </a:r>
          <a:br>
            <a:rPr lang="en-US" dirty="0">
              <a:solidFill>
                <a:srgbClr val="002060"/>
              </a:solidFill>
            </a:rPr>
          </a:br>
          <a:r>
            <a:rPr lang="en-US" dirty="0">
              <a:solidFill>
                <a:srgbClr val="002060"/>
              </a:solidFill>
            </a:rPr>
            <a:t>with Organizational Policies</a:t>
          </a:r>
        </a:p>
      </dgm:t>
    </dgm:pt>
    <dgm:pt modelId="{0C13D808-EF7F-694C-9068-4A082333846E}" type="parTrans" cxnId="{E29CAEE1-5909-8745-A03B-D012DD6252F7}">
      <dgm:prSet/>
      <dgm:spPr/>
      <dgm:t>
        <a:bodyPr/>
        <a:lstStyle/>
        <a:p>
          <a:endParaRPr lang="en-US"/>
        </a:p>
      </dgm:t>
    </dgm:pt>
    <dgm:pt modelId="{460A6C3F-787F-FC49-B0D3-B81C9DF50A1A}" type="sibTrans" cxnId="{E29CAEE1-5909-8745-A03B-D012DD6252F7}">
      <dgm:prSet/>
      <dgm:spPr/>
      <dgm:t>
        <a:bodyPr/>
        <a:lstStyle/>
        <a:p>
          <a:endParaRPr lang="en-US"/>
        </a:p>
      </dgm:t>
    </dgm:pt>
    <dgm:pt modelId="{CC120928-C9C8-8743-846A-514018350975}">
      <dgm:prSet phldrT="[Text]" custT="1"/>
      <dgm:spPr/>
      <dgm:t>
        <a:bodyPr/>
        <a:lstStyle/>
        <a:p>
          <a:r>
            <a:rPr lang="en-US" sz="1000" dirty="0">
              <a:solidFill>
                <a:srgbClr val="002060"/>
              </a:solidFill>
            </a:rPr>
            <a:t>Encourage Multipurpose Programming</a:t>
          </a:r>
        </a:p>
      </dgm:t>
    </dgm:pt>
    <dgm:pt modelId="{F1C60524-23DD-4046-8BBA-A940AABEF9E4}" type="parTrans" cxnId="{68711129-6083-9745-8080-20C6F4A5770E}">
      <dgm:prSet/>
      <dgm:spPr/>
      <dgm:t>
        <a:bodyPr/>
        <a:lstStyle/>
        <a:p>
          <a:endParaRPr lang="en-US"/>
        </a:p>
      </dgm:t>
    </dgm:pt>
    <dgm:pt modelId="{60EC0451-672D-634F-9C50-2D0EA211646C}" type="sibTrans" cxnId="{68711129-6083-9745-8080-20C6F4A5770E}">
      <dgm:prSet/>
      <dgm:spPr/>
      <dgm:t>
        <a:bodyPr/>
        <a:lstStyle/>
        <a:p>
          <a:endParaRPr lang="en-US"/>
        </a:p>
      </dgm:t>
    </dgm:pt>
    <dgm:pt modelId="{93186046-6EED-2246-A8A4-E9FE05D350D0}">
      <dgm:prSet phldrT="[Text]" custT="1"/>
      <dgm:spPr/>
      <dgm:t>
        <a:bodyPr/>
        <a:lstStyle/>
        <a:p>
          <a:r>
            <a:rPr lang="en-US" sz="1100" dirty="0">
              <a:solidFill>
                <a:srgbClr val="002060"/>
              </a:solidFill>
            </a:rPr>
            <a:t>Alignment </a:t>
          </a:r>
          <a:br>
            <a:rPr lang="en-US" sz="1100" dirty="0">
              <a:solidFill>
                <a:srgbClr val="002060"/>
              </a:solidFill>
            </a:rPr>
          </a:br>
          <a:r>
            <a:rPr lang="en-US" sz="1100" dirty="0">
              <a:solidFill>
                <a:srgbClr val="002060"/>
              </a:solidFill>
            </a:rPr>
            <a:t>with Organizational Values</a:t>
          </a:r>
        </a:p>
      </dgm:t>
    </dgm:pt>
    <dgm:pt modelId="{387057EB-DD84-FF4E-92C8-DB74E969297F}" type="parTrans" cxnId="{99C87069-E9A6-4541-A93E-FBD1F38FA93C}">
      <dgm:prSet/>
      <dgm:spPr/>
      <dgm:t>
        <a:bodyPr/>
        <a:lstStyle/>
        <a:p>
          <a:endParaRPr lang="en-US"/>
        </a:p>
      </dgm:t>
    </dgm:pt>
    <dgm:pt modelId="{1D400712-9EDD-744A-8BF7-0077D7593A11}" type="sibTrans" cxnId="{99C87069-E9A6-4541-A93E-FBD1F38FA93C}">
      <dgm:prSet/>
      <dgm:spPr/>
      <dgm:t>
        <a:bodyPr/>
        <a:lstStyle/>
        <a:p>
          <a:endParaRPr lang="en-US"/>
        </a:p>
      </dgm:t>
    </dgm:pt>
    <dgm:pt modelId="{982E48A5-EE10-B245-84E1-A8672AD37487}">
      <dgm:prSet phldrT="[Text]"/>
      <dgm:spPr/>
      <dgm:t>
        <a:bodyPr/>
        <a:lstStyle/>
        <a:p>
          <a:r>
            <a:rPr lang="en-US" dirty="0">
              <a:solidFill>
                <a:srgbClr val="002060"/>
              </a:solidFill>
            </a:rPr>
            <a:t>Thoughtful &amp; Intentional Evaluations</a:t>
          </a:r>
        </a:p>
      </dgm:t>
    </dgm:pt>
    <dgm:pt modelId="{8EB79232-D12D-1041-8E8E-911534A024F9}" type="parTrans" cxnId="{ABF9BD29-2CA2-1848-8FA6-1BB56E5E1E83}">
      <dgm:prSet/>
      <dgm:spPr/>
      <dgm:t>
        <a:bodyPr/>
        <a:lstStyle/>
        <a:p>
          <a:endParaRPr lang="en-US"/>
        </a:p>
      </dgm:t>
    </dgm:pt>
    <dgm:pt modelId="{F50388ED-5B1B-5945-9AA0-76BFA5428CE3}" type="sibTrans" cxnId="{ABF9BD29-2CA2-1848-8FA6-1BB56E5E1E83}">
      <dgm:prSet/>
      <dgm:spPr/>
      <dgm:t>
        <a:bodyPr/>
        <a:lstStyle/>
        <a:p>
          <a:endParaRPr lang="en-US"/>
        </a:p>
      </dgm:t>
    </dgm:pt>
    <dgm:pt modelId="{CE060ACD-1F05-C442-B8B3-8AEDC5CD1B15}">
      <dgm:prSet phldrT="[Text]" custT="1"/>
      <dgm:spPr/>
      <dgm:t>
        <a:bodyPr/>
        <a:lstStyle/>
        <a:p>
          <a:r>
            <a:rPr lang="en-US" sz="1200" dirty="0">
              <a:solidFill>
                <a:srgbClr val="002060"/>
              </a:solidFill>
            </a:rPr>
            <a:t>Support </a:t>
          </a:r>
          <a:br>
            <a:rPr lang="en-US" sz="1200" dirty="0">
              <a:solidFill>
                <a:srgbClr val="002060"/>
              </a:solidFill>
            </a:rPr>
          </a:br>
          <a:r>
            <a:rPr lang="en-US" sz="1200" dirty="0">
              <a:solidFill>
                <a:srgbClr val="002060"/>
              </a:solidFill>
            </a:rPr>
            <a:t>NPC </a:t>
          </a:r>
          <a:br>
            <a:rPr lang="en-US" sz="1200" dirty="0">
              <a:solidFill>
                <a:srgbClr val="002060"/>
              </a:solidFill>
            </a:rPr>
          </a:br>
          <a:r>
            <a:rPr lang="en-US" sz="1200" dirty="0">
              <a:solidFill>
                <a:srgbClr val="002060"/>
              </a:solidFill>
            </a:rPr>
            <a:t>Best Practices</a:t>
          </a:r>
        </a:p>
      </dgm:t>
    </dgm:pt>
    <dgm:pt modelId="{0BB9AA1C-A950-094D-A19A-6D767410661A}" type="parTrans" cxnId="{A5FA6ED1-C0EC-7249-8C58-993210816791}">
      <dgm:prSet/>
      <dgm:spPr/>
      <dgm:t>
        <a:bodyPr/>
        <a:lstStyle/>
        <a:p>
          <a:endParaRPr lang="en-US"/>
        </a:p>
      </dgm:t>
    </dgm:pt>
    <dgm:pt modelId="{EA5191C4-4DC5-1242-B1C8-E66084831E6F}" type="sibTrans" cxnId="{A5FA6ED1-C0EC-7249-8C58-993210816791}">
      <dgm:prSet/>
      <dgm:spPr/>
      <dgm:t>
        <a:bodyPr/>
        <a:lstStyle/>
        <a:p>
          <a:endParaRPr lang="en-US"/>
        </a:p>
      </dgm:t>
    </dgm:pt>
    <dgm:pt modelId="{C99A90C9-7D22-F848-8C4C-6DEB994FB80E}" type="pres">
      <dgm:prSet presAssocID="{DC76694B-37D1-F84F-8F8A-A367B39AA1DF}" presName="cycle" presStyleCnt="0">
        <dgm:presLayoutVars>
          <dgm:chMax val="1"/>
          <dgm:dir/>
          <dgm:animLvl val="ctr"/>
          <dgm:resizeHandles val="exact"/>
        </dgm:presLayoutVars>
      </dgm:prSet>
      <dgm:spPr/>
    </dgm:pt>
    <dgm:pt modelId="{5DCE9DF6-9922-5641-BA14-A5913B40C297}" type="pres">
      <dgm:prSet presAssocID="{1DC1F868-EB25-6C41-B809-A0A62400A3BD}" presName="centerShape" presStyleLbl="node0" presStyleIdx="0" presStyleCnt="1" custScaleX="135613" custLinFactNeighborY="2113"/>
      <dgm:spPr/>
    </dgm:pt>
    <dgm:pt modelId="{104789A1-BE7D-6B43-A6C0-21CCF10CA54D}" type="pres">
      <dgm:prSet presAssocID="{9AF09C54-FD1E-2F44-A0C1-F8206BCE0AF1}" presName="Name9" presStyleLbl="parChTrans1D2" presStyleIdx="0" presStyleCnt="8"/>
      <dgm:spPr/>
    </dgm:pt>
    <dgm:pt modelId="{2C253BB0-B604-5345-A6D9-D5B3E0CC5F04}" type="pres">
      <dgm:prSet presAssocID="{9AF09C54-FD1E-2F44-A0C1-F8206BCE0AF1}" presName="connTx" presStyleLbl="parChTrans1D2" presStyleIdx="0" presStyleCnt="8"/>
      <dgm:spPr/>
    </dgm:pt>
    <dgm:pt modelId="{7B36F502-AAC0-1644-9EDA-86D90F9AD8D1}" type="pres">
      <dgm:prSet presAssocID="{3BD411C7-C64C-EB41-B848-E7997652E414}" presName="node" presStyleLbl="node1" presStyleIdx="0" presStyleCnt="8">
        <dgm:presLayoutVars>
          <dgm:bulletEnabled val="1"/>
        </dgm:presLayoutVars>
      </dgm:prSet>
      <dgm:spPr/>
    </dgm:pt>
    <dgm:pt modelId="{9E119F93-A9FA-1A4C-90BE-8B0D2A58B179}" type="pres">
      <dgm:prSet presAssocID="{E4886017-7CBC-8F48-BAF5-9A9B6F60BE94}" presName="Name9" presStyleLbl="parChTrans1D2" presStyleIdx="1" presStyleCnt="8"/>
      <dgm:spPr/>
    </dgm:pt>
    <dgm:pt modelId="{09AD87F2-A1CD-6A4D-A2C6-6848F31CEC47}" type="pres">
      <dgm:prSet presAssocID="{E4886017-7CBC-8F48-BAF5-9A9B6F60BE94}" presName="connTx" presStyleLbl="parChTrans1D2" presStyleIdx="1" presStyleCnt="8"/>
      <dgm:spPr/>
    </dgm:pt>
    <dgm:pt modelId="{5CFBD032-05EB-5742-A5C2-EEC09E153C53}" type="pres">
      <dgm:prSet presAssocID="{30DE9102-A29D-464D-9E83-9AC49CD763E5}" presName="node" presStyleLbl="node1" presStyleIdx="1" presStyleCnt="8">
        <dgm:presLayoutVars>
          <dgm:bulletEnabled val="1"/>
        </dgm:presLayoutVars>
      </dgm:prSet>
      <dgm:spPr/>
    </dgm:pt>
    <dgm:pt modelId="{FFACB499-5AA1-F543-9883-7D342F866172}" type="pres">
      <dgm:prSet presAssocID="{CDA448A9-EEB1-8649-97A6-75684CA0988D}" presName="Name9" presStyleLbl="parChTrans1D2" presStyleIdx="2" presStyleCnt="8"/>
      <dgm:spPr/>
    </dgm:pt>
    <dgm:pt modelId="{FAE5E339-3039-DB41-A087-CA40A730A8DB}" type="pres">
      <dgm:prSet presAssocID="{CDA448A9-EEB1-8649-97A6-75684CA0988D}" presName="connTx" presStyleLbl="parChTrans1D2" presStyleIdx="2" presStyleCnt="8"/>
      <dgm:spPr/>
    </dgm:pt>
    <dgm:pt modelId="{EB7CC2D4-107A-4240-BF59-49CF5BB2B62C}" type="pres">
      <dgm:prSet presAssocID="{D8FB0AFD-7DF8-4842-9110-46D5D802C034}" presName="node" presStyleLbl="node1" presStyleIdx="2" presStyleCnt="8">
        <dgm:presLayoutVars>
          <dgm:bulletEnabled val="1"/>
        </dgm:presLayoutVars>
      </dgm:prSet>
      <dgm:spPr/>
    </dgm:pt>
    <dgm:pt modelId="{7273CE90-1CF8-004B-9A05-3B40FDFD1932}" type="pres">
      <dgm:prSet presAssocID="{0C13D808-EF7F-694C-9068-4A082333846E}" presName="Name9" presStyleLbl="parChTrans1D2" presStyleIdx="3" presStyleCnt="8"/>
      <dgm:spPr/>
    </dgm:pt>
    <dgm:pt modelId="{8F59025B-B0AF-9543-BE01-AC4589B6722E}" type="pres">
      <dgm:prSet presAssocID="{0C13D808-EF7F-694C-9068-4A082333846E}" presName="connTx" presStyleLbl="parChTrans1D2" presStyleIdx="3" presStyleCnt="8"/>
      <dgm:spPr/>
    </dgm:pt>
    <dgm:pt modelId="{184A67B7-9916-9349-A22E-D1B6F594A8A5}" type="pres">
      <dgm:prSet presAssocID="{C17F9294-FBD1-B943-8691-97E077EE9199}" presName="node" presStyleLbl="node1" presStyleIdx="3" presStyleCnt="8">
        <dgm:presLayoutVars>
          <dgm:bulletEnabled val="1"/>
        </dgm:presLayoutVars>
      </dgm:prSet>
      <dgm:spPr/>
    </dgm:pt>
    <dgm:pt modelId="{E26C68D6-CF33-4D41-BCEB-50897657845E}" type="pres">
      <dgm:prSet presAssocID="{F1C60524-23DD-4046-8BBA-A940AABEF9E4}" presName="Name9" presStyleLbl="parChTrans1D2" presStyleIdx="4" presStyleCnt="8"/>
      <dgm:spPr/>
    </dgm:pt>
    <dgm:pt modelId="{FBD5E909-1BDB-0945-B379-5335EB14D178}" type="pres">
      <dgm:prSet presAssocID="{F1C60524-23DD-4046-8BBA-A940AABEF9E4}" presName="connTx" presStyleLbl="parChTrans1D2" presStyleIdx="4" presStyleCnt="8"/>
      <dgm:spPr/>
    </dgm:pt>
    <dgm:pt modelId="{23CC28E6-671B-D545-8C0C-5CD138A76308}" type="pres">
      <dgm:prSet presAssocID="{CC120928-C9C8-8743-846A-514018350975}" presName="node" presStyleLbl="node1" presStyleIdx="4" presStyleCnt="8">
        <dgm:presLayoutVars>
          <dgm:bulletEnabled val="1"/>
        </dgm:presLayoutVars>
      </dgm:prSet>
      <dgm:spPr/>
    </dgm:pt>
    <dgm:pt modelId="{7094E3CC-84BC-5540-844F-5ECCF797EAA9}" type="pres">
      <dgm:prSet presAssocID="{387057EB-DD84-FF4E-92C8-DB74E969297F}" presName="Name9" presStyleLbl="parChTrans1D2" presStyleIdx="5" presStyleCnt="8"/>
      <dgm:spPr/>
    </dgm:pt>
    <dgm:pt modelId="{BF7F3DB7-AF9F-6444-918E-D9AC2CCED6DB}" type="pres">
      <dgm:prSet presAssocID="{387057EB-DD84-FF4E-92C8-DB74E969297F}" presName="connTx" presStyleLbl="parChTrans1D2" presStyleIdx="5" presStyleCnt="8"/>
      <dgm:spPr/>
    </dgm:pt>
    <dgm:pt modelId="{7C6A38B1-1917-4244-9498-65636FD1A458}" type="pres">
      <dgm:prSet presAssocID="{93186046-6EED-2246-A8A4-E9FE05D350D0}" presName="node" presStyleLbl="node1" presStyleIdx="5" presStyleCnt="8">
        <dgm:presLayoutVars>
          <dgm:bulletEnabled val="1"/>
        </dgm:presLayoutVars>
      </dgm:prSet>
      <dgm:spPr/>
    </dgm:pt>
    <dgm:pt modelId="{31447B4A-13AC-3248-81B5-219787450F89}" type="pres">
      <dgm:prSet presAssocID="{8EB79232-D12D-1041-8E8E-911534A024F9}" presName="Name9" presStyleLbl="parChTrans1D2" presStyleIdx="6" presStyleCnt="8"/>
      <dgm:spPr/>
    </dgm:pt>
    <dgm:pt modelId="{EFB36FA8-0BF1-CB4F-805E-65BF0443EB60}" type="pres">
      <dgm:prSet presAssocID="{8EB79232-D12D-1041-8E8E-911534A024F9}" presName="connTx" presStyleLbl="parChTrans1D2" presStyleIdx="6" presStyleCnt="8"/>
      <dgm:spPr/>
    </dgm:pt>
    <dgm:pt modelId="{A2203F43-A0F9-0C48-9FA1-9C29BC72C4F9}" type="pres">
      <dgm:prSet presAssocID="{982E48A5-EE10-B245-84E1-A8672AD37487}" presName="node" presStyleLbl="node1" presStyleIdx="6" presStyleCnt="8">
        <dgm:presLayoutVars>
          <dgm:bulletEnabled val="1"/>
        </dgm:presLayoutVars>
      </dgm:prSet>
      <dgm:spPr/>
    </dgm:pt>
    <dgm:pt modelId="{3B2B1AE1-FE88-9641-BE0B-9EF8BD79C56B}" type="pres">
      <dgm:prSet presAssocID="{0BB9AA1C-A950-094D-A19A-6D767410661A}" presName="Name9" presStyleLbl="parChTrans1D2" presStyleIdx="7" presStyleCnt="8"/>
      <dgm:spPr/>
    </dgm:pt>
    <dgm:pt modelId="{694F9256-EC39-0446-9EA9-042858DBB8FE}" type="pres">
      <dgm:prSet presAssocID="{0BB9AA1C-A950-094D-A19A-6D767410661A}" presName="connTx" presStyleLbl="parChTrans1D2" presStyleIdx="7" presStyleCnt="8"/>
      <dgm:spPr/>
    </dgm:pt>
    <dgm:pt modelId="{2C65D7A8-44DF-D342-A7D3-0A01D54ED5C5}" type="pres">
      <dgm:prSet presAssocID="{CE060ACD-1F05-C442-B8B3-8AEDC5CD1B15}" presName="node" presStyleLbl="node1" presStyleIdx="7" presStyleCnt="8">
        <dgm:presLayoutVars>
          <dgm:bulletEnabled val="1"/>
        </dgm:presLayoutVars>
      </dgm:prSet>
      <dgm:spPr/>
    </dgm:pt>
  </dgm:ptLst>
  <dgm:cxnLst>
    <dgm:cxn modelId="{BF469513-50BB-244D-9E5C-454E9B7FA523}" type="presOf" srcId="{0BB9AA1C-A950-094D-A19A-6D767410661A}" destId="{694F9256-EC39-0446-9EA9-042858DBB8FE}" srcOrd="1" destOrd="0" presId="urn:microsoft.com/office/officeart/2005/8/layout/radial1"/>
    <dgm:cxn modelId="{4717A014-236D-EA4E-811B-41B979D3D477}" srcId="{1DC1F868-EB25-6C41-B809-A0A62400A3BD}" destId="{30DE9102-A29D-464D-9E83-9AC49CD763E5}" srcOrd="1" destOrd="0" parTransId="{E4886017-7CBC-8F48-BAF5-9A9B6F60BE94}" sibTransId="{FA114ECF-DBF3-6343-AA47-72FF893E3128}"/>
    <dgm:cxn modelId="{2AEFEB1F-1321-F848-B8C9-FAF78F46674B}" type="presOf" srcId="{0C13D808-EF7F-694C-9068-4A082333846E}" destId="{7273CE90-1CF8-004B-9A05-3B40FDFD1932}" srcOrd="0" destOrd="0" presId="urn:microsoft.com/office/officeart/2005/8/layout/radial1"/>
    <dgm:cxn modelId="{68711129-6083-9745-8080-20C6F4A5770E}" srcId="{1DC1F868-EB25-6C41-B809-A0A62400A3BD}" destId="{CC120928-C9C8-8743-846A-514018350975}" srcOrd="4" destOrd="0" parTransId="{F1C60524-23DD-4046-8BBA-A940AABEF9E4}" sibTransId="{60EC0451-672D-634F-9C50-2D0EA211646C}"/>
    <dgm:cxn modelId="{ABF9BD29-2CA2-1848-8FA6-1BB56E5E1E83}" srcId="{1DC1F868-EB25-6C41-B809-A0A62400A3BD}" destId="{982E48A5-EE10-B245-84E1-A8672AD37487}" srcOrd="6" destOrd="0" parTransId="{8EB79232-D12D-1041-8E8E-911534A024F9}" sibTransId="{F50388ED-5B1B-5945-9AA0-76BFA5428CE3}"/>
    <dgm:cxn modelId="{74581F30-6E82-DF4F-A3C4-7E32D3B21F2D}" type="presOf" srcId="{1DC1F868-EB25-6C41-B809-A0A62400A3BD}" destId="{5DCE9DF6-9922-5641-BA14-A5913B40C297}" srcOrd="0" destOrd="0" presId="urn:microsoft.com/office/officeart/2005/8/layout/radial1"/>
    <dgm:cxn modelId="{2C26F131-F437-414B-8B20-43F8E679E287}" type="presOf" srcId="{F1C60524-23DD-4046-8BBA-A940AABEF9E4}" destId="{E26C68D6-CF33-4D41-BCEB-50897657845E}" srcOrd="0" destOrd="0" presId="urn:microsoft.com/office/officeart/2005/8/layout/radial1"/>
    <dgm:cxn modelId="{6AA23235-3E05-434B-9CBE-FEA6E8DE9135}" type="presOf" srcId="{CDA448A9-EEB1-8649-97A6-75684CA0988D}" destId="{FAE5E339-3039-DB41-A087-CA40A730A8DB}" srcOrd="1" destOrd="0" presId="urn:microsoft.com/office/officeart/2005/8/layout/radial1"/>
    <dgm:cxn modelId="{C30D6D69-6186-D54D-86B6-B01D8B8E58AF}" type="presOf" srcId="{D8FB0AFD-7DF8-4842-9110-46D5D802C034}" destId="{EB7CC2D4-107A-4240-BF59-49CF5BB2B62C}" srcOrd="0" destOrd="0" presId="urn:microsoft.com/office/officeart/2005/8/layout/radial1"/>
    <dgm:cxn modelId="{99C87069-E9A6-4541-A93E-FBD1F38FA93C}" srcId="{1DC1F868-EB25-6C41-B809-A0A62400A3BD}" destId="{93186046-6EED-2246-A8A4-E9FE05D350D0}" srcOrd="5" destOrd="0" parTransId="{387057EB-DD84-FF4E-92C8-DB74E969297F}" sibTransId="{1D400712-9EDD-744A-8BF7-0077D7593A11}"/>
    <dgm:cxn modelId="{A1C9F469-6DF0-C742-91E1-CB55C695D2B6}" type="presOf" srcId="{E4886017-7CBC-8F48-BAF5-9A9B6F60BE94}" destId="{9E119F93-A9FA-1A4C-90BE-8B0D2A58B179}" srcOrd="0" destOrd="0" presId="urn:microsoft.com/office/officeart/2005/8/layout/radial1"/>
    <dgm:cxn modelId="{8F1E694C-E027-B549-BC69-DFF5BFAE9C17}" type="presOf" srcId="{CDA448A9-EEB1-8649-97A6-75684CA0988D}" destId="{FFACB499-5AA1-F543-9883-7D342F866172}" srcOrd="0" destOrd="0" presId="urn:microsoft.com/office/officeart/2005/8/layout/radial1"/>
    <dgm:cxn modelId="{0C553D74-A5D9-BF4F-967A-6D86A3E13F9B}" type="presOf" srcId="{30DE9102-A29D-464D-9E83-9AC49CD763E5}" destId="{5CFBD032-05EB-5742-A5C2-EEC09E153C53}" srcOrd="0" destOrd="0" presId="urn:microsoft.com/office/officeart/2005/8/layout/radial1"/>
    <dgm:cxn modelId="{17010F5A-EDF9-BC48-8692-7270E8BF6DE1}" type="presOf" srcId="{E4886017-7CBC-8F48-BAF5-9A9B6F60BE94}" destId="{09AD87F2-A1CD-6A4D-A2C6-6848F31CEC47}" srcOrd="1" destOrd="0" presId="urn:microsoft.com/office/officeart/2005/8/layout/radial1"/>
    <dgm:cxn modelId="{C084C85A-FB60-E745-9A72-3946CEDB6FD2}" type="presOf" srcId="{3BD411C7-C64C-EB41-B848-E7997652E414}" destId="{7B36F502-AAC0-1644-9EDA-86D90F9AD8D1}" srcOrd="0" destOrd="0" presId="urn:microsoft.com/office/officeart/2005/8/layout/radial1"/>
    <dgm:cxn modelId="{8D3AE97A-2505-B540-8502-FBD3CCCF3823}" type="presOf" srcId="{C17F9294-FBD1-B943-8691-97E077EE9199}" destId="{184A67B7-9916-9349-A22E-D1B6F594A8A5}" srcOrd="0" destOrd="0" presId="urn:microsoft.com/office/officeart/2005/8/layout/radial1"/>
    <dgm:cxn modelId="{1246CA85-3803-914A-9CD7-D84A03E0A791}" type="presOf" srcId="{CC120928-C9C8-8743-846A-514018350975}" destId="{23CC28E6-671B-D545-8C0C-5CD138A76308}" srcOrd="0" destOrd="0" presId="urn:microsoft.com/office/officeart/2005/8/layout/radial1"/>
    <dgm:cxn modelId="{DAB2CB8B-5DA7-BF47-B2ED-49C089351E16}" type="presOf" srcId="{9AF09C54-FD1E-2F44-A0C1-F8206BCE0AF1}" destId="{2C253BB0-B604-5345-A6D9-D5B3E0CC5F04}" srcOrd="1" destOrd="0" presId="urn:microsoft.com/office/officeart/2005/8/layout/radial1"/>
    <dgm:cxn modelId="{AB467F97-E6C8-9842-B924-ECBD378EBB4B}" type="presOf" srcId="{93186046-6EED-2246-A8A4-E9FE05D350D0}" destId="{7C6A38B1-1917-4244-9498-65636FD1A458}" srcOrd="0" destOrd="0" presId="urn:microsoft.com/office/officeart/2005/8/layout/radial1"/>
    <dgm:cxn modelId="{90C7E4A7-6791-9443-B4E5-E3C6B6E84CA6}" type="presOf" srcId="{DC76694B-37D1-F84F-8F8A-A367B39AA1DF}" destId="{C99A90C9-7D22-F848-8C4C-6DEB994FB80E}" srcOrd="0" destOrd="0" presId="urn:microsoft.com/office/officeart/2005/8/layout/radial1"/>
    <dgm:cxn modelId="{9979C1AB-46FE-A440-8B2F-0F66743B57FC}" type="presOf" srcId="{8EB79232-D12D-1041-8E8E-911534A024F9}" destId="{31447B4A-13AC-3248-81B5-219787450F89}" srcOrd="0" destOrd="0" presId="urn:microsoft.com/office/officeart/2005/8/layout/radial1"/>
    <dgm:cxn modelId="{4F0819B4-8892-3645-9DDA-EB72FECD5838}" type="presOf" srcId="{9AF09C54-FD1E-2F44-A0C1-F8206BCE0AF1}" destId="{104789A1-BE7D-6B43-A6C0-21CCF10CA54D}" srcOrd="0" destOrd="0" presId="urn:microsoft.com/office/officeart/2005/8/layout/radial1"/>
    <dgm:cxn modelId="{31B1B9B4-8593-674D-91B0-CDF2A25299ED}" type="presOf" srcId="{387057EB-DD84-FF4E-92C8-DB74E969297F}" destId="{BF7F3DB7-AF9F-6444-918E-D9AC2CCED6DB}" srcOrd="1" destOrd="0" presId="urn:microsoft.com/office/officeart/2005/8/layout/radial1"/>
    <dgm:cxn modelId="{895B4EB7-A2C8-A54D-AED0-A512245F26ED}" type="presOf" srcId="{982E48A5-EE10-B245-84E1-A8672AD37487}" destId="{A2203F43-A0F9-0C48-9FA1-9C29BC72C4F9}" srcOrd="0" destOrd="0" presId="urn:microsoft.com/office/officeart/2005/8/layout/radial1"/>
    <dgm:cxn modelId="{8A6D0BBC-FA55-9F40-AABB-6923322B50FC}" type="presOf" srcId="{0C13D808-EF7F-694C-9068-4A082333846E}" destId="{8F59025B-B0AF-9543-BE01-AC4589B6722E}" srcOrd="1" destOrd="0" presId="urn:microsoft.com/office/officeart/2005/8/layout/radial1"/>
    <dgm:cxn modelId="{D2006AC1-6C6E-014B-A36F-EBF75763A124}" srcId="{1DC1F868-EB25-6C41-B809-A0A62400A3BD}" destId="{3BD411C7-C64C-EB41-B848-E7997652E414}" srcOrd="0" destOrd="0" parTransId="{9AF09C54-FD1E-2F44-A0C1-F8206BCE0AF1}" sibTransId="{71EC4286-8045-7347-927A-110B0875D3E0}"/>
    <dgm:cxn modelId="{A54D06C5-00B7-4742-B95E-69B02AC5665D}" type="presOf" srcId="{F1C60524-23DD-4046-8BBA-A940AABEF9E4}" destId="{FBD5E909-1BDB-0945-B379-5335EB14D178}" srcOrd="1" destOrd="0" presId="urn:microsoft.com/office/officeart/2005/8/layout/radial1"/>
    <dgm:cxn modelId="{8FAF8CC5-E6AF-8F49-AB69-8BD931121949}" type="presOf" srcId="{0BB9AA1C-A950-094D-A19A-6D767410661A}" destId="{3B2B1AE1-FE88-9641-BE0B-9EF8BD79C56B}" srcOrd="0" destOrd="0" presId="urn:microsoft.com/office/officeart/2005/8/layout/radial1"/>
    <dgm:cxn modelId="{87E05DC9-4D5A-8E46-AAB7-2F7ACDEDE941}" srcId="{1DC1F868-EB25-6C41-B809-A0A62400A3BD}" destId="{D8FB0AFD-7DF8-4842-9110-46D5D802C034}" srcOrd="2" destOrd="0" parTransId="{CDA448A9-EEB1-8649-97A6-75684CA0988D}" sibTransId="{E0D20FC1-8C20-374B-9698-C5721934992E}"/>
    <dgm:cxn modelId="{C542E0CF-FF53-6145-9B6A-F2776A276AD2}" type="presOf" srcId="{387057EB-DD84-FF4E-92C8-DB74E969297F}" destId="{7094E3CC-84BC-5540-844F-5ECCF797EAA9}" srcOrd="0" destOrd="0" presId="urn:microsoft.com/office/officeart/2005/8/layout/radial1"/>
    <dgm:cxn modelId="{A5FA6ED1-C0EC-7249-8C58-993210816791}" srcId="{1DC1F868-EB25-6C41-B809-A0A62400A3BD}" destId="{CE060ACD-1F05-C442-B8B3-8AEDC5CD1B15}" srcOrd="7" destOrd="0" parTransId="{0BB9AA1C-A950-094D-A19A-6D767410661A}" sibTransId="{EA5191C4-4DC5-1242-B1C8-E66084831E6F}"/>
    <dgm:cxn modelId="{F2484EE0-1DA2-104D-86D9-5F8FF7924E8D}" type="presOf" srcId="{CE060ACD-1F05-C442-B8B3-8AEDC5CD1B15}" destId="{2C65D7A8-44DF-D342-A7D3-0A01D54ED5C5}" srcOrd="0" destOrd="0" presId="urn:microsoft.com/office/officeart/2005/8/layout/radial1"/>
    <dgm:cxn modelId="{E29CAEE1-5909-8745-A03B-D012DD6252F7}" srcId="{1DC1F868-EB25-6C41-B809-A0A62400A3BD}" destId="{C17F9294-FBD1-B943-8691-97E077EE9199}" srcOrd="3" destOrd="0" parTransId="{0C13D808-EF7F-694C-9068-4A082333846E}" sibTransId="{460A6C3F-787F-FC49-B0D3-B81C9DF50A1A}"/>
    <dgm:cxn modelId="{4A21CEED-09BD-D540-A207-4199F0A8A752}" srcId="{DC76694B-37D1-F84F-8F8A-A367B39AA1DF}" destId="{1DC1F868-EB25-6C41-B809-A0A62400A3BD}" srcOrd="0" destOrd="0" parTransId="{AD38CF3F-108E-8D46-B5E5-A20766E0E961}" sibTransId="{7CBAA704-7844-0040-8343-5EDBF6E1ED60}"/>
    <dgm:cxn modelId="{1D27E5ED-C3D8-B342-BCD8-43E7226D941A}" type="presOf" srcId="{8EB79232-D12D-1041-8E8E-911534A024F9}" destId="{EFB36FA8-0BF1-CB4F-805E-65BF0443EB60}" srcOrd="1" destOrd="0" presId="urn:microsoft.com/office/officeart/2005/8/layout/radial1"/>
    <dgm:cxn modelId="{5D7AC7AB-068A-7F44-80A5-4B344C531D6C}" type="presParOf" srcId="{C99A90C9-7D22-F848-8C4C-6DEB994FB80E}" destId="{5DCE9DF6-9922-5641-BA14-A5913B40C297}" srcOrd="0" destOrd="0" presId="urn:microsoft.com/office/officeart/2005/8/layout/radial1"/>
    <dgm:cxn modelId="{1A6BDB06-4C47-744D-9FA7-DED622A7DDDA}" type="presParOf" srcId="{C99A90C9-7D22-F848-8C4C-6DEB994FB80E}" destId="{104789A1-BE7D-6B43-A6C0-21CCF10CA54D}" srcOrd="1" destOrd="0" presId="urn:microsoft.com/office/officeart/2005/8/layout/radial1"/>
    <dgm:cxn modelId="{8F2E8BF6-05A9-A641-A2A3-654B95318C35}" type="presParOf" srcId="{104789A1-BE7D-6B43-A6C0-21CCF10CA54D}" destId="{2C253BB0-B604-5345-A6D9-D5B3E0CC5F04}" srcOrd="0" destOrd="0" presId="urn:microsoft.com/office/officeart/2005/8/layout/radial1"/>
    <dgm:cxn modelId="{F06AD256-D9BE-094E-AD32-5E0FEF3EB8E5}" type="presParOf" srcId="{C99A90C9-7D22-F848-8C4C-6DEB994FB80E}" destId="{7B36F502-AAC0-1644-9EDA-86D90F9AD8D1}" srcOrd="2" destOrd="0" presId="urn:microsoft.com/office/officeart/2005/8/layout/radial1"/>
    <dgm:cxn modelId="{794FF6B9-627A-814C-97D8-BFF9493EBAF7}" type="presParOf" srcId="{C99A90C9-7D22-F848-8C4C-6DEB994FB80E}" destId="{9E119F93-A9FA-1A4C-90BE-8B0D2A58B179}" srcOrd="3" destOrd="0" presId="urn:microsoft.com/office/officeart/2005/8/layout/radial1"/>
    <dgm:cxn modelId="{FD1F1549-0A75-0C4E-BCBF-48968E546C8E}" type="presParOf" srcId="{9E119F93-A9FA-1A4C-90BE-8B0D2A58B179}" destId="{09AD87F2-A1CD-6A4D-A2C6-6848F31CEC47}" srcOrd="0" destOrd="0" presId="urn:microsoft.com/office/officeart/2005/8/layout/radial1"/>
    <dgm:cxn modelId="{273581FB-9DAB-7240-BC45-8E3AADB852E6}" type="presParOf" srcId="{C99A90C9-7D22-F848-8C4C-6DEB994FB80E}" destId="{5CFBD032-05EB-5742-A5C2-EEC09E153C53}" srcOrd="4" destOrd="0" presId="urn:microsoft.com/office/officeart/2005/8/layout/radial1"/>
    <dgm:cxn modelId="{416229D0-E4D3-E74C-8AD8-39A7331CF0B0}" type="presParOf" srcId="{C99A90C9-7D22-F848-8C4C-6DEB994FB80E}" destId="{FFACB499-5AA1-F543-9883-7D342F866172}" srcOrd="5" destOrd="0" presId="urn:microsoft.com/office/officeart/2005/8/layout/radial1"/>
    <dgm:cxn modelId="{7941C64D-6F5C-804E-82FF-860E778A1765}" type="presParOf" srcId="{FFACB499-5AA1-F543-9883-7D342F866172}" destId="{FAE5E339-3039-DB41-A087-CA40A730A8DB}" srcOrd="0" destOrd="0" presId="urn:microsoft.com/office/officeart/2005/8/layout/radial1"/>
    <dgm:cxn modelId="{C67435C5-B46A-1249-AB17-A42C1B1F65EE}" type="presParOf" srcId="{C99A90C9-7D22-F848-8C4C-6DEB994FB80E}" destId="{EB7CC2D4-107A-4240-BF59-49CF5BB2B62C}" srcOrd="6" destOrd="0" presId="urn:microsoft.com/office/officeart/2005/8/layout/radial1"/>
    <dgm:cxn modelId="{1E2BA103-99A8-CE40-B0FE-DFF7C7E1D073}" type="presParOf" srcId="{C99A90C9-7D22-F848-8C4C-6DEB994FB80E}" destId="{7273CE90-1CF8-004B-9A05-3B40FDFD1932}" srcOrd="7" destOrd="0" presId="urn:microsoft.com/office/officeart/2005/8/layout/radial1"/>
    <dgm:cxn modelId="{C2404677-A143-9A40-AD53-FD2CD99094F3}" type="presParOf" srcId="{7273CE90-1CF8-004B-9A05-3B40FDFD1932}" destId="{8F59025B-B0AF-9543-BE01-AC4589B6722E}" srcOrd="0" destOrd="0" presId="urn:microsoft.com/office/officeart/2005/8/layout/radial1"/>
    <dgm:cxn modelId="{93755A27-4F4B-8443-A79F-A3454DDAEC22}" type="presParOf" srcId="{C99A90C9-7D22-F848-8C4C-6DEB994FB80E}" destId="{184A67B7-9916-9349-A22E-D1B6F594A8A5}" srcOrd="8" destOrd="0" presId="urn:microsoft.com/office/officeart/2005/8/layout/radial1"/>
    <dgm:cxn modelId="{7476AC82-5CE8-DA4C-BF62-907CCECFC564}" type="presParOf" srcId="{C99A90C9-7D22-F848-8C4C-6DEB994FB80E}" destId="{E26C68D6-CF33-4D41-BCEB-50897657845E}" srcOrd="9" destOrd="0" presId="urn:microsoft.com/office/officeart/2005/8/layout/radial1"/>
    <dgm:cxn modelId="{271DC9B1-804D-044F-AF50-78CC3B57B88E}" type="presParOf" srcId="{E26C68D6-CF33-4D41-BCEB-50897657845E}" destId="{FBD5E909-1BDB-0945-B379-5335EB14D178}" srcOrd="0" destOrd="0" presId="urn:microsoft.com/office/officeart/2005/8/layout/radial1"/>
    <dgm:cxn modelId="{31133633-A7CD-2241-9D3F-AEFBCDB14DC8}" type="presParOf" srcId="{C99A90C9-7D22-F848-8C4C-6DEB994FB80E}" destId="{23CC28E6-671B-D545-8C0C-5CD138A76308}" srcOrd="10" destOrd="0" presId="urn:microsoft.com/office/officeart/2005/8/layout/radial1"/>
    <dgm:cxn modelId="{9DCAB6A5-628C-344A-AC65-986AB35F1202}" type="presParOf" srcId="{C99A90C9-7D22-F848-8C4C-6DEB994FB80E}" destId="{7094E3CC-84BC-5540-844F-5ECCF797EAA9}" srcOrd="11" destOrd="0" presId="urn:microsoft.com/office/officeart/2005/8/layout/radial1"/>
    <dgm:cxn modelId="{CDB604E5-C963-3D41-ACBF-6E52F1CD1E20}" type="presParOf" srcId="{7094E3CC-84BC-5540-844F-5ECCF797EAA9}" destId="{BF7F3DB7-AF9F-6444-918E-D9AC2CCED6DB}" srcOrd="0" destOrd="0" presId="urn:microsoft.com/office/officeart/2005/8/layout/radial1"/>
    <dgm:cxn modelId="{C4C0E0F0-046D-6341-A1F6-9B81C6CB037B}" type="presParOf" srcId="{C99A90C9-7D22-F848-8C4C-6DEB994FB80E}" destId="{7C6A38B1-1917-4244-9498-65636FD1A458}" srcOrd="12" destOrd="0" presId="urn:microsoft.com/office/officeart/2005/8/layout/radial1"/>
    <dgm:cxn modelId="{9DAAE9A7-BC2D-2B47-864D-EE81867C3F27}" type="presParOf" srcId="{C99A90C9-7D22-F848-8C4C-6DEB994FB80E}" destId="{31447B4A-13AC-3248-81B5-219787450F89}" srcOrd="13" destOrd="0" presId="urn:microsoft.com/office/officeart/2005/8/layout/radial1"/>
    <dgm:cxn modelId="{0B8C7A1D-A9AC-1949-A6ED-92A7A4203526}" type="presParOf" srcId="{31447B4A-13AC-3248-81B5-219787450F89}" destId="{EFB36FA8-0BF1-CB4F-805E-65BF0443EB60}" srcOrd="0" destOrd="0" presId="urn:microsoft.com/office/officeart/2005/8/layout/radial1"/>
    <dgm:cxn modelId="{8AF6C350-AF2D-854C-8DA8-A80726FDD91B}" type="presParOf" srcId="{C99A90C9-7D22-F848-8C4C-6DEB994FB80E}" destId="{A2203F43-A0F9-0C48-9FA1-9C29BC72C4F9}" srcOrd="14" destOrd="0" presId="urn:microsoft.com/office/officeart/2005/8/layout/radial1"/>
    <dgm:cxn modelId="{D860025E-E73E-774F-AD89-F9998ED1F6A9}" type="presParOf" srcId="{C99A90C9-7D22-F848-8C4C-6DEB994FB80E}" destId="{3B2B1AE1-FE88-9641-BE0B-9EF8BD79C56B}" srcOrd="15" destOrd="0" presId="urn:microsoft.com/office/officeart/2005/8/layout/radial1"/>
    <dgm:cxn modelId="{D4919888-D6FD-0345-8E7D-46A25D2A386F}" type="presParOf" srcId="{3B2B1AE1-FE88-9641-BE0B-9EF8BD79C56B}" destId="{694F9256-EC39-0446-9EA9-042858DBB8FE}" srcOrd="0" destOrd="0" presId="urn:microsoft.com/office/officeart/2005/8/layout/radial1"/>
    <dgm:cxn modelId="{B9183A4B-72DF-F244-A049-C40ECD2532A1}" type="presParOf" srcId="{C99A90C9-7D22-F848-8C4C-6DEB994FB80E}" destId="{2C65D7A8-44DF-D342-A7D3-0A01D54ED5C5}"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6CF2B-C854-BA40-B9D9-964E1444C8B2}" type="doc">
      <dgm:prSet loTypeId="urn:microsoft.com/office/officeart/2005/8/layout/vList3" loCatId="" qsTypeId="urn:microsoft.com/office/officeart/2005/8/quickstyle/simple1" qsCatId="simple" csTypeId="urn:microsoft.com/office/officeart/2005/8/colors/accent6_2" csCatId="accent6" phldr="1"/>
      <dgm:spPr/>
    </dgm:pt>
    <dgm:pt modelId="{BB0863F7-9E64-7249-A9BB-6F364553A28F}">
      <dgm:prSet phldrT="[Text]"/>
      <dgm:spPr>
        <a:solidFill>
          <a:srgbClr val="FCE1DB"/>
        </a:solidFill>
      </dgm:spPr>
      <dgm:t>
        <a:bodyPr/>
        <a:lstStyle/>
        <a:p>
          <a:r>
            <a:rPr lang="en-US" dirty="0">
              <a:solidFill>
                <a:srgbClr val="002060"/>
              </a:solidFill>
            </a:rPr>
            <a:t>1-5 Likert Scale voting customized for EACH round</a:t>
          </a:r>
        </a:p>
      </dgm:t>
    </dgm:pt>
    <dgm:pt modelId="{9E2F69FB-1FD3-324E-B1BB-29D6FEF80FA4}" type="parTrans" cxnId="{8FC1BFEE-896B-D743-9BA1-47286C0C5580}">
      <dgm:prSet/>
      <dgm:spPr/>
      <dgm:t>
        <a:bodyPr/>
        <a:lstStyle/>
        <a:p>
          <a:endParaRPr lang="en-US"/>
        </a:p>
      </dgm:t>
    </dgm:pt>
    <dgm:pt modelId="{BCA8056B-2BA8-B042-945A-8C843D884019}" type="sibTrans" cxnId="{8FC1BFEE-896B-D743-9BA1-47286C0C5580}">
      <dgm:prSet/>
      <dgm:spPr/>
      <dgm:t>
        <a:bodyPr/>
        <a:lstStyle/>
        <a:p>
          <a:endParaRPr lang="en-US"/>
        </a:p>
      </dgm:t>
    </dgm:pt>
    <dgm:pt modelId="{AD44425E-70E8-794B-8CF0-22DF0833BAE4}">
      <dgm:prSet phldrT="[Text]"/>
      <dgm:spPr>
        <a:solidFill>
          <a:srgbClr val="FCE1DB"/>
        </a:solidFill>
      </dgm:spPr>
      <dgm:t>
        <a:bodyPr/>
        <a:lstStyle/>
        <a:p>
          <a:r>
            <a:rPr lang="en-US" dirty="0">
              <a:solidFill>
                <a:srgbClr val="002060"/>
              </a:solidFill>
            </a:rPr>
            <a:t>Likert scale Preference voting</a:t>
          </a:r>
        </a:p>
      </dgm:t>
    </dgm:pt>
    <dgm:pt modelId="{2F24AE65-308F-974A-B756-3A1DCAE4B10F}" type="parTrans" cxnId="{61CB66DD-F01E-8B4B-9049-1EBF0495F412}">
      <dgm:prSet/>
      <dgm:spPr/>
      <dgm:t>
        <a:bodyPr/>
        <a:lstStyle/>
        <a:p>
          <a:endParaRPr lang="en-US"/>
        </a:p>
      </dgm:t>
    </dgm:pt>
    <dgm:pt modelId="{9F5A8EC1-F84D-504D-B124-E9DBF1DBA7D1}" type="sibTrans" cxnId="{61CB66DD-F01E-8B4B-9049-1EBF0495F412}">
      <dgm:prSet/>
      <dgm:spPr/>
      <dgm:t>
        <a:bodyPr/>
        <a:lstStyle/>
        <a:p>
          <a:endParaRPr lang="en-US"/>
        </a:p>
      </dgm:t>
    </dgm:pt>
    <dgm:pt modelId="{E1D61687-8BB5-FD40-9DF3-267B7090DD76}">
      <dgm:prSet phldrT="[Text]"/>
      <dgm:spPr>
        <a:solidFill>
          <a:srgbClr val="FCE1DB"/>
        </a:solidFill>
      </dgm:spPr>
      <dgm:t>
        <a:bodyPr/>
        <a:lstStyle/>
        <a:p>
          <a:r>
            <a:rPr lang="en-US" dirty="0">
              <a:solidFill>
                <a:srgbClr val="002060"/>
              </a:solidFill>
            </a:rPr>
            <a:t>Four components of Article II</a:t>
          </a:r>
        </a:p>
      </dgm:t>
    </dgm:pt>
    <dgm:pt modelId="{EFD16654-453C-D849-A9E1-2A064DB4D5A5}" type="parTrans" cxnId="{51F733DC-C070-4241-BB1D-F236C1F3AEDD}">
      <dgm:prSet/>
      <dgm:spPr/>
      <dgm:t>
        <a:bodyPr/>
        <a:lstStyle/>
        <a:p>
          <a:endParaRPr lang="en-US"/>
        </a:p>
      </dgm:t>
    </dgm:pt>
    <dgm:pt modelId="{4122FB37-D61D-9642-A106-1D6376CEF9D4}" type="sibTrans" cxnId="{51F733DC-C070-4241-BB1D-F236C1F3AEDD}">
      <dgm:prSet/>
      <dgm:spPr/>
      <dgm:t>
        <a:bodyPr/>
        <a:lstStyle/>
        <a:p>
          <a:endParaRPr lang="en-US"/>
        </a:p>
      </dgm:t>
    </dgm:pt>
    <dgm:pt modelId="{BCAAF9A7-E0A4-3946-BF57-5D051C556286}">
      <dgm:prSet/>
      <dgm:spPr>
        <a:solidFill>
          <a:srgbClr val="FCE1DB"/>
        </a:solidFill>
      </dgm:spPr>
      <dgm:t>
        <a:bodyPr/>
        <a:lstStyle/>
        <a:p>
          <a:r>
            <a:rPr lang="en-US" dirty="0">
              <a:solidFill>
                <a:srgbClr val="002060"/>
              </a:solidFill>
            </a:rPr>
            <a:t>Anchor Score + Article II Assessment</a:t>
          </a:r>
        </a:p>
      </dgm:t>
    </dgm:pt>
    <dgm:pt modelId="{57A6CAA3-DFC9-E34E-9A4F-8D0F0F458BFB}" type="parTrans" cxnId="{A5E77D14-8196-A34E-8B36-13EB3E9D35B4}">
      <dgm:prSet/>
      <dgm:spPr/>
      <dgm:t>
        <a:bodyPr/>
        <a:lstStyle/>
        <a:p>
          <a:endParaRPr lang="en-US"/>
        </a:p>
      </dgm:t>
    </dgm:pt>
    <dgm:pt modelId="{7C9B8FC6-DDC8-B24B-A643-680A8A42EC3F}" type="sibTrans" cxnId="{A5E77D14-8196-A34E-8B36-13EB3E9D35B4}">
      <dgm:prSet/>
      <dgm:spPr/>
      <dgm:t>
        <a:bodyPr/>
        <a:lstStyle/>
        <a:p>
          <a:endParaRPr lang="en-US"/>
        </a:p>
      </dgm:t>
    </dgm:pt>
    <dgm:pt modelId="{2F2FBFC9-B43D-9044-BE93-23482859E65B}">
      <dgm:prSet/>
      <dgm:spPr>
        <a:solidFill>
          <a:srgbClr val="FCE1DB"/>
        </a:solidFill>
      </dgm:spPr>
      <dgm:t>
        <a:bodyPr/>
        <a:lstStyle/>
        <a:p>
          <a:r>
            <a:rPr lang="en-US" dirty="0">
              <a:solidFill>
                <a:srgbClr val="002060"/>
              </a:solidFill>
            </a:rPr>
            <a:t>Additional Evaluations</a:t>
          </a:r>
        </a:p>
      </dgm:t>
    </dgm:pt>
    <dgm:pt modelId="{3A278919-05B4-AA4B-9AA0-FB1D9B6B9772}" type="parTrans" cxnId="{04098B25-62AF-BD4A-BAFF-13CA121BB447}">
      <dgm:prSet/>
      <dgm:spPr/>
      <dgm:t>
        <a:bodyPr/>
        <a:lstStyle/>
        <a:p>
          <a:endParaRPr lang="en-US"/>
        </a:p>
      </dgm:t>
    </dgm:pt>
    <dgm:pt modelId="{808A8901-4D07-0541-AA96-F0423EF48E2E}" type="sibTrans" cxnId="{04098B25-62AF-BD4A-BAFF-13CA121BB447}">
      <dgm:prSet/>
      <dgm:spPr/>
      <dgm:t>
        <a:bodyPr/>
        <a:lstStyle/>
        <a:p>
          <a:endParaRPr lang="en-US"/>
        </a:p>
      </dgm:t>
    </dgm:pt>
    <dgm:pt modelId="{5AD33004-A13D-9248-B510-06C69A624E6E}" type="pres">
      <dgm:prSet presAssocID="{3616CF2B-C854-BA40-B9D9-964E1444C8B2}" presName="linearFlow" presStyleCnt="0">
        <dgm:presLayoutVars>
          <dgm:dir/>
          <dgm:resizeHandles val="exact"/>
        </dgm:presLayoutVars>
      </dgm:prSet>
      <dgm:spPr/>
    </dgm:pt>
    <dgm:pt modelId="{775A233D-6D5F-F94A-AB25-5C74009F8836}" type="pres">
      <dgm:prSet presAssocID="{BB0863F7-9E64-7249-A9BB-6F364553A28F}" presName="composite" presStyleCnt="0"/>
      <dgm:spPr/>
    </dgm:pt>
    <dgm:pt modelId="{BC4B885F-6F17-2145-AAA6-6CE315A199C0}" type="pres">
      <dgm:prSet presAssocID="{BB0863F7-9E64-7249-A9BB-6F364553A28F}"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EA5062D2-2EE3-BE45-B27B-89EAB32B9482}" type="pres">
      <dgm:prSet presAssocID="{BB0863F7-9E64-7249-A9BB-6F364553A28F}" presName="txShp" presStyleLbl="node1" presStyleIdx="0" presStyleCnt="5">
        <dgm:presLayoutVars>
          <dgm:bulletEnabled val="1"/>
        </dgm:presLayoutVars>
      </dgm:prSet>
      <dgm:spPr/>
    </dgm:pt>
    <dgm:pt modelId="{77497CEC-C9F7-8E47-B69A-CF9A0A37A371}" type="pres">
      <dgm:prSet presAssocID="{BCA8056B-2BA8-B042-945A-8C843D884019}" presName="spacing" presStyleCnt="0"/>
      <dgm:spPr/>
    </dgm:pt>
    <dgm:pt modelId="{D194130D-F13D-DC45-BC20-6BEFC4D2B306}" type="pres">
      <dgm:prSet presAssocID="{AD44425E-70E8-794B-8CF0-22DF0833BAE4}" presName="composite" presStyleCnt="0"/>
      <dgm:spPr/>
    </dgm:pt>
    <dgm:pt modelId="{F2A684A1-82D8-1F41-8CE7-4CC45CD7A7F7}" type="pres">
      <dgm:prSet presAssocID="{AD44425E-70E8-794B-8CF0-22DF0833BAE4}" presName="imgShp" presStyleLbl="fgImgPlace1" presStyleIdx="1"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240DA298-D1B7-984F-A896-1421DB04E9BC}" type="pres">
      <dgm:prSet presAssocID="{AD44425E-70E8-794B-8CF0-22DF0833BAE4}" presName="txShp" presStyleLbl="node1" presStyleIdx="1" presStyleCnt="5">
        <dgm:presLayoutVars>
          <dgm:bulletEnabled val="1"/>
        </dgm:presLayoutVars>
      </dgm:prSet>
      <dgm:spPr/>
    </dgm:pt>
    <dgm:pt modelId="{426D83F5-ABF1-4D43-A889-89973BBA6178}" type="pres">
      <dgm:prSet presAssocID="{9F5A8EC1-F84D-504D-B124-E9DBF1DBA7D1}" presName="spacing" presStyleCnt="0"/>
      <dgm:spPr/>
    </dgm:pt>
    <dgm:pt modelId="{1BCF9B61-C341-684E-9D3F-E4AB3D2CC6DD}" type="pres">
      <dgm:prSet presAssocID="{E1D61687-8BB5-FD40-9DF3-267B7090DD76}" presName="composite" presStyleCnt="0"/>
      <dgm:spPr/>
    </dgm:pt>
    <dgm:pt modelId="{37D0B973-B145-C841-B269-C5DEDDCBC8EF}" type="pres">
      <dgm:prSet presAssocID="{E1D61687-8BB5-FD40-9DF3-267B7090DD76}" presName="imgShp" presStyleLbl="fgImgPlace1" presStyleIdx="2"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D09DB3BF-6435-5445-8F04-E494A617FB23}" type="pres">
      <dgm:prSet presAssocID="{E1D61687-8BB5-FD40-9DF3-267B7090DD76}" presName="txShp" presStyleLbl="node1" presStyleIdx="2" presStyleCnt="5">
        <dgm:presLayoutVars>
          <dgm:bulletEnabled val="1"/>
        </dgm:presLayoutVars>
      </dgm:prSet>
      <dgm:spPr/>
    </dgm:pt>
    <dgm:pt modelId="{9E63FF63-E7D2-1942-A5E9-8EF5F1A49AC0}" type="pres">
      <dgm:prSet presAssocID="{4122FB37-D61D-9642-A106-1D6376CEF9D4}" presName="spacing" presStyleCnt="0"/>
      <dgm:spPr/>
    </dgm:pt>
    <dgm:pt modelId="{AEA933E1-994E-2845-82D1-8F4ECEFF6EB8}" type="pres">
      <dgm:prSet presAssocID="{BCAAF9A7-E0A4-3946-BF57-5D051C556286}" presName="composite" presStyleCnt="0"/>
      <dgm:spPr/>
    </dgm:pt>
    <dgm:pt modelId="{21477510-AEA9-1644-A48A-5512DF612195}" type="pres">
      <dgm:prSet presAssocID="{BCAAF9A7-E0A4-3946-BF57-5D051C556286}" presName="imgShp" presStyleLbl="fgImgPlace1" presStyleIdx="3"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F9E2EEA3-1661-4F41-BCC2-D06DE41962F0}" type="pres">
      <dgm:prSet presAssocID="{BCAAF9A7-E0A4-3946-BF57-5D051C556286}" presName="txShp" presStyleLbl="node1" presStyleIdx="3" presStyleCnt="5">
        <dgm:presLayoutVars>
          <dgm:bulletEnabled val="1"/>
        </dgm:presLayoutVars>
      </dgm:prSet>
      <dgm:spPr/>
    </dgm:pt>
    <dgm:pt modelId="{8951A3AD-1707-054B-9A5A-B22B91B28C77}" type="pres">
      <dgm:prSet presAssocID="{7C9B8FC6-DDC8-B24B-A643-680A8A42EC3F}" presName="spacing" presStyleCnt="0"/>
      <dgm:spPr/>
    </dgm:pt>
    <dgm:pt modelId="{614E8F5F-0A5A-C843-A7A8-FA7602EBA888}" type="pres">
      <dgm:prSet presAssocID="{2F2FBFC9-B43D-9044-BE93-23482859E65B}" presName="composite" presStyleCnt="0"/>
      <dgm:spPr/>
    </dgm:pt>
    <dgm:pt modelId="{3B0DCD20-010C-1847-B0AB-B24BA0CE19A5}" type="pres">
      <dgm:prSet presAssocID="{2F2FBFC9-B43D-9044-BE93-23482859E65B}" presName="imgShp" presStyleLbl="fgImgPlace1" presStyleIdx="4"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90B12E12-A275-8D43-A0E2-DFED10E737A1}" type="pres">
      <dgm:prSet presAssocID="{2F2FBFC9-B43D-9044-BE93-23482859E65B}" presName="txShp" presStyleLbl="node1" presStyleIdx="4" presStyleCnt="5">
        <dgm:presLayoutVars>
          <dgm:bulletEnabled val="1"/>
        </dgm:presLayoutVars>
      </dgm:prSet>
      <dgm:spPr/>
    </dgm:pt>
  </dgm:ptLst>
  <dgm:cxnLst>
    <dgm:cxn modelId="{91A79D05-50EA-6344-988D-AC84B9E98295}" type="presOf" srcId="{E1D61687-8BB5-FD40-9DF3-267B7090DD76}" destId="{D09DB3BF-6435-5445-8F04-E494A617FB23}" srcOrd="0" destOrd="0" presId="urn:microsoft.com/office/officeart/2005/8/layout/vList3"/>
    <dgm:cxn modelId="{A5E77D14-8196-A34E-8B36-13EB3E9D35B4}" srcId="{3616CF2B-C854-BA40-B9D9-964E1444C8B2}" destId="{BCAAF9A7-E0A4-3946-BF57-5D051C556286}" srcOrd="3" destOrd="0" parTransId="{57A6CAA3-DFC9-E34E-9A4F-8D0F0F458BFB}" sibTransId="{7C9B8FC6-DDC8-B24B-A643-680A8A42EC3F}"/>
    <dgm:cxn modelId="{04098B25-62AF-BD4A-BAFF-13CA121BB447}" srcId="{3616CF2B-C854-BA40-B9D9-964E1444C8B2}" destId="{2F2FBFC9-B43D-9044-BE93-23482859E65B}" srcOrd="4" destOrd="0" parTransId="{3A278919-05B4-AA4B-9AA0-FB1D9B6B9772}" sibTransId="{808A8901-4D07-0541-AA96-F0423EF48E2E}"/>
    <dgm:cxn modelId="{0285556B-89BA-F245-B515-7EAB368341C8}" type="presOf" srcId="{BB0863F7-9E64-7249-A9BB-6F364553A28F}" destId="{EA5062D2-2EE3-BE45-B27B-89EAB32B9482}" srcOrd="0" destOrd="0" presId="urn:microsoft.com/office/officeart/2005/8/layout/vList3"/>
    <dgm:cxn modelId="{2BF4B350-77A6-594E-86D5-932C17339F11}" type="presOf" srcId="{3616CF2B-C854-BA40-B9D9-964E1444C8B2}" destId="{5AD33004-A13D-9248-B510-06C69A624E6E}" srcOrd="0" destOrd="0" presId="urn:microsoft.com/office/officeart/2005/8/layout/vList3"/>
    <dgm:cxn modelId="{BDE69979-A8E6-9A42-84E4-A721C7C58FD0}" type="presOf" srcId="{BCAAF9A7-E0A4-3946-BF57-5D051C556286}" destId="{F9E2EEA3-1661-4F41-BCC2-D06DE41962F0}" srcOrd="0" destOrd="0" presId="urn:microsoft.com/office/officeart/2005/8/layout/vList3"/>
    <dgm:cxn modelId="{4BA3E17F-7F77-CD43-A005-D61C6590F8C3}" type="presOf" srcId="{AD44425E-70E8-794B-8CF0-22DF0833BAE4}" destId="{240DA298-D1B7-984F-A896-1421DB04E9BC}" srcOrd="0" destOrd="0" presId="urn:microsoft.com/office/officeart/2005/8/layout/vList3"/>
    <dgm:cxn modelId="{202928D4-BDD6-274A-9858-4B4B19C51D4B}" type="presOf" srcId="{2F2FBFC9-B43D-9044-BE93-23482859E65B}" destId="{90B12E12-A275-8D43-A0E2-DFED10E737A1}" srcOrd="0" destOrd="0" presId="urn:microsoft.com/office/officeart/2005/8/layout/vList3"/>
    <dgm:cxn modelId="{51F733DC-C070-4241-BB1D-F236C1F3AEDD}" srcId="{3616CF2B-C854-BA40-B9D9-964E1444C8B2}" destId="{E1D61687-8BB5-FD40-9DF3-267B7090DD76}" srcOrd="2" destOrd="0" parTransId="{EFD16654-453C-D849-A9E1-2A064DB4D5A5}" sibTransId="{4122FB37-D61D-9642-A106-1D6376CEF9D4}"/>
    <dgm:cxn modelId="{61CB66DD-F01E-8B4B-9049-1EBF0495F412}" srcId="{3616CF2B-C854-BA40-B9D9-964E1444C8B2}" destId="{AD44425E-70E8-794B-8CF0-22DF0833BAE4}" srcOrd="1" destOrd="0" parTransId="{2F24AE65-308F-974A-B756-3A1DCAE4B10F}" sibTransId="{9F5A8EC1-F84D-504D-B124-E9DBF1DBA7D1}"/>
    <dgm:cxn modelId="{8FC1BFEE-896B-D743-9BA1-47286C0C5580}" srcId="{3616CF2B-C854-BA40-B9D9-964E1444C8B2}" destId="{BB0863F7-9E64-7249-A9BB-6F364553A28F}" srcOrd="0" destOrd="0" parTransId="{9E2F69FB-1FD3-324E-B1BB-29D6FEF80FA4}" sibTransId="{BCA8056B-2BA8-B042-945A-8C843D884019}"/>
    <dgm:cxn modelId="{45471F4B-7B00-E045-958A-258A2C7565DF}" type="presParOf" srcId="{5AD33004-A13D-9248-B510-06C69A624E6E}" destId="{775A233D-6D5F-F94A-AB25-5C74009F8836}" srcOrd="0" destOrd="0" presId="urn:microsoft.com/office/officeart/2005/8/layout/vList3"/>
    <dgm:cxn modelId="{72151193-CA2E-104D-9E11-9D3705E3A1A0}" type="presParOf" srcId="{775A233D-6D5F-F94A-AB25-5C74009F8836}" destId="{BC4B885F-6F17-2145-AAA6-6CE315A199C0}" srcOrd="0" destOrd="0" presId="urn:microsoft.com/office/officeart/2005/8/layout/vList3"/>
    <dgm:cxn modelId="{51AD4749-393D-1649-BF0E-E4C351F9F997}" type="presParOf" srcId="{775A233D-6D5F-F94A-AB25-5C74009F8836}" destId="{EA5062D2-2EE3-BE45-B27B-89EAB32B9482}" srcOrd="1" destOrd="0" presId="urn:microsoft.com/office/officeart/2005/8/layout/vList3"/>
    <dgm:cxn modelId="{D3ACDC2E-30DC-B642-A0D0-B12B3C4C4C9E}" type="presParOf" srcId="{5AD33004-A13D-9248-B510-06C69A624E6E}" destId="{77497CEC-C9F7-8E47-B69A-CF9A0A37A371}" srcOrd="1" destOrd="0" presId="urn:microsoft.com/office/officeart/2005/8/layout/vList3"/>
    <dgm:cxn modelId="{4244D522-1967-1546-B087-A37CCD006D06}" type="presParOf" srcId="{5AD33004-A13D-9248-B510-06C69A624E6E}" destId="{D194130D-F13D-DC45-BC20-6BEFC4D2B306}" srcOrd="2" destOrd="0" presId="urn:microsoft.com/office/officeart/2005/8/layout/vList3"/>
    <dgm:cxn modelId="{378B8D76-2BE1-654D-843F-583B142B90B9}" type="presParOf" srcId="{D194130D-F13D-DC45-BC20-6BEFC4D2B306}" destId="{F2A684A1-82D8-1F41-8CE7-4CC45CD7A7F7}" srcOrd="0" destOrd="0" presId="urn:microsoft.com/office/officeart/2005/8/layout/vList3"/>
    <dgm:cxn modelId="{FA8082DC-0794-6F47-A010-BAECAB3AEA86}" type="presParOf" srcId="{D194130D-F13D-DC45-BC20-6BEFC4D2B306}" destId="{240DA298-D1B7-984F-A896-1421DB04E9BC}" srcOrd="1" destOrd="0" presId="urn:microsoft.com/office/officeart/2005/8/layout/vList3"/>
    <dgm:cxn modelId="{49DE15A3-074F-D348-A490-D7F4430B5817}" type="presParOf" srcId="{5AD33004-A13D-9248-B510-06C69A624E6E}" destId="{426D83F5-ABF1-4D43-A889-89973BBA6178}" srcOrd="3" destOrd="0" presId="urn:microsoft.com/office/officeart/2005/8/layout/vList3"/>
    <dgm:cxn modelId="{80F1BD24-15E4-8B4F-A30A-7FC6DB0A50B8}" type="presParOf" srcId="{5AD33004-A13D-9248-B510-06C69A624E6E}" destId="{1BCF9B61-C341-684E-9D3F-E4AB3D2CC6DD}" srcOrd="4" destOrd="0" presId="urn:microsoft.com/office/officeart/2005/8/layout/vList3"/>
    <dgm:cxn modelId="{04D8505B-DAE0-8A41-A626-A1F505D95868}" type="presParOf" srcId="{1BCF9B61-C341-684E-9D3F-E4AB3D2CC6DD}" destId="{37D0B973-B145-C841-B269-C5DEDDCBC8EF}" srcOrd="0" destOrd="0" presId="urn:microsoft.com/office/officeart/2005/8/layout/vList3"/>
    <dgm:cxn modelId="{D2C1A2CA-7637-F349-AAB6-EBC71F3CC1CF}" type="presParOf" srcId="{1BCF9B61-C341-684E-9D3F-E4AB3D2CC6DD}" destId="{D09DB3BF-6435-5445-8F04-E494A617FB23}" srcOrd="1" destOrd="0" presId="urn:microsoft.com/office/officeart/2005/8/layout/vList3"/>
    <dgm:cxn modelId="{A1E0E02B-F18B-124C-9453-9D65936B53A3}" type="presParOf" srcId="{5AD33004-A13D-9248-B510-06C69A624E6E}" destId="{9E63FF63-E7D2-1942-A5E9-8EF5F1A49AC0}" srcOrd="5" destOrd="0" presId="urn:microsoft.com/office/officeart/2005/8/layout/vList3"/>
    <dgm:cxn modelId="{9F1F731D-03D0-0949-AA88-1F23984747AE}" type="presParOf" srcId="{5AD33004-A13D-9248-B510-06C69A624E6E}" destId="{AEA933E1-994E-2845-82D1-8F4ECEFF6EB8}" srcOrd="6" destOrd="0" presId="urn:microsoft.com/office/officeart/2005/8/layout/vList3"/>
    <dgm:cxn modelId="{2013A049-AC5A-A649-8EFE-E8DECE0D0A1D}" type="presParOf" srcId="{AEA933E1-994E-2845-82D1-8F4ECEFF6EB8}" destId="{21477510-AEA9-1644-A48A-5512DF612195}" srcOrd="0" destOrd="0" presId="urn:microsoft.com/office/officeart/2005/8/layout/vList3"/>
    <dgm:cxn modelId="{5101DBF3-06F3-E045-8442-075E54E27002}" type="presParOf" srcId="{AEA933E1-994E-2845-82D1-8F4ECEFF6EB8}" destId="{F9E2EEA3-1661-4F41-BCC2-D06DE41962F0}" srcOrd="1" destOrd="0" presId="urn:microsoft.com/office/officeart/2005/8/layout/vList3"/>
    <dgm:cxn modelId="{3C746B24-31D1-C74E-B478-A2258A592966}" type="presParOf" srcId="{5AD33004-A13D-9248-B510-06C69A624E6E}" destId="{8951A3AD-1707-054B-9A5A-B22B91B28C77}" srcOrd="7" destOrd="0" presId="urn:microsoft.com/office/officeart/2005/8/layout/vList3"/>
    <dgm:cxn modelId="{A5998A0A-D25E-BA4A-B50F-5D031F3E0F83}" type="presParOf" srcId="{5AD33004-A13D-9248-B510-06C69A624E6E}" destId="{614E8F5F-0A5A-C843-A7A8-FA7602EBA888}" srcOrd="8" destOrd="0" presId="urn:microsoft.com/office/officeart/2005/8/layout/vList3"/>
    <dgm:cxn modelId="{DE0C5195-B87F-3049-9F2C-F2328DE997E5}" type="presParOf" srcId="{614E8F5F-0A5A-C843-A7A8-FA7602EBA888}" destId="{3B0DCD20-010C-1847-B0AB-B24BA0CE19A5}" srcOrd="0" destOrd="0" presId="urn:microsoft.com/office/officeart/2005/8/layout/vList3"/>
    <dgm:cxn modelId="{03C94D8E-6C9B-7E42-98C3-B828CF366BCF}" type="presParOf" srcId="{614E8F5F-0A5A-C843-A7A8-FA7602EBA888}" destId="{90B12E12-A275-8D43-A0E2-DFED10E737A1}"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11F0F9-35AB-4424-BA3E-80D14C220F62}" type="doc">
      <dgm:prSet loTypeId="urn:microsoft.com/office/officeart/2005/8/layout/matrix1" loCatId="matrix" qsTypeId="urn:microsoft.com/office/officeart/2005/8/quickstyle/simple1" qsCatId="simple" csTypeId="urn:microsoft.com/office/officeart/2005/8/colors/accent3_2" csCatId="accent3" phldr="1"/>
      <dgm:spPr/>
      <dgm:t>
        <a:bodyPr/>
        <a:lstStyle/>
        <a:p>
          <a:endParaRPr lang="en-US"/>
        </a:p>
      </dgm:t>
    </dgm:pt>
    <dgm:pt modelId="{F1632139-A4FB-4796-9AAE-290A4F5A24AA}">
      <dgm:prSet phldrT="[Text]" custT="1"/>
      <dgm:spPr>
        <a:solidFill>
          <a:srgbClr val="FCE1DB"/>
        </a:solidFill>
      </dgm:spPr>
      <dgm:t>
        <a:bodyPr/>
        <a:lstStyle/>
        <a:p>
          <a:r>
            <a:rPr lang="en-US" sz="2800" b="1" dirty="0">
              <a:solidFill>
                <a:srgbClr val="002060"/>
              </a:solidFill>
              <a:latin typeface="Tropiline" pitchFamily="50" charset="0"/>
            </a:rPr>
            <a:t>How is a Score Determined?</a:t>
          </a:r>
        </a:p>
      </dgm:t>
    </dgm:pt>
    <dgm:pt modelId="{7CA7B3C1-25B8-4E63-AB30-B7346CFF551B}" type="parTrans" cxnId="{225520C5-8A83-4E15-9E1E-CDD0F94098B9}">
      <dgm:prSet/>
      <dgm:spPr/>
      <dgm:t>
        <a:bodyPr/>
        <a:lstStyle/>
        <a:p>
          <a:endParaRPr lang="en-US"/>
        </a:p>
      </dgm:t>
    </dgm:pt>
    <dgm:pt modelId="{AA29BF12-5BB9-4072-A49C-C787479BB1FD}" type="sibTrans" cxnId="{225520C5-8A83-4E15-9E1E-CDD0F94098B9}">
      <dgm:prSet/>
      <dgm:spPr/>
      <dgm:t>
        <a:bodyPr/>
        <a:lstStyle/>
        <a:p>
          <a:endParaRPr lang="en-US"/>
        </a:p>
      </dgm:t>
    </dgm:pt>
    <dgm:pt modelId="{8A777281-8B63-4DE0-BCA3-C6456DE59272}">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Anchor Score</a:t>
          </a:r>
        </a:p>
      </dgm:t>
    </dgm:pt>
    <dgm:pt modelId="{D182972C-237A-4350-9A6A-0053605738B2}" type="parTrans" cxnId="{D9E49A13-72CD-416D-8969-67F87704875F}">
      <dgm:prSet/>
      <dgm:spPr/>
      <dgm:t>
        <a:bodyPr/>
        <a:lstStyle/>
        <a:p>
          <a:endParaRPr lang="en-US"/>
        </a:p>
      </dgm:t>
    </dgm:pt>
    <dgm:pt modelId="{0DFC91B1-7C3D-4951-8177-2B5400FF904E}" type="sibTrans" cxnId="{D9E49A13-72CD-416D-8969-67F87704875F}">
      <dgm:prSet/>
      <dgm:spPr/>
      <dgm:t>
        <a:bodyPr/>
        <a:lstStyle/>
        <a:p>
          <a:endParaRPr lang="en-US"/>
        </a:p>
      </dgm:t>
    </dgm:pt>
    <dgm:pt modelId="{27E27485-C19D-4FEF-B3C0-4B857BE92431}">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Interaction Scores</a:t>
          </a:r>
        </a:p>
      </dgm:t>
    </dgm:pt>
    <dgm:pt modelId="{569EFB11-F658-41E0-8FA8-305FF8A71EED}" type="parTrans" cxnId="{1FE3D952-6E7E-4873-9C4F-30E789630B36}">
      <dgm:prSet/>
      <dgm:spPr/>
      <dgm:t>
        <a:bodyPr/>
        <a:lstStyle/>
        <a:p>
          <a:endParaRPr lang="en-US"/>
        </a:p>
      </dgm:t>
    </dgm:pt>
    <dgm:pt modelId="{2FE9717E-4C14-4D50-ABC1-4BAD5EFDF1D7}" type="sibTrans" cxnId="{1FE3D952-6E7E-4873-9C4F-30E789630B36}">
      <dgm:prSet/>
      <dgm:spPr/>
      <dgm:t>
        <a:bodyPr/>
        <a:lstStyle/>
        <a:p>
          <a:endParaRPr lang="en-US"/>
        </a:p>
      </dgm:t>
    </dgm:pt>
    <dgm:pt modelId="{0DCF9473-6653-414B-9F92-C439C1668E2E}">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Additional Evaluations</a:t>
          </a:r>
        </a:p>
      </dgm:t>
    </dgm:pt>
    <dgm:pt modelId="{1514F4B9-1136-42D8-9738-CA5BC528B457}" type="parTrans" cxnId="{E6FA4516-E772-4956-B596-84C36A40FFF2}">
      <dgm:prSet/>
      <dgm:spPr/>
      <dgm:t>
        <a:bodyPr/>
        <a:lstStyle/>
        <a:p>
          <a:endParaRPr lang="en-US"/>
        </a:p>
      </dgm:t>
    </dgm:pt>
    <dgm:pt modelId="{AADD668B-0362-4A05-9E3D-FE0D1A9FDB31}" type="sibTrans" cxnId="{E6FA4516-E772-4956-B596-84C36A40FFF2}">
      <dgm:prSet/>
      <dgm:spPr/>
      <dgm:t>
        <a:bodyPr/>
        <a:lstStyle/>
        <a:p>
          <a:endParaRPr lang="en-US"/>
        </a:p>
      </dgm:t>
    </dgm:pt>
    <dgm:pt modelId="{C8F818F6-C85E-4748-8437-5754303D01EC}">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Preference Score</a:t>
          </a:r>
        </a:p>
      </dgm:t>
    </dgm:pt>
    <dgm:pt modelId="{877163C0-2FDC-4C07-87B1-A85A1BE08195}" type="parTrans" cxnId="{6DF7041A-8544-4C14-8F9C-1C1A26CC0886}">
      <dgm:prSet/>
      <dgm:spPr/>
      <dgm:t>
        <a:bodyPr/>
        <a:lstStyle/>
        <a:p>
          <a:endParaRPr lang="en-US"/>
        </a:p>
      </dgm:t>
    </dgm:pt>
    <dgm:pt modelId="{C0599D39-9FD4-4756-8FA5-8EF9D06C0440}" type="sibTrans" cxnId="{6DF7041A-8544-4C14-8F9C-1C1A26CC0886}">
      <dgm:prSet/>
      <dgm:spPr/>
      <dgm:t>
        <a:bodyPr/>
        <a:lstStyle/>
        <a:p>
          <a:endParaRPr lang="en-US"/>
        </a:p>
      </dgm:t>
    </dgm:pt>
    <dgm:pt modelId="{66472561-48AD-48B2-8EA9-70598B8AF776}" type="pres">
      <dgm:prSet presAssocID="{8311F0F9-35AB-4424-BA3E-80D14C220F62}" presName="diagram" presStyleCnt="0">
        <dgm:presLayoutVars>
          <dgm:chMax val="1"/>
          <dgm:dir/>
          <dgm:animLvl val="ctr"/>
          <dgm:resizeHandles val="exact"/>
        </dgm:presLayoutVars>
      </dgm:prSet>
      <dgm:spPr/>
    </dgm:pt>
    <dgm:pt modelId="{6219E1F4-0993-4956-B892-F75899381F68}" type="pres">
      <dgm:prSet presAssocID="{8311F0F9-35AB-4424-BA3E-80D14C220F62}" presName="matrix" presStyleCnt="0"/>
      <dgm:spPr/>
    </dgm:pt>
    <dgm:pt modelId="{5D43E563-F63B-42CB-8C9F-E5C22AED8094}" type="pres">
      <dgm:prSet presAssocID="{8311F0F9-35AB-4424-BA3E-80D14C220F62}" presName="tile1" presStyleLbl="node1" presStyleIdx="0" presStyleCnt="4"/>
      <dgm:spPr/>
    </dgm:pt>
    <dgm:pt modelId="{2F75AA48-02F2-47E6-B4EC-4AAC6191C704}" type="pres">
      <dgm:prSet presAssocID="{8311F0F9-35AB-4424-BA3E-80D14C220F62}" presName="tile1text" presStyleLbl="node1" presStyleIdx="0" presStyleCnt="4">
        <dgm:presLayoutVars>
          <dgm:chMax val="0"/>
          <dgm:chPref val="0"/>
          <dgm:bulletEnabled val="1"/>
        </dgm:presLayoutVars>
      </dgm:prSet>
      <dgm:spPr/>
    </dgm:pt>
    <dgm:pt modelId="{DD9A5AD0-A016-49CD-A988-23C82F3DA6AF}" type="pres">
      <dgm:prSet presAssocID="{8311F0F9-35AB-4424-BA3E-80D14C220F62}" presName="tile2" presStyleLbl="node1" presStyleIdx="1" presStyleCnt="4"/>
      <dgm:spPr/>
    </dgm:pt>
    <dgm:pt modelId="{E60BCB58-964E-431C-8020-423C13C53B17}" type="pres">
      <dgm:prSet presAssocID="{8311F0F9-35AB-4424-BA3E-80D14C220F62}" presName="tile2text" presStyleLbl="node1" presStyleIdx="1" presStyleCnt="4">
        <dgm:presLayoutVars>
          <dgm:chMax val="0"/>
          <dgm:chPref val="0"/>
          <dgm:bulletEnabled val="1"/>
        </dgm:presLayoutVars>
      </dgm:prSet>
      <dgm:spPr/>
    </dgm:pt>
    <dgm:pt modelId="{E3B0920A-5CEB-456C-9709-639E011A2E99}" type="pres">
      <dgm:prSet presAssocID="{8311F0F9-35AB-4424-BA3E-80D14C220F62}" presName="tile3" presStyleLbl="node1" presStyleIdx="2" presStyleCnt="4"/>
      <dgm:spPr/>
    </dgm:pt>
    <dgm:pt modelId="{9BC257CD-66AB-4F00-8630-C67AC11C1D8C}" type="pres">
      <dgm:prSet presAssocID="{8311F0F9-35AB-4424-BA3E-80D14C220F62}" presName="tile3text" presStyleLbl="node1" presStyleIdx="2" presStyleCnt="4">
        <dgm:presLayoutVars>
          <dgm:chMax val="0"/>
          <dgm:chPref val="0"/>
          <dgm:bulletEnabled val="1"/>
        </dgm:presLayoutVars>
      </dgm:prSet>
      <dgm:spPr/>
    </dgm:pt>
    <dgm:pt modelId="{341FA657-2526-4AB8-9864-AE37D131F89B}" type="pres">
      <dgm:prSet presAssocID="{8311F0F9-35AB-4424-BA3E-80D14C220F62}" presName="tile4" presStyleLbl="node1" presStyleIdx="3" presStyleCnt="4"/>
      <dgm:spPr/>
    </dgm:pt>
    <dgm:pt modelId="{E1F6BA3A-FD7E-4A41-B9CC-5E40A8A173D6}" type="pres">
      <dgm:prSet presAssocID="{8311F0F9-35AB-4424-BA3E-80D14C220F62}" presName="tile4text" presStyleLbl="node1" presStyleIdx="3" presStyleCnt="4">
        <dgm:presLayoutVars>
          <dgm:chMax val="0"/>
          <dgm:chPref val="0"/>
          <dgm:bulletEnabled val="1"/>
        </dgm:presLayoutVars>
      </dgm:prSet>
      <dgm:spPr/>
    </dgm:pt>
    <dgm:pt modelId="{F4F2B1D3-24A9-4FFA-83B1-FF0EC7C04069}" type="pres">
      <dgm:prSet presAssocID="{8311F0F9-35AB-4424-BA3E-80D14C220F62}" presName="centerTile" presStyleLbl="fgShp" presStyleIdx="0" presStyleCnt="1" custScaleX="165197" custScaleY="154497">
        <dgm:presLayoutVars>
          <dgm:chMax val="0"/>
          <dgm:chPref val="0"/>
        </dgm:presLayoutVars>
      </dgm:prSet>
      <dgm:spPr/>
    </dgm:pt>
  </dgm:ptLst>
  <dgm:cxnLst>
    <dgm:cxn modelId="{D9E49A13-72CD-416D-8969-67F87704875F}" srcId="{F1632139-A4FB-4796-9AAE-290A4F5A24AA}" destId="{8A777281-8B63-4DE0-BCA3-C6456DE59272}" srcOrd="0" destOrd="0" parTransId="{D182972C-237A-4350-9A6A-0053605738B2}" sibTransId="{0DFC91B1-7C3D-4951-8177-2B5400FF904E}"/>
    <dgm:cxn modelId="{E6FA4516-E772-4956-B596-84C36A40FFF2}" srcId="{F1632139-A4FB-4796-9AAE-290A4F5A24AA}" destId="{0DCF9473-6653-414B-9F92-C439C1668E2E}" srcOrd="2" destOrd="0" parTransId="{1514F4B9-1136-42D8-9738-CA5BC528B457}" sibTransId="{AADD668B-0362-4A05-9E3D-FE0D1A9FDB31}"/>
    <dgm:cxn modelId="{6DF7041A-8544-4C14-8F9C-1C1A26CC0886}" srcId="{F1632139-A4FB-4796-9AAE-290A4F5A24AA}" destId="{C8F818F6-C85E-4748-8437-5754303D01EC}" srcOrd="3" destOrd="0" parTransId="{877163C0-2FDC-4C07-87B1-A85A1BE08195}" sibTransId="{C0599D39-9FD4-4756-8FA5-8EF9D06C0440}"/>
    <dgm:cxn modelId="{49CA8325-7C34-4512-B10E-F16834BB5064}" type="presOf" srcId="{0DCF9473-6653-414B-9F92-C439C1668E2E}" destId="{E3B0920A-5CEB-456C-9709-639E011A2E99}" srcOrd="0" destOrd="0" presId="urn:microsoft.com/office/officeart/2005/8/layout/matrix1"/>
    <dgm:cxn modelId="{679CBA2E-4ED3-40B9-BBAB-DDE1D6E5E193}" type="presOf" srcId="{8311F0F9-35AB-4424-BA3E-80D14C220F62}" destId="{66472561-48AD-48B2-8EA9-70598B8AF776}" srcOrd="0" destOrd="0" presId="urn:microsoft.com/office/officeart/2005/8/layout/matrix1"/>
    <dgm:cxn modelId="{413BB82F-F8B4-42BD-866C-20B418B78FA5}" type="presOf" srcId="{C8F818F6-C85E-4748-8437-5754303D01EC}" destId="{E1F6BA3A-FD7E-4A41-B9CC-5E40A8A173D6}" srcOrd="1" destOrd="0" presId="urn:microsoft.com/office/officeart/2005/8/layout/matrix1"/>
    <dgm:cxn modelId="{ACA79E34-312D-4DDA-BCEF-D2AAB1FA5F56}" type="presOf" srcId="{27E27485-C19D-4FEF-B3C0-4B857BE92431}" destId="{DD9A5AD0-A016-49CD-A988-23C82F3DA6AF}" srcOrd="0" destOrd="0" presId="urn:microsoft.com/office/officeart/2005/8/layout/matrix1"/>
    <dgm:cxn modelId="{ABDB1B3F-7CE5-42B8-8C04-A67A1449557F}" type="presOf" srcId="{F1632139-A4FB-4796-9AAE-290A4F5A24AA}" destId="{F4F2B1D3-24A9-4FFA-83B1-FF0EC7C04069}" srcOrd="0" destOrd="0" presId="urn:microsoft.com/office/officeart/2005/8/layout/matrix1"/>
    <dgm:cxn modelId="{85ABD861-1ADE-4478-AEA3-7B0F27314825}" type="presOf" srcId="{0DCF9473-6653-414B-9F92-C439C1668E2E}" destId="{9BC257CD-66AB-4F00-8630-C67AC11C1D8C}" srcOrd="1" destOrd="0" presId="urn:microsoft.com/office/officeart/2005/8/layout/matrix1"/>
    <dgm:cxn modelId="{74E2EC41-0BF3-4179-8455-95D4F78E5CC9}" type="presOf" srcId="{C8F818F6-C85E-4748-8437-5754303D01EC}" destId="{341FA657-2526-4AB8-9864-AE37D131F89B}" srcOrd="0" destOrd="0" presId="urn:microsoft.com/office/officeart/2005/8/layout/matrix1"/>
    <dgm:cxn modelId="{1FE3D952-6E7E-4873-9C4F-30E789630B36}" srcId="{F1632139-A4FB-4796-9AAE-290A4F5A24AA}" destId="{27E27485-C19D-4FEF-B3C0-4B857BE92431}" srcOrd="1" destOrd="0" parTransId="{569EFB11-F658-41E0-8FA8-305FF8A71EED}" sibTransId="{2FE9717E-4C14-4D50-ABC1-4BAD5EFDF1D7}"/>
    <dgm:cxn modelId="{658A32BA-5CD9-45D6-9EA8-7CFE97F8470E}" type="presOf" srcId="{8A777281-8B63-4DE0-BCA3-C6456DE59272}" destId="{5D43E563-F63B-42CB-8C9F-E5C22AED8094}" srcOrd="0" destOrd="0" presId="urn:microsoft.com/office/officeart/2005/8/layout/matrix1"/>
    <dgm:cxn modelId="{225520C5-8A83-4E15-9E1E-CDD0F94098B9}" srcId="{8311F0F9-35AB-4424-BA3E-80D14C220F62}" destId="{F1632139-A4FB-4796-9AAE-290A4F5A24AA}" srcOrd="0" destOrd="0" parTransId="{7CA7B3C1-25B8-4E63-AB30-B7346CFF551B}" sibTransId="{AA29BF12-5BB9-4072-A49C-C787479BB1FD}"/>
    <dgm:cxn modelId="{7AD1C0C7-EDA2-40D8-BB54-3B927B386D91}" type="presOf" srcId="{8A777281-8B63-4DE0-BCA3-C6456DE59272}" destId="{2F75AA48-02F2-47E6-B4EC-4AAC6191C704}" srcOrd="1" destOrd="0" presId="urn:microsoft.com/office/officeart/2005/8/layout/matrix1"/>
    <dgm:cxn modelId="{6550B3FE-395B-4530-AECE-3D1008298238}" type="presOf" srcId="{27E27485-C19D-4FEF-B3C0-4B857BE92431}" destId="{E60BCB58-964E-431C-8020-423C13C53B17}" srcOrd="1" destOrd="0" presId="urn:microsoft.com/office/officeart/2005/8/layout/matrix1"/>
    <dgm:cxn modelId="{D9D5E8DF-4197-4274-BFD1-69D6922F9483}" type="presParOf" srcId="{66472561-48AD-48B2-8EA9-70598B8AF776}" destId="{6219E1F4-0993-4956-B892-F75899381F68}" srcOrd="0" destOrd="0" presId="urn:microsoft.com/office/officeart/2005/8/layout/matrix1"/>
    <dgm:cxn modelId="{1598318E-1272-42DF-9BEB-3F3C9FF9165F}" type="presParOf" srcId="{6219E1F4-0993-4956-B892-F75899381F68}" destId="{5D43E563-F63B-42CB-8C9F-E5C22AED8094}" srcOrd="0" destOrd="0" presId="urn:microsoft.com/office/officeart/2005/8/layout/matrix1"/>
    <dgm:cxn modelId="{341E24F9-446E-45D7-A53A-B041F30A20AD}" type="presParOf" srcId="{6219E1F4-0993-4956-B892-F75899381F68}" destId="{2F75AA48-02F2-47E6-B4EC-4AAC6191C704}" srcOrd="1" destOrd="0" presId="urn:microsoft.com/office/officeart/2005/8/layout/matrix1"/>
    <dgm:cxn modelId="{701D8CA3-505B-4899-9525-371D67AF590C}" type="presParOf" srcId="{6219E1F4-0993-4956-B892-F75899381F68}" destId="{DD9A5AD0-A016-49CD-A988-23C82F3DA6AF}" srcOrd="2" destOrd="0" presId="urn:microsoft.com/office/officeart/2005/8/layout/matrix1"/>
    <dgm:cxn modelId="{E24D4A54-1649-4FE8-902E-52781CC22D51}" type="presParOf" srcId="{6219E1F4-0993-4956-B892-F75899381F68}" destId="{E60BCB58-964E-431C-8020-423C13C53B17}" srcOrd="3" destOrd="0" presId="urn:microsoft.com/office/officeart/2005/8/layout/matrix1"/>
    <dgm:cxn modelId="{F91FA66B-5114-4756-9D85-5F6BF7E6B6F5}" type="presParOf" srcId="{6219E1F4-0993-4956-B892-F75899381F68}" destId="{E3B0920A-5CEB-456C-9709-639E011A2E99}" srcOrd="4" destOrd="0" presId="urn:microsoft.com/office/officeart/2005/8/layout/matrix1"/>
    <dgm:cxn modelId="{D8818EEC-4A68-405E-962A-DAFEDD3776BE}" type="presParOf" srcId="{6219E1F4-0993-4956-B892-F75899381F68}" destId="{9BC257CD-66AB-4F00-8630-C67AC11C1D8C}" srcOrd="5" destOrd="0" presId="urn:microsoft.com/office/officeart/2005/8/layout/matrix1"/>
    <dgm:cxn modelId="{E3B43713-4CC3-460D-BDCB-2EB3FD08D8EE}" type="presParOf" srcId="{6219E1F4-0993-4956-B892-F75899381F68}" destId="{341FA657-2526-4AB8-9864-AE37D131F89B}" srcOrd="6" destOrd="0" presId="urn:microsoft.com/office/officeart/2005/8/layout/matrix1"/>
    <dgm:cxn modelId="{33853C21-515B-475C-B969-BFD4F2FC8065}" type="presParOf" srcId="{6219E1F4-0993-4956-B892-F75899381F68}" destId="{E1F6BA3A-FD7E-4A41-B9CC-5E40A8A173D6}" srcOrd="7" destOrd="0" presId="urn:microsoft.com/office/officeart/2005/8/layout/matrix1"/>
    <dgm:cxn modelId="{BEB7BF7A-AFEA-485A-8DEA-3E5F1C831B67}" type="presParOf" srcId="{66472561-48AD-48B2-8EA9-70598B8AF776}" destId="{F4F2B1D3-24A9-4FFA-83B1-FF0EC7C0406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E9DF6-9922-5641-BA14-A5913B40C297}">
      <dsp:nvSpPr>
        <dsp:cNvPr id="0" name=""/>
        <dsp:cNvSpPr/>
      </dsp:nvSpPr>
      <dsp:spPr>
        <a:xfrm>
          <a:off x="2720928" y="2011295"/>
          <a:ext cx="1523994"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2060"/>
              </a:solidFill>
            </a:rPr>
            <a:t>WHY DO WE VOTE THIS WAY?</a:t>
          </a:r>
        </a:p>
      </dsp:txBody>
      <dsp:txXfrm>
        <a:off x="2944112" y="2175869"/>
        <a:ext cx="1077626" cy="794634"/>
      </dsp:txXfrm>
    </dsp:sp>
    <dsp:sp modelId="{104789A1-BE7D-6B43-A6C0-21CCF10CA54D}">
      <dsp:nvSpPr>
        <dsp:cNvPr id="0" name=""/>
        <dsp:cNvSpPr/>
      </dsp:nvSpPr>
      <dsp:spPr>
        <a:xfrm rot="16200000">
          <a:off x="3048282" y="1562133"/>
          <a:ext cx="869286" cy="29038"/>
        </a:xfrm>
        <a:custGeom>
          <a:avLst/>
          <a:gdLst/>
          <a:ahLst/>
          <a:cxnLst/>
          <a:rect l="0" t="0" r="0" b="0"/>
          <a:pathLst>
            <a:path>
              <a:moveTo>
                <a:pt x="0" y="14519"/>
              </a:moveTo>
              <a:lnTo>
                <a:pt x="869286"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1193" y="1554920"/>
        <a:ext cx="43464" cy="43464"/>
      </dsp:txXfrm>
    </dsp:sp>
    <dsp:sp modelId="{7B36F502-AAC0-1644-9EDA-86D90F9AD8D1}">
      <dsp:nvSpPr>
        <dsp:cNvPr id="0" name=""/>
        <dsp:cNvSpPr/>
      </dsp:nvSpPr>
      <dsp:spPr>
        <a:xfrm>
          <a:off x="2921034" y="18227"/>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Intentional Recruitment Conversation</a:t>
          </a:r>
        </a:p>
      </dsp:txBody>
      <dsp:txXfrm>
        <a:off x="3085608" y="182801"/>
        <a:ext cx="794634" cy="794634"/>
      </dsp:txXfrm>
    </dsp:sp>
    <dsp:sp modelId="{9E119F93-A9FA-1A4C-90BE-8B0D2A58B179}">
      <dsp:nvSpPr>
        <dsp:cNvPr id="0" name=""/>
        <dsp:cNvSpPr/>
      </dsp:nvSpPr>
      <dsp:spPr>
        <a:xfrm rot="18800281">
          <a:off x="3796709" y="1815900"/>
          <a:ext cx="774190" cy="29038"/>
        </a:xfrm>
        <a:custGeom>
          <a:avLst/>
          <a:gdLst/>
          <a:ahLst/>
          <a:cxnLst/>
          <a:rect l="0" t="0" r="0" b="0"/>
          <a:pathLst>
            <a:path>
              <a:moveTo>
                <a:pt x="0" y="14519"/>
              </a:moveTo>
              <a:lnTo>
                <a:pt x="774190"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64449" y="1811065"/>
        <a:ext cx="38709" cy="38709"/>
      </dsp:txXfrm>
    </dsp:sp>
    <dsp:sp modelId="{5CFBD032-05EB-5742-A5C2-EEC09E153C53}">
      <dsp:nvSpPr>
        <dsp:cNvPr id="0" name=""/>
        <dsp:cNvSpPr/>
      </dsp:nvSpPr>
      <dsp:spPr>
        <a:xfrm>
          <a:off x="4273203" y="578314"/>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Streamline Time </a:t>
          </a:r>
          <a:br>
            <a:rPr lang="en-US" sz="1200" kern="1200" dirty="0">
              <a:solidFill>
                <a:srgbClr val="002060"/>
              </a:solidFill>
            </a:rPr>
          </a:br>
          <a:r>
            <a:rPr lang="en-US" sz="1200" kern="1200" dirty="0">
              <a:solidFill>
                <a:srgbClr val="002060"/>
              </a:solidFill>
            </a:rPr>
            <a:t>Needed to Build Lists</a:t>
          </a:r>
        </a:p>
      </dsp:txBody>
      <dsp:txXfrm>
        <a:off x="4437777" y="742888"/>
        <a:ext cx="794634" cy="794634"/>
      </dsp:txXfrm>
    </dsp:sp>
    <dsp:sp modelId="{FFACB499-5AA1-F543-9883-7D342F866172}">
      <dsp:nvSpPr>
        <dsp:cNvPr id="0" name=""/>
        <dsp:cNvSpPr/>
      </dsp:nvSpPr>
      <dsp:spPr>
        <a:xfrm rot="21454807">
          <a:off x="4243411" y="2514049"/>
          <a:ext cx="590643" cy="29038"/>
        </a:xfrm>
        <a:custGeom>
          <a:avLst/>
          <a:gdLst/>
          <a:ahLst/>
          <a:cxnLst/>
          <a:rect l="0" t="0" r="0" b="0"/>
          <a:pathLst>
            <a:path>
              <a:moveTo>
                <a:pt x="0" y="14519"/>
              </a:moveTo>
              <a:lnTo>
                <a:pt x="590643"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523967" y="2513802"/>
        <a:ext cx="29532" cy="29532"/>
      </dsp:txXfrm>
    </dsp:sp>
    <dsp:sp modelId="{EB7CC2D4-107A-4240-BF59-49CF5BB2B62C}">
      <dsp:nvSpPr>
        <dsp:cNvPr id="0" name=""/>
        <dsp:cNvSpPr/>
      </dsp:nvSpPr>
      <dsp:spPr>
        <a:xfrm>
          <a:off x="4833290" y="193048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Chapter </a:t>
          </a:r>
          <a:br>
            <a:rPr lang="en-US" sz="1200" kern="1200" dirty="0">
              <a:solidFill>
                <a:srgbClr val="002060"/>
              </a:solidFill>
            </a:rPr>
          </a:br>
          <a:r>
            <a:rPr lang="en-US" sz="1200" kern="1200" dirty="0">
              <a:solidFill>
                <a:srgbClr val="002060"/>
              </a:solidFill>
            </a:rPr>
            <a:t>Usage of Article II</a:t>
          </a:r>
        </a:p>
      </dsp:txBody>
      <dsp:txXfrm>
        <a:off x="4997864" y="2095057"/>
        <a:ext cx="794634" cy="794634"/>
      </dsp:txXfrm>
    </dsp:sp>
    <dsp:sp modelId="{7273CE90-1CF8-004B-9A05-3B40FDFD1932}">
      <dsp:nvSpPr>
        <dsp:cNvPr id="0" name=""/>
        <dsp:cNvSpPr/>
      </dsp:nvSpPr>
      <dsp:spPr>
        <a:xfrm rot="2594141">
          <a:off x="3865125" y="3222966"/>
          <a:ext cx="648648" cy="29038"/>
        </a:xfrm>
        <a:custGeom>
          <a:avLst/>
          <a:gdLst/>
          <a:ahLst/>
          <a:cxnLst/>
          <a:rect l="0" t="0" r="0" b="0"/>
          <a:pathLst>
            <a:path>
              <a:moveTo>
                <a:pt x="0" y="14519"/>
              </a:moveTo>
              <a:lnTo>
                <a:pt x="648648"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73233" y="3221269"/>
        <a:ext cx="32432" cy="32432"/>
      </dsp:txXfrm>
    </dsp:sp>
    <dsp:sp modelId="{184A67B7-9916-9349-A22E-D1B6F594A8A5}">
      <dsp:nvSpPr>
        <dsp:cNvPr id="0" name=""/>
        <dsp:cNvSpPr/>
      </dsp:nvSpPr>
      <dsp:spPr>
        <a:xfrm>
          <a:off x="4273203" y="328265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Alignment </a:t>
          </a:r>
          <a:br>
            <a:rPr lang="en-US" sz="900" kern="1200" dirty="0">
              <a:solidFill>
                <a:srgbClr val="002060"/>
              </a:solidFill>
            </a:rPr>
          </a:br>
          <a:r>
            <a:rPr lang="en-US" sz="900" kern="1200" dirty="0">
              <a:solidFill>
                <a:srgbClr val="002060"/>
              </a:solidFill>
            </a:rPr>
            <a:t>with Organizational Policies</a:t>
          </a:r>
        </a:p>
      </dsp:txBody>
      <dsp:txXfrm>
        <a:off x="4437777" y="3447227"/>
        <a:ext cx="794634" cy="794634"/>
      </dsp:txXfrm>
    </dsp:sp>
    <dsp:sp modelId="{E26C68D6-CF33-4D41-BCEB-50897657845E}">
      <dsp:nvSpPr>
        <dsp:cNvPr id="0" name=""/>
        <dsp:cNvSpPr/>
      </dsp:nvSpPr>
      <dsp:spPr>
        <a:xfrm rot="5400000">
          <a:off x="3129094" y="3474389"/>
          <a:ext cx="707662" cy="29038"/>
        </a:xfrm>
        <a:custGeom>
          <a:avLst/>
          <a:gdLst/>
          <a:ahLst/>
          <a:cxnLst/>
          <a:rect l="0" t="0" r="0" b="0"/>
          <a:pathLst>
            <a:path>
              <a:moveTo>
                <a:pt x="0" y="14519"/>
              </a:moveTo>
              <a:lnTo>
                <a:pt x="707662"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5233" y="3471217"/>
        <a:ext cx="35383" cy="35383"/>
      </dsp:txXfrm>
    </dsp:sp>
    <dsp:sp modelId="{23CC28E6-671B-D545-8C0C-5CD138A76308}">
      <dsp:nvSpPr>
        <dsp:cNvPr id="0" name=""/>
        <dsp:cNvSpPr/>
      </dsp:nvSpPr>
      <dsp:spPr>
        <a:xfrm>
          <a:off x="2921034" y="3842740"/>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rgbClr val="002060"/>
              </a:solidFill>
            </a:rPr>
            <a:t>Encourage Multipurpose Programming</a:t>
          </a:r>
        </a:p>
      </dsp:txBody>
      <dsp:txXfrm>
        <a:off x="3085608" y="4007314"/>
        <a:ext cx="794634" cy="794634"/>
      </dsp:txXfrm>
    </dsp:sp>
    <dsp:sp modelId="{7094E3CC-84BC-5540-844F-5ECCF797EAA9}">
      <dsp:nvSpPr>
        <dsp:cNvPr id="0" name=""/>
        <dsp:cNvSpPr/>
      </dsp:nvSpPr>
      <dsp:spPr>
        <a:xfrm rot="8205859">
          <a:off x="2452076" y="3222966"/>
          <a:ext cx="648648" cy="29038"/>
        </a:xfrm>
        <a:custGeom>
          <a:avLst/>
          <a:gdLst/>
          <a:ahLst/>
          <a:cxnLst/>
          <a:rect l="0" t="0" r="0" b="0"/>
          <a:pathLst>
            <a:path>
              <a:moveTo>
                <a:pt x="0" y="14519"/>
              </a:moveTo>
              <a:lnTo>
                <a:pt x="648648"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760184" y="3221269"/>
        <a:ext cx="32432" cy="32432"/>
      </dsp:txXfrm>
    </dsp:sp>
    <dsp:sp modelId="{7C6A38B1-1917-4244-9498-65636FD1A458}">
      <dsp:nvSpPr>
        <dsp:cNvPr id="0" name=""/>
        <dsp:cNvSpPr/>
      </dsp:nvSpPr>
      <dsp:spPr>
        <a:xfrm>
          <a:off x="1568864" y="328265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rgbClr val="002060"/>
              </a:solidFill>
            </a:rPr>
            <a:t>Alignment </a:t>
          </a:r>
          <a:br>
            <a:rPr lang="en-US" sz="1100" kern="1200" dirty="0">
              <a:solidFill>
                <a:srgbClr val="002060"/>
              </a:solidFill>
            </a:rPr>
          </a:br>
          <a:r>
            <a:rPr lang="en-US" sz="1100" kern="1200" dirty="0">
              <a:solidFill>
                <a:srgbClr val="002060"/>
              </a:solidFill>
            </a:rPr>
            <a:t>with Organizational Values</a:t>
          </a:r>
        </a:p>
      </dsp:txBody>
      <dsp:txXfrm>
        <a:off x="1733438" y="3447227"/>
        <a:ext cx="794634" cy="794634"/>
      </dsp:txXfrm>
    </dsp:sp>
    <dsp:sp modelId="{31447B4A-13AC-3248-81B5-219787450F89}">
      <dsp:nvSpPr>
        <dsp:cNvPr id="0" name=""/>
        <dsp:cNvSpPr/>
      </dsp:nvSpPr>
      <dsp:spPr>
        <a:xfrm rot="10945193">
          <a:off x="2131795" y="2514049"/>
          <a:ext cx="590643" cy="29038"/>
        </a:xfrm>
        <a:custGeom>
          <a:avLst/>
          <a:gdLst/>
          <a:ahLst/>
          <a:cxnLst/>
          <a:rect l="0" t="0" r="0" b="0"/>
          <a:pathLst>
            <a:path>
              <a:moveTo>
                <a:pt x="0" y="14519"/>
              </a:moveTo>
              <a:lnTo>
                <a:pt x="590643"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412351" y="2513802"/>
        <a:ext cx="29532" cy="29532"/>
      </dsp:txXfrm>
    </dsp:sp>
    <dsp:sp modelId="{A2203F43-A0F9-0C48-9FA1-9C29BC72C4F9}">
      <dsp:nvSpPr>
        <dsp:cNvPr id="0" name=""/>
        <dsp:cNvSpPr/>
      </dsp:nvSpPr>
      <dsp:spPr>
        <a:xfrm>
          <a:off x="1008777" y="193048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Thoughtful &amp; Intentional Evaluations</a:t>
          </a:r>
        </a:p>
      </dsp:txBody>
      <dsp:txXfrm>
        <a:off x="1173351" y="2095057"/>
        <a:ext cx="794634" cy="794634"/>
      </dsp:txXfrm>
    </dsp:sp>
    <dsp:sp modelId="{3B2B1AE1-FE88-9641-BE0B-9EF8BD79C56B}">
      <dsp:nvSpPr>
        <dsp:cNvPr id="0" name=""/>
        <dsp:cNvSpPr/>
      </dsp:nvSpPr>
      <dsp:spPr>
        <a:xfrm rot="13599719">
          <a:off x="2394951" y="1815900"/>
          <a:ext cx="774190" cy="29038"/>
        </a:xfrm>
        <a:custGeom>
          <a:avLst/>
          <a:gdLst/>
          <a:ahLst/>
          <a:cxnLst/>
          <a:rect l="0" t="0" r="0" b="0"/>
          <a:pathLst>
            <a:path>
              <a:moveTo>
                <a:pt x="0" y="14519"/>
              </a:moveTo>
              <a:lnTo>
                <a:pt x="774190"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762691" y="1811065"/>
        <a:ext cx="38709" cy="38709"/>
      </dsp:txXfrm>
    </dsp:sp>
    <dsp:sp modelId="{2C65D7A8-44DF-D342-A7D3-0A01D54ED5C5}">
      <dsp:nvSpPr>
        <dsp:cNvPr id="0" name=""/>
        <dsp:cNvSpPr/>
      </dsp:nvSpPr>
      <dsp:spPr>
        <a:xfrm>
          <a:off x="1568864" y="578314"/>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Support </a:t>
          </a:r>
          <a:br>
            <a:rPr lang="en-US" sz="1200" kern="1200" dirty="0">
              <a:solidFill>
                <a:srgbClr val="002060"/>
              </a:solidFill>
            </a:rPr>
          </a:br>
          <a:r>
            <a:rPr lang="en-US" sz="1200" kern="1200" dirty="0">
              <a:solidFill>
                <a:srgbClr val="002060"/>
              </a:solidFill>
            </a:rPr>
            <a:t>NPC </a:t>
          </a:r>
          <a:br>
            <a:rPr lang="en-US" sz="1200" kern="1200" dirty="0">
              <a:solidFill>
                <a:srgbClr val="002060"/>
              </a:solidFill>
            </a:rPr>
          </a:br>
          <a:r>
            <a:rPr lang="en-US" sz="1200" kern="1200" dirty="0">
              <a:solidFill>
                <a:srgbClr val="002060"/>
              </a:solidFill>
            </a:rPr>
            <a:t>Best Practices</a:t>
          </a:r>
        </a:p>
      </dsp:txBody>
      <dsp:txXfrm>
        <a:off x="1733438" y="742888"/>
        <a:ext cx="794634" cy="7946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5062D2-2EE3-BE45-B27B-89EAB32B9482}">
      <dsp:nvSpPr>
        <dsp:cNvPr id="0" name=""/>
        <dsp:cNvSpPr/>
      </dsp:nvSpPr>
      <dsp:spPr>
        <a:xfrm rot="10800000">
          <a:off x="887256" y="302"/>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1-5 Likert Scale voting customized for EACH round</a:t>
          </a:r>
        </a:p>
      </dsp:txBody>
      <dsp:txXfrm rot="10800000">
        <a:off x="1021466" y="302"/>
        <a:ext cx="2855497" cy="536839"/>
      </dsp:txXfrm>
    </dsp:sp>
    <dsp:sp modelId="{BC4B885F-6F17-2145-AAA6-6CE315A199C0}">
      <dsp:nvSpPr>
        <dsp:cNvPr id="0" name=""/>
        <dsp:cNvSpPr/>
      </dsp:nvSpPr>
      <dsp:spPr>
        <a:xfrm>
          <a:off x="618836" y="302"/>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240DA298-D1B7-984F-A896-1421DB04E9BC}">
      <dsp:nvSpPr>
        <dsp:cNvPr id="0" name=""/>
        <dsp:cNvSpPr/>
      </dsp:nvSpPr>
      <dsp:spPr>
        <a:xfrm rot="10800000">
          <a:off x="887256" y="697393"/>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Likert scale Preference voting</a:t>
          </a:r>
        </a:p>
      </dsp:txBody>
      <dsp:txXfrm rot="10800000">
        <a:off x="1021466" y="697393"/>
        <a:ext cx="2855497" cy="536839"/>
      </dsp:txXfrm>
    </dsp:sp>
    <dsp:sp modelId="{F2A684A1-82D8-1F41-8CE7-4CC45CD7A7F7}">
      <dsp:nvSpPr>
        <dsp:cNvPr id="0" name=""/>
        <dsp:cNvSpPr/>
      </dsp:nvSpPr>
      <dsp:spPr>
        <a:xfrm>
          <a:off x="618836" y="697393"/>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D09DB3BF-6435-5445-8F04-E494A617FB23}">
      <dsp:nvSpPr>
        <dsp:cNvPr id="0" name=""/>
        <dsp:cNvSpPr/>
      </dsp:nvSpPr>
      <dsp:spPr>
        <a:xfrm rot="10800000">
          <a:off x="887256" y="1394483"/>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Four components of Article II</a:t>
          </a:r>
        </a:p>
      </dsp:txBody>
      <dsp:txXfrm rot="10800000">
        <a:off x="1021466" y="1394483"/>
        <a:ext cx="2855497" cy="536839"/>
      </dsp:txXfrm>
    </dsp:sp>
    <dsp:sp modelId="{37D0B973-B145-C841-B269-C5DEDDCBC8EF}">
      <dsp:nvSpPr>
        <dsp:cNvPr id="0" name=""/>
        <dsp:cNvSpPr/>
      </dsp:nvSpPr>
      <dsp:spPr>
        <a:xfrm>
          <a:off x="618836" y="1394483"/>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F9E2EEA3-1661-4F41-BCC2-D06DE41962F0}">
      <dsp:nvSpPr>
        <dsp:cNvPr id="0" name=""/>
        <dsp:cNvSpPr/>
      </dsp:nvSpPr>
      <dsp:spPr>
        <a:xfrm rot="10800000">
          <a:off x="887256" y="2091574"/>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Anchor Score + Article II Assessment</a:t>
          </a:r>
        </a:p>
      </dsp:txBody>
      <dsp:txXfrm rot="10800000">
        <a:off x="1021466" y="2091574"/>
        <a:ext cx="2855497" cy="536839"/>
      </dsp:txXfrm>
    </dsp:sp>
    <dsp:sp modelId="{21477510-AEA9-1644-A48A-5512DF612195}">
      <dsp:nvSpPr>
        <dsp:cNvPr id="0" name=""/>
        <dsp:cNvSpPr/>
      </dsp:nvSpPr>
      <dsp:spPr>
        <a:xfrm>
          <a:off x="618836" y="2091574"/>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90B12E12-A275-8D43-A0E2-DFED10E737A1}">
      <dsp:nvSpPr>
        <dsp:cNvPr id="0" name=""/>
        <dsp:cNvSpPr/>
      </dsp:nvSpPr>
      <dsp:spPr>
        <a:xfrm rot="10800000">
          <a:off x="887256" y="2788664"/>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Additional Evaluations</a:t>
          </a:r>
        </a:p>
      </dsp:txBody>
      <dsp:txXfrm rot="10800000">
        <a:off x="1021466" y="2788664"/>
        <a:ext cx="2855497" cy="536839"/>
      </dsp:txXfrm>
    </dsp:sp>
    <dsp:sp modelId="{3B0DCD20-010C-1847-B0AB-B24BA0CE19A5}">
      <dsp:nvSpPr>
        <dsp:cNvPr id="0" name=""/>
        <dsp:cNvSpPr/>
      </dsp:nvSpPr>
      <dsp:spPr>
        <a:xfrm>
          <a:off x="618836" y="2788664"/>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43E563-F63B-42CB-8C9F-E5C22AED8094}">
      <dsp:nvSpPr>
        <dsp:cNvPr id="0" name=""/>
        <dsp:cNvSpPr/>
      </dsp:nvSpPr>
      <dsp:spPr>
        <a:xfrm rot="16200000">
          <a:off x="495300" y="-495300"/>
          <a:ext cx="1905000" cy="28956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Anchor Score</a:t>
          </a:r>
        </a:p>
      </dsp:txBody>
      <dsp:txXfrm rot="5400000">
        <a:off x="-1" y="1"/>
        <a:ext cx="2895600" cy="1428750"/>
      </dsp:txXfrm>
    </dsp:sp>
    <dsp:sp modelId="{DD9A5AD0-A016-49CD-A988-23C82F3DA6AF}">
      <dsp:nvSpPr>
        <dsp:cNvPr id="0" name=""/>
        <dsp:cNvSpPr/>
      </dsp:nvSpPr>
      <dsp:spPr>
        <a:xfrm>
          <a:off x="2895600" y="0"/>
          <a:ext cx="2895600" cy="19050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Interaction Scores</a:t>
          </a:r>
        </a:p>
      </dsp:txBody>
      <dsp:txXfrm>
        <a:off x="2895600" y="0"/>
        <a:ext cx="2895600" cy="1428750"/>
      </dsp:txXfrm>
    </dsp:sp>
    <dsp:sp modelId="{E3B0920A-5CEB-456C-9709-639E011A2E99}">
      <dsp:nvSpPr>
        <dsp:cNvPr id="0" name=""/>
        <dsp:cNvSpPr/>
      </dsp:nvSpPr>
      <dsp:spPr>
        <a:xfrm rot="10800000">
          <a:off x="0" y="1905000"/>
          <a:ext cx="2895600" cy="19050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Additional Evaluations</a:t>
          </a:r>
        </a:p>
      </dsp:txBody>
      <dsp:txXfrm rot="10800000">
        <a:off x="0" y="2381249"/>
        <a:ext cx="2895600" cy="1428750"/>
      </dsp:txXfrm>
    </dsp:sp>
    <dsp:sp modelId="{341FA657-2526-4AB8-9864-AE37D131F89B}">
      <dsp:nvSpPr>
        <dsp:cNvPr id="0" name=""/>
        <dsp:cNvSpPr/>
      </dsp:nvSpPr>
      <dsp:spPr>
        <a:xfrm rot="5400000">
          <a:off x="3390900" y="1409700"/>
          <a:ext cx="1905000" cy="28956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Preference Score</a:t>
          </a:r>
        </a:p>
      </dsp:txBody>
      <dsp:txXfrm rot="-5400000">
        <a:off x="2895600" y="2381249"/>
        <a:ext cx="2895600" cy="1428750"/>
      </dsp:txXfrm>
    </dsp:sp>
    <dsp:sp modelId="{F4F2B1D3-24A9-4FFA-83B1-FF0EC7C04069}">
      <dsp:nvSpPr>
        <dsp:cNvPr id="0" name=""/>
        <dsp:cNvSpPr/>
      </dsp:nvSpPr>
      <dsp:spPr>
        <a:xfrm>
          <a:off x="1460566" y="1169208"/>
          <a:ext cx="2870066" cy="1471583"/>
        </a:xfrm>
        <a:prstGeom prst="roundRect">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rgbClr val="002060"/>
              </a:solidFill>
              <a:latin typeface="Tropiline" pitchFamily="50" charset="0"/>
            </a:rPr>
            <a:t>How is a Score Determined?</a:t>
          </a:r>
        </a:p>
      </dsp:txBody>
      <dsp:txXfrm>
        <a:off x="1532403" y="1241045"/>
        <a:ext cx="2726392" cy="132790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8E57C8C4-E32B-4074-9033-6AA8E4DA893A}" type="datetimeFigureOut">
              <a:rPr lang="en-US" smtClean="0"/>
              <a:t>12/13/2021</a:t>
            </a:fld>
            <a:endParaRPr lang="en-US"/>
          </a:p>
        </p:txBody>
      </p:sp>
      <p:sp>
        <p:nvSpPr>
          <p:cNvPr id="4" name="Slide Image Placeholder 3"/>
          <p:cNvSpPr>
            <a:spLocks noGrp="1" noRot="1" noChangeAspect="1"/>
          </p:cNvSpPr>
          <p:nvPr>
            <p:ph type="sldImg" idx="2"/>
          </p:nvPr>
        </p:nvSpPr>
        <p:spPr>
          <a:xfrm>
            <a:off x="1006475" y="342900"/>
            <a:ext cx="1644650" cy="925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1C65FE66-DA95-4BBA-B0CA-F6722D2EE3FC}" type="slidenum">
              <a:rPr lang="en-US" smtClean="0"/>
              <a:t>‹#›</a:t>
            </a:fld>
            <a:endParaRPr lang="en-US"/>
          </a:p>
        </p:txBody>
      </p:sp>
    </p:spTree>
    <p:extLst>
      <p:ext uri="{BB962C8B-B14F-4D97-AF65-F5344CB8AC3E}">
        <p14:creationId xmlns:p14="http://schemas.microsoft.com/office/powerpoint/2010/main" val="108194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ontserrat" panose="00000500000000000000" pitchFamily="2" charset="0"/>
                <a:ea typeface="Calibri" panose="020F0502020204030204" pitchFamily="34" charset="0"/>
                <a:cs typeface="Arial" panose="020B0604020202020204" pitchFamily="34" charset="0"/>
              </a:rPr>
              <a:t>A team </a:t>
            </a:r>
            <a:r>
              <a:rPr lang="en-US" sz="1800" spc="-15" dirty="0">
                <a:effectLst/>
                <a:latin typeface="Montserrat" panose="00000500000000000000" pitchFamily="2" charset="0"/>
                <a:ea typeface="Calibri" panose="020F0502020204030204" pitchFamily="34" charset="0"/>
                <a:cs typeface="Arial" panose="020B0604020202020204" pitchFamily="34" charset="0"/>
              </a:rPr>
              <a:t>comprised </a:t>
            </a:r>
            <a:r>
              <a:rPr lang="en-US" sz="1800" dirty="0">
                <a:effectLst/>
                <a:latin typeface="Montserrat" panose="00000500000000000000" pitchFamily="2" charset="0"/>
                <a:ea typeface="Calibri" panose="020F0502020204030204" pitchFamily="34" charset="0"/>
                <a:cs typeface="Arial" panose="020B0604020202020204" pitchFamily="34" charset="0"/>
              </a:rPr>
              <a:t>of </a:t>
            </a:r>
            <a:r>
              <a:rPr lang="en-US" sz="1800" spc="-15" dirty="0">
                <a:effectLst/>
                <a:latin typeface="Montserrat" panose="00000500000000000000" pitchFamily="2" charset="0"/>
                <a:ea typeface="Calibri" panose="020F0502020204030204" pitchFamily="34" charset="0"/>
                <a:cs typeface="Arial" panose="020B0604020202020204" pitchFamily="34" charset="0"/>
              </a:rPr>
              <a:t>EO </a:t>
            </a:r>
            <a:r>
              <a:rPr lang="en-US" sz="1800" spc="-35" dirty="0">
                <a:effectLst/>
                <a:latin typeface="Montserrat" panose="00000500000000000000" pitchFamily="2" charset="0"/>
                <a:ea typeface="Calibri" panose="020F0502020204030204" pitchFamily="34" charset="0"/>
                <a:cs typeface="Arial" panose="020B0604020202020204" pitchFamily="34" charset="0"/>
              </a:rPr>
              <a:t>staff, </a:t>
            </a:r>
            <a:r>
              <a:rPr lang="en-US" sz="1800" spc="-15" dirty="0">
                <a:effectLst/>
                <a:latin typeface="Montserrat" panose="00000500000000000000" pitchFamily="2" charset="0"/>
                <a:ea typeface="Calibri" panose="020F0502020204030204" pitchFamily="34" charset="0"/>
                <a:cs typeface="Arial" panose="020B0604020202020204" pitchFamily="34" charset="0"/>
              </a:rPr>
              <a:t>Delta </a:t>
            </a:r>
            <a:r>
              <a:rPr lang="en-US" sz="1800" dirty="0">
                <a:effectLst/>
                <a:latin typeface="Montserrat" panose="00000500000000000000" pitchFamily="2" charset="0"/>
                <a:ea typeface="Calibri" panose="020F0502020204030204" pitchFamily="34" charset="0"/>
                <a:cs typeface="Arial" panose="020B0604020202020204" pitchFamily="34" charset="0"/>
              </a:rPr>
              <a:t>Gamma </a:t>
            </a:r>
            <a:r>
              <a:rPr lang="en-US" sz="1800" spc="-20" dirty="0">
                <a:effectLst/>
                <a:latin typeface="Montserrat" panose="00000500000000000000" pitchFamily="2" charset="0"/>
                <a:ea typeface="Calibri" panose="020F0502020204030204" pitchFamily="34" charset="0"/>
                <a:cs typeface="Arial" panose="020B0604020202020204" pitchFamily="34" charset="0"/>
              </a:rPr>
              <a:t>volunteers, FSA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staff </a:t>
            </a:r>
            <a:r>
              <a:rPr lang="en-US" sz="1800" spc="-15" dirty="0">
                <a:effectLst/>
                <a:latin typeface="Montserrat" panose="00000500000000000000" pitchFamily="2" charset="0"/>
                <a:ea typeface="Calibri" panose="020F0502020204030204" pitchFamily="34" charset="0"/>
                <a:cs typeface="Arial" panose="020B0604020202020204" pitchFamily="34" charset="0"/>
              </a:rPr>
              <a:t>experts </a:t>
            </a:r>
            <a:r>
              <a:rPr lang="en-US" sz="1800" dirty="0">
                <a:effectLst/>
                <a:latin typeface="Montserrat" panose="00000500000000000000" pitchFamily="2" charset="0"/>
                <a:ea typeface="Calibri" panose="020F0502020204030204" pitchFamily="34" charset="0"/>
                <a:cs typeface="Arial" panose="020B0604020202020204" pitchFamily="34" charset="0"/>
              </a:rPr>
              <a:t>in </a:t>
            </a:r>
            <a:r>
              <a:rPr lang="en-US" sz="1800" spc="-10" dirty="0">
                <a:effectLst/>
                <a:latin typeface="Montserrat" panose="00000500000000000000" pitchFamily="2" charset="0"/>
                <a:ea typeface="Calibri" panose="020F0502020204030204" pitchFamily="34" charset="0"/>
                <a:cs typeface="Arial" panose="020B0604020202020204" pitchFamily="34" charset="0"/>
              </a:rPr>
              <a:t>the </a:t>
            </a:r>
            <a:r>
              <a:rPr lang="en-US" sz="1800" spc="-15" dirty="0">
                <a:effectLst/>
                <a:latin typeface="Montserrat" panose="00000500000000000000" pitchFamily="2" charset="0"/>
                <a:ea typeface="Calibri" panose="020F0502020204030204" pitchFamily="34" charset="0"/>
                <a:cs typeface="Arial" panose="020B0604020202020204" pitchFamily="34" charset="0"/>
              </a:rPr>
              <a:t>sorority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fraternity </a:t>
            </a:r>
            <a:r>
              <a:rPr lang="en-US" sz="1800" dirty="0">
                <a:effectLst/>
                <a:latin typeface="Montserrat" panose="00000500000000000000" pitchFamily="2" charset="0"/>
                <a:ea typeface="Calibri" panose="020F0502020204030204" pitchFamily="34" charset="0"/>
                <a:cs typeface="Arial" panose="020B0604020202020204" pitchFamily="34" charset="0"/>
              </a:rPr>
              <a:t>field </a:t>
            </a:r>
            <a:r>
              <a:rPr lang="en-US" sz="1800" spc="-15" dirty="0">
                <a:effectLst/>
                <a:latin typeface="Montserrat" panose="00000500000000000000" pitchFamily="2" charset="0"/>
                <a:ea typeface="Calibri" panose="020F0502020204030204" pitchFamily="34" charset="0"/>
                <a:cs typeface="Arial" panose="020B0604020202020204" pitchFamily="34" charset="0"/>
              </a:rPr>
              <a:t>developed Delta Gamma’s Voting Model. With proven statistical success, our chapters utilize this voting model during recruitment. </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a:t>
            </a:fld>
            <a:endParaRPr lang="en-US"/>
          </a:p>
        </p:txBody>
      </p:sp>
    </p:spTree>
    <p:extLst>
      <p:ext uri="{BB962C8B-B14F-4D97-AF65-F5344CB8AC3E}">
        <p14:creationId xmlns:p14="http://schemas.microsoft.com/office/powerpoint/2010/main" val="416312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Interaction Score</a:t>
            </a:r>
            <a:r>
              <a:rPr lang="en-US" b="0" dirty="0"/>
              <a:t>: The interaction scores are tied directly to the four components of Article II – some are evaluated once and some are evaluated more than once. It is CRUCIAL that your chapter focuses on Article II during recruitment preparation to ensure that members are asking questions that get to the HOW and WHY of our values. Additionally, interaction scores are completed in </a:t>
            </a:r>
            <a:r>
              <a:rPr lang="en-US" b="0" dirty="0" err="1"/>
              <a:t>MyVote</a:t>
            </a:r>
            <a:r>
              <a:rPr lang="en-US" b="0" dirty="0"/>
              <a:t> by chapter members who actually spoke to a PNM during that Round. The Anchor Score and Additional Evaluation portions of the score are open to all, so please remember the Interaction Score is based on the conversation during the round ONLY.</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10</a:t>
            </a:fld>
            <a:endParaRPr lang="en-US"/>
          </a:p>
        </p:txBody>
      </p:sp>
    </p:spTree>
    <p:extLst>
      <p:ext uri="{BB962C8B-B14F-4D97-AF65-F5344CB8AC3E}">
        <p14:creationId xmlns:p14="http://schemas.microsoft.com/office/powerpoint/2010/main" val="3336325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ONLY use this slide if your campus uses a 3-round format. If you use a 4-round format, delete this slide.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 recruitment progresses conversations should become deeper and shift from just getting to know the PNM to helping determine if the PNM wants to be a Delta Gamma and if she would be a good fit for your specific chapter.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1 you will get to know the PNM and likely discuss her reasons for coming to college, her plans for her time at the university, and overall interest in/ reasons for getting involved. Because of the focus on these topics, you will generally learn more about her educational and cultural interest and gain insight into her character. The friendship criteria simply focuses on her connection to you as you </a:t>
            </a:r>
            <a:r>
              <a:rPr lang="en-US" dirty="0" err="1"/>
              <a:t>you</a:t>
            </a:r>
            <a:r>
              <a:rPr lang="en-US" dirty="0"/>
              <a:t> talked to her and how well we believe she would connect with the chapter as a whole.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2 you will continue to use the same categories from the previous round, but also add a focus on social responsibility. This category naturally fits well with a philanthropy rounds or sisterhood rounds with deeper conversations asking the PNM to talk about topics deeper than just herself.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11</a:t>
            </a:fld>
            <a:endParaRPr lang="en-US"/>
          </a:p>
        </p:txBody>
      </p:sp>
    </p:spTree>
    <p:extLst>
      <p:ext uri="{BB962C8B-B14F-4D97-AF65-F5344CB8AC3E}">
        <p14:creationId xmlns:p14="http://schemas.microsoft.com/office/powerpoint/2010/main" val="2981880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ONLY use this slide if your campus uses a 4-round format. If you use a 3-round format, delete this slide.</a:t>
            </a:r>
          </a:p>
          <a:p>
            <a:endParaRPr lang="en-US" dirty="0"/>
          </a:p>
          <a:p>
            <a:pPr marL="0" lvl="0" indent="0" algn="l" rtl="0">
              <a:lnSpc>
                <a:spcPct val="100000"/>
              </a:lnSpc>
              <a:spcBef>
                <a:spcPts val="0"/>
              </a:spcBef>
              <a:spcAft>
                <a:spcPts val="0"/>
              </a:spcAft>
              <a:buSzPts val="1400"/>
              <a:buNone/>
            </a:pPr>
            <a:r>
              <a:rPr lang="en-US" dirty="0"/>
              <a:t>As recruitment progresses conversations should become deeper and shift from just getting to know the PNM to helping determine if the PNM wants to be a Delta Gamma and if she would be a good fit for your specific chapter.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1 you will get to know the PNM and likely discuss her reasons for coming to college, her plans for her time at the university, and overall interest in/reasons for getting involved. This will give you insight into how she aligns with our values of educational and cultural interests. The friendship criteria simply focuses on her connection to you as you talked to her and how well we believe she would connect with the chapter as a whole.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2 you will continue to use the same categories from the previous round, but also add a focus on character. The more you talk with the PNM the more likely she is to open up and you will be able to gain deeper insight into her character, while also learning more about her educational and cultural interests and continuing to look for a connection between her and the chapter. </a:t>
            </a:r>
          </a:p>
          <a:p>
            <a:pPr marL="0" lvl="0" indent="0" algn="l" rtl="0">
              <a:lnSpc>
                <a:spcPct val="100000"/>
              </a:lnSpc>
              <a:spcBef>
                <a:spcPts val="0"/>
              </a:spcBef>
              <a:spcAft>
                <a:spcPts val="0"/>
              </a:spcAft>
              <a:buSzPts val="1400"/>
              <a:buNone/>
            </a:pPr>
            <a:endParaRPr lang="en-US" dirty="0"/>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dirty="0"/>
              <a:t>In Round 3 we vote on all four of our values outlined in Article II. You should consider the same things we did in rounds 1 and 2, but this time as your conversations get deeper in philanthropy or sisterhood rounds, we are pushing the conversations to go outside of just the PNM. We want to see how she views herself in the bigger picture with the added category of social responsibility. </a:t>
            </a:r>
            <a:r>
              <a:rPr lang="en-US" b="1" dirty="0"/>
              <a:t>(Note: if your chapter has a philanthropy day and that day is earlier than Round 3, then speak with your RCRS/CRC. You can evaluate PNM social responsibility during Philanthropy round and adjust the categories as listed above.  If you’ve made that decision with your RCRS/CRC, adjust the slide to reflect the night you are actually starting to discuss social responsibility.)</a:t>
            </a:r>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12</a:t>
            </a:fld>
            <a:endParaRPr lang="en-US"/>
          </a:p>
        </p:txBody>
      </p:sp>
    </p:spTree>
    <p:extLst>
      <p:ext uri="{BB962C8B-B14F-4D97-AF65-F5344CB8AC3E}">
        <p14:creationId xmlns:p14="http://schemas.microsoft.com/office/powerpoint/2010/main" val="3058273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SzPts val="1400"/>
              <a:buNone/>
            </a:pPr>
            <a:r>
              <a:rPr lang="en-US" b="1" dirty="0">
                <a:solidFill>
                  <a:srgbClr val="000000"/>
                </a:solidFill>
              </a:rPr>
              <a:t>Friendship: </a:t>
            </a:r>
            <a:r>
              <a:rPr lang="en-US" dirty="0">
                <a:solidFill>
                  <a:srgbClr val="000000"/>
                </a:solidFill>
              </a:rPr>
              <a:t>This category asks the simple questions “Does this PNM connect with our chapter?” Based on your conversations either you will connect with her, you’ll think she could connect with another member or you will not see her connecting with the chapter. Remember, try to give the PNM the benefit of the doubt by thinking about potential chapter members she might connect with even if you do not connect right away. Then using the matching feature in </a:t>
            </a:r>
            <a:r>
              <a:rPr lang="en-US" dirty="0" err="1">
                <a:solidFill>
                  <a:srgbClr val="000000"/>
                </a:solidFill>
              </a:rPr>
              <a:t>MyVote</a:t>
            </a:r>
            <a:r>
              <a:rPr lang="en-US" dirty="0">
                <a:solidFill>
                  <a:srgbClr val="000000"/>
                </a:solidFill>
              </a:rPr>
              <a:t> to recommend that that member talk to her in the next round.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13</a:t>
            </a:fld>
            <a:endParaRPr lang="en-US"/>
          </a:p>
        </p:txBody>
      </p:sp>
    </p:spTree>
    <p:extLst>
      <p:ext uri="{BB962C8B-B14F-4D97-AF65-F5344CB8AC3E}">
        <p14:creationId xmlns:p14="http://schemas.microsoft.com/office/powerpoint/2010/main" val="3080822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Voting Explanation: </a:t>
            </a:r>
            <a:r>
              <a:rPr lang="en-US" dirty="0"/>
              <a:t>We see in the comments here this member connected with Jennifer. She had a positive conversation and experience with her, so she voted a 5.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14</a:t>
            </a:fld>
            <a:endParaRPr lang="en-US"/>
          </a:p>
        </p:txBody>
      </p:sp>
    </p:spTree>
    <p:extLst>
      <p:ext uri="{BB962C8B-B14F-4D97-AF65-F5344CB8AC3E}">
        <p14:creationId xmlns:p14="http://schemas.microsoft.com/office/powerpoint/2010/main" val="2959571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Educational &amp; Cultural Interests: </a:t>
            </a:r>
            <a:r>
              <a:rPr lang="en-US" b="0" dirty="0"/>
              <a:t>When thinking about this Round, remember to think beyond a GPA or major. The Anchor Score has captured the PNM’s GPA, test scores, and advanced coursework. This interaction score really needs to capture a PNMs passion for pursuing her intellectual journey, engaging in experiences that expand her world view, and passion for education as the core of her college experience.</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15</a:t>
            </a:fld>
            <a:endParaRPr lang="en-US"/>
          </a:p>
        </p:txBody>
      </p:sp>
    </p:spTree>
    <p:extLst>
      <p:ext uri="{BB962C8B-B14F-4D97-AF65-F5344CB8AC3E}">
        <p14:creationId xmlns:p14="http://schemas.microsoft.com/office/powerpoint/2010/main" val="2085890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Voting Explanation:</a:t>
            </a:r>
            <a:r>
              <a:rPr lang="en-US" dirty="0"/>
              <a:t> We see in this member’s comments that the conversations did not really focus on educational or cultural interests, but the member noted that she may connect with another member in the chapter, and stated that the didn’t talk in depth about educational or cultural interests. In this case it’s not a clear 1 or clear 3 because they didn’t necessarily talk specifically about her goals or plans but we are leaning toward the idea that this may not be the PNM’s main focus entering college. This is a case where she falls in between so you could give her a 2.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16</a:t>
            </a:fld>
            <a:endParaRPr lang="en-US"/>
          </a:p>
        </p:txBody>
      </p:sp>
    </p:spTree>
    <p:extLst>
      <p:ext uri="{BB962C8B-B14F-4D97-AF65-F5344CB8AC3E}">
        <p14:creationId xmlns:p14="http://schemas.microsoft.com/office/powerpoint/2010/main" val="405576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solidFill>
                  <a:srgbClr val="000000"/>
                </a:solidFill>
              </a:rPr>
              <a:t>Character: </a:t>
            </a:r>
            <a:r>
              <a:rPr lang="en-US" dirty="0"/>
              <a:t>When thinking about character we want to remember this is WHO the PNM is not what she does. This is demonstrated by vulnerability, respect for self and others, personal interests and priorities that would advance DG.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17</a:t>
            </a:fld>
            <a:endParaRPr lang="en-US"/>
          </a:p>
        </p:txBody>
      </p:sp>
    </p:spTree>
    <p:extLst>
      <p:ext uri="{BB962C8B-B14F-4D97-AF65-F5344CB8AC3E}">
        <p14:creationId xmlns:p14="http://schemas.microsoft.com/office/powerpoint/2010/main" val="3014291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Voting Explanation: </a:t>
            </a:r>
            <a:r>
              <a:rPr lang="en-US" dirty="0"/>
              <a:t>Again, she would fall into a 2 for this category. Based on the conversations, she has demonstrated that her priorities are questionable, but we cannot say without a doubt that having her would detract from Delta Gamma’s character so we land on a 2 for this PNM in the Character category.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18</a:t>
            </a:fld>
            <a:endParaRPr lang="en-US"/>
          </a:p>
        </p:txBody>
      </p:sp>
    </p:spTree>
    <p:extLst>
      <p:ext uri="{BB962C8B-B14F-4D97-AF65-F5344CB8AC3E}">
        <p14:creationId xmlns:p14="http://schemas.microsoft.com/office/powerpoint/2010/main" val="467304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solidFill>
                  <a:srgbClr val="000000"/>
                </a:solidFill>
              </a:rPr>
              <a:t>Social Responsibility: </a:t>
            </a:r>
            <a:r>
              <a:rPr lang="en-US" dirty="0"/>
              <a:t>Now, this category is a little bit different in that there are only two options. In the short conversations that you have with PNMs you will likely get a sense of their social awareness and whether or not they are concerned about the bigger picture outside of themselves. While some of this may overlap with Educational &amp; Cultural Interests and Character, we felt it was important to touch on all aspects of Article II and at least get a sense of each woman’s sense of Social Responsibility. Remember, if you are unsure of which one to choose, give the woman the benefit of the doubt but be sure to write as detailed comments as possible to help EVC as the compare PNMs across this category.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19</a:t>
            </a:fld>
            <a:endParaRPr lang="en-US"/>
          </a:p>
        </p:txBody>
      </p:sp>
    </p:spTree>
    <p:extLst>
      <p:ext uri="{BB962C8B-B14F-4D97-AF65-F5344CB8AC3E}">
        <p14:creationId xmlns:p14="http://schemas.microsoft.com/office/powerpoint/2010/main" val="90666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i="0" dirty="0">
                <a:solidFill>
                  <a:srgbClr val="000000"/>
                </a:solidFill>
                <a:latin typeface="Arial"/>
                <a:cs typeface="Arial"/>
                <a:sym typeface="Arial"/>
              </a:rPr>
              <a:t>Delta Gamma uses a </a:t>
            </a:r>
            <a:r>
              <a:rPr lang="en-US" i="0" dirty="0">
                <a:solidFill>
                  <a:srgbClr val="000000"/>
                </a:solidFill>
                <a:latin typeface="Arial"/>
                <a:ea typeface="Arial"/>
                <a:cs typeface="Arial"/>
                <a:sym typeface="Arial"/>
              </a:rPr>
              <a:t>membership selection process that allows for thorough and intentional evaluation of Potential New Members (PNM), which aligns their candidacy with organizational values. This voting model combines NPC best practices and aims to elevate thoughtful decision making. This not only streamlines the process for inviting PNMs back to additional rounds and to become new members but also more strongly correlates with recruitment conversations. </a:t>
            </a:r>
          </a:p>
        </p:txBody>
      </p:sp>
      <p:sp>
        <p:nvSpPr>
          <p:cNvPr id="4" name="Slide Number Placeholder 3"/>
          <p:cNvSpPr>
            <a:spLocks noGrp="1"/>
          </p:cNvSpPr>
          <p:nvPr>
            <p:ph type="sldNum" sz="quarter" idx="5"/>
          </p:nvPr>
        </p:nvSpPr>
        <p:spPr/>
        <p:txBody>
          <a:bodyPr/>
          <a:lstStyle/>
          <a:p>
            <a:fld id="{1C65FE66-DA95-4BBA-B0CA-F6722D2EE3FC}" type="slidenum">
              <a:rPr lang="en-US" smtClean="0"/>
              <a:t>2</a:t>
            </a:fld>
            <a:endParaRPr lang="en-US"/>
          </a:p>
        </p:txBody>
      </p:sp>
    </p:spTree>
    <p:extLst>
      <p:ext uri="{BB962C8B-B14F-4D97-AF65-F5344CB8AC3E}">
        <p14:creationId xmlns:p14="http://schemas.microsoft.com/office/powerpoint/2010/main" val="542991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Voting Explanation: </a:t>
            </a:r>
            <a:r>
              <a:rPr lang="en-US" dirty="0"/>
              <a:t>This one is very straight forward. The member commented that she is passionate about service trips, so she obviously has a sense of social responsibility and sees outside of just herself.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20</a:t>
            </a:fld>
            <a:endParaRPr lang="en-US"/>
          </a:p>
        </p:txBody>
      </p:sp>
    </p:spTree>
    <p:extLst>
      <p:ext uri="{BB962C8B-B14F-4D97-AF65-F5344CB8AC3E}">
        <p14:creationId xmlns:p14="http://schemas.microsoft.com/office/powerpoint/2010/main" val="4224426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Additional Evaluations:</a:t>
            </a:r>
            <a:r>
              <a:rPr lang="en-US" b="0" dirty="0"/>
              <a:t> Additional Evaluations can be held after each round and any PNMs up for discussion are at the discretion of EVC. This allows chapter members to speak up to 30-45 seconds per chapter member and eliminates the need to follow a pro-con-con-pro. This is also a great opportunity for chapter members who know a PNM from before recruitment to speak about her if they were not able to talk to her during the round. ALL chapter members are able to speak during Additional Evaluations which really allows for a diversity of experience with PNMs.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21</a:t>
            </a:fld>
            <a:endParaRPr lang="en-US"/>
          </a:p>
        </p:txBody>
      </p:sp>
    </p:spTree>
    <p:extLst>
      <p:ext uri="{BB962C8B-B14F-4D97-AF65-F5344CB8AC3E}">
        <p14:creationId xmlns:p14="http://schemas.microsoft.com/office/powerpoint/2010/main" val="3333600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This is the process for Additional Evaluations. EVC will take care of Steps 1-3 and then the chapter engages on Steps 4-5 through speaking about PNMs and voting. As a reminder, ALL chapters members are able to speak about a PNM during Additional Evaluations and ALL members in good standing should vote during Additional Evaluations. Steps 4-6 repeat for as many PNMs as EVC decides need to be discussed.</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22</a:t>
            </a:fld>
            <a:endParaRPr lang="en-US"/>
          </a:p>
        </p:txBody>
      </p:sp>
    </p:spTree>
    <p:extLst>
      <p:ext uri="{BB962C8B-B14F-4D97-AF65-F5344CB8AC3E}">
        <p14:creationId xmlns:p14="http://schemas.microsoft.com/office/powerpoint/2010/main" val="2953043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b="0" dirty="0"/>
              <a:t> While the Additional Evaluations model opens the format for discussion, it is important to remember that there are still some things that should only be shared with EVC. Information of a confidential or sensitive nature or information that comes from a third-party should only be shared with EVC. The Additional Evaluations time should focus on members’ first-hand experiences with PNMs, whether during or prior to recruitment, and should expand on HOW or WHY you know something about a PNM.</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23</a:t>
            </a:fld>
            <a:endParaRPr lang="en-US"/>
          </a:p>
        </p:txBody>
      </p:sp>
    </p:spTree>
    <p:extLst>
      <p:ext uri="{BB962C8B-B14F-4D97-AF65-F5344CB8AC3E}">
        <p14:creationId xmlns:p14="http://schemas.microsoft.com/office/powerpoint/2010/main" val="3585811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This is an example of a quick, short and direct Additional Evaluation. It references both prior and current experience with the PNM and HOW this PNM would function in the chapter.</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24</a:t>
            </a:fld>
            <a:endParaRPr lang="en-US"/>
          </a:p>
        </p:txBody>
      </p:sp>
    </p:spTree>
    <p:extLst>
      <p:ext uri="{BB962C8B-B14F-4D97-AF65-F5344CB8AC3E}">
        <p14:creationId xmlns:p14="http://schemas.microsoft.com/office/powerpoint/2010/main" val="542820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After the end of discussion, members will vote on a 1-3-5 Likert Scale. ALL chapter members should be voting regardless of whether they met the PNM which places a great deal of importance on the quality of the discussion and diversity of members who are sharing.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25</a:t>
            </a:fld>
            <a:endParaRPr lang="en-US"/>
          </a:p>
        </p:txBody>
      </p:sp>
    </p:spTree>
    <p:extLst>
      <p:ext uri="{BB962C8B-B14F-4D97-AF65-F5344CB8AC3E}">
        <p14:creationId xmlns:p14="http://schemas.microsoft.com/office/powerpoint/2010/main" val="991292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a:t>
            </a:r>
            <a:r>
              <a:rPr lang="en-US" b="0" dirty="0"/>
              <a:t> Preference Score is essentially another Interaction Score, but it focuses on the conversation during Preference on two spectrums: does the PNM want to join Delta Gamma and do we want this PNM as part of our new member class. Intentional matching during Preference will strengthen this vote immensely, as will intentional conversation about her decision-making process.</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26</a:t>
            </a:fld>
            <a:endParaRPr lang="en-US"/>
          </a:p>
        </p:txBody>
      </p:sp>
    </p:spTree>
    <p:extLst>
      <p:ext uri="{BB962C8B-B14F-4D97-AF65-F5344CB8AC3E}">
        <p14:creationId xmlns:p14="http://schemas.microsoft.com/office/powerpoint/2010/main" val="2550071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dirty="0"/>
              <a:t>Chapter members will vote on women they actually talk to during Preference on these two scales. </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27</a:t>
            </a:fld>
            <a:endParaRPr lang="en-US"/>
          </a:p>
        </p:txBody>
      </p:sp>
    </p:spTree>
    <p:extLst>
      <p:ext uri="{BB962C8B-B14F-4D97-AF65-F5344CB8AC3E}">
        <p14:creationId xmlns:p14="http://schemas.microsoft.com/office/powerpoint/2010/main" val="1811472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At this point, please review the four “types” of scores with your chapter making sure that they understand each one, how it is different from the previous voting mode  and what their role in that vote is.</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28</a:t>
            </a:fld>
            <a:endParaRPr lang="en-US"/>
          </a:p>
        </p:txBody>
      </p:sp>
    </p:spTree>
    <p:extLst>
      <p:ext uri="{BB962C8B-B14F-4D97-AF65-F5344CB8AC3E}">
        <p14:creationId xmlns:p14="http://schemas.microsoft.com/office/powerpoint/2010/main" val="3928762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Make sure chapter members understand which scores they need to complete for each round and review the </a:t>
            </a:r>
            <a:r>
              <a:rPr lang="en-US" b="0"/>
              <a:t>Likert Scales </a:t>
            </a:r>
            <a:r>
              <a:rPr lang="en-US" b="0" dirty="0"/>
              <a:t>as needed.</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29</a:t>
            </a:fld>
            <a:endParaRPr lang="en-US"/>
          </a:p>
        </p:txBody>
      </p:sp>
    </p:spTree>
    <p:extLst>
      <p:ext uri="{BB962C8B-B14F-4D97-AF65-F5344CB8AC3E}">
        <p14:creationId xmlns:p14="http://schemas.microsoft.com/office/powerpoint/2010/main" val="394076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Likert Scale Voting: </a:t>
            </a:r>
            <a:r>
              <a:rPr lang="en-US" dirty="0"/>
              <a:t>This scale aligns with Article II and relies on the following criteria: friendship, educational and cultural interests, character and social responsibility. On preference, chapter members will be voting on the two following criteria: PNM wants Delta Gamma, I want the PNM to be a Delta Gamma. </a:t>
            </a:r>
            <a:r>
              <a:rPr lang="en-US" sz="1800" dirty="0"/>
              <a:t>Chapter members only be vote on PNMs they spoke to on that round. Chapter members who previously knew members outside of recruitment should complete a Recommendation Form. All scores will be weighted to ensure each score is evaluated properly.  </a:t>
            </a:r>
          </a:p>
          <a:p>
            <a:pPr marL="0" indent="0"/>
            <a:endParaRPr lang="en-US" sz="1800" b="1" dirty="0"/>
          </a:p>
          <a:p>
            <a:pPr marL="0" indent="0"/>
            <a:r>
              <a:rPr lang="en-US" sz="1800" b="1" dirty="0"/>
              <a:t>Anchor Score + Article II</a:t>
            </a:r>
            <a:r>
              <a:rPr lang="en-US" sz="18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Incorporating a baseline score/pre-score, called the Anchor Score, will also be in a 1-5 Likert scale. This allows our chapter to make more educated invite decisions. This score is called the Anchor Score. </a:t>
            </a:r>
          </a:p>
          <a:p>
            <a:pPr marL="466618" lvl="1" indent="0"/>
            <a:endParaRPr lang="en-US" dirty="0"/>
          </a:p>
          <a:p>
            <a:pPr marL="0" indent="0"/>
            <a:r>
              <a:rPr lang="en-US" b="1" dirty="0"/>
              <a:t>Additional Evaluations: </a:t>
            </a:r>
            <a:r>
              <a:rPr lang="en-US" dirty="0"/>
              <a:t>If EVC determines that the chapter will be participating what was previously known as Membership Selection, now called Additional Evaluations, the chapter will allow three members to speak on behalf of the PNM for 30-45 seconds. By moving away from “just adjectives”, we can share additional information about the PNM like her why that is more easily told with more background than the adjectives were providing.</a:t>
            </a:r>
          </a:p>
          <a:p>
            <a:pPr marL="0" indent="0"/>
            <a:endParaRPr lang="en-US" dirty="0"/>
          </a:p>
          <a:p>
            <a:pPr marL="0" indent="0"/>
            <a:r>
              <a:rPr lang="en-US" dirty="0"/>
              <a:t>At that point, ALL chapter members in good standing will be asked to vote on a 1-3-5. The chapter should only use this Additional Evaluation model in the event that the release figure line is drawn through a group of women with the same score or a PNM has no votes.  </a:t>
            </a:r>
          </a:p>
        </p:txBody>
      </p:sp>
      <p:sp>
        <p:nvSpPr>
          <p:cNvPr id="4" name="Slide Number Placeholder 3"/>
          <p:cNvSpPr>
            <a:spLocks noGrp="1"/>
          </p:cNvSpPr>
          <p:nvPr>
            <p:ph type="sldNum" sz="quarter" idx="5"/>
          </p:nvPr>
        </p:nvSpPr>
        <p:spPr/>
        <p:txBody>
          <a:bodyPr/>
          <a:lstStyle/>
          <a:p>
            <a:fld id="{1C65FE66-DA95-4BBA-B0CA-F6722D2EE3FC}" type="slidenum">
              <a:rPr lang="en-US" smtClean="0"/>
              <a:t>3</a:t>
            </a:fld>
            <a:endParaRPr lang="en-US"/>
          </a:p>
        </p:txBody>
      </p:sp>
    </p:spTree>
    <p:extLst>
      <p:ext uri="{BB962C8B-B14F-4D97-AF65-F5344CB8AC3E}">
        <p14:creationId xmlns:p14="http://schemas.microsoft.com/office/powerpoint/2010/main" val="3841217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At this point, please review the four “types” of scores with your chapter making sure that they understand each one, how it is different from the previous voting model, and what their role in that vote is.</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30</a:t>
            </a:fld>
            <a:endParaRPr lang="en-US"/>
          </a:p>
        </p:txBody>
      </p:sp>
    </p:spTree>
    <p:extLst>
      <p:ext uri="{BB962C8B-B14F-4D97-AF65-F5344CB8AC3E}">
        <p14:creationId xmlns:p14="http://schemas.microsoft.com/office/powerpoint/2010/main" val="237954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4</a:t>
            </a:fld>
            <a:endParaRPr lang="en-US"/>
          </a:p>
        </p:txBody>
      </p:sp>
    </p:spTree>
    <p:extLst>
      <p:ext uri="{BB962C8B-B14F-4D97-AF65-F5344CB8AC3E}">
        <p14:creationId xmlns:p14="http://schemas.microsoft.com/office/powerpoint/2010/main" val="369488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four types of votes or scores that PNMs can receive under the voting model. The next few slides will review each score in detail, when/how it is used and how it contributes to the overall evaluation of a PNM.</a:t>
            </a:r>
          </a:p>
        </p:txBody>
      </p:sp>
      <p:sp>
        <p:nvSpPr>
          <p:cNvPr id="4" name="Slide Number Placeholder 3"/>
          <p:cNvSpPr>
            <a:spLocks noGrp="1"/>
          </p:cNvSpPr>
          <p:nvPr>
            <p:ph type="sldNum" sz="quarter" idx="5"/>
          </p:nvPr>
        </p:nvSpPr>
        <p:spPr/>
        <p:txBody>
          <a:bodyPr/>
          <a:lstStyle/>
          <a:p>
            <a:fld id="{1C65FE66-DA95-4BBA-B0CA-F6722D2EE3FC}" type="slidenum">
              <a:rPr lang="en-US" smtClean="0"/>
              <a:t>5</a:t>
            </a:fld>
            <a:endParaRPr lang="en-US"/>
          </a:p>
        </p:txBody>
      </p:sp>
    </p:spTree>
    <p:extLst>
      <p:ext uri="{BB962C8B-B14F-4D97-AF65-F5344CB8AC3E}">
        <p14:creationId xmlns:p14="http://schemas.microsoft.com/office/powerpoint/2010/main" val="3777683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375"/>
              </a:spcAft>
            </a:pPr>
            <a:r>
              <a:rPr lang="en-US" sz="1200" b="1" dirty="0">
                <a:solidFill>
                  <a:srgbClr val="002060"/>
                </a:solidFill>
                <a:latin typeface="+mj-lt"/>
              </a:rPr>
              <a:t>Anchor Scores provide us the opportunity to pre-score PNMs based their PNM profile that they created.  </a:t>
            </a:r>
            <a:r>
              <a:rPr lang="en-US" sz="1200" b="0" dirty="0">
                <a:solidFill>
                  <a:srgbClr val="002060"/>
                </a:solidFill>
                <a:latin typeface="+mj-lt"/>
              </a:rPr>
              <a:t>Anchor Scores a</a:t>
            </a:r>
            <a:r>
              <a:rPr lang="en-US" sz="1200" dirty="0">
                <a:solidFill>
                  <a:srgbClr val="002060"/>
                </a:solidFill>
                <a:latin typeface="+mj-lt"/>
              </a:rPr>
              <a:t>llow chapters to establish objective scores for each PNM to ensure every PNM is evaluated consistently. This assists EVC to eliminate any bias in our pre-score evaluation. Additionally, it helps ensure no key information is missed in decision making given the short amount of time to get to know a PNM, especially during initial rounds.</a:t>
            </a:r>
          </a:p>
          <a:p>
            <a:pPr marL="0" lvl="0" indent="0" algn="l" rtl="0">
              <a:lnSpc>
                <a:spcPct val="100000"/>
              </a:lnSpc>
              <a:spcBef>
                <a:spcPts val="0"/>
              </a:spcBef>
              <a:spcAft>
                <a:spcPts val="0"/>
              </a:spcAft>
              <a:buSzPts val="1400"/>
              <a:buNone/>
            </a:pP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6</a:t>
            </a:fld>
            <a:endParaRPr lang="en-US"/>
          </a:p>
        </p:txBody>
      </p:sp>
    </p:spTree>
    <p:extLst>
      <p:ext uri="{BB962C8B-B14F-4D97-AF65-F5344CB8AC3E}">
        <p14:creationId xmlns:p14="http://schemas.microsoft.com/office/powerpoint/2010/main" val="2678057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Anchor Score Voting Criteria: </a:t>
            </a:r>
            <a:r>
              <a:rPr lang="en-US" b="0" dirty="0"/>
              <a:t>The components used in Anchor Scores are academics, recommendations, and involvement. Each are weighted equally. As a chapter and EVC, we will determine the aspects that would lead to a specific score. In the next slide, we’ll discuss what those might look like.  Then, EVC will score each PNM prior to recruitment on these aspects. </a:t>
            </a:r>
          </a:p>
          <a:p>
            <a:endParaRPr lang="en-US" dirty="0"/>
          </a:p>
          <a:p>
            <a:r>
              <a:rPr lang="en-US" b="1" dirty="0"/>
              <a:t>Facilitator Note: </a:t>
            </a:r>
            <a:r>
              <a:rPr lang="en-US" i="1" dirty="0"/>
              <a:t>If your chapter has reservation about using the Recommendation Forms criteria, please connect with your RCRS/CRC/NCRC. </a:t>
            </a:r>
          </a:p>
        </p:txBody>
      </p:sp>
      <p:sp>
        <p:nvSpPr>
          <p:cNvPr id="4" name="Slide Number Placeholder 3"/>
          <p:cNvSpPr>
            <a:spLocks noGrp="1"/>
          </p:cNvSpPr>
          <p:nvPr>
            <p:ph type="sldNum" sz="quarter" idx="5"/>
          </p:nvPr>
        </p:nvSpPr>
        <p:spPr/>
        <p:txBody>
          <a:bodyPr/>
          <a:lstStyle/>
          <a:p>
            <a:fld id="{1C65FE66-DA95-4BBA-B0CA-F6722D2EE3FC}" type="slidenum">
              <a:rPr lang="en-US" smtClean="0"/>
              <a:t>7</a:t>
            </a:fld>
            <a:endParaRPr lang="en-US"/>
          </a:p>
        </p:txBody>
      </p:sp>
    </p:spTree>
    <p:extLst>
      <p:ext uri="{BB962C8B-B14F-4D97-AF65-F5344CB8AC3E}">
        <p14:creationId xmlns:p14="http://schemas.microsoft.com/office/powerpoint/2010/main" val="2559833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dirty="0"/>
              <a:t>EVC will determine the Anchor Score for each PNM. Chapter members can help by making sure they fill out THOROUGH recommendation forms for any PNMs they already know. The Anchor Score is also just one component of the overall score, so if a PNM is unknown, she still has a great chance through the recruitment process of joining Delta Gamma.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8</a:t>
            </a:fld>
            <a:endParaRPr lang="en-US"/>
          </a:p>
        </p:txBody>
      </p:sp>
    </p:spTree>
    <p:extLst>
      <p:ext uri="{BB962C8B-B14F-4D97-AF65-F5344CB8AC3E}">
        <p14:creationId xmlns:p14="http://schemas.microsoft.com/office/powerpoint/2010/main" val="700198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spc="-20" dirty="0">
                <a:effectLst/>
                <a:latin typeface="Montserrat" panose="00000500000000000000" pitchFamily="2" charset="0"/>
                <a:ea typeface="Calibri" panose="020F0502020204030204" pitchFamily="34" charset="0"/>
                <a:cs typeface="Arial" panose="020B0604020202020204" pitchFamily="34" charset="0"/>
              </a:rPr>
              <a:t>Voting </a:t>
            </a:r>
            <a:r>
              <a:rPr lang="en-US" sz="1800" b="1" dirty="0">
                <a:effectLst/>
                <a:latin typeface="Montserrat" panose="00000500000000000000" pitchFamily="2" charset="0"/>
                <a:ea typeface="Calibri" panose="020F0502020204030204" pitchFamily="34" charset="0"/>
                <a:cs typeface="Arial" panose="020B0604020202020204" pitchFamily="34" charset="0"/>
              </a:rPr>
              <a:t>Explanation: </a:t>
            </a:r>
            <a:r>
              <a:rPr lang="en-US" sz="1800" spc="-15" dirty="0">
                <a:effectLst/>
                <a:latin typeface="Montserrat" panose="00000500000000000000" pitchFamily="2" charset="0"/>
                <a:ea typeface="Calibri" panose="020F0502020204030204" pitchFamily="34" charset="0"/>
                <a:cs typeface="Arial" panose="020B0604020202020204" pitchFamily="34" charset="0"/>
              </a:rPr>
              <a:t>Gwen </a:t>
            </a:r>
            <a:r>
              <a:rPr lang="en-US" sz="1800" spc="-10" dirty="0">
                <a:effectLst/>
                <a:latin typeface="Montserrat" panose="00000500000000000000" pitchFamily="2" charset="0"/>
                <a:ea typeface="Calibri" panose="020F0502020204030204" pitchFamily="34" charset="0"/>
                <a:cs typeface="Arial" panose="020B0604020202020204" pitchFamily="34" charset="0"/>
              </a:rPr>
              <a:t>has </a:t>
            </a:r>
            <a:r>
              <a:rPr lang="en-US" sz="1800" dirty="0">
                <a:effectLst/>
                <a:latin typeface="Montserrat" panose="00000500000000000000" pitchFamily="2" charset="0"/>
                <a:ea typeface="Calibri" panose="020F0502020204030204" pitchFamily="34" charset="0"/>
                <a:cs typeface="Arial" panose="020B0604020202020204" pitchFamily="34" charset="0"/>
              </a:rPr>
              <a:t>a 3.5 </a:t>
            </a:r>
            <a:r>
              <a:rPr lang="en-US" sz="1800" spc="-40" dirty="0">
                <a:effectLst/>
                <a:latin typeface="Montserrat" panose="00000500000000000000" pitchFamily="2" charset="0"/>
                <a:ea typeface="Calibri" panose="020F0502020204030204" pitchFamily="34" charset="0"/>
                <a:cs typeface="Arial" panose="020B0604020202020204" pitchFamily="34" charset="0"/>
              </a:rPr>
              <a:t>GPA </a:t>
            </a:r>
            <a:r>
              <a:rPr lang="en-US" sz="1800" spc="-15" dirty="0">
                <a:effectLst/>
                <a:latin typeface="Montserrat" panose="00000500000000000000" pitchFamily="2" charset="0"/>
                <a:ea typeface="Calibri" panose="020F0502020204030204" pitchFamily="34" charset="0"/>
                <a:cs typeface="Arial" panose="020B0604020202020204" pitchFamily="34" charset="0"/>
              </a:rPr>
              <a:t>from </a:t>
            </a:r>
            <a:r>
              <a:rPr lang="en-US" sz="1800" dirty="0">
                <a:effectLst/>
                <a:latin typeface="Montserrat" panose="00000500000000000000" pitchFamily="2" charset="0"/>
                <a:ea typeface="Calibri" panose="020F0502020204030204" pitchFamily="34" charset="0"/>
                <a:cs typeface="Arial" panose="020B0604020202020204" pitchFamily="34" charset="0"/>
              </a:rPr>
              <a:t>a </a:t>
            </a:r>
            <a:r>
              <a:rPr lang="en-US" sz="1800" spc="-15" dirty="0">
                <a:effectLst/>
                <a:latin typeface="Montserrat" panose="00000500000000000000" pitchFamily="2" charset="0"/>
                <a:ea typeface="Calibri" panose="020F0502020204030204" pitchFamily="34" charset="0"/>
                <a:cs typeface="Arial" panose="020B0604020202020204" pitchFamily="34" charset="0"/>
              </a:rPr>
              <a:t>competitive </a:t>
            </a:r>
            <a:r>
              <a:rPr lang="en-US" sz="1800" dirty="0">
                <a:effectLst/>
                <a:latin typeface="Montserrat" panose="00000500000000000000" pitchFamily="2" charset="0"/>
                <a:ea typeface="Calibri" panose="020F0502020204030204" pitchFamily="34" charset="0"/>
                <a:cs typeface="Arial" panose="020B0604020202020204" pitchFamily="34" charset="0"/>
              </a:rPr>
              <a:t>high school with </a:t>
            </a:r>
            <a:r>
              <a:rPr lang="en-US" sz="1800" spc="-20" dirty="0">
                <a:effectLst/>
                <a:latin typeface="Montserrat" panose="00000500000000000000" pitchFamily="2" charset="0"/>
                <a:ea typeface="Calibri" panose="020F0502020204030204" pitchFamily="34" charset="0"/>
                <a:cs typeface="Arial" panose="020B0604020202020204" pitchFamily="34" charset="0"/>
              </a:rPr>
              <a:t>many </a:t>
            </a:r>
            <a:r>
              <a:rPr lang="en-US" sz="1800" dirty="0">
                <a:effectLst/>
                <a:latin typeface="Montserrat" panose="00000500000000000000" pitchFamily="2" charset="0"/>
                <a:ea typeface="Calibri" panose="020F0502020204030204" pitchFamily="34" charset="0"/>
                <a:cs typeface="Arial" panose="020B0604020202020204" pitchFamily="34" charset="0"/>
              </a:rPr>
              <a:t>AP classes on </a:t>
            </a:r>
            <a:r>
              <a:rPr lang="en-US" sz="1800" spc="-10" dirty="0">
                <a:effectLst/>
                <a:latin typeface="Montserrat" panose="00000500000000000000" pitchFamily="2" charset="0"/>
                <a:ea typeface="Calibri" panose="020F0502020204030204" pitchFamily="34" charset="0"/>
                <a:cs typeface="Arial" panose="020B0604020202020204" pitchFamily="34" charset="0"/>
              </a:rPr>
              <a:t>her </a:t>
            </a:r>
            <a:r>
              <a:rPr lang="en-US" sz="1800" spc="-15" dirty="0">
                <a:effectLst/>
                <a:latin typeface="Montserrat" panose="00000500000000000000" pitchFamily="2" charset="0"/>
                <a:ea typeface="Calibri" panose="020F0502020204030204" pitchFamily="34" charset="0"/>
                <a:cs typeface="Arial" panose="020B0604020202020204" pitchFamily="34" charset="0"/>
              </a:rPr>
              <a:t>transcript. She shows involvement</a:t>
            </a:r>
            <a:r>
              <a:rPr lang="en-US" sz="1800" spc="-20" dirty="0">
                <a:effectLst/>
                <a:latin typeface="Montserrat" panose="00000500000000000000" pitchFamily="2" charset="0"/>
                <a:ea typeface="Calibri" panose="020F0502020204030204" pitchFamily="34" charset="0"/>
                <a:cs typeface="Arial" panose="020B0604020202020204" pitchFamily="34" charset="0"/>
              </a:rPr>
              <a:t> </a:t>
            </a:r>
            <a:r>
              <a:rPr lang="en-US" sz="1800" dirty="0">
                <a:effectLst/>
                <a:latin typeface="Montserrat" panose="00000500000000000000" pitchFamily="2" charset="0"/>
                <a:ea typeface="Calibri" panose="020F0502020204030204" pitchFamily="34" charset="0"/>
                <a:cs typeface="Arial" panose="020B0604020202020204" pitchFamily="34" charset="0"/>
              </a:rPr>
              <a:t>on </a:t>
            </a:r>
            <a:r>
              <a:rPr lang="en-US" sz="1800" spc="-10" dirty="0">
                <a:effectLst/>
                <a:latin typeface="Montserrat" panose="00000500000000000000" pitchFamily="2" charset="0"/>
                <a:ea typeface="Calibri" panose="020F0502020204030204" pitchFamily="34" charset="0"/>
                <a:cs typeface="Arial" panose="020B0604020202020204" pitchFamily="34" charset="0"/>
              </a:rPr>
              <a:t>her </a:t>
            </a:r>
            <a:r>
              <a:rPr lang="en-US" sz="1800" spc="-15" dirty="0">
                <a:effectLst/>
                <a:latin typeface="Montserrat" panose="00000500000000000000" pitchFamily="2" charset="0"/>
                <a:ea typeface="Calibri" panose="020F0502020204030204" pitchFamily="34" charset="0"/>
                <a:cs typeface="Arial" panose="020B0604020202020204" pitchFamily="34" charset="0"/>
              </a:rPr>
              <a:t>resume </a:t>
            </a:r>
            <a:r>
              <a:rPr lang="en-US" sz="1800" dirty="0">
                <a:effectLst/>
                <a:latin typeface="Montserrat" panose="00000500000000000000" pitchFamily="2" charset="0"/>
                <a:ea typeface="Calibri" panose="020F0502020204030204" pitchFamily="34" charset="0"/>
                <a:cs typeface="Arial" panose="020B0604020202020204" pitchFamily="34" charset="0"/>
              </a:rPr>
              <a:t>– </a:t>
            </a:r>
            <a:r>
              <a:rPr lang="en-US" sz="1800" spc="-15" dirty="0">
                <a:effectLst/>
                <a:latin typeface="Montserrat" panose="00000500000000000000" pitchFamily="2" charset="0"/>
                <a:ea typeface="Calibri" panose="020F0502020204030204" pitchFamily="34" charset="0"/>
                <a:cs typeface="Arial" panose="020B0604020202020204" pitchFamily="34" charset="0"/>
              </a:rPr>
              <a:t>several semesters working </a:t>
            </a:r>
            <a:r>
              <a:rPr lang="en-US" sz="1800" dirty="0">
                <a:effectLst/>
                <a:latin typeface="Montserrat" panose="00000500000000000000" pitchFamily="2" charset="0"/>
                <a:ea typeface="Calibri" panose="020F0502020204030204" pitchFamily="34" charset="0"/>
                <a:cs typeface="Arial" panose="020B0604020202020204" pitchFamily="34" charset="0"/>
              </a:rPr>
              <a:t>with </a:t>
            </a:r>
            <a:r>
              <a:rPr lang="en-US" sz="1800" spc="-15" dirty="0">
                <a:effectLst/>
                <a:latin typeface="Montserrat" panose="00000500000000000000" pitchFamily="2" charset="0"/>
                <a:ea typeface="Calibri" panose="020F0502020204030204" pitchFamily="34" charset="0"/>
                <a:cs typeface="Arial" panose="020B0604020202020204" pitchFamily="34" charset="0"/>
              </a:rPr>
              <a:t>hurricane relief </a:t>
            </a:r>
            <a:r>
              <a:rPr lang="en-US" sz="1800" dirty="0">
                <a:effectLst/>
                <a:latin typeface="Montserrat" panose="00000500000000000000" pitchFamily="2" charset="0"/>
                <a:ea typeface="Calibri" panose="020F0502020204030204" pitchFamily="34" charset="0"/>
                <a:cs typeface="Arial" panose="020B0604020202020204" pitchFamily="34" charset="0"/>
              </a:rPr>
              <a:t>and plays softball. She doesn’t have any recommendation forms. </a:t>
            </a:r>
            <a:r>
              <a:rPr lang="en-US" sz="1800" spc="-15" dirty="0">
                <a:effectLst/>
                <a:latin typeface="Montserrat" panose="00000500000000000000" pitchFamily="2" charset="0"/>
                <a:ea typeface="Calibri" panose="020F0502020204030204" pitchFamily="34" charset="0"/>
                <a:cs typeface="Arial" panose="020B0604020202020204" pitchFamily="34" charset="0"/>
              </a:rPr>
              <a:t>She earns </a:t>
            </a:r>
            <a:r>
              <a:rPr lang="en-US" sz="1800" dirty="0">
                <a:effectLst/>
                <a:latin typeface="Montserrat" panose="00000500000000000000" pitchFamily="2" charset="0"/>
                <a:ea typeface="Calibri" panose="020F0502020204030204" pitchFamily="34" charset="0"/>
                <a:cs typeface="Arial" panose="020B0604020202020204" pitchFamily="34" charset="0"/>
              </a:rPr>
              <a:t>a 4 </a:t>
            </a:r>
            <a:r>
              <a:rPr lang="en-US" sz="1800" spc="-20" dirty="0">
                <a:effectLst/>
                <a:latin typeface="Montserrat" panose="00000500000000000000" pitchFamily="2" charset="0"/>
                <a:ea typeface="Calibri" panose="020F0502020204030204" pitchFamily="34" charset="0"/>
                <a:cs typeface="Arial" panose="020B0604020202020204" pitchFamily="34" charset="0"/>
              </a:rPr>
              <a:t>for </a:t>
            </a:r>
            <a:r>
              <a:rPr lang="en-US" sz="1800" dirty="0">
                <a:effectLst/>
                <a:latin typeface="Montserrat" panose="00000500000000000000" pitchFamily="2" charset="0"/>
                <a:ea typeface="Calibri" panose="020F0502020204030204" pitchFamily="34" charset="0"/>
                <a:cs typeface="Arial" panose="020B0604020202020204" pitchFamily="34" charset="0"/>
              </a:rPr>
              <a:t>both </a:t>
            </a:r>
            <a:r>
              <a:rPr lang="en-US" sz="1800" spc="-15" dirty="0">
                <a:effectLst/>
                <a:latin typeface="Montserrat" panose="00000500000000000000" pitchFamily="2" charset="0"/>
                <a:ea typeface="Calibri" panose="020F0502020204030204" pitchFamily="34" charset="0"/>
                <a:cs typeface="Arial" panose="020B0604020202020204" pitchFamily="34" charset="0"/>
              </a:rPr>
              <a:t>academic performance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involvement/potential </a:t>
            </a:r>
            <a:r>
              <a:rPr lang="en-US" sz="1800" spc="-15" dirty="0">
                <a:effectLst/>
                <a:latin typeface="Montserrat" panose="00000500000000000000" pitchFamily="2" charset="0"/>
                <a:ea typeface="Calibri" panose="020F0502020204030204" pitchFamily="34" charset="0"/>
                <a:cs typeface="Arial" panose="020B0604020202020204" pitchFamily="34" charset="0"/>
              </a:rPr>
              <a:t>contribution but </a:t>
            </a:r>
            <a:r>
              <a:rPr lang="en-US" sz="1800" dirty="0">
                <a:effectLst/>
                <a:latin typeface="Montserrat" panose="00000500000000000000" pitchFamily="2" charset="0"/>
                <a:ea typeface="Calibri" panose="020F0502020204030204" pitchFamily="34" charset="0"/>
                <a:cs typeface="Arial" panose="020B0604020202020204" pitchFamily="34" charset="0"/>
              </a:rPr>
              <a:t>only a 3 </a:t>
            </a:r>
            <a:r>
              <a:rPr lang="en-US" sz="1800" spc="-20" dirty="0">
                <a:effectLst/>
                <a:latin typeface="Montserrat" panose="00000500000000000000" pitchFamily="2" charset="0"/>
                <a:ea typeface="Calibri" panose="020F0502020204030204" pitchFamily="34" charset="0"/>
                <a:cs typeface="Arial" panose="020B0604020202020204" pitchFamily="34" charset="0"/>
              </a:rPr>
              <a:t>for recommendations.</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9</a:t>
            </a:fld>
            <a:endParaRPr lang="en-US"/>
          </a:p>
        </p:txBody>
      </p:sp>
    </p:spTree>
    <p:extLst>
      <p:ext uri="{BB962C8B-B14F-4D97-AF65-F5344CB8AC3E}">
        <p14:creationId xmlns:p14="http://schemas.microsoft.com/office/powerpoint/2010/main" val="8215859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2" r:id="rId2"/>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bodyStyle>
    <p:other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Delta Gamma’s Voting Model</a:t>
            </a:r>
          </a:p>
          <a:p>
            <a:pPr>
              <a:spcAft>
                <a:spcPts val="1125"/>
              </a:spcAft>
            </a:pPr>
            <a:endParaRPr lang="en-US" sz="3000" b="1" dirty="0">
              <a:solidFill>
                <a:srgbClr val="DC948A"/>
              </a:solidFill>
              <a:latin typeface="Tropiline 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220309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838200" y="209550"/>
            <a:ext cx="7543800" cy="5134739"/>
          </a:xfrm>
          <a:prstGeom prst="rect">
            <a:avLst/>
          </a:prstGeom>
        </p:spPr>
        <p:txBody>
          <a:bodyPr wrap="square">
            <a:spAutoFit/>
          </a:bodyPr>
          <a:lstStyle/>
          <a:p>
            <a:pPr>
              <a:spcAft>
                <a:spcPts val="1125"/>
              </a:spcAft>
            </a:pPr>
            <a:r>
              <a:rPr lang="en-US" sz="3200" b="1" dirty="0">
                <a:solidFill>
                  <a:srgbClr val="DC948A"/>
                </a:solidFill>
                <a:latin typeface="+mj-lt"/>
              </a:rPr>
              <a:t>Interaction Score</a:t>
            </a:r>
          </a:p>
          <a:p>
            <a:pPr>
              <a:spcAft>
                <a:spcPts val="375"/>
              </a:spcAft>
            </a:pPr>
            <a:r>
              <a:rPr lang="en-US" sz="1400" b="1" dirty="0">
                <a:solidFill>
                  <a:srgbClr val="002060"/>
                </a:solidFill>
                <a:latin typeface="+mj-lt"/>
              </a:rPr>
              <a:t>Interaction Scores are the scores based on the four components of Article II given by chapter members during rounds prior to Preference. </a:t>
            </a:r>
          </a:p>
          <a:p>
            <a:pPr marL="285750" indent="-285750">
              <a:spcAft>
                <a:spcPts val="375"/>
              </a:spcAft>
              <a:buFont typeface="Arial" panose="020B0604020202020204" pitchFamily="34" charset="0"/>
              <a:buChar char="•"/>
            </a:pPr>
            <a:r>
              <a:rPr lang="en-US" sz="1400" dirty="0">
                <a:solidFill>
                  <a:srgbClr val="002060"/>
                </a:solidFill>
                <a:latin typeface="+mj-lt"/>
              </a:rPr>
              <a:t>Scoring during these rounds of recruitment structured to align with recruitment conversations and Article II. </a:t>
            </a:r>
          </a:p>
          <a:p>
            <a:pPr marL="285750" indent="-285750">
              <a:spcAft>
                <a:spcPts val="375"/>
              </a:spcAft>
              <a:buFont typeface="Arial" panose="020B0604020202020204" pitchFamily="34" charset="0"/>
              <a:buChar char="•"/>
            </a:pPr>
            <a:r>
              <a:rPr lang="en-US" sz="1400" dirty="0">
                <a:solidFill>
                  <a:srgbClr val="002060"/>
                </a:solidFill>
                <a:latin typeface="+mj-lt"/>
              </a:rPr>
              <a:t>Women are evaluated on a 1-5 Likert scale. Each round builds upon the number of Article II categories the chapter will be scoring on. </a:t>
            </a:r>
          </a:p>
          <a:p>
            <a:pPr marL="285750" indent="-285750">
              <a:spcAft>
                <a:spcPts val="375"/>
              </a:spcAft>
              <a:buFont typeface="Arial" panose="020B0604020202020204" pitchFamily="34" charset="0"/>
              <a:buChar char="•"/>
            </a:pPr>
            <a:r>
              <a:rPr lang="en-US" sz="1400" dirty="0">
                <a:solidFill>
                  <a:srgbClr val="002060"/>
                </a:solidFill>
                <a:latin typeface="+mj-lt"/>
              </a:rPr>
              <a:t>Women should only be voting on PNMs they talked to that specific round. </a:t>
            </a:r>
          </a:p>
          <a:p>
            <a:pPr marL="285750" indent="-285750">
              <a:spcAft>
                <a:spcPts val="375"/>
              </a:spcAft>
              <a:buFont typeface="Arial" panose="020B0604020202020204" pitchFamily="34" charset="0"/>
              <a:buChar char="•"/>
            </a:pPr>
            <a:r>
              <a:rPr lang="en-US" sz="1400" dirty="0">
                <a:solidFill>
                  <a:srgbClr val="002060"/>
                </a:solidFill>
                <a:latin typeface="+mj-lt"/>
              </a:rPr>
              <a:t>Women should NOT be voting on PNMs they talked to during previous rounds or knew prior to recruitment</a:t>
            </a:r>
          </a:p>
          <a:p>
            <a:pPr marL="285750" indent="-285750">
              <a:spcAft>
                <a:spcPts val="375"/>
              </a:spcAft>
              <a:buFont typeface="Arial" panose="020B0604020202020204" pitchFamily="34" charset="0"/>
              <a:buChar char="•"/>
            </a:pPr>
            <a:endParaRPr lang="en-US" sz="1400" dirty="0">
              <a:solidFill>
                <a:srgbClr val="002060"/>
              </a:solidFill>
              <a:latin typeface="+mj-lt"/>
            </a:endParaRPr>
          </a:p>
          <a:p>
            <a:pPr marL="285750" indent="-285750">
              <a:spcAft>
                <a:spcPts val="375"/>
              </a:spcAft>
              <a:buFont typeface="Arial" panose="020B0604020202020204" pitchFamily="34" charset="0"/>
              <a:buChar char="•"/>
            </a:pPr>
            <a:endParaRPr lang="en-US" sz="1400" dirty="0">
              <a:solidFill>
                <a:srgbClr val="002060"/>
              </a:solidFill>
              <a:latin typeface="+mj-lt"/>
            </a:endParaRPr>
          </a:p>
          <a:p>
            <a:pPr algn="r">
              <a:spcAft>
                <a:spcPts val="375"/>
              </a:spcAft>
            </a:pPr>
            <a:r>
              <a:rPr lang="en-US" sz="1400" b="1" dirty="0">
                <a:solidFill>
                  <a:srgbClr val="002060"/>
                </a:solidFill>
                <a:latin typeface="+mj-lt"/>
              </a:rPr>
              <a:t>Categories Include:</a:t>
            </a:r>
          </a:p>
          <a:p>
            <a:pPr algn="r">
              <a:spcAft>
                <a:spcPts val="375"/>
              </a:spcAft>
            </a:pPr>
            <a:r>
              <a:rPr lang="en-US" sz="1400" dirty="0">
                <a:solidFill>
                  <a:srgbClr val="002060"/>
                </a:solidFill>
                <a:latin typeface="+mj-lt"/>
              </a:rPr>
              <a:t>Friendship</a:t>
            </a:r>
          </a:p>
          <a:p>
            <a:pPr algn="r">
              <a:spcAft>
                <a:spcPts val="375"/>
              </a:spcAft>
            </a:pPr>
            <a:r>
              <a:rPr lang="en-US" sz="1400" dirty="0">
                <a:solidFill>
                  <a:srgbClr val="002060"/>
                </a:solidFill>
                <a:latin typeface="+mj-lt"/>
              </a:rPr>
              <a:t>Educational &amp; Cultural Interests</a:t>
            </a:r>
          </a:p>
          <a:p>
            <a:pPr algn="r">
              <a:spcAft>
                <a:spcPts val="375"/>
              </a:spcAft>
            </a:pPr>
            <a:r>
              <a:rPr lang="en-US" sz="1400" dirty="0">
                <a:solidFill>
                  <a:srgbClr val="002060"/>
                </a:solidFill>
                <a:latin typeface="+mj-lt"/>
              </a:rPr>
              <a:t>Social Responsibility</a:t>
            </a:r>
          </a:p>
          <a:p>
            <a:pPr algn="r">
              <a:spcAft>
                <a:spcPts val="375"/>
              </a:spcAft>
            </a:pPr>
            <a:r>
              <a:rPr lang="en-US" sz="1400" dirty="0">
                <a:solidFill>
                  <a:srgbClr val="002060"/>
                </a:solidFill>
                <a:latin typeface="+mj-lt"/>
              </a:rPr>
              <a:t>Character</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98626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09600" y="1581150"/>
            <a:ext cx="7543800" cy="3639458"/>
          </a:xfrm>
          <a:prstGeom prst="rect">
            <a:avLst/>
          </a:prstGeom>
        </p:spPr>
        <p:txBody>
          <a:bodyPr wrap="square" numCol="2">
            <a:spAutoFit/>
          </a:bodyPr>
          <a:lstStyle/>
          <a:p>
            <a:pPr>
              <a:spcAft>
                <a:spcPts val="375"/>
              </a:spcAft>
            </a:pPr>
            <a:r>
              <a:rPr lang="en-US" sz="1400" b="1" dirty="0">
                <a:solidFill>
                  <a:srgbClr val="002060"/>
                </a:solidFill>
                <a:latin typeface="+mj-lt"/>
              </a:rPr>
              <a:t>Round 1:</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r>
              <a:rPr lang="en-US" sz="1400" b="1" dirty="0">
                <a:solidFill>
                  <a:srgbClr val="002060"/>
                </a:solidFill>
                <a:latin typeface="+mj-lt"/>
              </a:rPr>
              <a:t>Round 2:</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marL="285750" indent="-285750">
              <a:spcAft>
                <a:spcPts val="375"/>
              </a:spcAft>
              <a:buFont typeface="Arial" panose="020B0604020202020204" pitchFamily="34" charset="0"/>
              <a:buChar char="•"/>
            </a:pPr>
            <a:r>
              <a:rPr lang="en-US" sz="1400" dirty="0">
                <a:solidFill>
                  <a:srgbClr val="002060"/>
                </a:solidFill>
                <a:latin typeface="+mj-lt"/>
              </a:rPr>
              <a:t>Social Responsibility</a:t>
            </a:r>
          </a:p>
          <a:p>
            <a:pPr>
              <a:spcAft>
                <a:spcPts val="375"/>
              </a:spcAft>
            </a:pPr>
            <a:r>
              <a:rPr lang="en-US" sz="1400" b="1" dirty="0">
                <a:solidFill>
                  <a:srgbClr val="002060"/>
                </a:solidFill>
                <a:latin typeface="+mj-lt"/>
              </a:rPr>
              <a:t>Preference:</a:t>
            </a:r>
          </a:p>
          <a:p>
            <a:pPr marL="285750" indent="-285750">
              <a:spcAft>
                <a:spcPts val="375"/>
              </a:spcAft>
              <a:buFont typeface="Arial" panose="020B0604020202020204" pitchFamily="34" charset="0"/>
              <a:buChar char="•"/>
            </a:pPr>
            <a:r>
              <a:rPr lang="en-US" sz="1400" dirty="0">
                <a:solidFill>
                  <a:srgbClr val="002060"/>
                </a:solidFill>
                <a:latin typeface="+mj-lt"/>
              </a:rPr>
              <a:t>Does the PNM want Delta Gamma?</a:t>
            </a:r>
          </a:p>
          <a:p>
            <a:pPr marL="285750" indent="-285750">
              <a:spcAft>
                <a:spcPts val="375"/>
              </a:spcAft>
              <a:buFont typeface="Arial" panose="020B0604020202020204" pitchFamily="34" charset="0"/>
              <a:buChar char="•"/>
            </a:pPr>
            <a:r>
              <a:rPr lang="en-US" sz="1400" dirty="0">
                <a:solidFill>
                  <a:srgbClr val="002060"/>
                </a:solidFill>
                <a:latin typeface="+mj-lt"/>
              </a:rPr>
              <a:t>Does Delta Gamma want this PNM?</a:t>
            </a: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218282"/>
          </a:xfrm>
          <a:prstGeom prst="rect">
            <a:avLst/>
          </a:prstGeom>
        </p:spPr>
        <p:txBody>
          <a:bodyPr wrap="square">
            <a:spAutoFit/>
          </a:bodyPr>
          <a:lstStyle/>
          <a:p>
            <a:pPr>
              <a:spcAft>
                <a:spcPts val="1125"/>
              </a:spcAft>
            </a:pPr>
            <a:r>
              <a:rPr lang="en-US" sz="3200" b="1" dirty="0">
                <a:solidFill>
                  <a:srgbClr val="DC948A"/>
                </a:solidFill>
                <a:latin typeface="+mj-lt"/>
              </a:rPr>
              <a:t>Interaction Score Format: </a:t>
            </a:r>
          </a:p>
          <a:p>
            <a:pPr>
              <a:spcAft>
                <a:spcPts val="1125"/>
              </a:spcAft>
            </a:pPr>
            <a:r>
              <a:rPr lang="en-US" sz="3200" b="1" dirty="0">
                <a:solidFill>
                  <a:srgbClr val="DC948A"/>
                </a:solidFill>
                <a:latin typeface="+mj-lt"/>
              </a:rPr>
              <a:t>3-Round Campus</a:t>
            </a:r>
          </a:p>
        </p:txBody>
      </p:sp>
    </p:spTree>
    <p:extLst>
      <p:ext uri="{BB962C8B-B14F-4D97-AF65-F5344CB8AC3E}">
        <p14:creationId xmlns:p14="http://schemas.microsoft.com/office/powerpoint/2010/main" val="3450067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09600" y="1581150"/>
            <a:ext cx="7543800" cy="3639458"/>
          </a:xfrm>
          <a:prstGeom prst="rect">
            <a:avLst/>
          </a:prstGeom>
        </p:spPr>
        <p:txBody>
          <a:bodyPr wrap="square" numCol="2">
            <a:spAutoFit/>
          </a:bodyPr>
          <a:lstStyle/>
          <a:p>
            <a:pPr>
              <a:spcAft>
                <a:spcPts val="375"/>
              </a:spcAft>
            </a:pPr>
            <a:r>
              <a:rPr lang="en-US" sz="1400" b="1" dirty="0">
                <a:solidFill>
                  <a:srgbClr val="002060"/>
                </a:solidFill>
                <a:latin typeface="+mj-lt"/>
              </a:rPr>
              <a:t>Round 1:</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r>
              <a:rPr lang="en-US" sz="1400" b="1" dirty="0">
                <a:solidFill>
                  <a:srgbClr val="002060"/>
                </a:solidFill>
                <a:latin typeface="+mj-lt"/>
              </a:rPr>
              <a:t>Round 2:</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a:spcAft>
                <a:spcPts val="375"/>
              </a:spcAft>
            </a:pPr>
            <a:r>
              <a:rPr lang="en-US" sz="1400" b="1" dirty="0">
                <a:solidFill>
                  <a:srgbClr val="002060"/>
                </a:solidFill>
                <a:latin typeface="+mj-lt"/>
              </a:rPr>
              <a:t>Round 3:</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marL="285750" indent="-285750">
              <a:spcAft>
                <a:spcPts val="375"/>
              </a:spcAft>
              <a:buFont typeface="Arial" panose="020B0604020202020204" pitchFamily="34" charset="0"/>
              <a:buChar char="•"/>
            </a:pPr>
            <a:r>
              <a:rPr lang="en-US" sz="1400" dirty="0">
                <a:solidFill>
                  <a:srgbClr val="002060"/>
                </a:solidFill>
                <a:latin typeface="+mj-lt"/>
              </a:rPr>
              <a:t>Social Responsibility</a:t>
            </a:r>
          </a:p>
          <a:p>
            <a:pPr>
              <a:spcAft>
                <a:spcPts val="375"/>
              </a:spcAft>
            </a:pPr>
            <a:r>
              <a:rPr lang="en-US" sz="1400" b="1" dirty="0">
                <a:solidFill>
                  <a:srgbClr val="002060"/>
                </a:solidFill>
                <a:latin typeface="+mj-lt"/>
              </a:rPr>
              <a:t>Preference:</a:t>
            </a:r>
          </a:p>
          <a:p>
            <a:pPr marL="285750" indent="-285750">
              <a:spcAft>
                <a:spcPts val="375"/>
              </a:spcAft>
              <a:buFont typeface="Arial" panose="020B0604020202020204" pitchFamily="34" charset="0"/>
              <a:buChar char="•"/>
            </a:pPr>
            <a:r>
              <a:rPr lang="en-US" sz="1400" dirty="0">
                <a:solidFill>
                  <a:srgbClr val="002060"/>
                </a:solidFill>
                <a:latin typeface="+mj-lt"/>
              </a:rPr>
              <a:t>Does the PNM want Delta Gamma?</a:t>
            </a:r>
          </a:p>
          <a:p>
            <a:pPr marL="285750" indent="-285750">
              <a:spcAft>
                <a:spcPts val="375"/>
              </a:spcAft>
              <a:buFont typeface="Arial" panose="020B0604020202020204" pitchFamily="34" charset="0"/>
              <a:buChar char="•"/>
            </a:pPr>
            <a:r>
              <a:rPr lang="en-US" sz="1400" dirty="0">
                <a:solidFill>
                  <a:srgbClr val="002060"/>
                </a:solidFill>
                <a:latin typeface="+mj-lt"/>
              </a:rPr>
              <a:t>Does Delta Gamma want this PNM?</a:t>
            </a: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218282"/>
          </a:xfrm>
          <a:prstGeom prst="rect">
            <a:avLst/>
          </a:prstGeom>
        </p:spPr>
        <p:txBody>
          <a:bodyPr wrap="square">
            <a:spAutoFit/>
          </a:bodyPr>
          <a:lstStyle/>
          <a:p>
            <a:pPr>
              <a:spcAft>
                <a:spcPts val="1125"/>
              </a:spcAft>
            </a:pPr>
            <a:r>
              <a:rPr lang="en-US" sz="3200" b="1" dirty="0">
                <a:solidFill>
                  <a:srgbClr val="DC948A"/>
                </a:solidFill>
                <a:latin typeface="+mj-lt"/>
              </a:rPr>
              <a:t>Interaction Score Format: </a:t>
            </a:r>
          </a:p>
          <a:p>
            <a:pPr>
              <a:spcAft>
                <a:spcPts val="1125"/>
              </a:spcAft>
            </a:pPr>
            <a:r>
              <a:rPr lang="en-US" sz="3200" b="1" dirty="0">
                <a:solidFill>
                  <a:srgbClr val="DC948A"/>
                </a:solidFill>
                <a:latin typeface="+mj-lt"/>
              </a:rPr>
              <a:t>4-Round Campus</a:t>
            </a:r>
          </a:p>
        </p:txBody>
      </p:sp>
    </p:spTree>
    <p:extLst>
      <p:ext uri="{BB962C8B-B14F-4D97-AF65-F5344CB8AC3E}">
        <p14:creationId xmlns:p14="http://schemas.microsoft.com/office/powerpoint/2010/main" val="4143866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Friendship</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9069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1073" y="81915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1363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0348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4490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3454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04108" y="1057777"/>
            <a:ext cx="6096000" cy="646331"/>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Did not see and cannot see PNM connecting with chapter members</a:t>
            </a:r>
          </a:p>
        </p:txBody>
      </p:sp>
      <p:sp>
        <p:nvSpPr>
          <p:cNvPr id="21" name="Rectangle 20">
            <a:extLst>
              <a:ext uri="{FF2B5EF4-FFF2-40B4-BE49-F238E27FC236}">
                <a16:creationId xmlns:a16="http://schemas.microsoft.com/office/drawing/2014/main" id="{821D02F4-F3BE-4F49-BCBD-485F723F7400}"/>
              </a:ext>
            </a:extLst>
          </p:cNvPr>
          <p:cNvSpPr/>
          <p:nvPr/>
        </p:nvSpPr>
        <p:spPr>
          <a:xfrm>
            <a:off x="2708067" y="2301738"/>
            <a:ext cx="5750133"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Did not connect but could see PNM connecting with another sister </a:t>
            </a:r>
          </a:p>
        </p:txBody>
      </p:sp>
      <p:sp>
        <p:nvSpPr>
          <p:cNvPr id="22" name="Rectangle 21">
            <a:extLst>
              <a:ext uri="{FF2B5EF4-FFF2-40B4-BE49-F238E27FC236}">
                <a16:creationId xmlns:a16="http://schemas.microsoft.com/office/drawing/2014/main" id="{89BB751A-7B7F-490E-A900-73F236A8E5B8}"/>
              </a:ext>
            </a:extLst>
          </p:cNvPr>
          <p:cNvSpPr/>
          <p:nvPr/>
        </p:nvSpPr>
        <p:spPr>
          <a:xfrm>
            <a:off x="4171108" y="3718696"/>
            <a:ext cx="5914729"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Strong connection with PNM</a:t>
            </a:r>
          </a:p>
        </p:txBody>
      </p:sp>
    </p:spTree>
    <p:extLst>
      <p:ext uri="{BB962C8B-B14F-4D97-AF65-F5344CB8AC3E}">
        <p14:creationId xmlns:p14="http://schemas.microsoft.com/office/powerpoint/2010/main" val="45621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584775"/>
          </a:xfrm>
          <a:prstGeom prst="rect">
            <a:avLst/>
          </a:prstGeom>
        </p:spPr>
        <p:txBody>
          <a:bodyPr wrap="square">
            <a:spAutoFit/>
          </a:bodyPr>
          <a:lstStyle/>
          <a:p>
            <a:pPr>
              <a:spcAft>
                <a:spcPts val="1125"/>
              </a:spcAft>
            </a:pPr>
            <a:r>
              <a:rPr lang="en-US" sz="3200" b="1" dirty="0">
                <a:solidFill>
                  <a:srgbClr val="DC948A"/>
                </a:solidFill>
                <a:latin typeface="+mj-lt"/>
              </a:rPr>
              <a:t>Example: Friendship Interaction Score</a:t>
            </a:r>
          </a:p>
        </p:txBody>
      </p:sp>
      <p:pic>
        <p:nvPicPr>
          <p:cNvPr id="4" name="Google Shape;438;p12">
            <a:extLst>
              <a:ext uri="{FF2B5EF4-FFF2-40B4-BE49-F238E27FC236}">
                <a16:creationId xmlns:a16="http://schemas.microsoft.com/office/drawing/2014/main" id="{37A2BC9B-0CE5-4C69-89E8-849D13078189}"/>
              </a:ext>
            </a:extLst>
          </p:cNvPr>
          <p:cNvPicPr preferRelativeResize="0"/>
          <p:nvPr/>
        </p:nvPicPr>
        <p:blipFill rotWithShape="1">
          <a:blip r:embed="rId3">
            <a:alphaModFix/>
          </a:blip>
          <a:srcRect/>
          <a:stretch/>
        </p:blipFill>
        <p:spPr>
          <a:xfrm>
            <a:off x="304800" y="1885950"/>
            <a:ext cx="6683762" cy="2805176"/>
          </a:xfrm>
          <a:prstGeom prst="rect">
            <a:avLst/>
          </a:prstGeom>
          <a:noFill/>
          <a:ln>
            <a:noFill/>
          </a:ln>
        </p:spPr>
      </p:pic>
      <p:sp>
        <p:nvSpPr>
          <p:cNvPr id="5" name="Rectangle 4">
            <a:extLst>
              <a:ext uri="{FF2B5EF4-FFF2-40B4-BE49-F238E27FC236}">
                <a16:creationId xmlns:a16="http://schemas.microsoft.com/office/drawing/2014/main" id="{77F67BCD-4A4B-4866-A52A-434D28DCA711}"/>
              </a:ext>
            </a:extLst>
          </p:cNvPr>
          <p:cNvSpPr/>
          <p:nvPr/>
        </p:nvSpPr>
        <p:spPr>
          <a:xfrm>
            <a:off x="322478" y="895350"/>
            <a:ext cx="8288122" cy="867930"/>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“I really liked Jennifer, she is excited to meet new people in her classes and try out new things. She talked highly of her roommate and friends at home.”</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5</a:t>
            </a:r>
          </a:p>
        </p:txBody>
      </p:sp>
    </p:spTree>
    <p:extLst>
      <p:ext uri="{BB962C8B-B14F-4D97-AF65-F5344CB8AC3E}">
        <p14:creationId xmlns:p14="http://schemas.microsoft.com/office/powerpoint/2010/main" val="913180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077218"/>
          </a:xfrm>
          <a:prstGeom prst="rect">
            <a:avLst/>
          </a:prstGeom>
        </p:spPr>
        <p:txBody>
          <a:bodyPr wrap="square">
            <a:spAutoFit/>
          </a:bodyPr>
          <a:lstStyle/>
          <a:p>
            <a:pPr>
              <a:spcAft>
                <a:spcPts val="1125"/>
              </a:spcAft>
            </a:pPr>
            <a:r>
              <a:rPr lang="en-US" sz="3200" b="1" dirty="0">
                <a:solidFill>
                  <a:srgbClr val="DC948A"/>
                </a:solidFill>
                <a:latin typeface="+mj-lt"/>
              </a:rPr>
              <a:t>Interaction Score: Educational &amp; Cultural Interests</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1073" y="127635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418399"/>
            <a:ext cx="6096000" cy="646331"/>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Shallow conversation, lack of substance, surface level, bland, uninterested, unmotivated</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586225"/>
            <a:ext cx="5750133"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Potential to do well in college and desires to know more; potential to advance the organization </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1" y="3934420"/>
            <a:ext cx="4953000"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Articulated interest in personal growth and passions that would advance organization</a:t>
            </a:r>
          </a:p>
        </p:txBody>
      </p:sp>
    </p:spTree>
    <p:extLst>
      <p:ext uri="{BB962C8B-B14F-4D97-AF65-F5344CB8AC3E}">
        <p14:creationId xmlns:p14="http://schemas.microsoft.com/office/powerpoint/2010/main" val="2736363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1077218"/>
          </a:xfrm>
          <a:prstGeom prst="rect">
            <a:avLst/>
          </a:prstGeom>
        </p:spPr>
        <p:txBody>
          <a:bodyPr wrap="square">
            <a:spAutoFit/>
          </a:bodyPr>
          <a:lstStyle/>
          <a:p>
            <a:pPr>
              <a:spcAft>
                <a:spcPts val="1125"/>
              </a:spcAft>
            </a:pPr>
            <a:r>
              <a:rPr lang="en-US" sz="3200" b="1" dirty="0">
                <a:solidFill>
                  <a:srgbClr val="DC948A"/>
                </a:solidFill>
                <a:latin typeface="+mj-lt"/>
              </a:rPr>
              <a:t>Example: Educational &amp; Cultural Interests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1061829"/>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“She only wants to join a sorority for the social events. Asked a lot about which fraternities we hang out with. She was very nice though; she should talk to Ashley. We didn't talk much about educational and cultural interests”</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2</a:t>
            </a:r>
          </a:p>
        </p:txBody>
      </p:sp>
      <p:pic>
        <p:nvPicPr>
          <p:cNvPr id="6" name="Google Shape;470;p14">
            <a:extLst>
              <a:ext uri="{FF2B5EF4-FFF2-40B4-BE49-F238E27FC236}">
                <a16:creationId xmlns:a16="http://schemas.microsoft.com/office/drawing/2014/main" id="{1B55381D-6E39-4691-8655-A9E7F0DC0002}"/>
              </a:ext>
            </a:extLst>
          </p:cNvPr>
          <p:cNvPicPr preferRelativeResize="0"/>
          <p:nvPr/>
        </p:nvPicPr>
        <p:blipFill rotWithShape="1">
          <a:blip r:embed="rId3">
            <a:alphaModFix/>
          </a:blip>
          <a:srcRect r="2218"/>
          <a:stretch/>
        </p:blipFill>
        <p:spPr>
          <a:xfrm>
            <a:off x="2590800" y="2512632"/>
            <a:ext cx="6261099" cy="1357400"/>
          </a:xfrm>
          <a:prstGeom prst="rect">
            <a:avLst/>
          </a:prstGeom>
          <a:noFill/>
          <a:ln>
            <a:noFill/>
          </a:ln>
        </p:spPr>
      </p:pic>
    </p:spTree>
    <p:extLst>
      <p:ext uri="{BB962C8B-B14F-4D97-AF65-F5344CB8AC3E}">
        <p14:creationId xmlns:p14="http://schemas.microsoft.com/office/powerpoint/2010/main" val="206303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Character</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461707"/>
            <a:ext cx="6096000" cy="369332"/>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would detract from DG character</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586225"/>
            <a:ext cx="5750133"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would neither detract nor advance DG character</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1" y="3934420"/>
            <a:ext cx="4953000"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will advance/improve DGs character and clearly demonstrates high personal standards</a:t>
            </a:r>
          </a:p>
        </p:txBody>
      </p:sp>
    </p:spTree>
    <p:extLst>
      <p:ext uri="{BB962C8B-B14F-4D97-AF65-F5344CB8AC3E}">
        <p14:creationId xmlns:p14="http://schemas.microsoft.com/office/powerpoint/2010/main" val="123464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584775"/>
          </a:xfrm>
          <a:prstGeom prst="rect">
            <a:avLst/>
          </a:prstGeom>
        </p:spPr>
        <p:txBody>
          <a:bodyPr wrap="square">
            <a:spAutoFit/>
          </a:bodyPr>
          <a:lstStyle/>
          <a:p>
            <a:pPr>
              <a:spcAft>
                <a:spcPts val="1125"/>
              </a:spcAft>
            </a:pPr>
            <a:r>
              <a:rPr lang="en-US" sz="3200" b="1" dirty="0">
                <a:solidFill>
                  <a:srgbClr val="DC948A"/>
                </a:solidFill>
                <a:latin typeface="+mj-lt"/>
              </a:rPr>
              <a:t>Example: Character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1061829"/>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“She only wants to join a sorority for the social events. Asked a lot about which fraternities we hang out with. She was very nice though, she should talk to Ashley. We didn't talk much about educational and cultural interests”</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2</a:t>
            </a:r>
          </a:p>
        </p:txBody>
      </p:sp>
      <p:pic>
        <p:nvPicPr>
          <p:cNvPr id="6" name="Google Shape;470;p14">
            <a:extLst>
              <a:ext uri="{FF2B5EF4-FFF2-40B4-BE49-F238E27FC236}">
                <a16:creationId xmlns:a16="http://schemas.microsoft.com/office/drawing/2014/main" id="{1B55381D-6E39-4691-8655-A9E7F0DC0002}"/>
              </a:ext>
            </a:extLst>
          </p:cNvPr>
          <p:cNvPicPr preferRelativeResize="0"/>
          <p:nvPr/>
        </p:nvPicPr>
        <p:blipFill rotWithShape="1">
          <a:blip r:embed="rId3">
            <a:alphaModFix/>
          </a:blip>
          <a:srcRect r="2218"/>
          <a:stretch/>
        </p:blipFill>
        <p:spPr>
          <a:xfrm>
            <a:off x="2590800" y="2512632"/>
            <a:ext cx="6261099" cy="1357400"/>
          </a:xfrm>
          <a:prstGeom prst="rect">
            <a:avLst/>
          </a:prstGeom>
          <a:noFill/>
          <a:ln>
            <a:noFill/>
          </a:ln>
        </p:spPr>
      </p:pic>
    </p:spTree>
    <p:extLst>
      <p:ext uri="{BB962C8B-B14F-4D97-AF65-F5344CB8AC3E}">
        <p14:creationId xmlns:p14="http://schemas.microsoft.com/office/powerpoint/2010/main" val="363803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381000" y="209550"/>
            <a:ext cx="86868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Social Responsibility</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2</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4</a:t>
            </a:r>
          </a:p>
        </p:txBody>
      </p:sp>
      <p:sp>
        <p:nvSpPr>
          <p:cNvPr id="20" name="Rectangle 19">
            <a:extLst>
              <a:ext uri="{FF2B5EF4-FFF2-40B4-BE49-F238E27FC236}">
                <a16:creationId xmlns:a16="http://schemas.microsoft.com/office/drawing/2014/main" id="{266E3540-1DA1-48C2-AAF5-FDB2012C3581}"/>
              </a:ext>
            </a:extLst>
          </p:cNvPr>
          <p:cNvSpPr/>
          <p:nvPr/>
        </p:nvSpPr>
        <p:spPr>
          <a:xfrm>
            <a:off x="1526695" y="1622231"/>
            <a:ext cx="6096000" cy="369332"/>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believe she will not be socially responsible</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863224"/>
            <a:ext cx="5750133"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believe she will be socially responsible</a:t>
            </a:r>
          </a:p>
        </p:txBody>
      </p:sp>
    </p:spTree>
    <p:extLst>
      <p:ext uri="{BB962C8B-B14F-4D97-AF65-F5344CB8AC3E}">
        <p14:creationId xmlns:p14="http://schemas.microsoft.com/office/powerpoint/2010/main" val="2618950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0034D8E6-4C20-4D9A-A2BE-C3A6738E4082}"/>
              </a:ext>
            </a:extLst>
          </p:cNvPr>
          <p:cNvGraphicFramePr/>
          <p:nvPr>
            <p:extLst>
              <p:ext uri="{D42A27DB-BD31-4B8C-83A1-F6EECF244321}">
                <p14:modId xmlns:p14="http://schemas.microsoft.com/office/powerpoint/2010/main" val="3855270949"/>
              </p:ext>
            </p:extLst>
          </p:nvPr>
        </p:nvGraphicFramePr>
        <p:xfrm>
          <a:off x="1089074" y="79375"/>
          <a:ext cx="6965851" cy="4984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2166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36776" y="196250"/>
            <a:ext cx="8288123" cy="1077218"/>
          </a:xfrm>
          <a:prstGeom prst="rect">
            <a:avLst/>
          </a:prstGeom>
        </p:spPr>
        <p:txBody>
          <a:bodyPr wrap="square">
            <a:spAutoFit/>
          </a:bodyPr>
          <a:lstStyle/>
          <a:p>
            <a:pPr>
              <a:spcAft>
                <a:spcPts val="1125"/>
              </a:spcAft>
            </a:pPr>
            <a:r>
              <a:rPr lang="en-US" sz="3200" b="1" dirty="0">
                <a:solidFill>
                  <a:srgbClr val="DC948A"/>
                </a:solidFill>
                <a:latin typeface="+mj-lt"/>
              </a:rPr>
              <a:t>Example: Social Responsibility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867930"/>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“Meghan was awesome, she is very kind. She is very passionate about her major and service trips. She wants to get involved with student government.”</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4</a:t>
            </a:r>
          </a:p>
        </p:txBody>
      </p:sp>
      <p:pic>
        <p:nvPicPr>
          <p:cNvPr id="7" name="Google Shape;524;p18">
            <a:extLst>
              <a:ext uri="{FF2B5EF4-FFF2-40B4-BE49-F238E27FC236}">
                <a16:creationId xmlns:a16="http://schemas.microsoft.com/office/drawing/2014/main" id="{72A51989-DA63-4F11-BBD5-DB7081E5BF85}"/>
              </a:ext>
            </a:extLst>
          </p:cNvPr>
          <p:cNvPicPr preferRelativeResize="0"/>
          <p:nvPr/>
        </p:nvPicPr>
        <p:blipFill rotWithShape="1">
          <a:blip r:embed="rId3">
            <a:alphaModFix/>
          </a:blip>
          <a:srcRect/>
          <a:stretch/>
        </p:blipFill>
        <p:spPr>
          <a:xfrm>
            <a:off x="2850853" y="2546857"/>
            <a:ext cx="5891725" cy="1323175"/>
          </a:xfrm>
          <a:prstGeom prst="rect">
            <a:avLst/>
          </a:prstGeom>
          <a:noFill/>
          <a:ln>
            <a:noFill/>
          </a:ln>
        </p:spPr>
      </p:pic>
    </p:spTree>
    <p:extLst>
      <p:ext uri="{BB962C8B-B14F-4D97-AF65-F5344CB8AC3E}">
        <p14:creationId xmlns:p14="http://schemas.microsoft.com/office/powerpoint/2010/main" val="839110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5134739"/>
          </a:xfrm>
          <a:prstGeom prst="rect">
            <a:avLst/>
          </a:prstGeom>
        </p:spPr>
        <p:txBody>
          <a:bodyPr wrap="square">
            <a:spAutoFit/>
          </a:bodyPr>
          <a:lstStyle/>
          <a:p>
            <a:pPr>
              <a:spcAft>
                <a:spcPts val="1125"/>
              </a:spcAft>
            </a:pPr>
            <a:r>
              <a:rPr lang="en-US" sz="3200" b="1" dirty="0">
                <a:solidFill>
                  <a:srgbClr val="DC948A"/>
                </a:solidFill>
                <a:latin typeface="+mj-lt"/>
              </a:rPr>
              <a:t>Additional Evaluations</a:t>
            </a:r>
          </a:p>
          <a:p>
            <a:pPr>
              <a:spcAft>
                <a:spcPts val="375"/>
              </a:spcAft>
            </a:pPr>
            <a:r>
              <a:rPr lang="en-US" sz="1400" b="1" dirty="0">
                <a:solidFill>
                  <a:srgbClr val="002060"/>
                </a:solidFill>
                <a:latin typeface="+mj-lt"/>
              </a:rPr>
              <a:t>Additional Evaluations are a chance for chapter members can verbalize their perspective without being limited to just adjectives.</a:t>
            </a:r>
          </a:p>
          <a:p>
            <a:pPr marL="285750" indent="-285750">
              <a:spcAft>
                <a:spcPts val="375"/>
              </a:spcAft>
              <a:buFont typeface="Arial" panose="020B0604020202020204" pitchFamily="34" charset="0"/>
              <a:buChar char="•"/>
            </a:pPr>
            <a:r>
              <a:rPr lang="en-US" sz="1400" dirty="0">
                <a:solidFill>
                  <a:srgbClr val="002060"/>
                </a:solidFill>
                <a:latin typeface="+mj-lt"/>
              </a:rPr>
              <a:t>Adjectives are still useful and can be a used to tell what is ok to say in front of the chapter and what it is not.  </a:t>
            </a:r>
          </a:p>
          <a:p>
            <a:pPr marL="285750" indent="-285750">
              <a:spcAft>
                <a:spcPts val="375"/>
              </a:spcAft>
              <a:buFont typeface="Arial" panose="020B0604020202020204" pitchFamily="34" charset="0"/>
              <a:buChar char="•"/>
            </a:pPr>
            <a:r>
              <a:rPr lang="en-US" sz="1400" dirty="0">
                <a:solidFill>
                  <a:srgbClr val="002060"/>
                </a:solidFill>
                <a:latin typeface="+mj-lt"/>
              </a:rPr>
              <a:t>Use adjectives to share the PNMs why, not just the what. For example, the adjective philanthropic can help launch us in to her passion for why she chooses to volunteer for that organization.</a:t>
            </a:r>
          </a:p>
          <a:p>
            <a:pPr marL="285750" indent="-285750">
              <a:spcAft>
                <a:spcPts val="375"/>
              </a:spcAft>
              <a:buFont typeface="Arial" panose="020B0604020202020204" pitchFamily="34" charset="0"/>
              <a:buChar char="•"/>
            </a:pPr>
            <a:r>
              <a:rPr lang="en-US" sz="1400" dirty="0">
                <a:solidFill>
                  <a:srgbClr val="002060"/>
                </a:solidFill>
                <a:latin typeface="+mj-lt"/>
              </a:rPr>
              <a:t>Concerns about a PNM that would have been shared with EVC in the past due to their confidential or sensitive nature, should still be shared ONLY with EVC.</a:t>
            </a:r>
          </a:p>
          <a:p>
            <a:pPr>
              <a:spcAft>
                <a:spcPts val="375"/>
              </a:spcAft>
            </a:pPr>
            <a:endParaRPr lang="en-US" sz="1400" dirty="0">
              <a:solidFill>
                <a:srgbClr val="002060"/>
              </a:solidFill>
              <a:latin typeface="+mj-lt"/>
            </a:endParaRPr>
          </a:p>
          <a:p>
            <a:pPr algn="r">
              <a:spcAft>
                <a:spcPts val="375"/>
              </a:spcAft>
            </a:pPr>
            <a:r>
              <a:rPr lang="en-US" sz="1400" b="1" dirty="0">
                <a:solidFill>
                  <a:srgbClr val="002060"/>
                </a:solidFill>
                <a:latin typeface="+mj-lt"/>
              </a:rPr>
              <a:t>Tips for Additional Evaluations:</a:t>
            </a:r>
          </a:p>
          <a:p>
            <a:pPr algn="r">
              <a:spcAft>
                <a:spcPts val="375"/>
              </a:spcAft>
            </a:pPr>
            <a:r>
              <a:rPr lang="en-US" sz="1400" dirty="0">
                <a:solidFill>
                  <a:srgbClr val="002060"/>
                </a:solidFill>
                <a:latin typeface="+mj-lt"/>
              </a:rPr>
              <a:t>Center and talk about your experience with the PNM, </a:t>
            </a:r>
          </a:p>
          <a:p>
            <a:pPr algn="r">
              <a:spcAft>
                <a:spcPts val="375"/>
              </a:spcAft>
            </a:pPr>
            <a:r>
              <a:rPr lang="en-US" sz="1400" dirty="0">
                <a:solidFill>
                  <a:srgbClr val="002060"/>
                </a:solidFill>
                <a:latin typeface="+mj-lt"/>
              </a:rPr>
              <a:t>not what you heard or what someone told you. </a:t>
            </a:r>
          </a:p>
          <a:p>
            <a:pPr algn="r">
              <a:spcAft>
                <a:spcPts val="375"/>
              </a:spcAft>
            </a:pPr>
            <a:endParaRPr lang="en-US" sz="1400" dirty="0">
              <a:solidFill>
                <a:srgbClr val="002060"/>
              </a:solidFill>
              <a:latin typeface="+mj-lt"/>
            </a:endParaRPr>
          </a:p>
          <a:p>
            <a:pPr algn="r">
              <a:spcAft>
                <a:spcPts val="375"/>
              </a:spcAft>
            </a:pPr>
            <a:r>
              <a:rPr lang="en-US" sz="1400" dirty="0">
                <a:solidFill>
                  <a:srgbClr val="002060"/>
                </a:solidFill>
                <a:latin typeface="+mj-lt"/>
              </a:rPr>
              <a:t>This is an opportunity for a member </a:t>
            </a:r>
          </a:p>
          <a:p>
            <a:pPr algn="r">
              <a:spcAft>
                <a:spcPts val="375"/>
              </a:spcAft>
            </a:pPr>
            <a:r>
              <a:rPr lang="en-US" sz="1400" dirty="0">
                <a:solidFill>
                  <a:srgbClr val="002060"/>
                </a:solidFill>
                <a:latin typeface="+mj-lt"/>
              </a:rPr>
              <a:t>who knew her from before and didn’t speak </a:t>
            </a:r>
          </a:p>
          <a:p>
            <a:pPr algn="r">
              <a:spcAft>
                <a:spcPts val="375"/>
              </a:spcAft>
            </a:pPr>
            <a:r>
              <a:rPr lang="en-US" sz="1400" dirty="0">
                <a:solidFill>
                  <a:srgbClr val="002060"/>
                </a:solidFill>
                <a:latin typeface="+mj-lt"/>
              </a:rPr>
              <a:t>to her today/vote on her to share information.</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499032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714" y="202982"/>
            <a:ext cx="8229600" cy="584775"/>
          </a:xfrm>
          <a:prstGeom prst="rect">
            <a:avLst/>
          </a:prstGeom>
        </p:spPr>
        <p:txBody>
          <a:bodyPr wrap="square">
            <a:spAutoFit/>
          </a:bodyPr>
          <a:lstStyle/>
          <a:p>
            <a:pPr>
              <a:spcAft>
                <a:spcPts val="1125"/>
              </a:spcAft>
            </a:pPr>
            <a:r>
              <a:rPr lang="en-US" sz="3200" b="1" dirty="0">
                <a:solidFill>
                  <a:srgbClr val="DC948A"/>
                </a:solidFill>
                <a:latin typeface="+mj-lt"/>
              </a:rPr>
              <a:t>Additional Evaluations Process</a:t>
            </a:r>
          </a:p>
        </p:txBody>
      </p:sp>
      <p:grpSp>
        <p:nvGrpSpPr>
          <p:cNvPr id="3" name="Group 2">
            <a:extLst>
              <a:ext uri="{FF2B5EF4-FFF2-40B4-BE49-F238E27FC236}">
                <a16:creationId xmlns:a16="http://schemas.microsoft.com/office/drawing/2014/main" id="{63F0284E-AD13-46DA-9164-B79D4629FF8D}"/>
              </a:ext>
            </a:extLst>
          </p:cNvPr>
          <p:cNvGrpSpPr/>
          <p:nvPr/>
        </p:nvGrpSpPr>
        <p:grpSpPr>
          <a:xfrm>
            <a:off x="288515" y="979324"/>
            <a:ext cx="2759484" cy="1363826"/>
            <a:chOff x="422537" y="680942"/>
            <a:chExt cx="2737121" cy="1630818"/>
          </a:xfrm>
        </p:grpSpPr>
        <p:sp>
          <p:nvSpPr>
            <p:cNvPr id="19" name="Rectangle 18">
              <a:extLst>
                <a:ext uri="{FF2B5EF4-FFF2-40B4-BE49-F238E27FC236}">
                  <a16:creationId xmlns:a16="http://schemas.microsoft.com/office/drawing/2014/main" id="{DD14B769-8EB7-45A1-8288-FC51598BB1EA}"/>
                </a:ext>
              </a:extLst>
            </p:cNvPr>
            <p:cNvSpPr/>
            <p:nvPr/>
          </p:nvSpPr>
          <p:spPr>
            <a:xfrm>
              <a:off x="441628"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20" name="TextBox 19">
              <a:extLst>
                <a:ext uri="{FF2B5EF4-FFF2-40B4-BE49-F238E27FC236}">
                  <a16:creationId xmlns:a16="http://schemas.microsoft.com/office/drawing/2014/main" id="{786F475A-5E1D-4009-88AF-E4F47B8862CF}"/>
                </a:ext>
              </a:extLst>
            </p:cNvPr>
            <p:cNvSpPr txBox="1"/>
            <p:nvPr/>
          </p:nvSpPr>
          <p:spPr>
            <a:xfrm>
              <a:off x="422537" y="680942"/>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1. EVC determines Additional </a:t>
              </a:r>
              <a:r>
                <a:rPr lang="en-US" sz="2100" dirty="0">
                  <a:solidFill>
                    <a:srgbClr val="002060"/>
                  </a:solidFill>
                  <a:latin typeface="Georgia" panose="02040502050405020303" pitchFamily="18" charset="0"/>
                  <a:ea typeface="Arial"/>
                  <a:cs typeface="Arial"/>
                  <a:sym typeface="Arial"/>
                </a:rPr>
                <a:t>E</a:t>
              </a:r>
              <a:r>
                <a:rPr lang="en-US" sz="2100" b="0" i="0" u="none" strike="noStrike" kern="1200" cap="none" dirty="0">
                  <a:solidFill>
                    <a:srgbClr val="002060"/>
                  </a:solidFill>
                  <a:latin typeface="Georgia" panose="02040502050405020303" pitchFamily="18" charset="0"/>
                  <a:ea typeface="Arial"/>
                  <a:cs typeface="Arial"/>
                  <a:sym typeface="Arial"/>
                </a:rPr>
                <a:t>valuations are needed</a:t>
              </a:r>
              <a:endParaRPr lang="en-US" sz="2100" kern="1200" dirty="0">
                <a:solidFill>
                  <a:srgbClr val="002060"/>
                </a:solidFill>
                <a:latin typeface="Georgia" panose="02040502050405020303" pitchFamily="18" charset="0"/>
              </a:endParaRPr>
            </a:p>
          </p:txBody>
        </p:sp>
      </p:grpSp>
      <p:grpSp>
        <p:nvGrpSpPr>
          <p:cNvPr id="4" name="Group 3">
            <a:extLst>
              <a:ext uri="{FF2B5EF4-FFF2-40B4-BE49-F238E27FC236}">
                <a16:creationId xmlns:a16="http://schemas.microsoft.com/office/drawing/2014/main" id="{5D52D73A-332F-4D07-9578-EE5D8B076AD8}"/>
              </a:ext>
            </a:extLst>
          </p:cNvPr>
          <p:cNvGrpSpPr/>
          <p:nvPr/>
        </p:nvGrpSpPr>
        <p:grpSpPr>
          <a:xfrm>
            <a:off x="3212984" y="979324"/>
            <a:ext cx="2740237" cy="1363826"/>
            <a:chOff x="3350398" y="680942"/>
            <a:chExt cx="2718030" cy="1630818"/>
          </a:xfrm>
        </p:grpSpPr>
        <p:sp>
          <p:nvSpPr>
            <p:cNvPr id="17" name="Rectangle 16">
              <a:extLst>
                <a:ext uri="{FF2B5EF4-FFF2-40B4-BE49-F238E27FC236}">
                  <a16:creationId xmlns:a16="http://schemas.microsoft.com/office/drawing/2014/main" id="{B8E3EBA3-8F86-49B6-849E-6EF48DE0248D}"/>
                </a:ext>
              </a:extLst>
            </p:cNvPr>
            <p:cNvSpPr/>
            <p:nvPr/>
          </p:nvSpPr>
          <p:spPr>
            <a:xfrm>
              <a:off x="3350398"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18" name="TextBox 17">
              <a:extLst>
                <a:ext uri="{FF2B5EF4-FFF2-40B4-BE49-F238E27FC236}">
                  <a16:creationId xmlns:a16="http://schemas.microsoft.com/office/drawing/2014/main" id="{4179A53C-194D-48C8-9674-6B2A69720EF0}"/>
                </a:ext>
              </a:extLst>
            </p:cNvPr>
            <p:cNvSpPr txBox="1"/>
            <p:nvPr/>
          </p:nvSpPr>
          <p:spPr>
            <a:xfrm>
              <a:off x="3350398" y="680942"/>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2. EVC sets up </a:t>
              </a:r>
              <a:r>
                <a:rPr lang="en-US" sz="2100" i="1" dirty="0">
                  <a:solidFill>
                    <a:srgbClr val="002060"/>
                  </a:solidFill>
                  <a:latin typeface="Georgia" panose="02040502050405020303" pitchFamily="18" charset="0"/>
                  <a:ea typeface="Arial"/>
                  <a:cs typeface="Arial"/>
                  <a:sym typeface="Arial"/>
                </a:rPr>
                <a:t>A</a:t>
              </a:r>
              <a:r>
                <a:rPr lang="en-US" sz="2100" b="0" i="1" u="none" strike="noStrike" kern="1200" cap="none" dirty="0">
                  <a:solidFill>
                    <a:srgbClr val="002060"/>
                  </a:solidFill>
                  <a:latin typeface="Georgia" panose="02040502050405020303" pitchFamily="18" charset="0"/>
                  <a:ea typeface="Arial"/>
                  <a:cs typeface="Arial"/>
                  <a:sym typeface="Arial"/>
                </a:rPr>
                <a:t>dditional </a:t>
              </a:r>
              <a:r>
                <a:rPr lang="en-US" sz="2100" i="1" dirty="0">
                  <a:solidFill>
                    <a:srgbClr val="002060"/>
                  </a:solidFill>
                  <a:latin typeface="Georgia" panose="02040502050405020303" pitchFamily="18" charset="0"/>
                  <a:ea typeface="Arial"/>
                  <a:cs typeface="Arial"/>
                  <a:sym typeface="Arial"/>
                </a:rPr>
                <a:t>E</a:t>
              </a:r>
              <a:r>
                <a:rPr lang="en-US" sz="2100" b="0" i="1" u="none" strike="noStrike" kern="1200" cap="none" dirty="0">
                  <a:solidFill>
                    <a:srgbClr val="002060"/>
                  </a:solidFill>
                  <a:latin typeface="Georgia" panose="02040502050405020303" pitchFamily="18" charset="0"/>
                  <a:ea typeface="Arial"/>
                  <a:cs typeface="Arial"/>
                  <a:sym typeface="Arial"/>
                </a:rPr>
                <a:t>valuations </a:t>
              </a:r>
              <a:r>
                <a:rPr lang="en-US" sz="2100" b="0" i="0" u="none" strike="noStrike" kern="1200" cap="none" dirty="0">
                  <a:solidFill>
                    <a:srgbClr val="002060"/>
                  </a:solidFill>
                  <a:latin typeface="Georgia" panose="02040502050405020303" pitchFamily="18" charset="0"/>
                  <a:ea typeface="Arial"/>
                  <a:cs typeface="Arial"/>
                  <a:sym typeface="Arial"/>
                </a:rPr>
                <a:t>round in MyVote</a:t>
              </a:r>
              <a:endParaRPr lang="en-US" sz="2100" kern="1200" dirty="0">
                <a:solidFill>
                  <a:srgbClr val="002060"/>
                </a:solidFill>
                <a:latin typeface="Georgia" panose="02040502050405020303" pitchFamily="18" charset="0"/>
              </a:endParaRPr>
            </a:p>
          </p:txBody>
        </p:sp>
      </p:grpSp>
      <p:grpSp>
        <p:nvGrpSpPr>
          <p:cNvPr id="5" name="Group 4">
            <a:extLst>
              <a:ext uri="{FF2B5EF4-FFF2-40B4-BE49-F238E27FC236}">
                <a16:creationId xmlns:a16="http://schemas.microsoft.com/office/drawing/2014/main" id="{621B8DBF-4491-4478-A106-BDDF33266B53}"/>
              </a:ext>
            </a:extLst>
          </p:cNvPr>
          <p:cNvGrpSpPr/>
          <p:nvPr/>
        </p:nvGrpSpPr>
        <p:grpSpPr>
          <a:xfrm>
            <a:off x="6019795" y="979324"/>
            <a:ext cx="2816441" cy="1363826"/>
            <a:chOff x="6161557" y="680942"/>
            <a:chExt cx="2793616" cy="1630818"/>
          </a:xfrm>
        </p:grpSpPr>
        <p:sp>
          <p:nvSpPr>
            <p:cNvPr id="15" name="Rectangle 14">
              <a:extLst>
                <a:ext uri="{FF2B5EF4-FFF2-40B4-BE49-F238E27FC236}">
                  <a16:creationId xmlns:a16="http://schemas.microsoft.com/office/drawing/2014/main" id="{A0AD460B-BCD8-46D8-AFA7-403F4327EDC5}"/>
                </a:ext>
              </a:extLst>
            </p:cNvPr>
            <p:cNvSpPr/>
            <p:nvPr/>
          </p:nvSpPr>
          <p:spPr>
            <a:xfrm>
              <a:off x="6237143"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16" name="TextBox 15">
              <a:extLst>
                <a:ext uri="{FF2B5EF4-FFF2-40B4-BE49-F238E27FC236}">
                  <a16:creationId xmlns:a16="http://schemas.microsoft.com/office/drawing/2014/main" id="{87426226-AF49-4AA6-8B30-9EE3301020BE}"/>
                </a:ext>
              </a:extLst>
            </p:cNvPr>
            <p:cNvSpPr txBox="1"/>
            <p:nvPr/>
          </p:nvSpPr>
          <p:spPr>
            <a:xfrm>
              <a:off x="6161557" y="680942"/>
              <a:ext cx="2793616"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002060"/>
                  </a:solidFill>
                  <a:latin typeface="Georgia" panose="02040502050405020303" pitchFamily="18" charset="0"/>
                </a:rPr>
                <a:t>3. EVC brings first PNM profile forward to the chapter</a:t>
              </a:r>
            </a:p>
          </p:txBody>
        </p:sp>
      </p:grpSp>
      <p:grpSp>
        <p:nvGrpSpPr>
          <p:cNvPr id="6" name="Group 5">
            <a:extLst>
              <a:ext uri="{FF2B5EF4-FFF2-40B4-BE49-F238E27FC236}">
                <a16:creationId xmlns:a16="http://schemas.microsoft.com/office/drawing/2014/main" id="{2C4FD6DE-A7E5-4F4F-BFFC-B1F750E8D044}"/>
              </a:ext>
            </a:extLst>
          </p:cNvPr>
          <p:cNvGrpSpPr/>
          <p:nvPr/>
        </p:nvGrpSpPr>
        <p:grpSpPr>
          <a:xfrm>
            <a:off x="307763" y="2571750"/>
            <a:ext cx="2740237" cy="1363826"/>
            <a:chOff x="7220" y="2936908"/>
            <a:chExt cx="2718030" cy="1630818"/>
          </a:xfrm>
        </p:grpSpPr>
        <p:sp>
          <p:nvSpPr>
            <p:cNvPr id="13" name="Rectangle 12">
              <a:extLst>
                <a:ext uri="{FF2B5EF4-FFF2-40B4-BE49-F238E27FC236}">
                  <a16:creationId xmlns:a16="http://schemas.microsoft.com/office/drawing/2014/main" id="{DB3BFB06-1BB4-4141-8F7B-43E1AE65634A}"/>
                </a:ext>
              </a:extLst>
            </p:cNvPr>
            <p:cNvSpPr/>
            <p:nvPr/>
          </p:nvSpPr>
          <p:spPr>
            <a:xfrm>
              <a:off x="7220" y="2936908"/>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14" name="TextBox 13">
              <a:extLst>
                <a:ext uri="{FF2B5EF4-FFF2-40B4-BE49-F238E27FC236}">
                  <a16:creationId xmlns:a16="http://schemas.microsoft.com/office/drawing/2014/main" id="{6D819B4E-FCA1-4D49-9B1A-FD30C54E23A4}"/>
                </a:ext>
              </a:extLst>
            </p:cNvPr>
            <p:cNvSpPr txBox="1"/>
            <p:nvPr/>
          </p:nvSpPr>
          <p:spPr>
            <a:xfrm>
              <a:off x="7220" y="2936908"/>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4. Up to three members speak on the PNMs behalf, 30-45 seconds each</a:t>
              </a:r>
              <a:endParaRPr lang="en-US" sz="2100" kern="1200" dirty="0">
                <a:solidFill>
                  <a:srgbClr val="002060"/>
                </a:solidFill>
                <a:latin typeface="Georgia" panose="02040502050405020303" pitchFamily="18" charset="0"/>
              </a:endParaRPr>
            </a:p>
          </p:txBody>
        </p:sp>
      </p:grpSp>
      <p:grpSp>
        <p:nvGrpSpPr>
          <p:cNvPr id="7" name="Group 6">
            <a:extLst>
              <a:ext uri="{FF2B5EF4-FFF2-40B4-BE49-F238E27FC236}">
                <a16:creationId xmlns:a16="http://schemas.microsoft.com/office/drawing/2014/main" id="{6907F3F3-45BC-450F-863A-47F944C93183}"/>
              </a:ext>
            </a:extLst>
          </p:cNvPr>
          <p:cNvGrpSpPr/>
          <p:nvPr/>
        </p:nvGrpSpPr>
        <p:grpSpPr>
          <a:xfrm>
            <a:off x="3212984" y="2571750"/>
            <a:ext cx="2740237" cy="1371598"/>
            <a:chOff x="3350398" y="2563146"/>
            <a:chExt cx="2718030" cy="1640112"/>
          </a:xfrm>
        </p:grpSpPr>
        <p:sp>
          <p:nvSpPr>
            <p:cNvPr id="11" name="Rectangle 10">
              <a:extLst>
                <a:ext uri="{FF2B5EF4-FFF2-40B4-BE49-F238E27FC236}">
                  <a16:creationId xmlns:a16="http://schemas.microsoft.com/office/drawing/2014/main" id="{BB7F16DB-4D46-424E-8786-92AE75AC6EA0}"/>
                </a:ext>
              </a:extLst>
            </p:cNvPr>
            <p:cNvSpPr/>
            <p:nvPr/>
          </p:nvSpPr>
          <p:spPr>
            <a:xfrm>
              <a:off x="3350398" y="2563146"/>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12" name="TextBox 11">
              <a:extLst>
                <a:ext uri="{FF2B5EF4-FFF2-40B4-BE49-F238E27FC236}">
                  <a16:creationId xmlns:a16="http://schemas.microsoft.com/office/drawing/2014/main" id="{D1600E0E-39AF-4414-BAFE-603107DC0461}"/>
                </a:ext>
              </a:extLst>
            </p:cNvPr>
            <p:cNvSpPr txBox="1"/>
            <p:nvPr/>
          </p:nvSpPr>
          <p:spPr>
            <a:xfrm>
              <a:off x="3350398" y="2572442"/>
              <a:ext cx="2718030" cy="1630816"/>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5. All chapter members are asked to vote on a 1-3-5 scale</a:t>
              </a:r>
              <a:endParaRPr lang="en-US" sz="2100" kern="1200" dirty="0">
                <a:solidFill>
                  <a:srgbClr val="002060"/>
                </a:solidFill>
                <a:latin typeface="Georgia" panose="02040502050405020303" pitchFamily="18" charset="0"/>
              </a:endParaRPr>
            </a:p>
          </p:txBody>
        </p:sp>
      </p:grpSp>
      <p:grpSp>
        <p:nvGrpSpPr>
          <p:cNvPr id="8" name="Group 7">
            <a:extLst>
              <a:ext uri="{FF2B5EF4-FFF2-40B4-BE49-F238E27FC236}">
                <a16:creationId xmlns:a16="http://schemas.microsoft.com/office/drawing/2014/main" id="{9BA607A7-1970-4CF0-88C4-0C519510CAC7}"/>
              </a:ext>
            </a:extLst>
          </p:cNvPr>
          <p:cNvGrpSpPr/>
          <p:nvPr/>
        </p:nvGrpSpPr>
        <p:grpSpPr>
          <a:xfrm>
            <a:off x="6095995" y="2571749"/>
            <a:ext cx="2740241" cy="1363825"/>
            <a:chOff x="6237140" y="2563143"/>
            <a:chExt cx="2718034" cy="1630818"/>
          </a:xfrm>
        </p:grpSpPr>
        <p:sp>
          <p:nvSpPr>
            <p:cNvPr id="9" name="Rectangle 8">
              <a:extLst>
                <a:ext uri="{FF2B5EF4-FFF2-40B4-BE49-F238E27FC236}">
                  <a16:creationId xmlns:a16="http://schemas.microsoft.com/office/drawing/2014/main" id="{9DA2F8B7-F4CF-4032-8966-775EED90A80B}"/>
                </a:ext>
              </a:extLst>
            </p:cNvPr>
            <p:cNvSpPr/>
            <p:nvPr/>
          </p:nvSpPr>
          <p:spPr>
            <a:xfrm>
              <a:off x="6237140" y="2563143"/>
              <a:ext cx="2718030" cy="1630817"/>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sp>
        <p:sp>
          <p:nvSpPr>
            <p:cNvPr id="10" name="TextBox 9">
              <a:extLst>
                <a:ext uri="{FF2B5EF4-FFF2-40B4-BE49-F238E27FC236}">
                  <a16:creationId xmlns:a16="http://schemas.microsoft.com/office/drawing/2014/main" id="{836718DE-2D82-42F5-96A1-82C74F947C02}"/>
                </a:ext>
              </a:extLst>
            </p:cNvPr>
            <p:cNvSpPr txBox="1"/>
            <p:nvPr/>
          </p:nvSpPr>
          <p:spPr>
            <a:xfrm>
              <a:off x="6237144" y="2563144"/>
              <a:ext cx="2718030" cy="1630817"/>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kern="1200" dirty="0">
                  <a:solidFill>
                    <a:srgbClr val="002060"/>
                  </a:solidFill>
                  <a:latin typeface="Georgia" panose="02040502050405020303" pitchFamily="18" charset="0"/>
                </a:rPr>
                <a:t>6. EVC brings next profile forward</a:t>
              </a:r>
            </a:p>
          </p:txBody>
        </p:sp>
      </p:grpSp>
    </p:spTree>
    <p:extLst>
      <p:ext uri="{BB962C8B-B14F-4D97-AF65-F5344CB8AC3E}">
        <p14:creationId xmlns:p14="http://schemas.microsoft.com/office/powerpoint/2010/main" val="2738743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1077218"/>
          </a:xfrm>
          <a:prstGeom prst="rect">
            <a:avLst/>
          </a:prstGeom>
        </p:spPr>
        <p:txBody>
          <a:bodyPr wrap="square">
            <a:spAutoFit/>
          </a:bodyPr>
          <a:lstStyle/>
          <a:p>
            <a:pPr>
              <a:spcAft>
                <a:spcPts val="1125"/>
              </a:spcAft>
            </a:pPr>
            <a:r>
              <a:rPr lang="en-US" sz="3200" b="1" dirty="0">
                <a:solidFill>
                  <a:srgbClr val="DC948A"/>
                </a:solidFill>
                <a:latin typeface="+mj-lt"/>
              </a:rPr>
              <a:t>Additional Evaluations Step 4: Speaking Up About a PNM</a:t>
            </a:r>
          </a:p>
        </p:txBody>
      </p:sp>
      <p:grpSp>
        <p:nvGrpSpPr>
          <p:cNvPr id="21" name="Group 20">
            <a:extLst>
              <a:ext uri="{FF2B5EF4-FFF2-40B4-BE49-F238E27FC236}">
                <a16:creationId xmlns:a16="http://schemas.microsoft.com/office/drawing/2014/main" id="{37DFD2F8-11B2-4332-88C6-092CF77E1426}"/>
              </a:ext>
            </a:extLst>
          </p:cNvPr>
          <p:cNvGrpSpPr/>
          <p:nvPr/>
        </p:nvGrpSpPr>
        <p:grpSpPr>
          <a:xfrm>
            <a:off x="838200" y="1428750"/>
            <a:ext cx="2505063" cy="522844"/>
            <a:chOff x="3186" y="158618"/>
            <a:chExt cx="3107233" cy="403746"/>
          </a:xfrm>
        </p:grpSpPr>
        <p:sp>
          <p:nvSpPr>
            <p:cNvPr id="37" name="Rectangle 36">
              <a:extLst>
                <a:ext uri="{FF2B5EF4-FFF2-40B4-BE49-F238E27FC236}">
                  <a16:creationId xmlns:a16="http://schemas.microsoft.com/office/drawing/2014/main" id="{22D82782-C683-4CE7-A0B8-3F0DBD70CE78}"/>
                </a:ext>
              </a:extLst>
            </p:cNvPr>
            <p:cNvSpPr/>
            <p:nvPr/>
          </p:nvSpPr>
          <p:spPr>
            <a:xfrm>
              <a:off x="3186"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8" name="TextBox 37">
              <a:extLst>
                <a:ext uri="{FF2B5EF4-FFF2-40B4-BE49-F238E27FC236}">
                  <a16:creationId xmlns:a16="http://schemas.microsoft.com/office/drawing/2014/main" id="{49A16A76-84A6-4E18-81FD-EBCE43222F8B}"/>
                </a:ext>
              </a:extLst>
            </p:cNvPr>
            <p:cNvSpPr txBox="1"/>
            <p:nvPr/>
          </p:nvSpPr>
          <p:spPr>
            <a:xfrm>
              <a:off x="3186" y="158618"/>
              <a:ext cx="3107233" cy="403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Who can speak?</a:t>
              </a:r>
            </a:p>
          </p:txBody>
        </p:sp>
      </p:grpSp>
      <p:grpSp>
        <p:nvGrpSpPr>
          <p:cNvPr id="22" name="Group 21">
            <a:extLst>
              <a:ext uri="{FF2B5EF4-FFF2-40B4-BE49-F238E27FC236}">
                <a16:creationId xmlns:a16="http://schemas.microsoft.com/office/drawing/2014/main" id="{FFF3D541-7AE7-4B0A-8B54-F9BA73EA5F2F}"/>
              </a:ext>
            </a:extLst>
          </p:cNvPr>
          <p:cNvGrpSpPr/>
          <p:nvPr/>
        </p:nvGrpSpPr>
        <p:grpSpPr>
          <a:xfrm>
            <a:off x="838200" y="1951594"/>
            <a:ext cx="2505063" cy="2449912"/>
            <a:chOff x="3186" y="562364"/>
            <a:chExt cx="3107233" cy="2449912"/>
          </a:xfrm>
        </p:grpSpPr>
        <p:sp>
          <p:nvSpPr>
            <p:cNvPr id="35" name="Rectangle 34">
              <a:extLst>
                <a:ext uri="{FF2B5EF4-FFF2-40B4-BE49-F238E27FC236}">
                  <a16:creationId xmlns:a16="http://schemas.microsoft.com/office/drawing/2014/main" id="{E258A3B1-5CF4-4011-9F49-E61EB2ABBBF3}"/>
                </a:ext>
              </a:extLst>
            </p:cNvPr>
            <p:cNvSpPr/>
            <p:nvPr/>
          </p:nvSpPr>
          <p:spPr>
            <a:xfrm>
              <a:off x="3186"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6" name="TextBox 35">
              <a:extLst>
                <a:ext uri="{FF2B5EF4-FFF2-40B4-BE49-F238E27FC236}">
                  <a16:creationId xmlns:a16="http://schemas.microsoft.com/office/drawing/2014/main" id="{3B203EEF-B302-423D-8D87-A566B0C6E3AC}"/>
                </a:ext>
              </a:extLst>
            </p:cNvPr>
            <p:cNvSpPr txBox="1"/>
            <p:nvPr/>
          </p:nvSpPr>
          <p:spPr>
            <a:xfrm>
              <a:off x="3186"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Anyone who has spoken to the PNM or a member who has known the PNM prior to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Someone who knew her before but has not has the chance to talk to her during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Any member regardless of whether or not she is in good standing.</a:t>
              </a:r>
            </a:p>
            <a:p>
              <a:pPr marL="114300" lvl="1" indent="-114300" algn="l" defTabSz="622300">
                <a:lnSpc>
                  <a:spcPct val="90000"/>
                </a:lnSpc>
                <a:spcBef>
                  <a:spcPct val="0"/>
                </a:spcBef>
                <a:spcAft>
                  <a:spcPct val="15000"/>
                </a:spcAft>
                <a:buChar char="•"/>
              </a:pPr>
              <a:r>
                <a:rPr lang="en-US" sz="1200" b="1" kern="1200" dirty="0">
                  <a:solidFill>
                    <a:schemeClr val="tx2"/>
                  </a:solidFill>
                  <a:latin typeface="Georgia" panose="02040502050405020303" pitchFamily="18" charset="0"/>
                </a:rPr>
                <a:t>EVC TIP: </a:t>
              </a:r>
              <a:r>
                <a:rPr lang="en-US" sz="1200" b="0" kern="1200" dirty="0">
                  <a:solidFill>
                    <a:schemeClr val="tx2"/>
                  </a:solidFill>
                  <a:latin typeface="Georgia" panose="02040502050405020303" pitchFamily="18" charset="0"/>
                </a:rPr>
                <a:t>look at </a:t>
              </a:r>
              <a:r>
                <a:rPr lang="en-US" sz="1200" b="0" kern="1200" dirty="0" err="1">
                  <a:solidFill>
                    <a:schemeClr val="tx2"/>
                  </a:solidFill>
                  <a:latin typeface="Georgia" panose="02040502050405020303" pitchFamily="18" charset="0"/>
                </a:rPr>
                <a:t>MyVote</a:t>
              </a:r>
              <a:r>
                <a:rPr lang="en-US" sz="1200" b="0" kern="1200" dirty="0">
                  <a:solidFill>
                    <a:schemeClr val="tx2"/>
                  </a:solidFill>
                  <a:latin typeface="Georgia" panose="02040502050405020303" pitchFamily="18" charset="0"/>
                </a:rPr>
                <a:t> comments to identify members to speak.</a:t>
              </a:r>
              <a:endParaRPr lang="en-US" sz="1200" b="1" kern="1200" dirty="0">
                <a:solidFill>
                  <a:schemeClr val="tx2"/>
                </a:solidFill>
                <a:latin typeface="Georgia" panose="02040502050405020303" pitchFamily="18" charset="0"/>
              </a:endParaRPr>
            </a:p>
          </p:txBody>
        </p:sp>
      </p:grpSp>
      <p:grpSp>
        <p:nvGrpSpPr>
          <p:cNvPr id="23" name="Group 22">
            <a:extLst>
              <a:ext uri="{FF2B5EF4-FFF2-40B4-BE49-F238E27FC236}">
                <a16:creationId xmlns:a16="http://schemas.microsoft.com/office/drawing/2014/main" id="{63446472-BC83-411E-A3C1-319C424C5ADA}"/>
              </a:ext>
            </a:extLst>
          </p:cNvPr>
          <p:cNvGrpSpPr/>
          <p:nvPr/>
        </p:nvGrpSpPr>
        <p:grpSpPr>
          <a:xfrm>
            <a:off x="3505200" y="1428750"/>
            <a:ext cx="2667000" cy="519552"/>
            <a:chOff x="3545433" y="154321"/>
            <a:chExt cx="3107233" cy="408043"/>
          </a:xfrm>
        </p:grpSpPr>
        <p:sp>
          <p:nvSpPr>
            <p:cNvPr id="33" name="Rectangle 32">
              <a:extLst>
                <a:ext uri="{FF2B5EF4-FFF2-40B4-BE49-F238E27FC236}">
                  <a16:creationId xmlns:a16="http://schemas.microsoft.com/office/drawing/2014/main" id="{D0C201D2-37BB-4388-BFE2-47BB7E9FE8E8}"/>
                </a:ext>
              </a:extLst>
            </p:cNvPr>
            <p:cNvSpPr/>
            <p:nvPr/>
          </p:nvSpPr>
          <p:spPr>
            <a:xfrm>
              <a:off x="3545433"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4" name="TextBox 33">
              <a:extLst>
                <a:ext uri="{FF2B5EF4-FFF2-40B4-BE49-F238E27FC236}">
                  <a16:creationId xmlns:a16="http://schemas.microsoft.com/office/drawing/2014/main" id="{944F289B-802F-47E7-8805-4A4EE28DC887}"/>
                </a:ext>
              </a:extLst>
            </p:cNvPr>
            <p:cNvSpPr txBox="1"/>
            <p:nvPr/>
          </p:nvSpPr>
          <p:spPr>
            <a:xfrm>
              <a:off x="3545433" y="154321"/>
              <a:ext cx="3107233" cy="4080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What should they say?</a:t>
              </a:r>
            </a:p>
          </p:txBody>
        </p:sp>
      </p:grpSp>
      <p:grpSp>
        <p:nvGrpSpPr>
          <p:cNvPr id="24" name="Group 23">
            <a:extLst>
              <a:ext uri="{FF2B5EF4-FFF2-40B4-BE49-F238E27FC236}">
                <a16:creationId xmlns:a16="http://schemas.microsoft.com/office/drawing/2014/main" id="{DEF6B37A-8E3C-4415-B72D-196991F356F2}"/>
              </a:ext>
            </a:extLst>
          </p:cNvPr>
          <p:cNvGrpSpPr/>
          <p:nvPr/>
        </p:nvGrpSpPr>
        <p:grpSpPr>
          <a:xfrm>
            <a:off x="3505200" y="1948302"/>
            <a:ext cx="2667000" cy="2449912"/>
            <a:chOff x="3545433" y="562364"/>
            <a:chExt cx="3107233" cy="2449912"/>
          </a:xfrm>
        </p:grpSpPr>
        <p:sp>
          <p:nvSpPr>
            <p:cNvPr id="31" name="Rectangle 30">
              <a:extLst>
                <a:ext uri="{FF2B5EF4-FFF2-40B4-BE49-F238E27FC236}">
                  <a16:creationId xmlns:a16="http://schemas.microsoft.com/office/drawing/2014/main" id="{A12911DE-DFF0-4DDF-A378-0D18F3104EF5}"/>
                </a:ext>
              </a:extLst>
            </p:cNvPr>
            <p:cNvSpPr/>
            <p:nvPr/>
          </p:nvSpPr>
          <p:spPr>
            <a:xfrm>
              <a:off x="3545433"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2" name="TextBox 31">
              <a:extLst>
                <a:ext uri="{FF2B5EF4-FFF2-40B4-BE49-F238E27FC236}">
                  <a16:creationId xmlns:a16="http://schemas.microsoft.com/office/drawing/2014/main" id="{D72137A2-1664-4448-ACF4-F7EB0E674BE5}"/>
                </a:ext>
              </a:extLst>
            </p:cNvPr>
            <p:cNvSpPr txBox="1"/>
            <p:nvPr/>
          </p:nvSpPr>
          <p:spPr>
            <a:xfrm>
              <a:off x="3545433" y="562364"/>
              <a:ext cx="3107233" cy="2449912"/>
            </a:xfrm>
            <a:prstGeom prst="rect">
              <a:avLst/>
            </a:prstGeom>
            <a:ln>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The member should speak about her own experience with the PNM prior to or during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Adjectives are a good place to start, but this should dive deeper. Think </a:t>
              </a:r>
              <a:r>
                <a:rPr lang="en-US" sz="1200" i="1" kern="1200" dirty="0">
                  <a:solidFill>
                    <a:schemeClr val="tx2"/>
                  </a:solidFill>
                  <a:latin typeface="Georgia" panose="02040502050405020303" pitchFamily="18" charset="0"/>
                </a:rPr>
                <a:t>how do I know this</a:t>
              </a:r>
              <a:r>
                <a:rPr lang="en-US" sz="1200" i="0" kern="1200" dirty="0">
                  <a:solidFill>
                    <a:schemeClr val="tx2"/>
                  </a:solidFill>
                  <a:latin typeface="Georgia" panose="02040502050405020303" pitchFamily="18" charset="0"/>
                </a:rPr>
                <a:t> or </a:t>
              </a:r>
              <a:r>
                <a:rPr lang="en-US" sz="1200" i="1" kern="1200" dirty="0">
                  <a:solidFill>
                    <a:schemeClr val="tx2"/>
                  </a:solidFill>
                  <a:latin typeface="Georgia" panose="02040502050405020303" pitchFamily="18" charset="0"/>
                </a:rPr>
                <a:t>what did she say that tells me this</a:t>
              </a:r>
              <a:r>
                <a:rPr lang="en-US" sz="1200" i="0" kern="1200" dirty="0">
                  <a:solidFill>
                    <a:schemeClr val="tx2"/>
                  </a:solidFill>
                  <a:latin typeface="Georgia" panose="02040502050405020303" pitchFamily="18" charset="0"/>
                </a:rPr>
                <a:t>?</a:t>
              </a:r>
              <a:endParaRPr lang="en-US" sz="1200" kern="1200" dirty="0">
                <a:solidFill>
                  <a:schemeClr val="tx2"/>
                </a:solidFill>
                <a:latin typeface="Georgia" panose="02040502050405020303" pitchFamily="18" charset="0"/>
              </a:endParaRP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Keep it to firsthand experiences ONLY</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Make sure to keep it to 30-45 seconds </a:t>
              </a:r>
            </a:p>
          </p:txBody>
        </p:sp>
      </p:grpSp>
      <p:grpSp>
        <p:nvGrpSpPr>
          <p:cNvPr id="25" name="Group 24">
            <a:extLst>
              <a:ext uri="{FF2B5EF4-FFF2-40B4-BE49-F238E27FC236}">
                <a16:creationId xmlns:a16="http://schemas.microsoft.com/office/drawing/2014/main" id="{74F5597C-EA70-4C4A-97F1-BCAE79B7CAAB}"/>
              </a:ext>
            </a:extLst>
          </p:cNvPr>
          <p:cNvGrpSpPr/>
          <p:nvPr/>
        </p:nvGrpSpPr>
        <p:grpSpPr>
          <a:xfrm>
            <a:off x="6363753" y="1428750"/>
            <a:ext cx="2430970" cy="519552"/>
            <a:chOff x="7087679" y="159164"/>
            <a:chExt cx="3107233" cy="403200"/>
          </a:xfrm>
        </p:grpSpPr>
        <p:sp>
          <p:nvSpPr>
            <p:cNvPr id="29" name="Rectangle 28">
              <a:extLst>
                <a:ext uri="{FF2B5EF4-FFF2-40B4-BE49-F238E27FC236}">
                  <a16:creationId xmlns:a16="http://schemas.microsoft.com/office/drawing/2014/main" id="{4A780958-9EA2-41F6-A2EB-5B83BD5510B6}"/>
                </a:ext>
              </a:extLst>
            </p:cNvPr>
            <p:cNvSpPr/>
            <p:nvPr/>
          </p:nvSpPr>
          <p:spPr>
            <a:xfrm>
              <a:off x="7087679" y="159164"/>
              <a:ext cx="3107233" cy="403200"/>
            </a:xfrm>
            <a:prstGeom prst="rect">
              <a:avLst/>
            </a:prstGeom>
            <a:solidFill>
              <a:srgbClr val="002060"/>
            </a:solidFill>
            <a:ln>
              <a:solidFill>
                <a:srgbClr val="00205B"/>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TextBox 29">
              <a:extLst>
                <a:ext uri="{FF2B5EF4-FFF2-40B4-BE49-F238E27FC236}">
                  <a16:creationId xmlns:a16="http://schemas.microsoft.com/office/drawing/2014/main" id="{9D3459DF-8A92-4042-BC56-4B8601F3B1DA}"/>
                </a:ext>
              </a:extLst>
            </p:cNvPr>
            <p:cNvSpPr txBox="1"/>
            <p:nvPr/>
          </p:nvSpPr>
          <p:spPr>
            <a:xfrm>
              <a:off x="7087679" y="159164"/>
              <a:ext cx="3107233" cy="403200"/>
            </a:xfrm>
            <a:prstGeom prst="rect">
              <a:avLst/>
            </a:prstGeom>
            <a:ln>
              <a:solidFill>
                <a:srgbClr val="00205B"/>
              </a:solidFill>
            </a:ln>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What shouldn't they say?</a:t>
              </a:r>
            </a:p>
          </p:txBody>
        </p:sp>
      </p:grpSp>
      <p:grpSp>
        <p:nvGrpSpPr>
          <p:cNvPr id="26" name="Group 25">
            <a:extLst>
              <a:ext uri="{FF2B5EF4-FFF2-40B4-BE49-F238E27FC236}">
                <a16:creationId xmlns:a16="http://schemas.microsoft.com/office/drawing/2014/main" id="{1B1F69EE-5C38-4D7C-8B96-B084CC6C8B3B}"/>
              </a:ext>
            </a:extLst>
          </p:cNvPr>
          <p:cNvGrpSpPr/>
          <p:nvPr/>
        </p:nvGrpSpPr>
        <p:grpSpPr>
          <a:xfrm>
            <a:off x="6363753" y="1948302"/>
            <a:ext cx="2430970" cy="2449912"/>
            <a:chOff x="7087679" y="562364"/>
            <a:chExt cx="3107233" cy="2449912"/>
          </a:xfrm>
        </p:grpSpPr>
        <p:sp>
          <p:nvSpPr>
            <p:cNvPr id="27" name="Rectangle 26">
              <a:extLst>
                <a:ext uri="{FF2B5EF4-FFF2-40B4-BE49-F238E27FC236}">
                  <a16:creationId xmlns:a16="http://schemas.microsoft.com/office/drawing/2014/main" id="{33459F53-C758-469F-865A-325062026B0B}"/>
                </a:ext>
              </a:extLst>
            </p:cNvPr>
            <p:cNvSpPr/>
            <p:nvPr/>
          </p:nvSpPr>
          <p:spPr>
            <a:xfrm>
              <a:off x="7087679" y="562364"/>
              <a:ext cx="3107233" cy="2449912"/>
            </a:xfrm>
            <a:prstGeom prst="rect">
              <a:avLst/>
            </a:prstGeom>
            <a:solidFill>
              <a:schemeClr val="bg1">
                <a:alpha val="90000"/>
              </a:schemeClr>
            </a:solidFill>
            <a:ln w="9525">
              <a:solidFill>
                <a:srgbClr val="00205B"/>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8" name="TextBox 27">
              <a:extLst>
                <a:ext uri="{FF2B5EF4-FFF2-40B4-BE49-F238E27FC236}">
                  <a16:creationId xmlns:a16="http://schemas.microsoft.com/office/drawing/2014/main" id="{7AD0F4A3-6A48-4996-B280-43E5F44C875F}"/>
                </a:ext>
              </a:extLst>
            </p:cNvPr>
            <p:cNvSpPr txBox="1"/>
            <p:nvPr/>
          </p:nvSpPr>
          <p:spPr>
            <a:xfrm>
              <a:off x="7087679"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This is not the place to discuss what someone heard about her or a non-member’s interaction with the PNM. Focus on first-hand interactions with the PNM that speak to the values of Delta Gamma.</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We also do not want to spend time talking about how “cute” or “nice” or “wonderful” the PNM is. Give specifics of WHY she would be an asset to the chapter.</a:t>
              </a:r>
            </a:p>
          </p:txBody>
        </p:sp>
      </p:grpSp>
    </p:spTree>
    <p:extLst>
      <p:ext uri="{BB962C8B-B14F-4D97-AF65-F5344CB8AC3E}">
        <p14:creationId xmlns:p14="http://schemas.microsoft.com/office/powerpoint/2010/main" val="681722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3175228"/>
          </a:xfrm>
          <a:prstGeom prst="rect">
            <a:avLst/>
          </a:prstGeom>
        </p:spPr>
        <p:txBody>
          <a:bodyPr wrap="square">
            <a:spAutoFit/>
          </a:bodyPr>
          <a:lstStyle/>
          <a:p>
            <a:pPr>
              <a:spcAft>
                <a:spcPts val="1125"/>
              </a:spcAft>
            </a:pPr>
            <a:r>
              <a:rPr lang="en-US" sz="3200" b="1" dirty="0">
                <a:solidFill>
                  <a:srgbClr val="DC948A"/>
                </a:solidFill>
                <a:latin typeface="+mj-lt"/>
              </a:rPr>
              <a:t>Additional Evaluations Step 4 Example</a:t>
            </a:r>
          </a:p>
          <a:p>
            <a:pPr>
              <a:spcAft>
                <a:spcPts val="375"/>
              </a:spcAft>
            </a:pPr>
            <a:r>
              <a:rPr lang="en-US" sz="1400" dirty="0">
                <a:solidFill>
                  <a:srgbClr val="002060"/>
                </a:solidFill>
                <a:latin typeface="+mj-lt"/>
              </a:rPr>
              <a:t>“I have known this PNM since my sophomore year of high school.  We were on the cheer squad together, and she was an extremely hard worker. She showed up to everything on time and was always the last one to leave.  When we spoke today, she talked about wanting to find a place on campus where she can continue to be involved and continue to make connections with people. She wants to contribute to something outside of herself, and that is why she came through recruitment. She said she could see herself connecting with the women in our chapter.” </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3015828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Score: Additional Evaluations</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560577"/>
            <a:ext cx="4419601"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She should be low on our Bid List</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9" y="2644259"/>
            <a:ext cx="4386662"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Unsure or “I am more passionate about other PNMs”</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0" y="4037396"/>
            <a:ext cx="4953000"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want her to be a Delta Gamma. She needs to be on the top of our Bid List.</a:t>
            </a:r>
          </a:p>
        </p:txBody>
      </p:sp>
      <p:sp>
        <p:nvSpPr>
          <p:cNvPr id="2" name="TextBox 1">
            <a:extLst>
              <a:ext uri="{FF2B5EF4-FFF2-40B4-BE49-F238E27FC236}">
                <a16:creationId xmlns:a16="http://schemas.microsoft.com/office/drawing/2014/main" id="{FD0818BC-49DC-477C-80DA-27808005EBE5}"/>
              </a:ext>
            </a:extLst>
          </p:cNvPr>
          <p:cNvSpPr txBox="1"/>
          <p:nvPr/>
        </p:nvSpPr>
        <p:spPr>
          <a:xfrm>
            <a:off x="6745132" y="937807"/>
            <a:ext cx="2195170" cy="2646878"/>
          </a:xfrm>
          <a:prstGeom prst="rect">
            <a:avLst/>
          </a:prstGeom>
          <a:solidFill>
            <a:srgbClr val="00205B"/>
          </a:solidFill>
        </p:spPr>
        <p:txBody>
          <a:bodyPr wrap="square" rtlCol="0">
            <a:spAutoFit/>
          </a:bodyPr>
          <a:lstStyle/>
          <a:p>
            <a:pPr algn="ctr"/>
            <a:r>
              <a:rPr lang="en-US" sz="1200" b="1" dirty="0">
                <a:solidFill>
                  <a:schemeClr val="bg1"/>
                </a:solidFill>
                <a:latin typeface="Tropiline" pitchFamily="50" charset="0"/>
              </a:rPr>
              <a:t>Reminders</a:t>
            </a:r>
          </a:p>
          <a:p>
            <a:pPr marL="285750" indent="-285750">
              <a:buFont typeface="Arial" panose="020B0604020202020204" pitchFamily="34" charset="0"/>
              <a:buChar char="•"/>
            </a:pPr>
            <a:r>
              <a:rPr lang="en-US" sz="1100" dirty="0">
                <a:solidFill>
                  <a:schemeClr val="bg1"/>
                </a:solidFill>
                <a:latin typeface="Tropiline" pitchFamily="50" charset="0"/>
              </a:rPr>
              <a:t>ALL chapter members should be voting during Additional Evaluations regardless of whether they met her so it is VERY important that discussion is helpful, informative, and relevant to voting.</a:t>
            </a:r>
          </a:p>
          <a:p>
            <a:pPr marL="285750" indent="-285750">
              <a:buFont typeface="Arial" panose="020B0604020202020204" pitchFamily="34" charset="0"/>
              <a:buChar char="•"/>
            </a:pPr>
            <a:r>
              <a:rPr lang="en-US" sz="1100" dirty="0">
                <a:solidFill>
                  <a:schemeClr val="bg1"/>
                </a:solidFill>
                <a:latin typeface="Tropiline" pitchFamily="50" charset="0"/>
              </a:rPr>
              <a:t>This is NOT a time for group think. Make sure the chapter is voting on the QUALITY of what they heard, not WHO they heard it from.</a:t>
            </a:r>
          </a:p>
        </p:txBody>
      </p:sp>
    </p:spTree>
    <p:extLst>
      <p:ext uri="{BB962C8B-B14F-4D97-AF65-F5344CB8AC3E}">
        <p14:creationId xmlns:p14="http://schemas.microsoft.com/office/powerpoint/2010/main" val="3611468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2569934"/>
          </a:xfrm>
          <a:prstGeom prst="rect">
            <a:avLst/>
          </a:prstGeom>
        </p:spPr>
        <p:txBody>
          <a:bodyPr wrap="square">
            <a:spAutoFit/>
          </a:bodyPr>
          <a:lstStyle/>
          <a:p>
            <a:pPr>
              <a:spcAft>
                <a:spcPts val="1125"/>
              </a:spcAft>
            </a:pPr>
            <a:r>
              <a:rPr lang="en-US" sz="3200" b="1" dirty="0">
                <a:solidFill>
                  <a:srgbClr val="DC948A"/>
                </a:solidFill>
                <a:latin typeface="+mj-lt"/>
              </a:rPr>
              <a:t>Preference Score</a:t>
            </a:r>
          </a:p>
          <a:p>
            <a:pPr>
              <a:spcAft>
                <a:spcPts val="375"/>
              </a:spcAft>
            </a:pPr>
            <a:r>
              <a:rPr lang="en-US" sz="1400" b="1" dirty="0">
                <a:solidFill>
                  <a:srgbClr val="002060"/>
                </a:solidFill>
                <a:latin typeface="+mj-lt"/>
              </a:rPr>
              <a:t>Preference Scores are given ONLY by chapter members who talked to the PNM during preference. </a:t>
            </a:r>
            <a:endParaRPr lang="en-US" sz="1400" dirty="0">
              <a:solidFill>
                <a:srgbClr val="002060"/>
              </a:solidFill>
              <a:latin typeface="+mj-lt"/>
            </a:endParaRPr>
          </a:p>
          <a:p>
            <a:pPr marL="285750" indent="-285750">
              <a:spcAft>
                <a:spcPts val="375"/>
              </a:spcAft>
              <a:buFont typeface="Arial" panose="020B0604020202020204" pitchFamily="34" charset="0"/>
              <a:buChar char="•"/>
            </a:pPr>
            <a:r>
              <a:rPr lang="en-US" sz="1400" dirty="0">
                <a:solidFill>
                  <a:srgbClr val="002060"/>
                </a:solidFill>
                <a:latin typeface="+mj-lt"/>
              </a:rPr>
              <a:t>Each PNM will get 2 scores during preference round, both on a 5-point scale.</a:t>
            </a:r>
          </a:p>
          <a:p>
            <a:pPr marL="285750" indent="-285750">
              <a:spcAft>
                <a:spcPts val="375"/>
              </a:spcAft>
              <a:buFont typeface="Arial" panose="020B0604020202020204" pitchFamily="34" charset="0"/>
              <a:buChar char="•"/>
            </a:pPr>
            <a:r>
              <a:rPr lang="en-US" sz="1400" dirty="0">
                <a:solidFill>
                  <a:srgbClr val="002060"/>
                </a:solidFill>
                <a:latin typeface="+mj-lt"/>
              </a:rPr>
              <a:t>As EVC creates the bid list, they will be looking at and including ALL of the scoring throughout the week in feeding into the PNM’s final score, not just the Preference Score.</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1142639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584775"/>
          </a:xfrm>
          <a:prstGeom prst="rect">
            <a:avLst/>
          </a:prstGeom>
        </p:spPr>
        <p:txBody>
          <a:bodyPr wrap="square">
            <a:spAutoFit/>
          </a:bodyPr>
          <a:lstStyle/>
          <a:p>
            <a:pPr>
              <a:spcAft>
                <a:spcPts val="1125"/>
              </a:spcAft>
            </a:pPr>
            <a:r>
              <a:rPr lang="en-US" sz="3200" b="1" dirty="0">
                <a:solidFill>
                  <a:srgbClr val="DC948A"/>
                </a:solidFill>
                <a:latin typeface="+mj-lt"/>
              </a:rPr>
              <a:t>Score: Preference Round</a:t>
            </a:r>
          </a:p>
        </p:txBody>
      </p:sp>
      <p:grpSp>
        <p:nvGrpSpPr>
          <p:cNvPr id="21" name="Group 20">
            <a:extLst>
              <a:ext uri="{FF2B5EF4-FFF2-40B4-BE49-F238E27FC236}">
                <a16:creationId xmlns:a16="http://schemas.microsoft.com/office/drawing/2014/main" id="{37DFD2F8-11B2-4332-88C6-092CF77E1426}"/>
              </a:ext>
            </a:extLst>
          </p:cNvPr>
          <p:cNvGrpSpPr/>
          <p:nvPr/>
        </p:nvGrpSpPr>
        <p:grpSpPr>
          <a:xfrm>
            <a:off x="2209800" y="971550"/>
            <a:ext cx="2505063" cy="522844"/>
            <a:chOff x="3186" y="158618"/>
            <a:chExt cx="3107233" cy="403746"/>
          </a:xfrm>
        </p:grpSpPr>
        <p:sp>
          <p:nvSpPr>
            <p:cNvPr id="37" name="Rectangle 36">
              <a:extLst>
                <a:ext uri="{FF2B5EF4-FFF2-40B4-BE49-F238E27FC236}">
                  <a16:creationId xmlns:a16="http://schemas.microsoft.com/office/drawing/2014/main" id="{22D82782-C683-4CE7-A0B8-3F0DBD70CE78}"/>
                </a:ext>
              </a:extLst>
            </p:cNvPr>
            <p:cNvSpPr/>
            <p:nvPr/>
          </p:nvSpPr>
          <p:spPr>
            <a:xfrm>
              <a:off x="3186"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8" name="TextBox 37">
              <a:extLst>
                <a:ext uri="{FF2B5EF4-FFF2-40B4-BE49-F238E27FC236}">
                  <a16:creationId xmlns:a16="http://schemas.microsoft.com/office/drawing/2014/main" id="{49A16A76-84A6-4E18-81FD-EBCE43222F8B}"/>
                </a:ext>
              </a:extLst>
            </p:cNvPr>
            <p:cNvSpPr txBox="1"/>
            <p:nvPr/>
          </p:nvSpPr>
          <p:spPr>
            <a:xfrm>
              <a:off x="3186" y="158618"/>
              <a:ext cx="3107233" cy="403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Does the PNM want to be a Delta Gamma?</a:t>
              </a:r>
            </a:p>
          </p:txBody>
        </p:sp>
      </p:grpSp>
      <p:grpSp>
        <p:nvGrpSpPr>
          <p:cNvPr id="22" name="Group 21">
            <a:extLst>
              <a:ext uri="{FF2B5EF4-FFF2-40B4-BE49-F238E27FC236}">
                <a16:creationId xmlns:a16="http://schemas.microsoft.com/office/drawing/2014/main" id="{FFF3D541-7AE7-4B0A-8B54-F9BA73EA5F2F}"/>
              </a:ext>
            </a:extLst>
          </p:cNvPr>
          <p:cNvGrpSpPr/>
          <p:nvPr/>
        </p:nvGrpSpPr>
        <p:grpSpPr>
          <a:xfrm>
            <a:off x="2209800" y="1494394"/>
            <a:ext cx="2505063" cy="2161297"/>
            <a:chOff x="3186" y="562364"/>
            <a:chExt cx="3107233" cy="2449912"/>
          </a:xfrm>
        </p:grpSpPr>
        <p:sp>
          <p:nvSpPr>
            <p:cNvPr id="35" name="Rectangle 34">
              <a:extLst>
                <a:ext uri="{FF2B5EF4-FFF2-40B4-BE49-F238E27FC236}">
                  <a16:creationId xmlns:a16="http://schemas.microsoft.com/office/drawing/2014/main" id="{E258A3B1-5CF4-4011-9F49-E61EB2ABBBF3}"/>
                </a:ext>
              </a:extLst>
            </p:cNvPr>
            <p:cNvSpPr/>
            <p:nvPr/>
          </p:nvSpPr>
          <p:spPr>
            <a:xfrm>
              <a:off x="3186"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6" name="TextBox 35">
              <a:extLst>
                <a:ext uri="{FF2B5EF4-FFF2-40B4-BE49-F238E27FC236}">
                  <a16:creationId xmlns:a16="http://schemas.microsoft.com/office/drawing/2014/main" id="{3B203EEF-B302-423D-8D87-A566B0C6E3AC}"/>
                </a:ext>
              </a:extLst>
            </p:cNvPr>
            <p:cNvSpPr txBox="1"/>
            <p:nvPr/>
          </p:nvSpPr>
          <p:spPr>
            <a:xfrm>
              <a:off x="3186"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1- No. She wants another chapter.</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3- Unsure or weighing both options.</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5- YES! She definitely wants Delta Gamma.</a:t>
              </a:r>
            </a:p>
          </p:txBody>
        </p:sp>
      </p:grpSp>
      <p:grpSp>
        <p:nvGrpSpPr>
          <p:cNvPr id="23" name="Group 22">
            <a:extLst>
              <a:ext uri="{FF2B5EF4-FFF2-40B4-BE49-F238E27FC236}">
                <a16:creationId xmlns:a16="http://schemas.microsoft.com/office/drawing/2014/main" id="{63446472-BC83-411E-A3C1-319C424C5ADA}"/>
              </a:ext>
            </a:extLst>
          </p:cNvPr>
          <p:cNvGrpSpPr/>
          <p:nvPr/>
        </p:nvGrpSpPr>
        <p:grpSpPr>
          <a:xfrm>
            <a:off x="5562600" y="971550"/>
            <a:ext cx="2667000" cy="519552"/>
            <a:chOff x="3545433" y="154321"/>
            <a:chExt cx="3107233" cy="408043"/>
          </a:xfrm>
        </p:grpSpPr>
        <p:sp>
          <p:nvSpPr>
            <p:cNvPr id="33" name="Rectangle 32">
              <a:extLst>
                <a:ext uri="{FF2B5EF4-FFF2-40B4-BE49-F238E27FC236}">
                  <a16:creationId xmlns:a16="http://schemas.microsoft.com/office/drawing/2014/main" id="{D0C201D2-37BB-4388-BFE2-47BB7E9FE8E8}"/>
                </a:ext>
              </a:extLst>
            </p:cNvPr>
            <p:cNvSpPr/>
            <p:nvPr/>
          </p:nvSpPr>
          <p:spPr>
            <a:xfrm>
              <a:off x="3545433"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4" name="TextBox 33">
              <a:extLst>
                <a:ext uri="{FF2B5EF4-FFF2-40B4-BE49-F238E27FC236}">
                  <a16:creationId xmlns:a16="http://schemas.microsoft.com/office/drawing/2014/main" id="{944F289B-802F-47E7-8805-4A4EE28DC887}"/>
                </a:ext>
              </a:extLst>
            </p:cNvPr>
            <p:cNvSpPr txBox="1"/>
            <p:nvPr/>
          </p:nvSpPr>
          <p:spPr>
            <a:xfrm>
              <a:off x="3545433" y="154321"/>
              <a:ext cx="3107233" cy="4080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dirty="0">
                  <a:latin typeface="Georgia" panose="02040502050405020303" pitchFamily="18" charset="0"/>
                </a:rPr>
                <a:t>How much do we want her to be a Delta Gamma?</a:t>
              </a:r>
            </a:p>
          </p:txBody>
        </p:sp>
      </p:grpSp>
      <p:grpSp>
        <p:nvGrpSpPr>
          <p:cNvPr id="24" name="Group 23">
            <a:extLst>
              <a:ext uri="{FF2B5EF4-FFF2-40B4-BE49-F238E27FC236}">
                <a16:creationId xmlns:a16="http://schemas.microsoft.com/office/drawing/2014/main" id="{DEF6B37A-8E3C-4415-B72D-196991F356F2}"/>
              </a:ext>
            </a:extLst>
          </p:cNvPr>
          <p:cNvGrpSpPr/>
          <p:nvPr/>
        </p:nvGrpSpPr>
        <p:grpSpPr>
          <a:xfrm>
            <a:off x="5562600" y="1491102"/>
            <a:ext cx="2667000" cy="2161297"/>
            <a:chOff x="3545433" y="562364"/>
            <a:chExt cx="3107233" cy="2449912"/>
          </a:xfrm>
        </p:grpSpPr>
        <p:sp>
          <p:nvSpPr>
            <p:cNvPr id="31" name="Rectangle 30">
              <a:extLst>
                <a:ext uri="{FF2B5EF4-FFF2-40B4-BE49-F238E27FC236}">
                  <a16:creationId xmlns:a16="http://schemas.microsoft.com/office/drawing/2014/main" id="{A12911DE-DFF0-4DDF-A378-0D18F3104EF5}"/>
                </a:ext>
              </a:extLst>
            </p:cNvPr>
            <p:cNvSpPr/>
            <p:nvPr/>
          </p:nvSpPr>
          <p:spPr>
            <a:xfrm>
              <a:off x="3545433"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2" name="TextBox 31">
              <a:extLst>
                <a:ext uri="{FF2B5EF4-FFF2-40B4-BE49-F238E27FC236}">
                  <a16:creationId xmlns:a16="http://schemas.microsoft.com/office/drawing/2014/main" id="{D72137A2-1664-4448-ACF4-F7EB0E674BE5}"/>
                </a:ext>
              </a:extLst>
            </p:cNvPr>
            <p:cNvSpPr txBox="1"/>
            <p:nvPr/>
          </p:nvSpPr>
          <p:spPr>
            <a:xfrm>
              <a:off x="3545433" y="562364"/>
              <a:ext cx="3107233" cy="2449912"/>
            </a:xfrm>
            <a:prstGeom prst="rect">
              <a:avLst/>
            </a:prstGeom>
            <a:ln>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1- She should be low on the Bid List.</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3- Unsure or “I am more passionate about other PNMS.”</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5- She should ABSOLUTELY be a Delta Gamma!</a:t>
              </a:r>
            </a:p>
          </p:txBody>
        </p:sp>
      </p:grpSp>
    </p:spTree>
    <p:extLst>
      <p:ext uri="{BB962C8B-B14F-4D97-AF65-F5344CB8AC3E}">
        <p14:creationId xmlns:p14="http://schemas.microsoft.com/office/powerpoint/2010/main" val="3049794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Voting Model Review</a:t>
            </a:r>
          </a:p>
          <a:p>
            <a:pPr>
              <a:spcAft>
                <a:spcPts val="1125"/>
              </a:spcAft>
            </a:pPr>
            <a:endParaRPr lang="en-US" sz="3000" b="1" dirty="0">
              <a:solidFill>
                <a:srgbClr val="DC948A"/>
              </a:solidFill>
              <a:latin typeface="Tropiline 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30271576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57200" y="779681"/>
            <a:ext cx="8077200" cy="4196020"/>
          </a:xfrm>
          <a:prstGeom prst="rect">
            <a:avLst/>
          </a:prstGeom>
        </p:spPr>
        <p:txBody>
          <a:bodyPr wrap="square" numCol="2">
            <a:spAutoFit/>
          </a:bodyPr>
          <a:lstStyle/>
          <a:p>
            <a:pPr>
              <a:spcAft>
                <a:spcPts val="375"/>
              </a:spcAft>
            </a:pPr>
            <a:r>
              <a:rPr lang="en-US" sz="1200" b="1" dirty="0">
                <a:solidFill>
                  <a:srgbClr val="002060"/>
                </a:solidFill>
                <a:latin typeface="+mj-lt"/>
              </a:rPr>
              <a:t>Anchor Score:</a:t>
            </a:r>
          </a:p>
          <a:p>
            <a:pPr marL="285750" indent="-285750">
              <a:spcAft>
                <a:spcPts val="375"/>
              </a:spcAft>
              <a:buFont typeface="Arial" panose="020B0604020202020204" pitchFamily="34" charset="0"/>
              <a:buChar char="•"/>
            </a:pPr>
            <a:r>
              <a:rPr lang="en-US" sz="1200" dirty="0">
                <a:solidFill>
                  <a:srgbClr val="002060"/>
                </a:solidFill>
                <a:latin typeface="+mj-lt"/>
              </a:rPr>
              <a:t>Evaluates academics, recommendations, and involvement/potential contributions</a:t>
            </a:r>
          </a:p>
          <a:p>
            <a:pPr marL="285750" indent="-285750">
              <a:spcAft>
                <a:spcPts val="375"/>
              </a:spcAft>
              <a:buFont typeface="Arial" panose="020B0604020202020204" pitchFamily="34" charset="0"/>
              <a:buChar char="•"/>
            </a:pPr>
            <a:r>
              <a:rPr lang="en-US" sz="1200" dirty="0">
                <a:solidFill>
                  <a:srgbClr val="002060"/>
                </a:solidFill>
                <a:latin typeface="+mj-lt"/>
              </a:rPr>
              <a:t>Completed prior to recruitment by EVC</a:t>
            </a:r>
          </a:p>
          <a:p>
            <a:pPr>
              <a:spcAft>
                <a:spcPts val="375"/>
              </a:spcAft>
            </a:pPr>
            <a:r>
              <a:rPr lang="en-US" sz="1200" b="1" dirty="0">
                <a:solidFill>
                  <a:srgbClr val="002060"/>
                </a:solidFill>
                <a:latin typeface="+mj-lt"/>
              </a:rPr>
              <a:t>Interaction Scores:</a:t>
            </a:r>
          </a:p>
          <a:p>
            <a:pPr marL="285750" indent="-285750">
              <a:spcAft>
                <a:spcPts val="375"/>
              </a:spcAft>
              <a:buFont typeface="Arial" panose="020B0604020202020204" pitchFamily="34" charset="0"/>
              <a:buChar char="•"/>
            </a:pPr>
            <a:r>
              <a:rPr lang="en-US" sz="1200" dirty="0">
                <a:solidFill>
                  <a:srgbClr val="002060"/>
                </a:solidFill>
                <a:latin typeface="+mj-lt"/>
              </a:rPr>
              <a:t>Completed each round by members who                    met the PNM during that round</a:t>
            </a:r>
          </a:p>
          <a:p>
            <a:pPr marL="285750" indent="-285750">
              <a:spcAft>
                <a:spcPts val="375"/>
              </a:spcAft>
              <a:buFont typeface="Arial" panose="020B0604020202020204" pitchFamily="34" charset="0"/>
              <a:buChar char="•"/>
            </a:pPr>
            <a:r>
              <a:rPr lang="en-US" sz="1200" dirty="0">
                <a:solidFill>
                  <a:srgbClr val="002060"/>
                </a:solidFill>
                <a:latin typeface="+mj-lt"/>
              </a:rPr>
              <a:t>Likert scale vote on components of Article II (friendship, educational &amp; cultural interests, character, and social responsibility)</a:t>
            </a: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r>
              <a:rPr lang="en-US" sz="1200" b="1" dirty="0">
                <a:solidFill>
                  <a:srgbClr val="002060"/>
                </a:solidFill>
                <a:latin typeface="+mj-lt"/>
              </a:rPr>
              <a:t>Additional Evaluations:</a:t>
            </a:r>
          </a:p>
          <a:p>
            <a:pPr marL="285750" indent="-285750">
              <a:spcAft>
                <a:spcPts val="375"/>
              </a:spcAft>
              <a:buFont typeface="Arial" panose="020B0604020202020204" pitchFamily="34" charset="0"/>
              <a:buChar char="•"/>
            </a:pPr>
            <a:r>
              <a:rPr lang="en-US" sz="1200" dirty="0">
                <a:solidFill>
                  <a:srgbClr val="002060"/>
                </a:solidFill>
                <a:latin typeface="+mj-lt"/>
              </a:rPr>
              <a:t>Facilitated by EVC following each round (as needed)</a:t>
            </a:r>
          </a:p>
          <a:p>
            <a:pPr marL="285750" indent="-285750">
              <a:spcAft>
                <a:spcPts val="375"/>
              </a:spcAft>
              <a:buFont typeface="Arial" panose="020B0604020202020204" pitchFamily="34" charset="0"/>
              <a:buChar char="•"/>
            </a:pPr>
            <a:r>
              <a:rPr lang="en-US" sz="1200" dirty="0">
                <a:solidFill>
                  <a:srgbClr val="002060"/>
                </a:solidFill>
                <a:latin typeface="+mj-lt"/>
              </a:rPr>
              <a:t>All members can speak about PNM and all members can vote on PNMs</a:t>
            </a:r>
          </a:p>
          <a:p>
            <a:pPr>
              <a:spcAft>
                <a:spcPts val="375"/>
              </a:spcAft>
            </a:pPr>
            <a:r>
              <a:rPr lang="en-US" sz="1200" b="1" dirty="0">
                <a:solidFill>
                  <a:srgbClr val="002060"/>
                </a:solidFill>
                <a:latin typeface="+mj-lt"/>
              </a:rPr>
              <a:t>Preference Scores:</a:t>
            </a:r>
          </a:p>
          <a:p>
            <a:pPr marL="285750" indent="-285750">
              <a:spcAft>
                <a:spcPts val="375"/>
              </a:spcAft>
              <a:buFont typeface="Arial" panose="020B0604020202020204" pitchFamily="34" charset="0"/>
              <a:buChar char="•"/>
            </a:pPr>
            <a:r>
              <a:rPr lang="en-US" sz="1200" dirty="0">
                <a:solidFill>
                  <a:srgbClr val="002060"/>
                </a:solidFill>
                <a:latin typeface="+mj-lt"/>
              </a:rPr>
              <a:t>Completed by member(s) who spoke to the PNM at preference</a:t>
            </a:r>
          </a:p>
          <a:p>
            <a:pPr marL="285750" indent="-285750">
              <a:spcAft>
                <a:spcPts val="375"/>
              </a:spcAft>
              <a:buFont typeface="Arial" panose="020B0604020202020204" pitchFamily="34" charset="0"/>
              <a:buChar char="•"/>
            </a:pPr>
            <a:r>
              <a:rPr lang="en-US" sz="1200" dirty="0">
                <a:solidFill>
                  <a:srgbClr val="002060"/>
                </a:solidFill>
                <a:latin typeface="+mj-lt"/>
              </a:rPr>
              <a:t>Likert scale of how much PNM wants DG and how much DG wants PNM</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8C3421DE-29E3-4DEE-9A37-901E82709D8A}"/>
              </a:ext>
            </a:extLst>
          </p:cNvPr>
          <p:cNvSpPr/>
          <p:nvPr/>
        </p:nvSpPr>
        <p:spPr>
          <a:xfrm>
            <a:off x="457200" y="133350"/>
            <a:ext cx="8077200" cy="646331"/>
          </a:xfrm>
          <a:prstGeom prst="rect">
            <a:avLst/>
          </a:prstGeom>
        </p:spPr>
        <p:txBody>
          <a:bodyPr wrap="square">
            <a:spAutoFit/>
          </a:bodyPr>
          <a:lstStyle/>
          <a:p>
            <a:pPr>
              <a:spcAft>
                <a:spcPts val="1125"/>
              </a:spcAft>
            </a:pPr>
            <a:r>
              <a:rPr lang="en-US" sz="3600" b="1" dirty="0">
                <a:solidFill>
                  <a:srgbClr val="DC948A"/>
                </a:solidFill>
                <a:latin typeface="+mj-lt"/>
              </a:rPr>
              <a:t>Putting It All Together</a:t>
            </a:r>
          </a:p>
        </p:txBody>
      </p:sp>
    </p:spTree>
    <p:extLst>
      <p:ext uri="{BB962C8B-B14F-4D97-AF65-F5344CB8AC3E}">
        <p14:creationId xmlns:p14="http://schemas.microsoft.com/office/powerpoint/2010/main" val="2241289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04800" y="133350"/>
            <a:ext cx="8382000" cy="1272143"/>
          </a:xfrm>
          <a:prstGeom prst="rect">
            <a:avLst/>
          </a:prstGeom>
        </p:spPr>
        <p:txBody>
          <a:bodyPr wrap="square">
            <a:spAutoFit/>
          </a:bodyPr>
          <a:lstStyle/>
          <a:p>
            <a:pPr>
              <a:spcAft>
                <a:spcPts val="1125"/>
              </a:spcAft>
            </a:pPr>
            <a:r>
              <a:rPr lang="en-US" sz="3750" b="1" dirty="0">
                <a:solidFill>
                  <a:srgbClr val="DC948A"/>
                </a:solidFill>
                <a:latin typeface="+mj-lt"/>
              </a:rPr>
              <a:t>Major Aspects in Voting Model</a:t>
            </a:r>
          </a:p>
          <a:p>
            <a:pPr>
              <a:spcAft>
                <a:spcPts val="1125"/>
              </a:spcAft>
            </a:pPr>
            <a:endParaRPr lang="en-US" sz="3000" b="1" dirty="0">
              <a:solidFill>
                <a:srgbClr val="DC948A"/>
              </a:solidFill>
              <a:latin typeface="Tropiline Black" pitchFamily="2" charset="0"/>
            </a:endParaRPr>
          </a:p>
        </p:txBody>
      </p:sp>
      <p:graphicFrame>
        <p:nvGraphicFramePr>
          <p:cNvPr id="5" name="Diagram 4">
            <a:extLst>
              <a:ext uri="{FF2B5EF4-FFF2-40B4-BE49-F238E27FC236}">
                <a16:creationId xmlns:a16="http://schemas.microsoft.com/office/drawing/2014/main" id="{3F984CFF-7DED-44AC-BD21-0668F49F3E4E}"/>
              </a:ext>
            </a:extLst>
          </p:cNvPr>
          <p:cNvGraphicFramePr/>
          <p:nvPr>
            <p:extLst>
              <p:ext uri="{D42A27DB-BD31-4B8C-83A1-F6EECF244321}">
                <p14:modId xmlns:p14="http://schemas.microsoft.com/office/powerpoint/2010/main" val="1388993884"/>
              </p:ext>
            </p:extLst>
          </p:nvPr>
        </p:nvGraphicFramePr>
        <p:xfrm>
          <a:off x="2362200" y="1200150"/>
          <a:ext cx="4495800" cy="33258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693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2567369"/>
          </a:xfrm>
          <a:prstGeom prst="rect">
            <a:avLst/>
          </a:prstGeom>
        </p:spPr>
        <p:txBody>
          <a:bodyPr wrap="square">
            <a:spAutoFit/>
          </a:bodyPr>
          <a:lstStyle/>
          <a:p>
            <a:pPr>
              <a:spcAft>
                <a:spcPts val="1125"/>
              </a:spcAft>
            </a:pPr>
            <a:r>
              <a:rPr lang="en-US" sz="3750" b="1" dirty="0">
                <a:solidFill>
                  <a:srgbClr val="DC948A"/>
                </a:solidFill>
                <a:latin typeface="+mj-lt"/>
              </a:rPr>
              <a:t>Questions?</a:t>
            </a:r>
          </a:p>
          <a:p>
            <a:pPr>
              <a:spcAft>
                <a:spcPts val="1125"/>
              </a:spcAft>
            </a:pPr>
            <a:r>
              <a:rPr lang="en-US" sz="3750" b="1" dirty="0">
                <a:solidFill>
                  <a:srgbClr val="DC948A"/>
                </a:solidFill>
                <a:latin typeface="+mj-lt"/>
              </a:rPr>
              <a:t>Contact your RCRS/CRC/NCRC</a:t>
            </a:r>
          </a:p>
          <a:p>
            <a:pPr>
              <a:spcAft>
                <a:spcPts val="1125"/>
              </a:spcAft>
            </a:pPr>
            <a:endParaRPr lang="en-US" sz="3000" b="1" dirty="0">
              <a:solidFill>
                <a:srgbClr val="DC948A"/>
              </a:solidFill>
              <a:latin typeface="Tropiline 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445729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Voting Model Scoring Summary</a:t>
            </a:r>
          </a:p>
          <a:p>
            <a:pPr>
              <a:spcAft>
                <a:spcPts val="1125"/>
              </a:spcAft>
            </a:pPr>
            <a:endParaRPr lang="en-US" sz="3000" b="1" dirty="0">
              <a:solidFill>
                <a:srgbClr val="DC948A"/>
              </a:solidFill>
              <a:latin typeface="Tropiline 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3990167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9531D96C-6FB7-4917-B84D-2EE1AAF8BBE6}"/>
              </a:ext>
            </a:extLst>
          </p:cNvPr>
          <p:cNvGraphicFramePr/>
          <p:nvPr>
            <p:extLst>
              <p:ext uri="{D42A27DB-BD31-4B8C-83A1-F6EECF244321}">
                <p14:modId xmlns:p14="http://schemas.microsoft.com/office/powerpoint/2010/main" val="680317026"/>
              </p:ext>
            </p:extLst>
          </p:nvPr>
        </p:nvGraphicFramePr>
        <p:xfrm>
          <a:off x="2819400" y="514350"/>
          <a:ext cx="57912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3233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990601" y="585155"/>
            <a:ext cx="7238999" cy="2734082"/>
          </a:xfrm>
          <a:prstGeom prst="rect">
            <a:avLst/>
          </a:prstGeom>
        </p:spPr>
        <p:txBody>
          <a:bodyPr wrap="square">
            <a:spAutoFit/>
          </a:bodyPr>
          <a:lstStyle/>
          <a:p>
            <a:pPr>
              <a:spcAft>
                <a:spcPts val="1125"/>
              </a:spcAft>
            </a:pPr>
            <a:r>
              <a:rPr lang="en-US" sz="3200" b="1" dirty="0">
                <a:solidFill>
                  <a:srgbClr val="DC948A"/>
                </a:solidFill>
                <a:latin typeface="+mj-lt"/>
              </a:rPr>
              <a:t>Anchor Score</a:t>
            </a:r>
          </a:p>
          <a:p>
            <a:pPr>
              <a:spcAft>
                <a:spcPts val="375"/>
              </a:spcAft>
            </a:pPr>
            <a:r>
              <a:rPr lang="en-US" sz="1400" b="1" dirty="0">
                <a:solidFill>
                  <a:srgbClr val="002060"/>
                </a:solidFill>
                <a:latin typeface="+mj-lt"/>
              </a:rPr>
              <a:t>Anchor Scores provide us the opportunity to pre-score PNMs based their PNM profile that they created. </a:t>
            </a:r>
          </a:p>
          <a:p>
            <a:pPr marL="285750" indent="-285750">
              <a:spcAft>
                <a:spcPts val="375"/>
              </a:spcAft>
              <a:buFont typeface="Arial" panose="020B0604020202020204" pitchFamily="34" charset="0"/>
              <a:buChar char="•"/>
            </a:pPr>
            <a:r>
              <a:rPr lang="en-US" sz="1400" dirty="0">
                <a:solidFill>
                  <a:srgbClr val="002060"/>
                </a:solidFill>
                <a:latin typeface="+mj-lt"/>
              </a:rPr>
              <a:t>Allows chapters to establish objective scores for each PNM to ensure every PNM is evaluated consistently. This assists EVC to eliminate any bias in our pre-score evaluation.</a:t>
            </a:r>
          </a:p>
          <a:p>
            <a:pPr marL="285750" indent="-285750">
              <a:spcAft>
                <a:spcPts val="375"/>
              </a:spcAft>
              <a:buFont typeface="Arial" panose="020B0604020202020204" pitchFamily="34" charset="0"/>
              <a:buChar char="•"/>
            </a:pPr>
            <a:r>
              <a:rPr lang="en-US" sz="1400" dirty="0">
                <a:solidFill>
                  <a:srgbClr val="002060"/>
                </a:solidFill>
                <a:latin typeface="+mj-lt"/>
              </a:rPr>
              <a:t>Helps ensure no key information is missed in decision making given the short amount of time to get to know a PNM, especially during initial rounds.</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1209319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768947" y="588685"/>
            <a:ext cx="7238999" cy="584775"/>
          </a:xfrm>
          <a:prstGeom prst="rect">
            <a:avLst/>
          </a:prstGeom>
        </p:spPr>
        <p:txBody>
          <a:bodyPr wrap="square">
            <a:spAutoFit/>
          </a:bodyPr>
          <a:lstStyle/>
          <a:p>
            <a:pPr>
              <a:spcAft>
                <a:spcPts val="1125"/>
              </a:spcAft>
            </a:pPr>
            <a:r>
              <a:rPr lang="en-US" sz="3200" b="1" dirty="0">
                <a:solidFill>
                  <a:srgbClr val="DC948A"/>
                </a:solidFill>
                <a:latin typeface="+mj-lt"/>
              </a:rPr>
              <a:t>Anchor Score Voting Criteria</a:t>
            </a:r>
          </a:p>
        </p:txBody>
      </p:sp>
      <p:sp>
        <p:nvSpPr>
          <p:cNvPr id="3" name="Rectangle 2">
            <a:extLst>
              <a:ext uri="{FF2B5EF4-FFF2-40B4-BE49-F238E27FC236}">
                <a16:creationId xmlns:a16="http://schemas.microsoft.com/office/drawing/2014/main" id="{EE51C5F5-D6B8-4E51-8AB0-7F987C20F5D6}"/>
              </a:ext>
            </a:extLst>
          </p:cNvPr>
          <p:cNvSpPr/>
          <p:nvPr/>
        </p:nvSpPr>
        <p:spPr>
          <a:xfrm>
            <a:off x="990600" y="1276350"/>
            <a:ext cx="2546035" cy="244547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376D28-D36D-4FDE-91FE-CA7BD882325E}"/>
              </a:ext>
            </a:extLst>
          </p:cNvPr>
          <p:cNvSpPr txBox="1"/>
          <p:nvPr/>
        </p:nvSpPr>
        <p:spPr>
          <a:xfrm>
            <a:off x="990600" y="1331953"/>
            <a:ext cx="2546035" cy="1938992"/>
          </a:xfrm>
          <a:prstGeom prst="rect">
            <a:avLst/>
          </a:prstGeom>
          <a:noFill/>
        </p:spPr>
        <p:txBody>
          <a:bodyPr wrap="square" rtlCol="0">
            <a:spAutoFit/>
          </a:bodyPr>
          <a:lstStyle/>
          <a:p>
            <a:pPr algn="ctr"/>
            <a:r>
              <a:rPr lang="en-US" sz="2000" b="1" dirty="0">
                <a:solidFill>
                  <a:srgbClr val="002060"/>
                </a:solidFill>
                <a:latin typeface="Tropiline" pitchFamily="50" charset="0"/>
              </a:rPr>
              <a:t>Academics</a:t>
            </a:r>
          </a:p>
          <a:p>
            <a:pPr algn="ctr"/>
            <a:endParaRPr lang="en-US" sz="1600" b="1" dirty="0">
              <a:solidFill>
                <a:srgbClr val="002060"/>
              </a:solidFill>
              <a:latin typeface="Tropiline" pitchFamily="50" charset="0"/>
            </a:endParaRPr>
          </a:p>
          <a:p>
            <a:pPr algn="ctr"/>
            <a:r>
              <a:rPr lang="en-US" sz="1400" dirty="0">
                <a:solidFill>
                  <a:srgbClr val="002060"/>
                </a:solidFill>
                <a:latin typeface="Tropiline" pitchFamily="50" charset="0"/>
              </a:rPr>
              <a:t>Weighted at 1/3 of Anchor Score</a:t>
            </a:r>
          </a:p>
          <a:p>
            <a:pPr algn="ctr"/>
            <a:endParaRPr lang="en-US" sz="1400" dirty="0">
              <a:solidFill>
                <a:srgbClr val="002060"/>
              </a:solidFill>
              <a:latin typeface="Tropiline" pitchFamily="50" charset="0"/>
            </a:endParaRPr>
          </a:p>
          <a:p>
            <a:pPr algn="ctr"/>
            <a:r>
              <a:rPr lang="en-US" sz="1400" dirty="0">
                <a:solidFill>
                  <a:srgbClr val="002060"/>
                </a:solidFill>
                <a:latin typeface="Tropiline" pitchFamily="50" charset="0"/>
              </a:rPr>
              <a:t>Includes GPA, AP Courses, SAT/ACT scores, etc.</a:t>
            </a:r>
          </a:p>
          <a:p>
            <a:endParaRPr lang="en-US" sz="1400" dirty="0">
              <a:solidFill>
                <a:srgbClr val="002060"/>
              </a:solidFill>
              <a:latin typeface="Tropiline" pitchFamily="50" charset="0"/>
            </a:endParaRPr>
          </a:p>
        </p:txBody>
      </p:sp>
      <p:sp>
        <p:nvSpPr>
          <p:cNvPr id="6" name="Rectangle 5">
            <a:extLst>
              <a:ext uri="{FF2B5EF4-FFF2-40B4-BE49-F238E27FC236}">
                <a16:creationId xmlns:a16="http://schemas.microsoft.com/office/drawing/2014/main" id="{A23B5183-348A-4F6B-B15B-B39C4DEF9C35}"/>
              </a:ext>
            </a:extLst>
          </p:cNvPr>
          <p:cNvSpPr/>
          <p:nvPr/>
        </p:nvSpPr>
        <p:spPr>
          <a:xfrm>
            <a:off x="3733800" y="1276350"/>
            <a:ext cx="2546035" cy="243359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17AD1D-80FE-423A-ACB0-1B0FFE8AC4F0}"/>
              </a:ext>
            </a:extLst>
          </p:cNvPr>
          <p:cNvSpPr txBox="1"/>
          <p:nvPr/>
        </p:nvSpPr>
        <p:spPr>
          <a:xfrm>
            <a:off x="3733800" y="1331953"/>
            <a:ext cx="2546035" cy="1846659"/>
          </a:xfrm>
          <a:prstGeom prst="rect">
            <a:avLst/>
          </a:prstGeom>
          <a:noFill/>
        </p:spPr>
        <p:txBody>
          <a:bodyPr wrap="square" rtlCol="0">
            <a:spAutoFit/>
          </a:bodyPr>
          <a:lstStyle/>
          <a:p>
            <a:pPr algn="ctr"/>
            <a:r>
              <a:rPr lang="en-US" sz="2000" b="1" dirty="0">
                <a:solidFill>
                  <a:srgbClr val="002060"/>
                </a:solidFill>
                <a:latin typeface="Tropiline" pitchFamily="50" charset="0"/>
              </a:rPr>
              <a:t>Recommendation</a:t>
            </a:r>
          </a:p>
          <a:p>
            <a:pPr algn="ctr"/>
            <a:r>
              <a:rPr lang="en-US" sz="2000" b="1" dirty="0">
                <a:solidFill>
                  <a:srgbClr val="002060"/>
                </a:solidFill>
                <a:latin typeface="Tropiline" pitchFamily="50" charset="0"/>
              </a:rPr>
              <a:t>Forms</a:t>
            </a:r>
          </a:p>
          <a:p>
            <a:pPr algn="ctr"/>
            <a:endParaRPr lang="en-US" sz="1600" b="1" dirty="0">
              <a:solidFill>
                <a:srgbClr val="002060"/>
              </a:solidFill>
              <a:latin typeface="Tropiline" pitchFamily="50" charset="0"/>
            </a:endParaRPr>
          </a:p>
          <a:p>
            <a:pPr algn="ctr"/>
            <a:r>
              <a:rPr lang="en-US" sz="1400" dirty="0">
                <a:solidFill>
                  <a:srgbClr val="002060"/>
                </a:solidFill>
                <a:latin typeface="Tropiline" pitchFamily="50" charset="0"/>
              </a:rPr>
              <a:t>Weighted at 1/3 of Anchor Score</a:t>
            </a:r>
          </a:p>
          <a:p>
            <a:pPr algn="ctr"/>
            <a:endParaRPr lang="en-US" sz="1400" dirty="0">
              <a:solidFill>
                <a:srgbClr val="002060"/>
              </a:solidFill>
              <a:latin typeface="Tropiline" pitchFamily="50" charset="0"/>
            </a:endParaRPr>
          </a:p>
          <a:p>
            <a:pPr algn="ctr"/>
            <a:endParaRPr lang="en-US" sz="1600" b="1" dirty="0">
              <a:solidFill>
                <a:srgbClr val="002060"/>
              </a:solidFill>
              <a:latin typeface="Tropiline" pitchFamily="50" charset="0"/>
            </a:endParaRPr>
          </a:p>
        </p:txBody>
      </p:sp>
      <p:sp>
        <p:nvSpPr>
          <p:cNvPr id="9" name="Rectangle 8">
            <a:extLst>
              <a:ext uri="{FF2B5EF4-FFF2-40B4-BE49-F238E27FC236}">
                <a16:creationId xmlns:a16="http://schemas.microsoft.com/office/drawing/2014/main" id="{8084579E-AEFA-4830-9DC3-7C7635A82CFF}"/>
              </a:ext>
            </a:extLst>
          </p:cNvPr>
          <p:cNvSpPr/>
          <p:nvPr/>
        </p:nvSpPr>
        <p:spPr>
          <a:xfrm>
            <a:off x="6461911" y="1288233"/>
            <a:ext cx="2546035" cy="243359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0DA01D-C84D-4F7B-ADE2-1EC62D96CC62}"/>
              </a:ext>
            </a:extLst>
          </p:cNvPr>
          <p:cNvSpPr txBox="1"/>
          <p:nvPr/>
        </p:nvSpPr>
        <p:spPr>
          <a:xfrm>
            <a:off x="6461911" y="1343835"/>
            <a:ext cx="2546035" cy="2000548"/>
          </a:xfrm>
          <a:prstGeom prst="rect">
            <a:avLst/>
          </a:prstGeom>
          <a:noFill/>
        </p:spPr>
        <p:txBody>
          <a:bodyPr wrap="square" rtlCol="0">
            <a:spAutoFit/>
          </a:bodyPr>
          <a:lstStyle/>
          <a:p>
            <a:pPr algn="ctr"/>
            <a:r>
              <a:rPr lang="en-US" sz="2000" b="1" dirty="0">
                <a:solidFill>
                  <a:srgbClr val="002060"/>
                </a:solidFill>
                <a:latin typeface="Tropiline" pitchFamily="50" charset="0"/>
              </a:rPr>
              <a:t>Involvement/</a:t>
            </a:r>
          </a:p>
          <a:p>
            <a:pPr algn="ctr"/>
            <a:r>
              <a:rPr lang="en-US" sz="2000" b="1" dirty="0">
                <a:solidFill>
                  <a:srgbClr val="002060"/>
                </a:solidFill>
                <a:latin typeface="Tropiline" pitchFamily="50" charset="0"/>
              </a:rPr>
              <a:t>Potential</a:t>
            </a:r>
          </a:p>
          <a:p>
            <a:pPr algn="ctr"/>
            <a:r>
              <a:rPr lang="en-US" sz="2000" b="1" dirty="0">
                <a:solidFill>
                  <a:srgbClr val="002060"/>
                </a:solidFill>
                <a:latin typeface="Tropiline" pitchFamily="50" charset="0"/>
              </a:rPr>
              <a:t>Contributions</a:t>
            </a:r>
          </a:p>
          <a:p>
            <a:pPr algn="ctr"/>
            <a:endParaRPr lang="en-US" sz="1600" b="1" dirty="0">
              <a:solidFill>
                <a:srgbClr val="002060"/>
              </a:solidFill>
              <a:latin typeface="Tropiline" pitchFamily="50" charset="0"/>
            </a:endParaRPr>
          </a:p>
          <a:p>
            <a:pPr algn="ctr"/>
            <a:r>
              <a:rPr lang="en-US" sz="1200" dirty="0">
                <a:solidFill>
                  <a:srgbClr val="002060"/>
                </a:solidFill>
                <a:latin typeface="Tropiline" pitchFamily="50" charset="0"/>
              </a:rPr>
              <a:t>Weighted at 1/3 of Anchor Score</a:t>
            </a:r>
          </a:p>
          <a:p>
            <a:pPr algn="ctr"/>
            <a:r>
              <a:rPr lang="en-US" sz="1200" dirty="0">
                <a:solidFill>
                  <a:srgbClr val="002060"/>
                </a:solidFill>
                <a:latin typeface="Tropiline" pitchFamily="50" charset="0"/>
              </a:rPr>
              <a:t>Includes sports, organizations, groups, athletics, work experience, leadership</a:t>
            </a:r>
          </a:p>
        </p:txBody>
      </p:sp>
    </p:spTree>
    <p:extLst>
      <p:ext uri="{BB962C8B-B14F-4D97-AF65-F5344CB8AC3E}">
        <p14:creationId xmlns:p14="http://schemas.microsoft.com/office/powerpoint/2010/main" val="3922765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47700" y="272357"/>
            <a:ext cx="7238999" cy="584775"/>
          </a:xfrm>
          <a:prstGeom prst="rect">
            <a:avLst/>
          </a:prstGeom>
        </p:spPr>
        <p:txBody>
          <a:bodyPr wrap="square">
            <a:spAutoFit/>
          </a:bodyPr>
          <a:lstStyle/>
          <a:p>
            <a:pPr>
              <a:spcAft>
                <a:spcPts val="1125"/>
              </a:spcAft>
            </a:pPr>
            <a:r>
              <a:rPr lang="en-US" sz="3200" b="1" dirty="0">
                <a:solidFill>
                  <a:srgbClr val="DC948A"/>
                </a:solidFill>
                <a:latin typeface="+mj-lt"/>
              </a:rPr>
              <a:t>Anchor Score Likert Scale</a:t>
            </a:r>
          </a:p>
        </p:txBody>
      </p:sp>
      <p:sp>
        <p:nvSpPr>
          <p:cNvPr id="3" name="Rectangle 2">
            <a:extLst>
              <a:ext uri="{FF2B5EF4-FFF2-40B4-BE49-F238E27FC236}">
                <a16:creationId xmlns:a16="http://schemas.microsoft.com/office/drawing/2014/main" id="{EE51C5F5-D6B8-4E51-8AB0-7F987C20F5D6}"/>
              </a:ext>
            </a:extLst>
          </p:cNvPr>
          <p:cNvSpPr/>
          <p:nvPr/>
        </p:nvSpPr>
        <p:spPr>
          <a:xfrm>
            <a:off x="304800" y="1039699"/>
            <a:ext cx="2819400" cy="239470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376D28-D36D-4FDE-91FE-CA7BD882325E}"/>
              </a:ext>
            </a:extLst>
          </p:cNvPr>
          <p:cNvSpPr txBox="1"/>
          <p:nvPr/>
        </p:nvSpPr>
        <p:spPr>
          <a:xfrm>
            <a:off x="304800" y="1047544"/>
            <a:ext cx="2819400" cy="2385268"/>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rtlCol="0">
            <a:spAutoFit/>
          </a:bodyPr>
          <a:lstStyle/>
          <a:p>
            <a:pPr algn="ctr"/>
            <a:r>
              <a:rPr lang="en-US" sz="1400" b="1" dirty="0">
                <a:solidFill>
                  <a:srgbClr val="002060"/>
                </a:solidFill>
                <a:latin typeface="Tropiline" pitchFamily="50" charset="0"/>
              </a:rPr>
              <a:t>Academics</a:t>
            </a:r>
          </a:p>
          <a:p>
            <a:pPr algn="ctr"/>
            <a:endParaRPr lang="en-US" sz="1400" b="1" dirty="0">
              <a:solidFill>
                <a:srgbClr val="002060"/>
              </a:solidFill>
              <a:latin typeface="Tropiline" pitchFamily="50" charset="0"/>
            </a:endParaRPr>
          </a:p>
          <a:p>
            <a:pPr algn="ctr"/>
            <a:r>
              <a:rPr lang="en-US" sz="1000" dirty="0">
                <a:solidFill>
                  <a:srgbClr val="002060"/>
                </a:solidFill>
                <a:latin typeface="Tropiline" pitchFamily="50" charset="0"/>
              </a:rPr>
              <a:t>1 - PNM is below BLSR requirement and/or demonstrates low academic performance</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3 - Demonstrates average academic performance</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5 - Demonstrates exceptional academic performance</a:t>
            </a:r>
          </a:p>
          <a:p>
            <a:pPr algn="ctr"/>
            <a:endParaRPr lang="en-US" sz="800" dirty="0">
              <a:solidFill>
                <a:srgbClr val="002060"/>
              </a:solidFill>
              <a:latin typeface="Tropiline" pitchFamily="50" charset="0"/>
            </a:endParaRPr>
          </a:p>
          <a:p>
            <a:pPr algn="ctr"/>
            <a:endParaRPr lang="en-US" sz="800" dirty="0">
              <a:solidFill>
                <a:srgbClr val="002060"/>
              </a:solidFill>
              <a:latin typeface="Tropiline" pitchFamily="50" charset="0"/>
            </a:endParaRPr>
          </a:p>
          <a:p>
            <a:pPr algn="ctr"/>
            <a:endParaRPr lang="en-US" sz="1200" dirty="0">
              <a:solidFill>
                <a:srgbClr val="002060"/>
              </a:solidFill>
              <a:latin typeface="Tropiline" pitchFamily="50" charset="0"/>
            </a:endParaRPr>
          </a:p>
          <a:p>
            <a:pPr algn="ctr"/>
            <a:endParaRPr lang="en-US" sz="700" dirty="0">
              <a:solidFill>
                <a:srgbClr val="002060"/>
              </a:solidFill>
              <a:latin typeface="Tropiline" pitchFamily="50" charset="0"/>
            </a:endParaRPr>
          </a:p>
          <a:p>
            <a:pPr algn="ctr"/>
            <a:endParaRPr lang="en-US" sz="600" dirty="0">
              <a:solidFill>
                <a:srgbClr val="002060"/>
              </a:solidFill>
              <a:latin typeface="Tropiline" pitchFamily="50" charset="0"/>
            </a:endParaRPr>
          </a:p>
        </p:txBody>
      </p:sp>
      <p:sp>
        <p:nvSpPr>
          <p:cNvPr id="6" name="Rectangle 5">
            <a:extLst>
              <a:ext uri="{FF2B5EF4-FFF2-40B4-BE49-F238E27FC236}">
                <a16:creationId xmlns:a16="http://schemas.microsoft.com/office/drawing/2014/main" id="{A23B5183-348A-4F6B-B15B-B39C4DEF9C35}"/>
              </a:ext>
            </a:extLst>
          </p:cNvPr>
          <p:cNvSpPr/>
          <p:nvPr/>
        </p:nvSpPr>
        <p:spPr>
          <a:xfrm>
            <a:off x="3162300" y="1047751"/>
            <a:ext cx="2819400" cy="2394704"/>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17AD1D-80FE-423A-ACB0-1B0FFE8AC4F0}"/>
              </a:ext>
            </a:extLst>
          </p:cNvPr>
          <p:cNvSpPr txBox="1"/>
          <p:nvPr/>
        </p:nvSpPr>
        <p:spPr>
          <a:xfrm>
            <a:off x="6019800" y="1062047"/>
            <a:ext cx="2819400" cy="2369880"/>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rtlCol="0">
            <a:spAutoFit/>
          </a:bodyPr>
          <a:lstStyle/>
          <a:p>
            <a:pPr algn="ctr"/>
            <a:r>
              <a:rPr lang="en-US" sz="1400" b="1" dirty="0">
                <a:solidFill>
                  <a:srgbClr val="002060"/>
                </a:solidFill>
                <a:latin typeface="Tropiline" pitchFamily="50" charset="0"/>
              </a:rPr>
              <a:t>Involvement/Potential Contribution</a:t>
            </a:r>
          </a:p>
          <a:p>
            <a:pPr algn="ctr"/>
            <a:r>
              <a:rPr lang="en-US" sz="1000" dirty="0">
                <a:solidFill>
                  <a:srgbClr val="002060"/>
                </a:solidFill>
                <a:latin typeface="Tropiline" pitchFamily="50" charset="0"/>
              </a:rPr>
              <a:t> 1 - no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2 - limited or sporadic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3 - variety of involvement but no leadership</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4 - involvement with leadership but less depth of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5 - continued meaningful involvement with leadership and/or variety</a:t>
            </a:r>
          </a:p>
          <a:p>
            <a:pPr algn="ctr"/>
            <a:endParaRPr lang="en-US" sz="1000" dirty="0">
              <a:solidFill>
                <a:srgbClr val="002060"/>
              </a:solidFill>
              <a:latin typeface="Tropiline" pitchFamily="50" charset="0"/>
            </a:endParaRPr>
          </a:p>
        </p:txBody>
      </p:sp>
      <p:sp>
        <p:nvSpPr>
          <p:cNvPr id="7" name="Rectangle 6">
            <a:extLst>
              <a:ext uri="{FF2B5EF4-FFF2-40B4-BE49-F238E27FC236}">
                <a16:creationId xmlns:a16="http://schemas.microsoft.com/office/drawing/2014/main" id="{2D3C6948-DA19-4CE1-B988-E17191401C6B}"/>
              </a:ext>
            </a:extLst>
          </p:cNvPr>
          <p:cNvSpPr/>
          <p:nvPr/>
        </p:nvSpPr>
        <p:spPr>
          <a:xfrm>
            <a:off x="6019800" y="1047751"/>
            <a:ext cx="2819400" cy="2394704"/>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401E845-4F33-467F-BD40-CA33CE8F032C}"/>
              </a:ext>
            </a:extLst>
          </p:cNvPr>
          <p:cNvSpPr txBox="1"/>
          <p:nvPr/>
        </p:nvSpPr>
        <p:spPr>
          <a:xfrm>
            <a:off x="3162300" y="1067857"/>
            <a:ext cx="2819400" cy="2354491"/>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a:spAutoFit/>
          </a:bodyPr>
          <a:lstStyle/>
          <a:p>
            <a:pPr algn="ctr" rtl="0">
              <a:spcBef>
                <a:spcPts val="0"/>
              </a:spcBef>
              <a:spcAft>
                <a:spcPts val="0"/>
              </a:spcAft>
            </a:pPr>
            <a:r>
              <a:rPr lang="en-US" sz="1400" b="1" i="0" u="none" strike="noStrike" dirty="0">
                <a:solidFill>
                  <a:srgbClr val="00205B"/>
                </a:solidFill>
                <a:effectLst/>
                <a:latin typeface="Tropiline" pitchFamily="50" charset="0"/>
              </a:rPr>
              <a:t>Recommendation Form</a:t>
            </a:r>
          </a:p>
          <a:p>
            <a:pPr algn="ctr" rtl="0">
              <a:spcBef>
                <a:spcPts val="0"/>
              </a:spcBef>
              <a:spcAft>
                <a:spcPts val="0"/>
              </a:spcAft>
            </a:pPr>
            <a:endParaRPr lang="en-US" sz="1400" b="0" dirty="0">
              <a:effectLst/>
              <a:latin typeface="Tropiline" pitchFamily="50" charset="0"/>
            </a:endParaRPr>
          </a:p>
          <a:p>
            <a:pPr algn="ctr" rtl="0">
              <a:spcBef>
                <a:spcPts val="0"/>
              </a:spcBef>
              <a:spcAft>
                <a:spcPts val="0"/>
              </a:spcAft>
            </a:pPr>
            <a:r>
              <a:rPr lang="en-US" sz="1050" b="0" i="0" u="none" strike="noStrike" dirty="0">
                <a:solidFill>
                  <a:srgbClr val="00205B"/>
                </a:solidFill>
                <a:effectLst/>
                <a:latin typeface="Tropiline" pitchFamily="50" charset="0"/>
              </a:rPr>
              <a:t>1- Negative recommendation form/do not pledge form</a:t>
            </a:r>
            <a:endParaRPr lang="en-US" sz="1050" b="0" dirty="0">
              <a:effectLst/>
              <a:latin typeface="Tropiline" pitchFamily="50" charset="0"/>
            </a:endParaRPr>
          </a:p>
          <a:p>
            <a:pPr algn="ctr" rtl="0">
              <a:spcBef>
                <a:spcPts val="0"/>
              </a:spcBef>
              <a:spcAft>
                <a:spcPts val="0"/>
              </a:spcAft>
            </a:pPr>
            <a:br>
              <a:rPr lang="en-US" sz="1050" b="0" dirty="0">
                <a:effectLst/>
                <a:latin typeface="Tropiline" pitchFamily="50" charset="0"/>
              </a:rPr>
            </a:br>
            <a:r>
              <a:rPr lang="en-US" sz="1050" b="0" i="0" u="none" strike="noStrike" dirty="0">
                <a:solidFill>
                  <a:srgbClr val="00205B"/>
                </a:solidFill>
                <a:effectLst/>
                <a:latin typeface="Tropiline" pitchFamily="50" charset="0"/>
              </a:rPr>
              <a:t>3- No recommendation form</a:t>
            </a:r>
            <a:endParaRPr lang="en-US" sz="1050" b="0" dirty="0">
              <a:effectLst/>
              <a:latin typeface="Tropiline" pitchFamily="50" charset="0"/>
            </a:endParaRPr>
          </a:p>
          <a:p>
            <a:pPr algn="ctr" rtl="0">
              <a:spcBef>
                <a:spcPts val="0"/>
              </a:spcBef>
              <a:spcAft>
                <a:spcPts val="0"/>
              </a:spcAft>
            </a:pPr>
            <a:br>
              <a:rPr lang="en-US" sz="1050" b="0" dirty="0">
                <a:effectLst/>
                <a:latin typeface="Tropiline" pitchFamily="50" charset="0"/>
              </a:rPr>
            </a:br>
            <a:r>
              <a:rPr lang="en-US" sz="1050" b="0" i="0" u="none" strike="noStrike" dirty="0">
                <a:solidFill>
                  <a:srgbClr val="00205B"/>
                </a:solidFill>
                <a:effectLst/>
                <a:latin typeface="Tropiline" pitchFamily="50" charset="0"/>
              </a:rPr>
              <a:t>5- Positive recommendation form </a:t>
            </a:r>
            <a:endParaRPr lang="en-US" sz="1050" b="0" dirty="0">
              <a:effectLst/>
              <a:latin typeface="Tropiline" pitchFamily="50" charset="0"/>
            </a:endParaRPr>
          </a:p>
          <a:p>
            <a:br>
              <a:rPr lang="en-US" sz="800" dirty="0"/>
            </a:br>
            <a:endParaRPr lang="en-US" sz="800" dirty="0"/>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p:txBody>
      </p:sp>
    </p:spTree>
    <p:extLst>
      <p:ext uri="{BB962C8B-B14F-4D97-AF65-F5344CB8AC3E}">
        <p14:creationId xmlns:p14="http://schemas.microsoft.com/office/powerpoint/2010/main" val="2453981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47700" y="272357"/>
            <a:ext cx="7238999" cy="584775"/>
          </a:xfrm>
          <a:prstGeom prst="rect">
            <a:avLst/>
          </a:prstGeom>
        </p:spPr>
        <p:txBody>
          <a:bodyPr wrap="square">
            <a:spAutoFit/>
          </a:bodyPr>
          <a:lstStyle/>
          <a:p>
            <a:pPr>
              <a:spcAft>
                <a:spcPts val="1125"/>
              </a:spcAft>
            </a:pPr>
            <a:r>
              <a:rPr lang="en-US" sz="3200" b="1" dirty="0">
                <a:solidFill>
                  <a:srgbClr val="DC948A"/>
                </a:solidFill>
                <a:latin typeface="+mj-lt"/>
              </a:rPr>
              <a:t>Example: Anchor Score</a:t>
            </a:r>
          </a:p>
        </p:txBody>
      </p:sp>
      <p:pic>
        <p:nvPicPr>
          <p:cNvPr id="7" name="Picture 6">
            <a:extLst>
              <a:ext uri="{FF2B5EF4-FFF2-40B4-BE49-F238E27FC236}">
                <a16:creationId xmlns:a16="http://schemas.microsoft.com/office/drawing/2014/main" id="{094E0C84-9B81-4D3D-9FFC-C079D8457BDF}"/>
              </a:ext>
            </a:extLst>
          </p:cNvPr>
          <p:cNvPicPr>
            <a:picLocks noChangeAspect="1"/>
          </p:cNvPicPr>
          <p:nvPr/>
        </p:nvPicPr>
        <p:blipFill>
          <a:blip r:embed="rId3"/>
          <a:stretch>
            <a:fillRect/>
          </a:stretch>
        </p:blipFill>
        <p:spPr>
          <a:xfrm>
            <a:off x="1648622" y="1976998"/>
            <a:ext cx="6173326" cy="2815007"/>
          </a:xfrm>
          <a:prstGeom prst="rect">
            <a:avLst/>
          </a:prstGeom>
        </p:spPr>
      </p:pic>
      <p:pic>
        <p:nvPicPr>
          <p:cNvPr id="4" name="Picture 3" descr="Graphical user interface&#10;&#10;Description automatically generated">
            <a:extLst>
              <a:ext uri="{FF2B5EF4-FFF2-40B4-BE49-F238E27FC236}">
                <a16:creationId xmlns:a16="http://schemas.microsoft.com/office/drawing/2014/main" id="{D3CD9146-9251-4837-BA08-A67A5C8094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857132"/>
            <a:ext cx="6367836" cy="4014011"/>
          </a:xfrm>
          <a:prstGeom prst="rect">
            <a:avLst/>
          </a:prstGeom>
        </p:spPr>
      </p:pic>
    </p:spTree>
    <p:extLst>
      <p:ext uri="{BB962C8B-B14F-4D97-AF65-F5344CB8AC3E}">
        <p14:creationId xmlns:p14="http://schemas.microsoft.com/office/powerpoint/2010/main" val="260742465"/>
      </p:ext>
    </p:extLst>
  </p:cSld>
  <p:clrMapOvr>
    <a:masterClrMapping/>
  </p:clrMapOvr>
</p:sld>
</file>

<file path=ppt/theme/theme1.xml><?xml version="1.0" encoding="utf-8"?>
<a:theme xmlns:a="http://schemas.openxmlformats.org/drawingml/2006/main" name="White Space">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5" id="{E26D0FEC-0309-4ACB-B734-CBA064D96DC1}" vid="{48795DCF-E01E-4D4C-BC5F-5304B1EAB1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DG Branded PowerPoint Template 2 - widescreen</Template>
  <TotalTime>10251</TotalTime>
  <Words>4463</Words>
  <Application>Microsoft Office PowerPoint</Application>
  <PresentationFormat>On-screen Show (16:9)</PresentationFormat>
  <Paragraphs>343</Paragraphs>
  <Slides>30</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Tropiline</vt:lpstr>
      <vt:lpstr>Montserrat</vt:lpstr>
      <vt:lpstr>Arial</vt:lpstr>
      <vt:lpstr>Georgia</vt:lpstr>
      <vt:lpstr>Calibri</vt:lpstr>
      <vt:lpstr>Calibri Light</vt:lpstr>
      <vt:lpstr>Tropiline Black</vt:lpstr>
      <vt:lpstr>White Space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Liz Thompson</dc:creator>
  <cp:lastModifiedBy>Caitlin Soltesz</cp:lastModifiedBy>
  <cp:revision>23</cp:revision>
  <dcterms:created xsi:type="dcterms:W3CDTF">2020-07-14T12:45:28Z</dcterms:created>
  <dcterms:modified xsi:type="dcterms:W3CDTF">2021-12-13T20:14:35Z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