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notesMasterIdLst>
    <p:notesMasterId r:id="rId24"/>
  </p:notesMasterIdLst>
  <p:sldIdLst>
    <p:sldId id="298" r:id="rId2"/>
    <p:sldId id="257" r:id="rId3"/>
    <p:sldId id="299" r:id="rId4"/>
    <p:sldId id="300" r:id="rId5"/>
    <p:sldId id="283" r:id="rId6"/>
    <p:sldId id="279" r:id="rId7"/>
    <p:sldId id="273" r:id="rId8"/>
    <p:sldId id="284" r:id="rId9"/>
    <p:sldId id="286" r:id="rId10"/>
    <p:sldId id="260" r:id="rId11"/>
    <p:sldId id="282" r:id="rId12"/>
    <p:sldId id="277" r:id="rId13"/>
    <p:sldId id="262" r:id="rId14"/>
    <p:sldId id="274" r:id="rId15"/>
    <p:sldId id="281" r:id="rId16"/>
    <p:sldId id="301" r:id="rId17"/>
    <p:sldId id="302" r:id="rId18"/>
    <p:sldId id="297" r:id="rId19"/>
    <p:sldId id="295" r:id="rId20"/>
    <p:sldId id="293" r:id="rId21"/>
    <p:sldId id="291" r:id="rId22"/>
    <p:sldId id="296" r:id="rId23"/>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n Huffman-Richard" initials="EH" lastIdx="9" clrIdx="0">
    <p:extLst>
      <p:ext uri="{19B8F6BF-5375-455C-9EA6-DF929625EA0E}">
        <p15:presenceInfo xmlns:p15="http://schemas.microsoft.com/office/powerpoint/2012/main" userId="S-1-5-21-170730413-1072531264-444258786-1983" providerId="AD"/>
      </p:ext>
    </p:extLst>
  </p:cmAuthor>
  <p:cmAuthor id="2" name="Erin Huffman-Richard" initials="EH [2]" lastIdx="4" clrIdx="1">
    <p:extLst>
      <p:ext uri="{19B8F6BF-5375-455C-9EA6-DF929625EA0E}">
        <p15:presenceInfo xmlns:p15="http://schemas.microsoft.com/office/powerpoint/2012/main" userId="S::Erinh@deltagamma.org::d8ca259d-6637-43c8-8d32-b7c6cdf1025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0E8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583" autoAdjust="0"/>
    <p:restoredTop sz="68593" autoAdjust="0"/>
  </p:normalViewPr>
  <p:slideViewPr>
    <p:cSldViewPr snapToGrid="0">
      <p:cViewPr varScale="1">
        <p:scale>
          <a:sx n="75" d="100"/>
          <a:sy n="75" d="100"/>
        </p:scale>
        <p:origin x="756"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2" d="100"/>
          <a:sy n="82" d="100"/>
        </p:scale>
        <p:origin x="3198"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deltagamma.org\dfsroot\groups\SHARED\Department%20Folders\Office%20of%20Housing\Accounts%20Payable\TRACKERS\DAILY%20CHECKS%20BY%20YEAR\TRACK%20-%20DAILY%20ck%20runs%2019.20.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a:t>2019-2020 PAYMENTS PROCESSED</a:t>
            </a: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view3D>
      <c:rotX val="75"/>
      <c:rotY val="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3055555555555558E-2"/>
          <c:y val="0.22000844231972974"/>
          <c:w val="0.81388888888888888"/>
          <c:h val="0.56757867331258416"/>
        </c:manualLayout>
      </c:layout>
      <c:pie3DChart>
        <c:varyColors val="1"/>
        <c:ser>
          <c:idx val="1"/>
          <c:order val="1"/>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c:ext xmlns:c16="http://schemas.microsoft.com/office/drawing/2014/chart" uri="{C3380CC4-5D6E-409C-BE32-E72D297353CC}">
                <c16:uniqueId val="{00000001-BDC8-453F-997B-C6A0F105C93D}"/>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c:ext xmlns:c16="http://schemas.microsoft.com/office/drawing/2014/chart" uri="{C3380CC4-5D6E-409C-BE32-E72D297353CC}">
                <c16:uniqueId val="{00000003-BDC8-453F-997B-C6A0F105C93D}"/>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c:ext xmlns:c16="http://schemas.microsoft.com/office/drawing/2014/chart" uri="{C3380CC4-5D6E-409C-BE32-E72D297353CC}">
                <c16:uniqueId val="{00000005-BDC8-453F-997B-C6A0F105C93D}"/>
              </c:ext>
            </c:extLst>
          </c:dPt>
          <c:dLbls>
            <c:dLbl>
              <c:idx val="1"/>
              <c:layout>
                <c:manualLayout>
                  <c:x val="-7.791119860017498E-2"/>
                  <c:y val="-9.3795762360264434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DC8-453F-997B-C6A0F105C93D}"/>
                </c:ext>
              </c:extLst>
            </c:dLbl>
            <c:dLbl>
              <c:idx val="2"/>
              <c:layout>
                <c:manualLayout>
                  <c:x val="1.2980424321959755E-2"/>
                  <c:y val="1.7436859688356971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DC8-453F-997B-C6A0F105C93D}"/>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lumMod val="8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a:solidFill>
                    <a:schemeClr val="lt1">
                      <a:lumMod val="95000"/>
                      <a:alpha val="54000"/>
                    </a:schemeClr>
                  </a:solidFill>
                </a:ln>
                <a:effectLst/>
              </c:spPr>
            </c:leaderLines>
            <c:extLst>
              <c:ext xmlns:c15="http://schemas.microsoft.com/office/drawing/2012/chart" uri="{CE6537A1-D6FC-4f65-9D91-7224C49458BB}"/>
            </c:extLst>
          </c:dLbls>
          <c:cat>
            <c:strRef>
              <c:f>ACCUMULATIVE!$A$73:$A$78</c:f>
              <c:strCache>
                <c:ptCount val="3"/>
                <c:pt idx="0">
                  <c:v>REGIONS 4,8</c:v>
                </c:pt>
                <c:pt idx="1">
                  <c:v>REGIONS 2,3,7</c:v>
                </c:pt>
                <c:pt idx="2">
                  <c:v>REGIONS 1,5,6</c:v>
                </c:pt>
              </c:strCache>
            </c:strRef>
          </c:cat>
          <c:val>
            <c:numRef>
              <c:f>ACCUMULATIVE!$C$73:$C$78</c:f>
              <c:numCache>
                <c:formatCode>_("$"* #,##0.00_);_("$"* \(#,##0.00\);_("$"* "-"??_);_(@_)</c:formatCode>
                <c:ptCount val="3"/>
                <c:pt idx="0">
                  <c:v>12525827.080000002</c:v>
                </c:pt>
                <c:pt idx="1">
                  <c:v>16170642.17</c:v>
                </c:pt>
                <c:pt idx="2">
                  <c:v>9890721.3673999999</c:v>
                </c:pt>
              </c:numCache>
            </c:numRef>
          </c:val>
          <c:extLst>
            <c:ext xmlns:c16="http://schemas.microsoft.com/office/drawing/2014/chart" uri="{C3380CC4-5D6E-409C-BE32-E72D297353CC}">
              <c16:uniqueId val="{00000006-BDC8-453F-997B-C6A0F105C93D}"/>
            </c:ext>
          </c:extLst>
        </c:ser>
        <c:dLbls>
          <c:dLblPos val="bestFit"/>
          <c:showLegendKey val="0"/>
          <c:showVal val="1"/>
          <c:showCatName val="0"/>
          <c:showSerName val="0"/>
          <c:showPercent val="0"/>
          <c:showBubbleSize val="0"/>
          <c:showLeaderLines val="1"/>
        </c:dLbls>
        <c:extLst>
          <c:ext xmlns:c15="http://schemas.microsoft.com/office/drawing/2012/chart" uri="{02D57815-91ED-43cb-92C2-25804820EDAC}">
            <c15:filteredPieSeries>
              <c15:ser>
                <c:idx val="0"/>
                <c:order val="0"/>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c:ext xmlns:c16="http://schemas.microsoft.com/office/drawing/2014/chart" uri="{C3380CC4-5D6E-409C-BE32-E72D297353CC}">
                      <c16:uniqueId val="{00000008-BDC8-453F-997B-C6A0F105C93D}"/>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c:ext xmlns:c16="http://schemas.microsoft.com/office/drawing/2014/chart" uri="{C3380CC4-5D6E-409C-BE32-E72D297353CC}">
                      <c16:uniqueId val="{0000000A-BDC8-453F-997B-C6A0F105C93D}"/>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c:ext xmlns:c16="http://schemas.microsoft.com/office/drawing/2014/chart" uri="{C3380CC4-5D6E-409C-BE32-E72D297353CC}">
                      <c16:uniqueId val="{0000000C-BDC8-453F-997B-C6A0F105C93D}"/>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lumMod val="8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a:solidFill>
                          <a:schemeClr val="lt1">
                            <a:lumMod val="95000"/>
                            <a:alpha val="54000"/>
                          </a:schemeClr>
                        </a:solidFill>
                      </a:ln>
                      <a:effectLst/>
                    </c:spPr>
                  </c:leaderLines>
                  <c:extLst>
                    <c:ext uri="{CE6537A1-D6FC-4f65-9D91-7224C49458BB}"/>
                  </c:extLst>
                </c:dLbls>
                <c:cat>
                  <c:strRef>
                    <c:extLst>
                      <c:ext uri="{02D57815-91ED-43cb-92C2-25804820EDAC}">
                        <c15:formulaRef>
                          <c15:sqref>ACCUMULATIVE!$A$73:$A$78</c15:sqref>
                        </c15:formulaRef>
                      </c:ext>
                    </c:extLst>
                    <c:strCache>
                      <c:ptCount val="3"/>
                      <c:pt idx="0">
                        <c:v>REGIONS 4,8</c:v>
                      </c:pt>
                      <c:pt idx="1">
                        <c:v>REGIONS 2,3,7</c:v>
                      </c:pt>
                      <c:pt idx="2">
                        <c:v>REGIONS 1,5,6</c:v>
                      </c:pt>
                    </c:strCache>
                  </c:strRef>
                </c:cat>
                <c:val>
                  <c:numRef>
                    <c:extLst>
                      <c:ext uri="{02D57815-91ED-43cb-92C2-25804820EDAC}">
                        <c15:formulaRef>
                          <c15:sqref>ACCUMULATIVE!$B$73:$B$78</c15:sqref>
                        </c15:formulaRef>
                      </c:ext>
                    </c:extLst>
                    <c:numCache>
                      <c:formatCode>General</c:formatCode>
                      <c:ptCount val="3"/>
                      <c:pt idx="0">
                        <c:v>4975</c:v>
                      </c:pt>
                      <c:pt idx="1">
                        <c:v>5421</c:v>
                      </c:pt>
                      <c:pt idx="2">
                        <c:v>5005</c:v>
                      </c:pt>
                    </c:numCache>
                  </c:numRef>
                </c:val>
                <c:extLst>
                  <c:ext xmlns:c16="http://schemas.microsoft.com/office/drawing/2014/chart" uri="{C3380CC4-5D6E-409C-BE32-E72D297353CC}">
                    <c16:uniqueId val="{0000000D-BDC8-453F-997B-C6A0F105C93D}"/>
                  </c:ext>
                </c:extLst>
              </c15:ser>
            </c15:filteredPieSeries>
            <c15:filteredPieSeries>
              <c15:ser>
                <c:idx val="2"/>
                <c:order val="2"/>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xmlns:c15="http://schemas.microsoft.com/office/drawing/2012/chart">
                    <c:ext xmlns:c16="http://schemas.microsoft.com/office/drawing/2014/chart" uri="{C3380CC4-5D6E-409C-BE32-E72D297353CC}">
                      <c16:uniqueId val="{0000000F-BDC8-453F-997B-C6A0F105C93D}"/>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xmlns:c15="http://schemas.microsoft.com/office/drawing/2012/chart">
                    <c:ext xmlns:c16="http://schemas.microsoft.com/office/drawing/2014/chart" uri="{C3380CC4-5D6E-409C-BE32-E72D297353CC}">
                      <c16:uniqueId val="{00000011-BDC8-453F-997B-C6A0F105C93D}"/>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xmlns:c15="http://schemas.microsoft.com/office/drawing/2012/chart">
                    <c:ext xmlns:c16="http://schemas.microsoft.com/office/drawing/2014/chart" uri="{C3380CC4-5D6E-409C-BE32-E72D297353CC}">
                      <c16:uniqueId val="{00000013-BDC8-453F-997B-C6A0F105C93D}"/>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lumMod val="8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a:solidFill>
                          <a:schemeClr val="lt1">
                            <a:lumMod val="95000"/>
                            <a:alpha val="54000"/>
                          </a:schemeClr>
                        </a:solidFill>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ACCUMULATIVE!$A$73:$A$78</c15:sqref>
                        </c15:formulaRef>
                      </c:ext>
                    </c:extLst>
                    <c:strCache>
                      <c:ptCount val="3"/>
                      <c:pt idx="0">
                        <c:v>REGIONS 4,8</c:v>
                      </c:pt>
                      <c:pt idx="1">
                        <c:v>REGIONS 2,3,7</c:v>
                      </c:pt>
                      <c:pt idx="2">
                        <c:v>REGIONS 1,5,6</c:v>
                      </c:pt>
                    </c:strCache>
                  </c:strRef>
                </c:cat>
                <c:val>
                  <c:numRef>
                    <c:extLst xmlns:c15="http://schemas.microsoft.com/office/drawing/2012/chart">
                      <c:ext xmlns:c15="http://schemas.microsoft.com/office/drawing/2012/chart" uri="{02D57815-91ED-43cb-92C2-25804820EDAC}">
                        <c15:formulaRef>
                          <c15:sqref>ACCUMULATIVE!$D$73:$D$78</c15:sqref>
                        </c15:formulaRef>
                      </c:ext>
                    </c:extLst>
                    <c:numCache>
                      <c:formatCode>General</c:formatCode>
                      <c:ptCount val="3"/>
                      <c:pt idx="0">
                        <c:v>3486</c:v>
                      </c:pt>
                      <c:pt idx="1">
                        <c:v>3830</c:v>
                      </c:pt>
                      <c:pt idx="2">
                        <c:v>2797</c:v>
                      </c:pt>
                    </c:numCache>
                  </c:numRef>
                </c:val>
                <c:extLst xmlns:c15="http://schemas.microsoft.com/office/drawing/2012/chart">
                  <c:ext xmlns:c16="http://schemas.microsoft.com/office/drawing/2014/chart" uri="{C3380CC4-5D6E-409C-BE32-E72D297353CC}">
                    <c16:uniqueId val="{00000014-BDC8-453F-997B-C6A0F105C93D}"/>
                  </c:ext>
                </c:extLst>
              </c15:ser>
            </c15:filteredPieSeries>
            <c15:filteredPieSeries>
              <c15:ser>
                <c:idx val="3"/>
                <c:order val="3"/>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xmlns:c15="http://schemas.microsoft.com/office/drawing/2012/chart">
                    <c:ext xmlns:c16="http://schemas.microsoft.com/office/drawing/2014/chart" uri="{C3380CC4-5D6E-409C-BE32-E72D297353CC}">
                      <c16:uniqueId val="{00000016-BDC8-453F-997B-C6A0F105C93D}"/>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xmlns:c15="http://schemas.microsoft.com/office/drawing/2012/chart">
                    <c:ext xmlns:c16="http://schemas.microsoft.com/office/drawing/2014/chart" uri="{C3380CC4-5D6E-409C-BE32-E72D297353CC}">
                      <c16:uniqueId val="{00000018-BDC8-453F-997B-C6A0F105C93D}"/>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xmlns:c15="http://schemas.microsoft.com/office/drawing/2012/chart">
                    <c:ext xmlns:c16="http://schemas.microsoft.com/office/drawing/2014/chart" uri="{C3380CC4-5D6E-409C-BE32-E72D297353CC}">
                      <c16:uniqueId val="{0000001A-BDC8-453F-997B-C6A0F105C93D}"/>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lumMod val="8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a:solidFill>
                          <a:schemeClr val="lt1">
                            <a:lumMod val="95000"/>
                            <a:alpha val="54000"/>
                          </a:schemeClr>
                        </a:solidFill>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ACCUMULATIVE!$A$73:$A$78</c15:sqref>
                        </c15:formulaRef>
                      </c:ext>
                    </c:extLst>
                    <c:strCache>
                      <c:ptCount val="3"/>
                      <c:pt idx="0">
                        <c:v>REGIONS 4,8</c:v>
                      </c:pt>
                      <c:pt idx="1">
                        <c:v>REGIONS 2,3,7</c:v>
                      </c:pt>
                      <c:pt idx="2">
                        <c:v>REGIONS 1,5,6</c:v>
                      </c:pt>
                    </c:strCache>
                  </c:strRef>
                </c:cat>
                <c:val>
                  <c:numRef>
                    <c:extLst xmlns:c15="http://schemas.microsoft.com/office/drawing/2012/chart">
                      <c:ext xmlns:c15="http://schemas.microsoft.com/office/drawing/2012/chart" uri="{02D57815-91ED-43cb-92C2-25804820EDAC}">
                        <c15:formulaRef>
                          <c15:sqref>ACCUMULATIVE!$E$73:$E$78</c15:sqref>
                        </c15:formulaRef>
                      </c:ext>
                    </c:extLst>
                    <c:numCache>
                      <c:formatCode>General</c:formatCode>
                      <c:ptCount val="3"/>
                      <c:pt idx="0">
                        <c:v>223</c:v>
                      </c:pt>
                      <c:pt idx="1">
                        <c:v>250</c:v>
                      </c:pt>
                      <c:pt idx="2">
                        <c:v>175</c:v>
                      </c:pt>
                    </c:numCache>
                  </c:numRef>
                </c:val>
                <c:extLst xmlns:c15="http://schemas.microsoft.com/office/drawing/2012/chart">
                  <c:ext xmlns:c16="http://schemas.microsoft.com/office/drawing/2014/chart" uri="{C3380CC4-5D6E-409C-BE32-E72D297353CC}">
                    <c16:uniqueId val="{0000001B-BDC8-453F-997B-C6A0F105C93D}"/>
                  </c:ext>
                </c:extLst>
              </c15:ser>
            </c15:filteredPieSeries>
          </c:ext>
        </c:extLst>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7">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6434"/>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970939" y="0"/>
            <a:ext cx="3037840" cy="466434"/>
          </a:xfrm>
          <a:prstGeom prst="rect">
            <a:avLst/>
          </a:prstGeom>
        </p:spPr>
        <p:txBody>
          <a:bodyPr vert="horz" lIns="92446" tIns="46223" rIns="92446" bIns="46223" rtlCol="0"/>
          <a:lstStyle>
            <a:lvl1pPr algn="r">
              <a:defRPr sz="1200"/>
            </a:lvl1pPr>
          </a:lstStyle>
          <a:p>
            <a:fld id="{1E828981-9A7A-4982-B2C8-212A08F69AA5}" type="datetimeFigureOut">
              <a:rPr lang="en-US" smtClean="0"/>
              <a:t>10/18/2020</a:t>
            </a:fld>
            <a:endParaRPr lang="en-US"/>
          </a:p>
        </p:txBody>
      </p:sp>
      <p:sp>
        <p:nvSpPr>
          <p:cNvPr id="4" name="Slide Image Placeholder 3"/>
          <p:cNvSpPr>
            <a:spLocks noGrp="1" noRot="1" noChangeAspect="1"/>
          </p:cNvSpPr>
          <p:nvPr>
            <p:ph type="sldImg" idx="2"/>
          </p:nvPr>
        </p:nvSpPr>
        <p:spPr>
          <a:xfrm>
            <a:off x="717550" y="1162050"/>
            <a:ext cx="5576888" cy="313690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701041" y="4473892"/>
            <a:ext cx="5608320" cy="3660458"/>
          </a:xfrm>
          <a:prstGeom prst="rect">
            <a:avLst/>
          </a:prstGeom>
        </p:spPr>
        <p:txBody>
          <a:bodyPr vert="horz" lIns="92446" tIns="46223" rIns="92446" bIns="46223"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968"/>
            <a:ext cx="3037840" cy="466433"/>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970939" y="8829968"/>
            <a:ext cx="3037840" cy="466433"/>
          </a:xfrm>
          <a:prstGeom prst="rect">
            <a:avLst/>
          </a:prstGeom>
        </p:spPr>
        <p:txBody>
          <a:bodyPr vert="horz" lIns="92446" tIns="46223" rIns="92446" bIns="46223" rtlCol="0" anchor="b"/>
          <a:lstStyle>
            <a:lvl1pPr algn="r">
              <a:defRPr sz="1200"/>
            </a:lvl1pPr>
          </a:lstStyle>
          <a:p>
            <a:fld id="{D10EDCB9-D26A-4E01-A086-887EDC664929}" type="slidenum">
              <a:rPr lang="en-US" smtClean="0"/>
              <a:t>‹#›</a:t>
            </a:fld>
            <a:endParaRPr lang="en-US"/>
          </a:p>
        </p:txBody>
      </p:sp>
    </p:spTree>
    <p:extLst>
      <p:ext uri="{BB962C8B-B14F-4D97-AF65-F5344CB8AC3E}">
        <p14:creationId xmlns:p14="http://schemas.microsoft.com/office/powerpoint/2010/main" val="3681520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b="1" dirty="0"/>
              <a:t>Bolded:</a:t>
            </a:r>
            <a:r>
              <a:rPr lang="en-US" dirty="0"/>
              <a:t> direction or title</a:t>
            </a:r>
          </a:p>
          <a:p>
            <a:r>
              <a:rPr lang="en-US" i="1" dirty="0"/>
              <a:t>Italicized: </a:t>
            </a:r>
            <a:r>
              <a:rPr lang="en-US" dirty="0"/>
              <a:t>suggested facilitator script</a:t>
            </a:r>
          </a:p>
          <a:p>
            <a:r>
              <a:rPr lang="en-US" dirty="0"/>
              <a:t>Regular: directions for facilitation</a:t>
            </a:r>
          </a:p>
          <a:p>
            <a:endParaRPr lang="en-US" dirty="0"/>
          </a:p>
          <a:p>
            <a:r>
              <a:rPr lang="en-US" dirty="0"/>
              <a:t>SLIDE 1:</a:t>
            </a:r>
          </a:p>
          <a:p>
            <a:r>
              <a:rPr lang="en-US" i="1" dirty="0"/>
              <a:t>Welcome to the Accounts Payable session.</a:t>
            </a:r>
          </a:p>
          <a:p>
            <a:r>
              <a:rPr lang="en-US" i="1" dirty="0"/>
              <a:t>For those of you who I have not had the pleasure to work with I would like to introduce myself.</a:t>
            </a:r>
          </a:p>
          <a:p>
            <a:r>
              <a:rPr lang="en-US" i="1" dirty="0"/>
              <a:t>My name is Laurie Ruggles and I am the Senior Accounts Payable Specialist in the FHC department.</a:t>
            </a:r>
          </a:p>
          <a:p>
            <a:r>
              <a:rPr lang="en-US" i="1" dirty="0"/>
              <a:t>I have been with DG for just over 19 years in this role and I cannot wait to share some information that will help your house corp in working with your vendors and AP Staff.</a:t>
            </a:r>
          </a:p>
          <a:p>
            <a:endParaRPr lang="en-US" i="1" dirty="0"/>
          </a:p>
          <a:p>
            <a:endParaRPr lang="en-US" i="1" dirty="0"/>
          </a:p>
          <a:p>
            <a:endParaRPr lang="en-US" i="1" dirty="0"/>
          </a:p>
          <a:p>
            <a:r>
              <a:rPr lang="en-US" i="1" dirty="0"/>
              <a:t>As a point of reference, you may hear me refer to the following Acronyms:</a:t>
            </a:r>
          </a:p>
          <a:p>
            <a:r>
              <a:rPr lang="en-US" i="1" dirty="0"/>
              <a:t>AP/APS  -is short for Accounts Payable department/Accounts Payable Specialist.  </a:t>
            </a:r>
          </a:p>
          <a:p>
            <a:r>
              <a:rPr lang="en-US" i="1" dirty="0"/>
              <a:t>HD – house director</a:t>
            </a:r>
          </a:p>
          <a:p>
            <a:r>
              <a:rPr lang="en-US" i="1" dirty="0"/>
              <a:t>HC – your house corp </a:t>
            </a:r>
          </a:p>
          <a:p>
            <a:endParaRPr lang="en-US" i="1" dirty="0"/>
          </a:p>
          <a:p>
            <a:endParaRPr lang="en-US" i="1" dirty="0"/>
          </a:p>
          <a:p>
            <a:endParaRPr lang="en-US" dirty="0"/>
          </a:p>
        </p:txBody>
      </p:sp>
      <p:sp>
        <p:nvSpPr>
          <p:cNvPr id="4" name="Slide Number Placeholder 3"/>
          <p:cNvSpPr>
            <a:spLocks noGrp="1"/>
          </p:cNvSpPr>
          <p:nvPr>
            <p:ph type="sldNum" sz="quarter" idx="10"/>
          </p:nvPr>
        </p:nvSpPr>
        <p:spPr/>
        <p:txBody>
          <a:bodyPr/>
          <a:lstStyle/>
          <a:p>
            <a:fld id="{D10EDCB9-D26A-4E01-A086-887EDC664929}" type="slidenum">
              <a:rPr lang="en-US" smtClean="0"/>
              <a:t>1</a:t>
            </a:fld>
            <a:endParaRPr lang="en-US"/>
          </a:p>
        </p:txBody>
      </p:sp>
    </p:spTree>
    <p:extLst>
      <p:ext uri="{BB962C8B-B14F-4D97-AF65-F5344CB8AC3E}">
        <p14:creationId xmlns:p14="http://schemas.microsoft.com/office/powerpoint/2010/main" val="2236178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SLIDE 10:</a:t>
            </a:r>
          </a:p>
          <a:p>
            <a:endParaRPr lang="en-US" i="1" dirty="0"/>
          </a:p>
          <a:p>
            <a:r>
              <a:rPr lang="en-US" i="1" dirty="0"/>
              <a:t>I would like to take a moment to share with you what the volume of emails and invoice processed by our team looks like – </a:t>
            </a:r>
          </a:p>
          <a:p>
            <a:r>
              <a:rPr lang="en-US" i="1" dirty="0"/>
              <a:t>The Accounts Payable department paid out invoices totally $38, 587, 190 in the 2019-2020 fiscal year. </a:t>
            </a:r>
          </a:p>
          <a:p>
            <a:r>
              <a:rPr lang="en-US" i="1" dirty="0"/>
              <a:t>And some say this was a slower year due to COVID </a:t>
            </a:r>
            <a:r>
              <a:rPr lang="en-US" i="1" dirty="0">
                <a:sym typeface="Wingdings" panose="05000000000000000000" pitchFamily="2" charset="2"/>
              </a:rPr>
              <a:t></a:t>
            </a:r>
            <a:endParaRPr lang="en-US" i="1" dirty="0"/>
          </a:p>
          <a:p>
            <a:pPr defTabSz="924458">
              <a:defRPr/>
            </a:pPr>
            <a:endParaRPr lang="en-US" dirty="0"/>
          </a:p>
        </p:txBody>
      </p:sp>
      <p:sp>
        <p:nvSpPr>
          <p:cNvPr id="4" name="Slide Number Placeholder 3"/>
          <p:cNvSpPr>
            <a:spLocks noGrp="1"/>
          </p:cNvSpPr>
          <p:nvPr>
            <p:ph type="sldNum" sz="quarter" idx="10"/>
          </p:nvPr>
        </p:nvSpPr>
        <p:spPr/>
        <p:txBody>
          <a:bodyPr/>
          <a:lstStyle/>
          <a:p>
            <a:fld id="{D10EDCB9-D26A-4E01-A086-887EDC664929}" type="slidenum">
              <a:rPr lang="en-US" smtClean="0"/>
              <a:t>10</a:t>
            </a:fld>
            <a:endParaRPr lang="en-US"/>
          </a:p>
        </p:txBody>
      </p:sp>
    </p:spTree>
    <p:extLst>
      <p:ext uri="{BB962C8B-B14F-4D97-AF65-F5344CB8AC3E}">
        <p14:creationId xmlns:p14="http://schemas.microsoft.com/office/powerpoint/2010/main" val="2580128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0EDCB9-D26A-4E01-A086-887EDC664929}" type="slidenum">
              <a:rPr lang="en-US" smtClean="0"/>
              <a:t>11</a:t>
            </a:fld>
            <a:endParaRPr lang="en-US"/>
          </a:p>
        </p:txBody>
      </p:sp>
    </p:spTree>
    <p:extLst>
      <p:ext uri="{BB962C8B-B14F-4D97-AF65-F5344CB8AC3E}">
        <p14:creationId xmlns:p14="http://schemas.microsoft.com/office/powerpoint/2010/main" val="2903170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12:</a:t>
            </a:r>
          </a:p>
          <a:p>
            <a:endParaRPr lang="en-US" dirty="0"/>
          </a:p>
          <a:p>
            <a:r>
              <a:rPr lang="en-US" dirty="0"/>
              <a:t>Before I move into reimbursements, I want to mention that we understand the majority of purchases are now made online.  </a:t>
            </a:r>
          </a:p>
          <a:p>
            <a:r>
              <a:rPr lang="en-US" dirty="0"/>
              <a:t>It is so easy to pull out a credit card and pay for those items online and even in the stores.</a:t>
            </a:r>
          </a:p>
          <a:p>
            <a:r>
              <a:rPr lang="en-US" dirty="0"/>
              <a:t>For that reason we instituted a credit card program so </a:t>
            </a:r>
            <a:r>
              <a:rPr lang="en-US" i="1" dirty="0"/>
              <a:t>that no out of pocket funds would be necessary.  If your board does not have House Corp credit cards PLEASE contact Lauren at FHCReports@deltagamma.org.  You still must upload detailed receipts or invoices into Smart Data, but you are not out personal funds, and you don’t have to fill out a detailed form with a time limit on submission or send another email to us.  </a:t>
            </a:r>
          </a:p>
          <a:p>
            <a:r>
              <a:rPr lang="en-US" i="1" dirty="0"/>
              <a:t>If you have any questions regarding credit cards please contact Lauren with any questions you have – she will be happy to assist you.</a:t>
            </a:r>
          </a:p>
          <a:p>
            <a:endParaRPr lang="en-US" i="1" dirty="0"/>
          </a:p>
          <a:p>
            <a:r>
              <a:rPr lang="en-US" i="1" dirty="0"/>
              <a:t>Now on to reimbursements….</a:t>
            </a:r>
          </a:p>
          <a:p>
            <a:r>
              <a:rPr lang="en-US" i="1" dirty="0"/>
              <a:t>A Reimbursement Expense Report Form is used to request reimbursement for someone who has made a purchase using personal funds for the House Corporation.  For a volunteer, staff member or a chapter who paid a HC obligation,  the requirements are the same. The form MUST be submitted with </a:t>
            </a:r>
            <a:r>
              <a:rPr lang="en-US" b="1" i="1" dirty="0"/>
              <a:t>EVERY</a:t>
            </a:r>
            <a:r>
              <a:rPr lang="en-US" i="1" dirty="0"/>
              <a:t> reimbursement request. Simply sending a request without the Reimbursement Expense Form will be returned to the requestor with a blank form - which may delay payment since we cannot begin the process of payment without it.</a:t>
            </a:r>
          </a:p>
          <a:p>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When filling out an Expense Report Form, it is important to include explanations of the expenses so that they can be properly processed by Accounts Payable. You must also include proof of payment (such as an itemized receipt) and approval.  Please send detailed receipts – we are seeing many Credit card receipts with just a total and this is not acceptable unless accompanied by a detailed invoice.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Please include your name, address and house corp at the top of the form – don’t worry if you fill in all the spaces you will be fine!</a:t>
            </a:r>
          </a:p>
          <a:p>
            <a:endParaRPr lang="en-US" i="1" dirty="0"/>
          </a:p>
          <a:p>
            <a:r>
              <a:rPr lang="en-US" i="1" dirty="0"/>
              <a:t>Approval is needed by a second house corp officer for all self-reimbursement requests- no matter the dollar amount.</a:t>
            </a:r>
          </a:p>
          <a:p>
            <a:endParaRPr lang="en-US" i="1" dirty="0"/>
          </a:p>
          <a:p>
            <a:r>
              <a:rPr lang="en-US" i="1" dirty="0"/>
              <a:t>If you wish to be reimbursed for a gift you purchased, such as a gift card, you must let us know if this gift is for a vendor or an employee of the house corporation. These items are coded differently, and it is important to let your Accounts Payable Specialist know.  We know that holiday bonuses are around the corner so remember if you wish to give a check bonus to a vendor it comes through your APS and if to an employee send to your HR Business partner Teresa or Paula.  Cash gifts should never be handed to an individual and therefore you would not request a reimbursement for this.</a:t>
            </a:r>
          </a:p>
          <a:p>
            <a:endParaRPr lang="en-US" i="1" dirty="0"/>
          </a:p>
          <a:p>
            <a:r>
              <a:rPr lang="en-US" i="1" dirty="0"/>
              <a:t>Lastly, Expense Report Forms </a:t>
            </a:r>
            <a:r>
              <a:rPr lang="en-US" i="1" u="sng" dirty="0"/>
              <a:t>must</a:t>
            </a:r>
            <a:r>
              <a:rPr lang="en-US" i="1" dirty="0"/>
              <a:t> be received within 30 days of the purchase. This is an IRS guideline and must be followed. Expense Report Forms submitted after 30 days are subject to non-payment.</a:t>
            </a:r>
          </a:p>
          <a:p>
            <a:r>
              <a:rPr lang="en-US" i="1" dirty="0"/>
              <a:t> </a:t>
            </a:r>
          </a:p>
          <a:p>
            <a:r>
              <a:rPr lang="en-US" i="1" dirty="0"/>
              <a:t>Where can you obtain an Expense Report Form? It is available from anyone on the Accounts Payable Team.</a:t>
            </a:r>
          </a:p>
          <a:p>
            <a:endParaRPr lang="en-US" dirty="0"/>
          </a:p>
        </p:txBody>
      </p:sp>
      <p:sp>
        <p:nvSpPr>
          <p:cNvPr id="4" name="Slide Number Placeholder 3"/>
          <p:cNvSpPr>
            <a:spLocks noGrp="1"/>
          </p:cNvSpPr>
          <p:nvPr>
            <p:ph type="sldNum" sz="quarter" idx="5"/>
          </p:nvPr>
        </p:nvSpPr>
        <p:spPr/>
        <p:txBody>
          <a:bodyPr/>
          <a:lstStyle/>
          <a:p>
            <a:fld id="{D10EDCB9-D26A-4E01-A086-887EDC664929}" type="slidenum">
              <a:rPr lang="en-US" smtClean="0"/>
              <a:t>12</a:t>
            </a:fld>
            <a:endParaRPr lang="en-US"/>
          </a:p>
        </p:txBody>
      </p:sp>
    </p:spTree>
    <p:extLst>
      <p:ext uri="{BB962C8B-B14F-4D97-AF65-F5344CB8AC3E}">
        <p14:creationId xmlns:p14="http://schemas.microsoft.com/office/powerpoint/2010/main" val="2374040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SLIDE 13:</a:t>
            </a:r>
          </a:p>
          <a:p>
            <a:endParaRPr lang="en-US" i="1" dirty="0"/>
          </a:p>
          <a:p>
            <a:r>
              <a:rPr lang="en-US" i="1" dirty="0"/>
              <a:t>We are going to spend a few minutes discussing expenses. Some of the expenses are the responsibility of the chapter, and others are the responsibility of the House Corporation or the Managed Property Specialist. The difference can sometimes be difficult to distinguish, so let’s review it together. </a:t>
            </a:r>
          </a:p>
        </p:txBody>
      </p:sp>
      <p:sp>
        <p:nvSpPr>
          <p:cNvPr id="4" name="Slide Number Placeholder 3"/>
          <p:cNvSpPr>
            <a:spLocks noGrp="1"/>
          </p:cNvSpPr>
          <p:nvPr>
            <p:ph type="sldNum" sz="quarter" idx="10"/>
          </p:nvPr>
        </p:nvSpPr>
        <p:spPr/>
        <p:txBody>
          <a:bodyPr/>
          <a:lstStyle/>
          <a:p>
            <a:fld id="{D10EDCB9-D26A-4E01-A086-887EDC664929}" type="slidenum">
              <a:rPr lang="en-US" smtClean="0"/>
              <a:t>13</a:t>
            </a:fld>
            <a:endParaRPr lang="en-US"/>
          </a:p>
        </p:txBody>
      </p:sp>
    </p:spTree>
    <p:extLst>
      <p:ext uri="{BB962C8B-B14F-4D97-AF65-F5344CB8AC3E}">
        <p14:creationId xmlns:p14="http://schemas.microsoft.com/office/powerpoint/2010/main" val="1917297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i="0" dirty="0"/>
              <a:t>SLIDE 14:</a:t>
            </a:r>
          </a:p>
          <a:p>
            <a:pPr defTabSz="924458">
              <a:defRPr/>
            </a:pPr>
            <a:endParaRPr lang="en-US" i="1" dirty="0"/>
          </a:p>
          <a:p>
            <a:pPr defTabSz="924458">
              <a:defRPr/>
            </a:pPr>
            <a:r>
              <a:rPr lang="en-US" i="1" dirty="0"/>
              <a:t>The column on the left are expenses that the chapter should cover. On the right are categories of expenses that the house corporation or the property manager of an LLC should take care of.</a:t>
            </a:r>
          </a:p>
          <a:p>
            <a:pPr defTabSz="924458">
              <a:defRPr/>
            </a:pPr>
            <a:endParaRPr lang="en-US" i="1" dirty="0"/>
          </a:p>
          <a:p>
            <a:pPr defTabSz="924458">
              <a:defRPr/>
            </a:pPr>
            <a:r>
              <a:rPr lang="en-US" i="1" dirty="0"/>
              <a:t>Chapter charges are items that are not permanent. The chapter purchases items that get used up and that will not last past the time the women in the house are students. This includes internet usage, utilities, light bulbs, paper towels and other paper products.  Cleaning items are still a chapter obligation except for the following items specific to COVID – </a:t>
            </a:r>
          </a:p>
          <a:p>
            <a:pPr defTabSz="924458">
              <a:defRPr/>
            </a:pPr>
            <a:r>
              <a:rPr lang="en-US" i="1" dirty="0"/>
              <a:t>Masks,     Sanitizer,    Sanitizer stations,      Disinfectants,      Gloves</a:t>
            </a:r>
          </a:p>
          <a:p>
            <a:pPr defTabSz="924458">
              <a:defRPr/>
            </a:pPr>
            <a:endParaRPr lang="en-US" i="1" dirty="0"/>
          </a:p>
          <a:p>
            <a:pPr defTabSz="924458">
              <a:defRPr/>
            </a:pPr>
            <a:r>
              <a:rPr lang="en-US" i="1" dirty="0"/>
              <a:t>Conversely, house corporations or the LLC will pay for items with a useful life of more than a year (</a:t>
            </a:r>
            <a:r>
              <a:rPr lang="en-US" i="1" dirty="0" err="1"/>
              <a:t>ie</a:t>
            </a:r>
            <a:r>
              <a:rPr lang="en-US" i="1" dirty="0"/>
              <a:t>. a chair) or items that will remain with the house and required to keep the residence safe.</a:t>
            </a:r>
          </a:p>
          <a:p>
            <a:pPr defTabSz="924458">
              <a:defRPr/>
            </a:pPr>
            <a:r>
              <a:rPr lang="en-US" i="1" dirty="0"/>
              <a:t>You could think of yourself the landlord of a furnished home and your chapter members are the tenants in most cases.  The house corp obligations would include services for house &amp; land upkeep, furniture, computers, printers, ritual equipment and appliances. These are items that the house corporation will buy for the chapter to use, but that belong to the house corporation.</a:t>
            </a:r>
          </a:p>
          <a:p>
            <a:pPr defTabSz="924458">
              <a:defRPr/>
            </a:pPr>
            <a:endParaRPr lang="en-US" i="1" dirty="0"/>
          </a:p>
          <a:p>
            <a:endParaRPr lang="en-US" dirty="0"/>
          </a:p>
        </p:txBody>
      </p:sp>
      <p:sp>
        <p:nvSpPr>
          <p:cNvPr id="4" name="Slide Number Placeholder 3"/>
          <p:cNvSpPr>
            <a:spLocks noGrp="1"/>
          </p:cNvSpPr>
          <p:nvPr>
            <p:ph type="sldNum" sz="quarter" idx="5"/>
          </p:nvPr>
        </p:nvSpPr>
        <p:spPr/>
        <p:txBody>
          <a:bodyPr/>
          <a:lstStyle/>
          <a:p>
            <a:fld id="{D10EDCB9-D26A-4E01-A086-887EDC664929}" type="slidenum">
              <a:rPr lang="en-US" smtClean="0"/>
              <a:t>14</a:t>
            </a:fld>
            <a:endParaRPr lang="en-US"/>
          </a:p>
        </p:txBody>
      </p:sp>
    </p:spTree>
    <p:extLst>
      <p:ext uri="{BB962C8B-B14F-4D97-AF65-F5344CB8AC3E}">
        <p14:creationId xmlns:p14="http://schemas.microsoft.com/office/powerpoint/2010/main" val="3948500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0EDCB9-D26A-4E01-A086-887EDC664929}" type="slidenum">
              <a:rPr lang="en-US" smtClean="0"/>
              <a:t>15</a:t>
            </a:fld>
            <a:endParaRPr lang="en-US"/>
          </a:p>
        </p:txBody>
      </p:sp>
    </p:spTree>
    <p:extLst>
      <p:ext uri="{BB962C8B-B14F-4D97-AF65-F5344CB8AC3E}">
        <p14:creationId xmlns:p14="http://schemas.microsoft.com/office/powerpoint/2010/main" val="870867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SLIDE16:</a:t>
            </a:r>
          </a:p>
          <a:p>
            <a:endParaRPr lang="en-US" dirty="0"/>
          </a:p>
          <a:p>
            <a:endParaRPr lang="en-US" i="1" dirty="0"/>
          </a:p>
          <a:p>
            <a:r>
              <a:rPr lang="en-US" i="1" dirty="0"/>
              <a:t>Let’s talk a little bit about vendors. </a:t>
            </a:r>
          </a:p>
          <a:p>
            <a:endParaRPr lang="en-US" i="1" dirty="0"/>
          </a:p>
          <a:p>
            <a:r>
              <a:rPr lang="en-US" i="1" dirty="0"/>
              <a:t>BEFORE I move on, I would like to ask that if you are new to the board, or to your position, PLEASE review the vendors we already have documents for and have set up in the system.  Most of them already accept payment on terms, not in advance or at time of service.  They also have a history of their services and you won't have the expense of another background check for a new vendor.  If your house director came on before you, please ask her for the vendors before hiring new ones.  Remember all new vendors require documentation and we recommend you check with the Better Business Bureau or other verification services regarding client satisfaction.  </a:t>
            </a:r>
          </a:p>
          <a:p>
            <a:endParaRPr lang="en-US" i="1" dirty="0"/>
          </a:p>
          <a:p>
            <a:r>
              <a:rPr lang="en-US" i="1" dirty="0"/>
              <a:t>Finding vendors is typically the responsibility of house directors. We shared this same information at the House Director Conference about where and how to find vendors. </a:t>
            </a:r>
          </a:p>
          <a:p>
            <a:endParaRPr lang="en-US" i="1" dirty="0"/>
          </a:p>
          <a:p>
            <a:endParaRPr lang="en-US" i="1" dirty="0"/>
          </a:p>
          <a:p>
            <a:pPr marL="173336" indent="-173336">
              <a:buFont typeface="Arial" panose="020B0604020202020204" pitchFamily="34" charset="0"/>
              <a:buChar char="•"/>
            </a:pPr>
            <a:r>
              <a:rPr lang="en-US" i="1" dirty="0"/>
              <a:t>HOUSE DIRECTOR BINDER- this is a resource we hope already have, and if not, we encourage you to begin compiling one. You should keep a resource binder, or folder on the computer, that organizes everything you need to know about house operation. It should include a list of vendors, past and current, and a review of the service provided. If you would not recommend them for future jobs; make a note of that, as well.  </a:t>
            </a:r>
          </a:p>
          <a:p>
            <a:pPr marL="173336" indent="-173336">
              <a:buFont typeface="Arial" panose="020B0604020202020204" pitchFamily="34" charset="0"/>
              <a:buChar char="•"/>
            </a:pPr>
            <a:endParaRPr lang="en-US" i="1" dirty="0"/>
          </a:p>
          <a:p>
            <a:pPr marL="173336" indent="-173336">
              <a:buFont typeface="Arial" panose="020B0604020202020204" pitchFamily="34" charset="0"/>
              <a:buChar char="•"/>
            </a:pPr>
            <a:r>
              <a:rPr lang="en-US" i="1" dirty="0"/>
              <a:t>ACCOUNTS PAYABLE SPECIALIST- We get a lot of calls “who did our boiler repair 3 years ago” – unfortunately, we do not have your vendors listed by the work they do for you so we may be unable to provide you with that information.  We will attempt to look it up by accounting codes, but to be honest, it is best for you to track that as many times it is not clear on the invoice, we see what they did for you. What we can do is provide a list of your vendors and their general information such as contact info, last time they were paid and if we have their documents on file.  It could also include any notes we have that may have been left by a prior HC or HD.</a:t>
            </a:r>
          </a:p>
          <a:p>
            <a:pPr marL="173336" indent="-173336">
              <a:buFont typeface="Arial" panose="020B0604020202020204" pitchFamily="34" charset="0"/>
              <a:buChar char="•"/>
            </a:pPr>
            <a:endParaRPr lang="en-US" i="1" dirty="0"/>
          </a:p>
          <a:p>
            <a:pPr marL="173336" indent="-173336">
              <a:buFont typeface="Arial" panose="020B0604020202020204" pitchFamily="34" charset="0"/>
              <a:buChar char="•"/>
            </a:pPr>
            <a:r>
              <a:rPr lang="en-US" i="1" dirty="0"/>
              <a:t>HOUSE CORPORATION BOARD MEMBERS- many members of the board have local trusted connections or may learn of a vendor from another house corporation.</a:t>
            </a:r>
          </a:p>
          <a:p>
            <a:pPr marL="173336" indent="-173336">
              <a:buFont typeface="Arial" panose="020B0604020202020204" pitchFamily="34" charset="0"/>
              <a:buChar char="•"/>
            </a:pPr>
            <a:endParaRPr lang="en-US" i="1" dirty="0"/>
          </a:p>
          <a:p>
            <a:pPr marL="173336" indent="-173336">
              <a:buFont typeface="Arial" panose="020B0604020202020204" pitchFamily="34" charset="0"/>
              <a:buChar char="•"/>
            </a:pPr>
            <a:r>
              <a:rPr lang="en-US" i="1" dirty="0"/>
              <a:t>OTHER HOUSE DIRECTORS!- both on your campus and in this room. Sharing trusted vendors with each other is a great resource.</a:t>
            </a:r>
          </a:p>
          <a:p>
            <a:pPr marL="173336" indent="-173336">
              <a:buFont typeface="Arial" panose="020B0604020202020204" pitchFamily="34" charset="0"/>
              <a:buChar char="•"/>
            </a:pPr>
            <a:endParaRPr lang="en-US" i="1" dirty="0"/>
          </a:p>
          <a:p>
            <a:pPr marL="173336" indent="-173336">
              <a:buFont typeface="Arial" panose="020B0604020202020204" pitchFamily="34" charset="0"/>
              <a:buChar char="•"/>
            </a:pPr>
            <a:r>
              <a:rPr lang="en-US" i="1" dirty="0"/>
              <a:t>BETTER BUSINESS BUREAU  is a great place to start a search for reputable vendors.</a:t>
            </a:r>
          </a:p>
          <a:p>
            <a:pPr marL="173336" indent="-173336">
              <a:buFont typeface="Arial" panose="020B0604020202020204" pitchFamily="34" charset="0"/>
              <a:buChar char="•"/>
            </a:pPr>
            <a:endParaRPr lang="en-US" i="1" dirty="0"/>
          </a:p>
          <a:p>
            <a:pPr marL="173336" indent="-173336">
              <a:buFont typeface="Arial" panose="020B0604020202020204" pitchFamily="34" charset="0"/>
              <a:buChar char="•"/>
            </a:pPr>
            <a:r>
              <a:rPr lang="en-US" i="1" dirty="0"/>
              <a:t>UNIVERSITY CONTACTS</a:t>
            </a:r>
          </a:p>
          <a:p>
            <a:pPr marL="173336" indent="-173336">
              <a:buFont typeface="Arial" panose="020B0604020202020204" pitchFamily="34" charset="0"/>
              <a:buChar char="•"/>
            </a:pPr>
            <a:endParaRPr lang="en-US"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1" dirty="0"/>
              <a:t>You can greatly help us out.  If you decide you no longer wish to use a vendor, please let us know.  </a:t>
            </a:r>
            <a:r>
              <a:rPr lang="en-US" b="0" i="1" dirty="0"/>
              <a:t>Optionally you </a:t>
            </a:r>
            <a:r>
              <a:rPr lang="en-US" i="1" dirty="0"/>
              <a:t>can also have us put in a note in the vendor file for your successor as simple as you don’t like the work they do, they went out of business, or whatever you believe future DG officers or HDs may want to know.  </a:t>
            </a:r>
          </a:p>
          <a:p>
            <a:pPr marL="0" indent="0">
              <a:buFont typeface="Arial" panose="020B0604020202020204" pitchFamily="34" charset="0"/>
              <a:buNone/>
            </a:pPr>
            <a:endParaRPr lang="en-US" i="1" dirty="0"/>
          </a:p>
          <a:p>
            <a:r>
              <a:rPr lang="en-US" i="1" dirty="0"/>
              <a:t> </a:t>
            </a:r>
          </a:p>
          <a:p>
            <a:pPr defTabSz="924458">
              <a:defRPr/>
            </a:pPr>
            <a:endParaRPr lang="en-US" i="1" dirty="0"/>
          </a:p>
          <a:p>
            <a:pPr defTabSz="924458">
              <a:defRPr/>
            </a:pPr>
            <a:endParaRPr lang="en-US" i="1" dirty="0"/>
          </a:p>
          <a:p>
            <a:pPr defTabSz="924458">
              <a:defRPr/>
            </a:pPr>
            <a:endParaRPr lang="en-US" i="1" dirty="0"/>
          </a:p>
          <a:p>
            <a:endParaRPr lang="en-US" dirty="0"/>
          </a:p>
        </p:txBody>
      </p:sp>
      <p:sp>
        <p:nvSpPr>
          <p:cNvPr id="4" name="Slide Number Placeholder 3"/>
          <p:cNvSpPr>
            <a:spLocks noGrp="1"/>
          </p:cNvSpPr>
          <p:nvPr>
            <p:ph type="sldNum" sz="quarter" idx="10"/>
          </p:nvPr>
        </p:nvSpPr>
        <p:spPr/>
        <p:txBody>
          <a:bodyPr/>
          <a:lstStyle/>
          <a:p>
            <a:fld id="{D10EDCB9-D26A-4E01-A086-887EDC664929}" type="slidenum">
              <a:rPr lang="en-US" smtClean="0"/>
              <a:t>16</a:t>
            </a:fld>
            <a:endParaRPr lang="en-US"/>
          </a:p>
        </p:txBody>
      </p:sp>
    </p:spTree>
    <p:extLst>
      <p:ext uri="{BB962C8B-B14F-4D97-AF65-F5344CB8AC3E}">
        <p14:creationId xmlns:p14="http://schemas.microsoft.com/office/powerpoint/2010/main" val="38357927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17:</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Now that we have learned how to select vendors, how do we go about getting them paid for their service?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Mandy and the AP Team want to make sure you are aware that Vendors providing a service should NEVER be paid personally by staff or a volunteer unless it is an extreme emergency. There are many problems that can arise in paying for a business service with personal funds, and it is our job to make sure your house corp stays fiscally fit.  We must issue information to the IRS and answer to auditors to name just a few.  You can avoid this by being proactive in finding 2-3 vendors for each type of emergency (plumbers, electrician </a:t>
            </a:r>
            <a:r>
              <a:rPr lang="en-US" i="1" dirty="0" err="1"/>
              <a:t>etc</a:t>
            </a:r>
            <a:r>
              <a:rPr lang="en-US" i="1" dirty="0"/>
              <a:t>) and make sure that you set up an account so that in emergencies you don’t have to worry about paying the vendor and they can bill us.  If you have no choice, listen carefully to the following.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We encourage you to obtain these documents prior to any work being done to eliminate any delays in issuing payments.</a:t>
            </a:r>
          </a:p>
          <a:p>
            <a:endParaRPr lang="en-US" i="1" dirty="0"/>
          </a:p>
          <a:p>
            <a:r>
              <a:rPr lang="en-US" i="1" dirty="0"/>
              <a:t>Initiating services: Please use your house corporation name and the OOH address for all billing address information on bids or signed documentation. You can utilize the chapter address for the service address or location.  This way future invoices, work orders, warranties or recalls are in the name of the house corporation and not your house director or chef.  If you use a contractor, they should be putting the house corp name as a c/o on all documentation, especially the warranty and invoice. There is no guarantee that the contractor will be around to assist you with a warranty issue in 5 years – but with your name on it there shouldn’t be an issue.</a:t>
            </a:r>
          </a:p>
          <a:p>
            <a:endParaRPr lang="en-US" i="1" dirty="0"/>
          </a:p>
          <a:p>
            <a:r>
              <a:rPr lang="en-US" i="1" dirty="0"/>
              <a:t>Doing the work: Before a vendor steps foot on your property we strongly encourage you to obtain proof of their current insurance via a certificate of Liability Insurance or COLI.  </a:t>
            </a:r>
          </a:p>
          <a:p>
            <a:endParaRPr lang="en-US" i="1" dirty="0"/>
          </a:p>
          <a:p>
            <a:r>
              <a:rPr lang="en-US" i="1" dirty="0"/>
              <a:t>Paying the bill:  Before an invoice, or an emergency reimbursement, can be paid by the Accounts Payable Specialist, a W9 is required – no matter of the vendors tax status. You should email these documents to the </a:t>
            </a:r>
            <a:r>
              <a:rPr lang="en-US" i="1" dirty="0" err="1"/>
              <a:t>FHCPayables</a:t>
            </a:r>
            <a:r>
              <a:rPr lang="en-US" i="1" dirty="0"/>
              <a:t> email address with the first invoice, or sooner, and keep a copy for your records. Once the W9 and COLI are received, and an invoice is submitted the approval process begins.  </a:t>
            </a:r>
          </a:p>
          <a:p>
            <a:endParaRPr lang="en-US" i="1" dirty="0"/>
          </a:p>
          <a:p>
            <a:r>
              <a:rPr lang="en-US" i="1" dirty="0"/>
              <a:t>The preferred method for sending invoices would be to have the HC Treasurer or approving officer send them to the </a:t>
            </a:r>
            <a:r>
              <a:rPr lang="en-US" i="1" dirty="0" err="1"/>
              <a:t>FHCPayables</a:t>
            </a:r>
            <a:r>
              <a:rPr lang="en-US" i="1" dirty="0"/>
              <a:t> email. This will ensure the invoice is submitted with the proper approval, especially if the invoice is over $5K. We can accept invoices from anyone but remember you will receive a courtesy notice unless it is pre-approved, a contracted recurring payment or over $5K. </a:t>
            </a:r>
          </a:p>
          <a:p>
            <a:r>
              <a:rPr lang="en-US" i="1" dirty="0"/>
              <a:t>Due to member numbers changing per COVID we may ask for confirmation or approval to pay other invoices that were contract before or during COVID even if you have pre-approved payments to a vendor. </a:t>
            </a:r>
          </a:p>
          <a:p>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If paid by any method other than through your APS, including HC Credit card, service cannot be tracked by vendor name.  The payment will show in your g/l reports but may not have the detail that would be there if paid via submitted payment requests to FHC.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Keep in mind – if you pay via Credit card you still need to upload the same documentation you would give us – a detailed receipt or invoice (for vendors).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Lastly, never promise payments will be made by a certain date.  Feel free to give the vendor the </a:t>
            </a:r>
            <a:r>
              <a:rPr lang="en-US" sz="1200" dirty="0" err="1"/>
              <a:t>fhcpayables</a:t>
            </a:r>
            <a:r>
              <a:rPr lang="en-US" sz="1200" dirty="0"/>
              <a:t> email address and we will be happy to answer their inquiry.</a:t>
            </a:r>
          </a:p>
          <a:p>
            <a:endParaRPr lang="en-US" i="1" dirty="0"/>
          </a:p>
          <a:p>
            <a:r>
              <a:rPr lang="en-US" b="1" i="1" dirty="0"/>
              <a:t>Presenter - (do not use)</a:t>
            </a:r>
          </a:p>
          <a:p>
            <a:r>
              <a:rPr lang="en-US" b="0" i="1" dirty="0"/>
              <a:t>Let’s work through an example together so that you can learn from the experiences of other in the room. Is there anyone who has recently hired a new vendor?</a:t>
            </a:r>
          </a:p>
          <a:p>
            <a:endParaRPr lang="en-US" i="1" dirty="0"/>
          </a:p>
          <a:p>
            <a:pPr marL="173336" indent="-173336">
              <a:buFont typeface="Arial" panose="020B0604020202020204" pitchFamily="34" charset="0"/>
              <a:buChar char="•"/>
            </a:pPr>
            <a:r>
              <a:rPr lang="en-US" i="1" dirty="0"/>
              <a:t>Take a volunteer and ask them the following questions:</a:t>
            </a:r>
          </a:p>
          <a:p>
            <a:pPr marL="173336" indent="-173336">
              <a:buFont typeface="Arial" panose="020B0604020202020204" pitchFamily="34" charset="0"/>
              <a:buChar char="•"/>
            </a:pPr>
            <a:r>
              <a:rPr lang="en-US" i="1" dirty="0"/>
              <a:t>Who is the vendor? What service do they provide?</a:t>
            </a:r>
          </a:p>
          <a:p>
            <a:pPr marL="173336" indent="-173336">
              <a:buFont typeface="Arial" panose="020B0604020202020204" pitchFamily="34" charset="0"/>
              <a:buChar char="•"/>
            </a:pPr>
            <a:r>
              <a:rPr lang="en-US" i="1" dirty="0"/>
              <a:t>How did you find that vendor?</a:t>
            </a:r>
          </a:p>
          <a:p>
            <a:pPr marL="173336" indent="-173336">
              <a:buFont typeface="Arial" panose="020B0604020202020204" pitchFamily="34" charset="0"/>
              <a:buChar char="•"/>
            </a:pPr>
            <a:r>
              <a:rPr lang="en-US" i="1" dirty="0"/>
              <a:t>What was the process of securing their service?</a:t>
            </a:r>
          </a:p>
          <a:p>
            <a:pPr marL="173336" indent="-173336">
              <a:buFont typeface="Arial" panose="020B0604020202020204" pitchFamily="34" charset="0"/>
              <a:buChar char="•"/>
            </a:pPr>
            <a:r>
              <a:rPr lang="en-US" i="1" dirty="0"/>
              <a:t>Tell us about what they did at the house.</a:t>
            </a:r>
          </a:p>
          <a:p>
            <a:pPr marL="173336" indent="-173336">
              <a:buFont typeface="Arial" panose="020B0604020202020204" pitchFamily="34" charset="0"/>
              <a:buChar char="•"/>
            </a:pPr>
            <a:r>
              <a:rPr lang="en-US" i="1" dirty="0"/>
              <a:t>How was the process of getting them paid? Did you obtain the W9 and COLI?</a:t>
            </a:r>
          </a:p>
          <a:p>
            <a:endParaRPr lang="en-US" i="1" dirty="0"/>
          </a:p>
          <a:p>
            <a:endParaRPr lang="en-US" i="1" dirty="0"/>
          </a:p>
          <a:p>
            <a:endParaRPr lang="en-US" i="1" dirty="0"/>
          </a:p>
        </p:txBody>
      </p:sp>
      <p:sp>
        <p:nvSpPr>
          <p:cNvPr id="4" name="Slide Number Placeholder 3"/>
          <p:cNvSpPr>
            <a:spLocks noGrp="1"/>
          </p:cNvSpPr>
          <p:nvPr>
            <p:ph type="sldNum" sz="quarter" idx="5"/>
          </p:nvPr>
        </p:nvSpPr>
        <p:spPr/>
        <p:txBody>
          <a:bodyPr/>
          <a:lstStyle/>
          <a:p>
            <a:fld id="{D10EDCB9-D26A-4E01-A086-887EDC664929}" type="slidenum">
              <a:rPr lang="en-US" smtClean="0"/>
              <a:t>17</a:t>
            </a:fld>
            <a:endParaRPr lang="en-US"/>
          </a:p>
        </p:txBody>
      </p:sp>
    </p:spTree>
    <p:extLst>
      <p:ext uri="{BB962C8B-B14F-4D97-AF65-F5344CB8AC3E}">
        <p14:creationId xmlns:p14="http://schemas.microsoft.com/office/powerpoint/2010/main" val="1394977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Next we will spend a few minutes explaining how a vendor is different than an employee.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An employee should not perform a task outside of their job description. For instance, you should not pay the chef on your payroll to do any tasks a handyman would do. A handyman should be hired for those tasks.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Another example is having a kitchen employee shovel snow. A separate company should be hired for snow and ice removal.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If a friend or family member is hired to plant flowers or paint a wall, they will be treated as any vendor and would be required to submit a W9 and proof of insurance.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 House Director cannot be paid for additional services such as cleaning, cooking or landscape.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An employee cannot be a vendor AND an employee.  If you have any questions about your HD, or any staff member, doing additional work – contact your HR Business Partner (Paula or Teresa) for more direction.</a:t>
            </a:r>
          </a:p>
          <a:p>
            <a:endParaRPr lang="en-US" dirty="0"/>
          </a:p>
        </p:txBody>
      </p:sp>
      <p:sp>
        <p:nvSpPr>
          <p:cNvPr id="4" name="Slide Number Placeholder 3"/>
          <p:cNvSpPr>
            <a:spLocks noGrp="1"/>
          </p:cNvSpPr>
          <p:nvPr>
            <p:ph type="sldNum" sz="quarter" idx="5"/>
          </p:nvPr>
        </p:nvSpPr>
        <p:spPr/>
        <p:txBody>
          <a:bodyPr/>
          <a:lstStyle/>
          <a:p>
            <a:fld id="{D10EDCB9-D26A-4E01-A086-887EDC664929}" type="slidenum">
              <a:rPr lang="en-US" smtClean="0"/>
              <a:t>18</a:t>
            </a:fld>
            <a:endParaRPr lang="en-US"/>
          </a:p>
        </p:txBody>
      </p:sp>
    </p:spTree>
    <p:extLst>
      <p:ext uri="{BB962C8B-B14F-4D97-AF65-F5344CB8AC3E}">
        <p14:creationId xmlns:p14="http://schemas.microsoft.com/office/powerpoint/2010/main" val="3158725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SLIDE 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the current climate we are seeing a big push for vendors wanting you to obtain the invoices from online or pay online to save mailing and postage expense– and we don’t see that stopping.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will be happy to sign up for an account login on your behalf, but if you prefer to do so yourself, we recommend the following formats to be consistent and available to your future boards and HD’s.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i="1" dirty="0">
                <a:solidFill>
                  <a:schemeClr val="accent1"/>
                </a:solidFill>
              </a:rPr>
              <a:t>Username: </a:t>
            </a:r>
            <a:r>
              <a:rPr lang="en-US" i="1" dirty="0" err="1"/>
              <a:t>greeknamehc</a:t>
            </a:r>
            <a:r>
              <a:rPr lang="en-US" i="1" dirty="0"/>
              <a:t> all lower-case ex: </a:t>
            </a:r>
            <a:r>
              <a:rPr lang="en-US" i="1" dirty="0" err="1"/>
              <a:t>alphaalphahc</a:t>
            </a:r>
            <a:endParaRPr lang="en-US" i="1" dirty="0"/>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i="1" dirty="0"/>
              <a:t>Use the </a:t>
            </a:r>
            <a:r>
              <a:rPr lang="en-US" i="1" dirty="0" err="1"/>
              <a:t>FHCpayables</a:t>
            </a:r>
            <a:r>
              <a:rPr lang="en-US" i="1" dirty="0"/>
              <a:t> email as the username if it requires an email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solidFill>
                  <a:schemeClr val="accent1"/>
                </a:solidFill>
              </a:rPr>
              <a:t>3)   Password: </a:t>
            </a:r>
            <a:r>
              <a:rPr lang="en-US" i="1" dirty="0"/>
              <a:t>Anchor.1873 will cover most requirements but some are moving away from the “dot” as an option so you can use Anchor1873!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4)   Security questions – have fun with the questions you choose to ask but make ALL answers “</a:t>
            </a:r>
            <a:r>
              <a:rPr lang="en-US" i="1" dirty="0" err="1"/>
              <a:t>hannah</a:t>
            </a:r>
            <a:r>
              <a:rPr lang="en-US" i="1" dirty="0"/>
              <a:t>” all lower case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5)   Contact email should always be the </a:t>
            </a:r>
            <a:r>
              <a:rPr lang="en-US" i="1" dirty="0" err="1"/>
              <a:t>FHCemail</a:t>
            </a:r>
            <a:r>
              <a:rPr lang="en-US" i="1" dirty="0"/>
              <a:t>.  Why?  Because we will get the notices that say an invoice is ready to be pulled AND  if there are any additional emails that are not payment related, we will forward them to you.</a:t>
            </a:r>
          </a:p>
          <a:p>
            <a:endParaRPr lang="en-US" dirty="0"/>
          </a:p>
          <a:p>
            <a:endParaRPr lang="en-US" dirty="0"/>
          </a:p>
          <a:p>
            <a:r>
              <a:rPr lang="en-US" dirty="0"/>
              <a:t>Most important – give this information to your APS immediately so we can pull the invoices and make the payments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10EDCB9-D26A-4E01-A086-887EDC664929}" type="slidenum">
              <a:rPr lang="en-US" smtClean="0"/>
              <a:t>19</a:t>
            </a:fld>
            <a:endParaRPr lang="en-US"/>
          </a:p>
        </p:txBody>
      </p:sp>
    </p:spTree>
    <p:extLst>
      <p:ext uri="{BB962C8B-B14F-4D97-AF65-F5344CB8AC3E}">
        <p14:creationId xmlns:p14="http://schemas.microsoft.com/office/powerpoint/2010/main" val="467345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i="1" dirty="0"/>
              <a:t>2 minutes</a:t>
            </a:r>
          </a:p>
          <a:p>
            <a:pPr defTabSz="924458">
              <a:defRPr/>
            </a:pPr>
            <a:endParaRPr lang="en-US" i="1" dirty="0"/>
          </a:p>
          <a:p>
            <a:r>
              <a:rPr lang="en-US" dirty="0"/>
              <a:t>SLIDE 2:</a:t>
            </a:r>
          </a:p>
          <a:p>
            <a:pPr lvl="0"/>
            <a:r>
              <a:rPr lang="en-US" i="1" dirty="0"/>
              <a:t>Items on our agenda today include:</a:t>
            </a:r>
          </a:p>
          <a:p>
            <a:pPr lvl="0"/>
            <a:r>
              <a:rPr lang="en-US" i="1" dirty="0"/>
              <a:t>	</a:t>
            </a:r>
          </a:p>
          <a:p>
            <a:pPr marL="173336" indent="-173336">
              <a:buFont typeface="Arial" panose="020B0604020202020204" pitchFamily="34" charset="0"/>
              <a:buChar char="•"/>
            </a:pPr>
            <a:r>
              <a:rPr lang="en-US" i="1" dirty="0"/>
              <a:t>How and when to communicate with Accounts Payable Staff</a:t>
            </a:r>
          </a:p>
          <a:p>
            <a:pPr marL="173336" indent="-173336">
              <a:buFont typeface="Arial" panose="020B0604020202020204" pitchFamily="34" charset="0"/>
              <a:buChar char="•"/>
            </a:pPr>
            <a:r>
              <a:rPr lang="en-US" i="1" dirty="0"/>
              <a:t>How to properly complete and submit an Expense Report Form</a:t>
            </a:r>
          </a:p>
          <a:p>
            <a:pPr marL="173336" indent="-173336">
              <a:buFont typeface="Arial" panose="020B0604020202020204" pitchFamily="34" charset="0"/>
              <a:buChar char="•"/>
            </a:pPr>
            <a:r>
              <a:rPr lang="en-US" i="1" dirty="0"/>
              <a:t>What you need when working with Vendors</a:t>
            </a:r>
          </a:p>
          <a:p>
            <a:pPr marL="173336" marR="0" lvl="0" indent="-1733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How to differentiate between a Chapter Expense and a House Corp Expense</a:t>
            </a:r>
          </a:p>
          <a:p>
            <a:pPr marL="173336" indent="-173336">
              <a:buFont typeface="Arial" panose="020B0604020202020204" pitchFamily="34" charset="0"/>
              <a:buChar char="•"/>
            </a:pPr>
            <a:r>
              <a:rPr lang="en-US" i="1" dirty="0"/>
              <a:t>Providing information for assets, warranties and bids</a:t>
            </a:r>
          </a:p>
          <a:p>
            <a:pPr marL="173336" indent="-173336">
              <a:buFont typeface="Arial" panose="020B0604020202020204" pitchFamily="34" charset="0"/>
              <a:buChar char="•"/>
            </a:pPr>
            <a:r>
              <a:rPr lang="en-US" i="1" dirty="0"/>
              <a:t>Any additional questions you may have at the end of our session if time allows</a:t>
            </a:r>
          </a:p>
          <a:p>
            <a:pPr defTabSz="924458">
              <a:defRPr/>
            </a:pPr>
            <a:endParaRPr lang="en-US" i="0" dirty="0"/>
          </a:p>
        </p:txBody>
      </p:sp>
      <p:sp>
        <p:nvSpPr>
          <p:cNvPr id="4" name="Slide Number Placeholder 3"/>
          <p:cNvSpPr>
            <a:spLocks noGrp="1"/>
          </p:cNvSpPr>
          <p:nvPr>
            <p:ph type="sldNum" sz="quarter" idx="10"/>
          </p:nvPr>
        </p:nvSpPr>
        <p:spPr/>
        <p:txBody>
          <a:bodyPr/>
          <a:lstStyle/>
          <a:p>
            <a:fld id="{D10EDCB9-D26A-4E01-A086-887EDC664929}" type="slidenum">
              <a:rPr lang="en-US" smtClean="0"/>
              <a:t>2</a:t>
            </a:fld>
            <a:endParaRPr lang="en-US"/>
          </a:p>
        </p:txBody>
      </p:sp>
    </p:spTree>
    <p:extLst>
      <p:ext uri="{BB962C8B-B14F-4D97-AF65-F5344CB8AC3E}">
        <p14:creationId xmlns:p14="http://schemas.microsoft.com/office/powerpoint/2010/main" val="879252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SLIDE 20:</a:t>
            </a:r>
          </a:p>
          <a:p>
            <a:endParaRPr lang="en-US" i="0" dirty="0"/>
          </a:p>
          <a:p>
            <a:endParaRPr lang="en-US" i="0" dirty="0"/>
          </a:p>
          <a:p>
            <a:r>
              <a:rPr lang="en-US" i="1" dirty="0"/>
              <a:t>At lease once annually, we will send you the asset listing that we have on file for your house corporation. This listing contains record of all of the fixed assets on your property or storage (typically with a value greater than $500 and has over 1 year of life)  When we send this to you, we will ask that you update it!</a:t>
            </a:r>
          </a:p>
          <a:p>
            <a:endParaRPr lang="en-US" i="1" dirty="0"/>
          </a:p>
          <a:p>
            <a:r>
              <a:rPr lang="en-US" i="1" dirty="0"/>
              <a:t>Throughout the year, as we make payments for you, make reimbursements for a purchase, or approve your credit cards, we will add assets to your list automatically. In order to add helpful information to your asset list at the time of payment - we will want to understand what you purchased, record if that item has a serial number and have a copy of any warranty cards – we will talk more about this on the next slide. </a:t>
            </a:r>
          </a:p>
          <a:p>
            <a:endParaRPr lang="en-US" i="1" dirty="0"/>
          </a:p>
          <a:p>
            <a:r>
              <a:rPr lang="en-US" i="1" dirty="0"/>
              <a:t>When you receive your asset list, cross out any items that have been thrown out, sold or given away - and note any items that are not listed with as much detail as you can provide. This detail is meant to help you and future house corporations in the future. If you are comfortable give a copy to your House Director as she knows what goes out the door and can look for it on the list immediately -  but this shouldn’t replace an annual inventory which will be quick if you update throughout the year.</a:t>
            </a:r>
          </a:p>
          <a:p>
            <a:endParaRPr lang="en-US" i="0" dirty="0"/>
          </a:p>
          <a:p>
            <a:r>
              <a:rPr lang="en-US" i="1" dirty="0"/>
              <a:t>Send that list to us with a note asking us to remove any items that you dispose of.  Throughout the year </a:t>
            </a:r>
            <a:r>
              <a:rPr lang="en-US" i="1" u="sng" dirty="0"/>
              <a:t>as you replace items </a:t>
            </a:r>
            <a:r>
              <a:rPr lang="en-US" i="1" dirty="0"/>
              <a:t>– send us an email with the asset # and description so we can edit the item.  When we see you buy an asset, we will try to be proactive and ask you about disposals, but the most certain way to update your list is when the item leaves the property you look it up on your latest list and let us know.  </a:t>
            </a:r>
          </a:p>
          <a:p>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solidFill>
                  <a:schemeClr val="accent1"/>
                </a:solidFill>
                <a:latin typeface="Avenir Next" panose="020B0503020202020204"/>
              </a:rPr>
              <a:t>Depreciation: Your APS determines the years your large purchases/remodels/construction depreciates for – see your handbook. This information is added to the listing </a:t>
            </a:r>
            <a:r>
              <a:rPr lang="en-US" b="1" i="1" dirty="0">
                <a:solidFill>
                  <a:schemeClr val="accent1"/>
                </a:solidFill>
                <a:latin typeface="Avenir Next" panose="020B0503020202020204"/>
              </a:rPr>
              <a:t>at time we make payment </a:t>
            </a:r>
            <a:r>
              <a:rPr lang="en-US" i="1" dirty="0">
                <a:solidFill>
                  <a:schemeClr val="accent1"/>
                </a:solidFill>
                <a:latin typeface="Avenir Next" panose="020B0503020202020204"/>
              </a:rPr>
              <a:t>to a vendor, reimburse you or  process your uploaded credit card receipts. Depreciation happens on all items that you have on your asset list and the value and depreciation of your items impacts your tax return. </a:t>
            </a:r>
          </a:p>
          <a:p>
            <a:endParaRPr lang="en-US" i="0" dirty="0"/>
          </a:p>
          <a:p>
            <a:endParaRPr lang="en-US" dirty="0"/>
          </a:p>
        </p:txBody>
      </p:sp>
      <p:sp>
        <p:nvSpPr>
          <p:cNvPr id="4" name="Slide Number Placeholder 3"/>
          <p:cNvSpPr>
            <a:spLocks noGrp="1"/>
          </p:cNvSpPr>
          <p:nvPr>
            <p:ph type="sldNum" sz="quarter" idx="5"/>
          </p:nvPr>
        </p:nvSpPr>
        <p:spPr/>
        <p:txBody>
          <a:bodyPr/>
          <a:lstStyle/>
          <a:p>
            <a:fld id="{D10EDCB9-D26A-4E01-A086-887EDC664929}" type="slidenum">
              <a:rPr lang="en-US" smtClean="0"/>
              <a:t>20</a:t>
            </a:fld>
            <a:endParaRPr lang="en-US"/>
          </a:p>
        </p:txBody>
      </p:sp>
    </p:spTree>
    <p:extLst>
      <p:ext uri="{BB962C8B-B14F-4D97-AF65-F5344CB8AC3E}">
        <p14:creationId xmlns:p14="http://schemas.microsoft.com/office/powerpoint/2010/main" val="731627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024">
              <a:defRPr/>
            </a:pPr>
            <a:r>
              <a:rPr lang="en-US" i="0" baseline="0" dirty="0"/>
              <a:t>SLIDE 21:</a:t>
            </a:r>
          </a:p>
          <a:p>
            <a:pPr defTabSz="942024">
              <a:defRPr/>
            </a:pPr>
            <a:endParaRPr lang="en-US" i="0" baseline="0" dirty="0"/>
          </a:p>
          <a:p>
            <a:pPr defTabSz="942024">
              <a:defRPr/>
            </a:pPr>
            <a:r>
              <a:rPr lang="en-US" i="0" baseline="0" dirty="0"/>
              <a:t>So, here are a couple of examples of what you might find or add to your asset list. You may purchase a new couch or a new refrigerator. To the right of the line on this slide are helpful items that we can have on file for your items if you send them to us – a warranty card, and the serial numbers. If you purchase new items, always take a picture of these things and/or scan them to us so that we have keep a history for you and provide you with that information when needed. </a:t>
            </a:r>
          </a:p>
          <a:p>
            <a:pPr defTabSz="942024">
              <a:defRPr/>
            </a:pPr>
            <a:endParaRPr lang="en-US" i="1" baseline="0" dirty="0"/>
          </a:p>
          <a:p>
            <a:pPr marL="173336" indent="-173336" defTabSz="942024">
              <a:buFontTx/>
              <a:buChar char="-"/>
              <a:defRPr/>
            </a:pPr>
            <a:r>
              <a:rPr lang="en-US" i="1" baseline="0" dirty="0"/>
              <a:t>Send details of these purchases to AP. Add</a:t>
            </a:r>
            <a:r>
              <a:rPr lang="en-US" i="1" dirty="0"/>
              <a:t> detail to invoices/ receipts if it is not clear what was purchased.  The detail should include what room the item is in, what color is it, fabric/wood color.  This is true for remodels also, such as windows, flooring and built-ins.  Items get moved around but the descriptor is what helps you find it from the list.</a:t>
            </a:r>
          </a:p>
          <a:p>
            <a:pPr marL="173336" indent="-173336" defTabSz="942024">
              <a:buFont typeface="Arial" panose="020B0604020202020204" pitchFamily="34" charset="0"/>
              <a:buChar char="•"/>
              <a:defRPr/>
            </a:pPr>
            <a:r>
              <a:rPr lang="en-US" i="1" baseline="0" dirty="0"/>
              <a:t>Most large equipment will come with Model numbers</a:t>
            </a:r>
            <a:r>
              <a:rPr lang="en-US" i="1" dirty="0"/>
              <a:t>, serial numbers and a warranty of some type. If the item comes with a warranty card please fill it out, </a:t>
            </a:r>
            <a:r>
              <a:rPr lang="en-US" i="1" u="sng" dirty="0"/>
              <a:t>use the OOH address for the mailing address </a:t>
            </a:r>
            <a:r>
              <a:rPr lang="en-US" i="1" dirty="0"/>
              <a:t>and send a scanned copy to your APS before you mail it.</a:t>
            </a:r>
          </a:p>
          <a:p>
            <a:pPr defTabSz="942024">
              <a:defRPr/>
            </a:pPr>
            <a:endParaRPr lang="en-US" baseline="0" dirty="0"/>
          </a:p>
          <a:p>
            <a:pPr marL="0" marR="0" lvl="0" indent="0" algn="l" defTabSz="942024" rtl="0" eaLnBrk="1" fontAlgn="auto" latinLnBrk="0" hangingPunct="1">
              <a:lnSpc>
                <a:spcPct val="100000"/>
              </a:lnSpc>
              <a:spcBef>
                <a:spcPts val="0"/>
              </a:spcBef>
              <a:spcAft>
                <a:spcPts val="0"/>
              </a:spcAft>
              <a:buClrTx/>
              <a:buSzTx/>
              <a:buFontTx/>
              <a:buNone/>
              <a:tabLst/>
              <a:defRPr/>
            </a:pPr>
            <a:r>
              <a:rPr lang="en-US" i="1" dirty="0"/>
              <a:t>Sometimes, the information we need is hidden on your purchase. For example, if you purchase a new refrigerator, the serial number may be on a sticker on the back of it! Be sure to send this information to us via picture or by removing the sticker and scanning it to us, so you can keep it for your records ,too. </a:t>
            </a:r>
          </a:p>
          <a:p>
            <a:pPr marL="0" marR="0" lvl="0" indent="0" algn="l" defTabSz="942024"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42024" rtl="0" eaLnBrk="1" fontAlgn="auto" latinLnBrk="0" hangingPunct="1">
              <a:lnSpc>
                <a:spcPct val="100000"/>
              </a:lnSpc>
              <a:spcBef>
                <a:spcPts val="0"/>
              </a:spcBef>
              <a:spcAft>
                <a:spcPts val="0"/>
              </a:spcAft>
              <a:buClrTx/>
              <a:buSzTx/>
              <a:buFontTx/>
              <a:buNone/>
              <a:tabLst/>
              <a:defRPr/>
            </a:pPr>
            <a:r>
              <a:rPr lang="en-US" i="1" dirty="0"/>
              <a:t>Lastly, we recommend you affix a large Ziploc bag to the side or back of your appliances, or anything that may need maintenance.  In the bag keep copies of the purchase receipt, warranty card, maintenance documents </a:t>
            </a:r>
            <a:r>
              <a:rPr lang="en-US" i="1" dirty="0" err="1"/>
              <a:t>etc</a:t>
            </a:r>
            <a:r>
              <a:rPr lang="en-US" i="1" dirty="0"/>
              <a:t>… this makes it easy for the techs servicing your product to have access quickly.</a:t>
            </a:r>
          </a:p>
          <a:p>
            <a:pPr defTabSz="942024">
              <a:defRPr/>
            </a:pPr>
            <a:endParaRPr lang="en-US" baseline="0" dirty="0"/>
          </a:p>
          <a:p>
            <a:pPr marL="173336" indent="-173336" defTabSz="942024">
              <a:buFont typeface="Arial" panose="020B0604020202020204" pitchFamily="34" charset="0"/>
              <a:buChar char="•"/>
              <a:defRPr/>
            </a:pPr>
            <a:endParaRPr lang="en-US" dirty="0"/>
          </a:p>
          <a:p>
            <a:pPr defTabSz="942024">
              <a:defRPr/>
            </a:pPr>
            <a:r>
              <a:rPr lang="en-US" baseline="0" dirty="0"/>
              <a:t> </a:t>
            </a:r>
            <a:endParaRPr lang="en-US" dirty="0"/>
          </a:p>
          <a:p>
            <a:endParaRPr lang="en-US" dirty="0"/>
          </a:p>
        </p:txBody>
      </p:sp>
      <p:sp>
        <p:nvSpPr>
          <p:cNvPr id="4" name="Slide Number Placeholder 3"/>
          <p:cNvSpPr>
            <a:spLocks noGrp="1"/>
          </p:cNvSpPr>
          <p:nvPr>
            <p:ph type="sldNum" sz="quarter" idx="10"/>
          </p:nvPr>
        </p:nvSpPr>
        <p:spPr/>
        <p:txBody>
          <a:bodyPr/>
          <a:lstStyle/>
          <a:p>
            <a:fld id="{D10EDCB9-D26A-4E01-A086-887EDC664929}" type="slidenum">
              <a:rPr lang="en-US" smtClean="0"/>
              <a:t>21</a:t>
            </a:fld>
            <a:endParaRPr lang="en-US"/>
          </a:p>
        </p:txBody>
      </p:sp>
    </p:spTree>
    <p:extLst>
      <p:ext uri="{BB962C8B-B14F-4D97-AF65-F5344CB8AC3E}">
        <p14:creationId xmlns:p14="http://schemas.microsoft.com/office/powerpoint/2010/main" val="30295410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know that was a lot of information in such a short period of time, but hopefully you learned two things….</a:t>
            </a:r>
          </a:p>
          <a:p>
            <a:pPr marL="228600" indent="-228600">
              <a:buAutoNum type="arabicParenR"/>
            </a:pPr>
            <a:r>
              <a:rPr lang="en-US" dirty="0"/>
              <a:t>The </a:t>
            </a:r>
            <a:r>
              <a:rPr lang="en-US" dirty="0" err="1"/>
              <a:t>fhcpayables</a:t>
            </a:r>
            <a:r>
              <a:rPr lang="en-US" dirty="0"/>
              <a:t> email address you should use </a:t>
            </a:r>
            <a:r>
              <a:rPr lang="en-US" b="1" dirty="0"/>
              <a:t>– ask facilitator to display slide 6</a:t>
            </a:r>
          </a:p>
          <a:p>
            <a:pPr marL="228600" indent="-228600">
              <a:buAutoNum type="arabicParenR"/>
            </a:pPr>
            <a:r>
              <a:rPr lang="en-US" dirty="0"/>
              <a:t>That you can ask your APS for any help with the information we just shared.</a:t>
            </a:r>
          </a:p>
          <a:p>
            <a:endParaRPr lang="en-US" dirty="0"/>
          </a:p>
          <a:p>
            <a:r>
              <a:rPr lang="en-US" dirty="0"/>
              <a:t>Check with facilitator if there is time for questions.</a:t>
            </a:r>
          </a:p>
          <a:p>
            <a:endParaRPr lang="en-US" dirty="0"/>
          </a:p>
          <a:p>
            <a:r>
              <a:rPr lang="en-US" i="0" dirty="0"/>
              <a:t>While I was listing to Mandy’s budget seminar, I did want to mention that property taxes have now been phased to payment once a year for those states that give us the annual bill up front.  Very few states do not bill annually so you still may see a 50% on your report.</a:t>
            </a:r>
          </a:p>
          <a:p>
            <a:r>
              <a:rPr lang="en-US" i="0" dirty="0"/>
              <a:t>As far as exterior painting – If you are doing a large exterior paint project that will last more than 20 years, please make sure to include the warranty with your invoice that you submit.  I will say that most paints will not get that warranty unless it is something like </a:t>
            </a:r>
            <a:r>
              <a:rPr lang="en-US" i="0" dirty="0" err="1"/>
              <a:t>Rhinoshield</a:t>
            </a:r>
            <a:r>
              <a:rPr lang="en-US" i="0" dirty="0"/>
              <a:t>, however, as Mandy stated, if you will not be painting your exterior for a very long time – she will back you up </a:t>
            </a:r>
            <a:r>
              <a:rPr lang="en-US" i="0" dirty="0">
                <a:sym typeface="Wingdings" panose="05000000000000000000" pitchFamily="2" charset="2"/>
              </a:rPr>
              <a:t> so please provide anything you have regarding the longevity of the paint job.</a:t>
            </a:r>
            <a:endParaRPr lang="en-US" i="0" dirty="0"/>
          </a:p>
          <a:p>
            <a:endParaRPr lang="en-US" dirty="0"/>
          </a:p>
          <a:p>
            <a:endParaRPr lang="en-US" dirty="0"/>
          </a:p>
        </p:txBody>
      </p:sp>
      <p:sp>
        <p:nvSpPr>
          <p:cNvPr id="4" name="Slide Number Placeholder 3"/>
          <p:cNvSpPr>
            <a:spLocks noGrp="1"/>
          </p:cNvSpPr>
          <p:nvPr>
            <p:ph type="sldNum" sz="quarter" idx="5"/>
          </p:nvPr>
        </p:nvSpPr>
        <p:spPr/>
        <p:txBody>
          <a:bodyPr/>
          <a:lstStyle/>
          <a:p>
            <a:fld id="{D10EDCB9-D26A-4E01-A086-887EDC664929}" type="slidenum">
              <a:rPr lang="en-US" smtClean="0"/>
              <a:t>22</a:t>
            </a:fld>
            <a:endParaRPr lang="en-US"/>
          </a:p>
        </p:txBody>
      </p:sp>
    </p:spTree>
    <p:extLst>
      <p:ext uri="{BB962C8B-B14F-4D97-AF65-F5344CB8AC3E}">
        <p14:creationId xmlns:p14="http://schemas.microsoft.com/office/powerpoint/2010/main" val="776478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Slides 3-7</a:t>
            </a:r>
          </a:p>
        </p:txBody>
      </p:sp>
      <p:sp>
        <p:nvSpPr>
          <p:cNvPr id="4" name="Slide Number Placeholder 3"/>
          <p:cNvSpPr>
            <a:spLocks noGrp="1"/>
          </p:cNvSpPr>
          <p:nvPr>
            <p:ph type="sldNum" sz="quarter" idx="5"/>
          </p:nvPr>
        </p:nvSpPr>
        <p:spPr/>
        <p:txBody>
          <a:bodyPr/>
          <a:lstStyle/>
          <a:p>
            <a:fld id="{D10EDCB9-D26A-4E01-A086-887EDC664929}" type="slidenum">
              <a:rPr lang="en-US" smtClean="0"/>
              <a:t>3</a:t>
            </a:fld>
            <a:endParaRPr lang="en-US"/>
          </a:p>
        </p:txBody>
      </p:sp>
    </p:spTree>
    <p:extLst>
      <p:ext uri="{BB962C8B-B14F-4D97-AF65-F5344CB8AC3E}">
        <p14:creationId xmlns:p14="http://schemas.microsoft.com/office/powerpoint/2010/main" val="503438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4:</a:t>
            </a:r>
          </a:p>
          <a:p>
            <a:endParaRPr lang="en-US" dirty="0"/>
          </a:p>
          <a:p>
            <a:r>
              <a:rPr lang="en-US" i="1" dirty="0"/>
              <a:t>Along with myself, there are currently two other Accounts Payable Specialists that take care of the Delta Gamma houses across the US and Canada.</a:t>
            </a:r>
          </a:p>
          <a:p>
            <a:endParaRPr lang="en-US" i="1" dirty="0"/>
          </a:p>
          <a:p>
            <a:r>
              <a:rPr lang="en-US" i="1" dirty="0"/>
              <a:t>Each APS takes care of a specific region, however, as a team we back each other up during high volume, vacations and other absences.</a:t>
            </a:r>
          </a:p>
          <a:p>
            <a:endParaRPr lang="en-US" i="1" dirty="0"/>
          </a:p>
          <a:p>
            <a:r>
              <a:rPr lang="en-US" i="1" dirty="0"/>
              <a:t>Please take a moment to locate your region number (in green) based on the state your house corp is in and write it down – you will need to know this number in the future.</a:t>
            </a:r>
          </a:p>
          <a:p>
            <a:endParaRPr lang="en-US" i="1" dirty="0"/>
          </a:p>
          <a:p>
            <a:pPr defTabSz="924458">
              <a:defRPr/>
            </a:pPr>
            <a:endParaRPr lang="en-US" dirty="0"/>
          </a:p>
          <a:p>
            <a:endParaRPr lang="en-US" i="1" dirty="0"/>
          </a:p>
          <a:p>
            <a:pPr defTabSz="924458">
              <a:defRPr/>
            </a:pPr>
            <a:endParaRPr lang="en-US" dirty="0"/>
          </a:p>
          <a:p>
            <a:endParaRPr lang="en-US" dirty="0"/>
          </a:p>
        </p:txBody>
      </p:sp>
      <p:sp>
        <p:nvSpPr>
          <p:cNvPr id="4" name="Slide Number Placeholder 3"/>
          <p:cNvSpPr>
            <a:spLocks noGrp="1"/>
          </p:cNvSpPr>
          <p:nvPr>
            <p:ph type="sldNum" sz="quarter" idx="10"/>
          </p:nvPr>
        </p:nvSpPr>
        <p:spPr/>
        <p:txBody>
          <a:bodyPr/>
          <a:lstStyle/>
          <a:p>
            <a:fld id="{D10EDCB9-D26A-4E01-A086-887EDC664929}" type="slidenum">
              <a:rPr lang="en-US" smtClean="0"/>
              <a:t>4</a:t>
            </a:fld>
            <a:endParaRPr lang="en-US"/>
          </a:p>
        </p:txBody>
      </p:sp>
    </p:spTree>
    <p:extLst>
      <p:ext uri="{BB962C8B-B14F-4D97-AF65-F5344CB8AC3E}">
        <p14:creationId xmlns:p14="http://schemas.microsoft.com/office/powerpoint/2010/main" val="1768885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SLIDE 5:</a:t>
            </a:r>
          </a:p>
          <a:p>
            <a:endParaRPr lang="en-US" i="0" dirty="0"/>
          </a:p>
          <a:p>
            <a:r>
              <a:rPr lang="en-US" i="0" dirty="0"/>
              <a:t>Combined your AP Team has about 39 years of experience at Delta Gamma’s Office of Housing.  The team consists of: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Gretchen as the AP Administrative Specialist.</a:t>
            </a:r>
          </a:p>
          <a:p>
            <a:r>
              <a:rPr lang="en-US" i="0" dirty="0"/>
              <a:t>Sharon Deringer, Taylor Macaulay and myself as Specialists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And not listed on the slide is Joyce, the Housing Office Accounting Manager.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If you hear from Jessica on occasion, she is not part of the AP team but is our Property management specialist for LLCs without a board and our unhoused FMCs.  She does assist with preparing the invoices for payment for Ferguson our large COVID supply vendor.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endParaRPr lang="en-US" i="0" dirty="0"/>
          </a:p>
          <a:p>
            <a:r>
              <a:rPr lang="en-US" b="1" i="0" dirty="0">
                <a:highlight>
                  <a:srgbClr val="FFFF00"/>
                </a:highlight>
              </a:rPr>
              <a:t>(</a:t>
            </a:r>
            <a:r>
              <a:rPr lang="en-US" b="1" i="0" dirty="0"/>
              <a:t>DO NOT ADD UNLESS ASKED) </a:t>
            </a:r>
            <a:r>
              <a:rPr lang="en-US" sz="1200" b="1" i="0" dirty="0"/>
              <a:t>If you have worked with Jennifer previously, she has moved on from the Organization, but rest assured as a team we will take care of you!  You will see that your first point of contact is Taylor, and your communications will be routed to her</a:t>
            </a:r>
            <a:r>
              <a:rPr lang="en-US" sz="1200" b="0" i="0" dirty="0"/>
              <a:t>.  </a:t>
            </a:r>
          </a:p>
          <a:p>
            <a:endParaRPr lang="en-US" sz="1200" b="0" i="0" dirty="0"/>
          </a:p>
          <a:p>
            <a:r>
              <a:rPr lang="en-US" i="0" dirty="0"/>
              <a:t>I am happy to report your AP Team is now working from the office Monday – Wednesday and then remotely on Thursday and Friday.</a:t>
            </a:r>
          </a:p>
          <a:p>
            <a:endParaRPr lang="en-US" i="0" dirty="0"/>
          </a:p>
          <a:p>
            <a:r>
              <a:rPr lang="en-US" i="1" dirty="0"/>
              <a:t>Please find your APS by Region on this slide. </a:t>
            </a:r>
          </a:p>
          <a:p>
            <a:r>
              <a:rPr lang="en-US" i="1" dirty="0"/>
              <a:t>All INITIAL email communications should originate with your </a:t>
            </a:r>
            <a:r>
              <a:rPr lang="en-US" i="1" dirty="0" err="1"/>
              <a:t>FHCPayables</a:t>
            </a:r>
            <a:r>
              <a:rPr lang="en-US" i="1" dirty="0"/>
              <a:t> email address. All emails start with </a:t>
            </a:r>
            <a:r>
              <a:rPr lang="en-US" i="1" dirty="0" err="1"/>
              <a:t>FHCPayables</a:t>
            </a:r>
            <a:r>
              <a:rPr lang="en-US" i="1" dirty="0"/>
              <a:t> and then your region number from the last slide @ deltagamma.org. </a:t>
            </a:r>
          </a:p>
          <a:p>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Sending emails to us using the </a:t>
            </a:r>
            <a:r>
              <a:rPr lang="en-US" i="1" dirty="0" err="1"/>
              <a:t>FHCPayables</a:t>
            </a:r>
            <a:r>
              <a:rPr lang="en-US" i="1" dirty="0"/>
              <a:t> address will ensure that your communications and/or invoices go to the correct person.  In your APS’ extended absence the email will go to the person taking care of that desk. If an APS emails you from their personal email address you may REPLY to those emails, but PLEASE send all INITIAL communication through the </a:t>
            </a:r>
            <a:r>
              <a:rPr lang="en-US" i="1" dirty="0" err="1"/>
              <a:t>FHCPayables</a:t>
            </a:r>
            <a:r>
              <a:rPr lang="en-US" i="1" dirty="0"/>
              <a:t> email.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IMPORTANT: IF you email your APS directly to their personal email, there may be a delay in processing your request.  The APS’ first name email is internal and may only be checked intermittently in an extended absence.  I cannot stress enough about using the </a:t>
            </a:r>
            <a:r>
              <a:rPr lang="en-US" i="1" dirty="0" err="1"/>
              <a:t>FHCpayables</a:t>
            </a:r>
            <a:r>
              <a:rPr lang="en-US" i="1" dirty="0"/>
              <a:t> email is in the best interest of expedited and accurate processing.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 </a:t>
            </a:r>
          </a:p>
          <a:p>
            <a:endParaRPr lang="en-US" dirty="0"/>
          </a:p>
        </p:txBody>
      </p:sp>
      <p:sp>
        <p:nvSpPr>
          <p:cNvPr id="4" name="Slide Number Placeholder 3"/>
          <p:cNvSpPr>
            <a:spLocks noGrp="1"/>
          </p:cNvSpPr>
          <p:nvPr>
            <p:ph type="sldNum" sz="quarter" idx="5"/>
          </p:nvPr>
        </p:nvSpPr>
        <p:spPr/>
        <p:txBody>
          <a:bodyPr/>
          <a:lstStyle/>
          <a:p>
            <a:fld id="{D10EDCB9-D26A-4E01-A086-887EDC664929}" type="slidenum">
              <a:rPr lang="en-US" smtClean="0"/>
              <a:t>5</a:t>
            </a:fld>
            <a:endParaRPr lang="en-US"/>
          </a:p>
        </p:txBody>
      </p:sp>
    </p:spTree>
    <p:extLst>
      <p:ext uri="{BB962C8B-B14F-4D97-AF65-F5344CB8AC3E}">
        <p14:creationId xmlns:p14="http://schemas.microsoft.com/office/powerpoint/2010/main" val="3164420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6:</a:t>
            </a:r>
          </a:p>
          <a:p>
            <a:endParaRPr lang="en-US" dirty="0"/>
          </a:p>
          <a:p>
            <a:r>
              <a:rPr lang="en-US" i="1" dirty="0"/>
              <a:t>Please find your APS and email address on this slide.</a:t>
            </a:r>
          </a:p>
          <a:p>
            <a:r>
              <a:rPr lang="en-US" i="1" dirty="0"/>
              <a:t>Please update your email addresses book to include the appropriate email address. </a:t>
            </a:r>
          </a:p>
          <a:p>
            <a:endParaRPr lang="en-US" i="1" dirty="0"/>
          </a:p>
          <a:p>
            <a:r>
              <a:rPr lang="en-US" i="1" dirty="0"/>
              <a:t>All INITIAL email communications should originate with your </a:t>
            </a:r>
            <a:r>
              <a:rPr lang="en-US" i="1" dirty="0" err="1"/>
              <a:t>FHCPayables</a:t>
            </a:r>
            <a:r>
              <a:rPr lang="en-US" i="1" dirty="0"/>
              <a:t> email address. All emails start with </a:t>
            </a:r>
            <a:r>
              <a:rPr lang="en-US" i="1" dirty="0" err="1"/>
              <a:t>FHCPayables</a:t>
            </a:r>
            <a:r>
              <a:rPr lang="en-US" i="1" dirty="0"/>
              <a:t> and then your region number@ deltagamma.org. </a:t>
            </a:r>
          </a:p>
          <a:p>
            <a:endParaRPr lang="en-US" i="1" dirty="0"/>
          </a:p>
          <a:p>
            <a:r>
              <a:rPr lang="en-US" b="0" i="1" dirty="0"/>
              <a:t>You will see that all incoming emails to the </a:t>
            </a:r>
            <a:r>
              <a:rPr lang="en-US" b="0" i="1" dirty="0" err="1"/>
              <a:t>FHCpayables</a:t>
            </a:r>
            <a:r>
              <a:rPr lang="en-US" b="0" i="1" dirty="0"/>
              <a:t> email addresses are first seen by Gretchen.  She determines if your email is ready for processing by us or if more items are needed.  </a:t>
            </a:r>
          </a:p>
          <a:p>
            <a:r>
              <a:rPr lang="en-US" i="1" dirty="0"/>
              <a:t>Sending emails to us using the </a:t>
            </a:r>
            <a:r>
              <a:rPr lang="en-US" i="1" dirty="0" err="1"/>
              <a:t>FHCPayables</a:t>
            </a:r>
            <a:r>
              <a:rPr lang="en-US" i="1" dirty="0"/>
              <a:t> address will ensure that your communications and/or invoices go to the correct person.  In your APS’ extended absence the email will go to the person taking care of that desk.  I promise, we do see every email.</a:t>
            </a:r>
          </a:p>
          <a:p>
            <a:endParaRPr lang="en-US" b="1"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If an APS emails you from their personal email address - you may REPLY to those emails, but PLEASE send all INITIAL communication through the </a:t>
            </a:r>
            <a:r>
              <a:rPr lang="en-US" i="1" dirty="0" err="1"/>
              <a:t>FHCPayables</a:t>
            </a:r>
            <a:r>
              <a:rPr lang="en-US" i="1" dirty="0"/>
              <a:t> email.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Please note: if you email your APS directly to their personal email, there may be a delay in processing your request.  The APS’ first name email is internal and may only be checked intermittently in an extended absence like a vacation.  I cannot stress enough about using the </a:t>
            </a:r>
            <a:r>
              <a:rPr lang="en-US" i="1" dirty="0" err="1"/>
              <a:t>FHCpayables</a:t>
            </a:r>
            <a:r>
              <a:rPr lang="en-US" i="1" dirty="0"/>
              <a:t> email is in the best interest of expedited and accurate processing.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endParaRPr lang="en-US" b="0" i="1" dirty="0"/>
          </a:p>
          <a:p>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endParaRPr lang="en-US" b="1" i="1" dirty="0"/>
          </a:p>
          <a:p>
            <a:endParaRPr lang="en-US" i="1" dirty="0"/>
          </a:p>
        </p:txBody>
      </p:sp>
      <p:sp>
        <p:nvSpPr>
          <p:cNvPr id="4" name="Slide Number Placeholder 3"/>
          <p:cNvSpPr>
            <a:spLocks noGrp="1"/>
          </p:cNvSpPr>
          <p:nvPr>
            <p:ph type="sldNum" sz="quarter" idx="10"/>
          </p:nvPr>
        </p:nvSpPr>
        <p:spPr/>
        <p:txBody>
          <a:bodyPr/>
          <a:lstStyle/>
          <a:p>
            <a:fld id="{D10EDCB9-D26A-4E01-A086-887EDC664929}" type="slidenum">
              <a:rPr lang="en-US" smtClean="0"/>
              <a:t>6</a:t>
            </a:fld>
            <a:endParaRPr lang="en-US"/>
          </a:p>
        </p:txBody>
      </p:sp>
    </p:spTree>
    <p:extLst>
      <p:ext uri="{BB962C8B-B14F-4D97-AF65-F5344CB8AC3E}">
        <p14:creationId xmlns:p14="http://schemas.microsoft.com/office/powerpoint/2010/main" val="24169566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7:</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So, why would you typically contact the Accounts Payable Department?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173336" indent="-173336">
              <a:buFont typeface="Arial" panose="020B0604020202020204" pitchFamily="34" charset="0"/>
              <a:buChar char="•"/>
            </a:pPr>
            <a:r>
              <a:rPr lang="en-US" i="1" dirty="0"/>
              <a:t>You may have general House Corporation questions regarding your role as an officer in relation to your expenses.</a:t>
            </a:r>
          </a:p>
          <a:p>
            <a:pPr marL="173336" indent="-173336">
              <a:buFont typeface="Arial" panose="020B0604020202020204" pitchFamily="34" charset="0"/>
              <a:buChar char="•"/>
            </a:pPr>
            <a:r>
              <a:rPr lang="en-US" i="1" dirty="0"/>
              <a:t>You may have questions regarding vendors,  payment of an invoice, reimbursement or a credit card purchase *yes, we do look at every single credit card entry and receipt.</a:t>
            </a:r>
          </a:p>
          <a:p>
            <a:pPr marL="173336" indent="-173336">
              <a:buFont typeface="Arial" panose="020B0604020202020204" pitchFamily="34" charset="0"/>
              <a:buChar char="•"/>
            </a:pPr>
            <a:r>
              <a:rPr lang="en-US" i="1" dirty="0"/>
              <a:t>Accounts Payable maintains House Corporation asset information, manages House Corp loans, and assists with tracking of major projects, renovations and insurance claims.</a:t>
            </a:r>
          </a:p>
          <a:p>
            <a:pPr marL="0" indent="0">
              <a:buFont typeface="Arial" panose="020B0604020202020204" pitchFamily="34" charset="0"/>
              <a:buNone/>
            </a:pPr>
            <a:endParaRPr lang="en-US" i="1" dirty="0"/>
          </a:p>
          <a:p>
            <a:endParaRPr lang="en-US" i="1" dirty="0"/>
          </a:p>
          <a:p>
            <a:r>
              <a:rPr lang="en-US" i="1" dirty="0"/>
              <a:t>Remember to email your Accounts Payable Specialist using the </a:t>
            </a:r>
            <a:r>
              <a:rPr lang="en-US" i="1" dirty="0" err="1"/>
              <a:t>FHCPayables</a:t>
            </a:r>
            <a:r>
              <a:rPr lang="en-US" i="1" dirty="0"/>
              <a:t> email address from the previous slide.</a:t>
            </a:r>
          </a:p>
          <a:p>
            <a:endParaRPr lang="en-US" dirty="0"/>
          </a:p>
        </p:txBody>
      </p:sp>
      <p:sp>
        <p:nvSpPr>
          <p:cNvPr id="4" name="Slide Number Placeholder 3"/>
          <p:cNvSpPr>
            <a:spLocks noGrp="1"/>
          </p:cNvSpPr>
          <p:nvPr>
            <p:ph type="sldNum" sz="quarter" idx="5"/>
          </p:nvPr>
        </p:nvSpPr>
        <p:spPr/>
        <p:txBody>
          <a:bodyPr/>
          <a:lstStyle/>
          <a:p>
            <a:fld id="{D10EDCB9-D26A-4E01-A086-887EDC664929}" type="slidenum">
              <a:rPr lang="en-US" smtClean="0"/>
              <a:t>7</a:t>
            </a:fld>
            <a:endParaRPr lang="en-US"/>
          </a:p>
        </p:txBody>
      </p:sp>
    </p:spTree>
    <p:extLst>
      <p:ext uri="{BB962C8B-B14F-4D97-AF65-F5344CB8AC3E}">
        <p14:creationId xmlns:p14="http://schemas.microsoft.com/office/powerpoint/2010/main" val="511373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SLIDE 8:</a:t>
            </a:r>
          </a:p>
          <a:p>
            <a:endParaRPr lang="en-US" i="1" dirty="0"/>
          </a:p>
          <a:p>
            <a:r>
              <a:rPr lang="en-US" i="1" dirty="0"/>
              <a:t>In order to increase efficiency and turnaround time of your request, we ask that you use the sample format pictured on this slide. In addition to using the </a:t>
            </a:r>
            <a:r>
              <a:rPr lang="en-US" i="1" dirty="0" err="1"/>
              <a:t>FHCPayables</a:t>
            </a:r>
            <a:r>
              <a:rPr lang="en-US" i="1" dirty="0"/>
              <a:t> email address, we ask that you include your House Corp Name (ex: Kappa- we know you are DG)  and the 3-digit Fund Number (your APS can provide this to you if needed but it can be found on many of your reports), Region number, (the green number from the map a few slides back), who we are paying, the invoice number and the amount in the subject line of the email.   For nonpayment inquiries use the same format but after the region number add the reason for your inquiry.</a:t>
            </a:r>
          </a:p>
          <a:p>
            <a:endParaRPr lang="en-US" i="1" dirty="0"/>
          </a:p>
          <a:p>
            <a:r>
              <a:rPr lang="en-US" i="1" dirty="0"/>
              <a:t>We also ask that you identify within the body of the email your name and your House Corporation title. This will quickly identify who is submitting the email and which House Corp it belongs to. It will also help us determine when a vendor is used by several different House Corporations (for example, Pennington) so we pay from the correct House Corp funds.  All of this information is used for entering accounting data into our accounting system to process payments.</a:t>
            </a:r>
          </a:p>
          <a:p>
            <a:endParaRPr lang="en-US" i="1" dirty="0"/>
          </a:p>
          <a:p>
            <a:r>
              <a:rPr lang="en-US" i="1" dirty="0"/>
              <a:t>We know this appears to be a lot to type, but because we get hundreds of emails each day, we want to make sure we process your request in an accurate and efficient manner.</a:t>
            </a:r>
          </a:p>
          <a:p>
            <a:endParaRPr lang="en-US" i="1" dirty="0"/>
          </a:p>
          <a:p>
            <a:r>
              <a:rPr lang="en-US" i="1" dirty="0"/>
              <a:t>EXAMPLE: If you send an email with the Subject Line that only states “invoices”, we must be determined </a:t>
            </a:r>
            <a:r>
              <a:rPr lang="en-US" b="1" i="1" dirty="0"/>
              <a:t>who</a:t>
            </a:r>
            <a:r>
              <a:rPr lang="en-US" i="1" dirty="0"/>
              <a:t> is sending the email, </a:t>
            </a:r>
            <a:r>
              <a:rPr lang="en-US" b="1" i="1" dirty="0"/>
              <a:t>what</a:t>
            </a:r>
            <a:r>
              <a:rPr lang="en-US" i="1" dirty="0"/>
              <a:t> it is regarding and </a:t>
            </a:r>
            <a:r>
              <a:rPr lang="en-US" b="1" i="1" dirty="0"/>
              <a:t>which</a:t>
            </a:r>
            <a:r>
              <a:rPr lang="en-US" i="1" dirty="0"/>
              <a:t> House Corp it belongs to. If we don’t have the information, we must reply to the email requesting more information and that could delay your inquiry or hold up payment by an entire week depending on the day we received the initial email.</a:t>
            </a:r>
          </a:p>
          <a:p>
            <a:endParaRPr lang="en-US" i="1" dirty="0"/>
          </a:p>
          <a:p>
            <a:r>
              <a:rPr lang="en-US" i="1" dirty="0"/>
              <a:t>In last months webinar it was mentioned that some people have trouble changing the subject line from a vendors email.  Typically if you forward an email from any format you can change the subject line, but if you have any trouble changing your subject line to meet the requirements please contact us, we may be able to assist you. </a:t>
            </a:r>
          </a:p>
          <a:p>
            <a:endParaRPr lang="en-US" dirty="0"/>
          </a:p>
        </p:txBody>
      </p:sp>
      <p:sp>
        <p:nvSpPr>
          <p:cNvPr id="4" name="Slide Number Placeholder 3"/>
          <p:cNvSpPr>
            <a:spLocks noGrp="1"/>
          </p:cNvSpPr>
          <p:nvPr>
            <p:ph type="sldNum" sz="quarter" idx="5"/>
          </p:nvPr>
        </p:nvSpPr>
        <p:spPr/>
        <p:txBody>
          <a:bodyPr/>
          <a:lstStyle/>
          <a:p>
            <a:fld id="{D10EDCB9-D26A-4E01-A086-887EDC664929}" type="slidenum">
              <a:rPr lang="en-US" smtClean="0"/>
              <a:t>8</a:t>
            </a:fld>
            <a:endParaRPr lang="en-US"/>
          </a:p>
        </p:txBody>
      </p:sp>
    </p:spTree>
    <p:extLst>
      <p:ext uri="{BB962C8B-B14F-4D97-AF65-F5344CB8AC3E}">
        <p14:creationId xmlns:p14="http://schemas.microsoft.com/office/powerpoint/2010/main" val="9581407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SLIDE 9:</a:t>
            </a:r>
          </a:p>
          <a:p>
            <a:endParaRPr lang="en-US" i="1" dirty="0"/>
          </a:p>
          <a:p>
            <a:r>
              <a:rPr lang="en-US" i="1" dirty="0"/>
              <a:t>Upon receipt of a payment request to the </a:t>
            </a:r>
            <a:r>
              <a:rPr lang="en-US" i="1" dirty="0" err="1"/>
              <a:t>FHCPayables</a:t>
            </a:r>
            <a:r>
              <a:rPr lang="en-US" i="1" dirty="0"/>
              <a:t> email, the request is evaluated for payment. There are three statuses for payments.</a:t>
            </a:r>
          </a:p>
          <a:p>
            <a:endParaRPr lang="en-US" i="1" dirty="0"/>
          </a:p>
          <a:p>
            <a:r>
              <a:rPr lang="en-US" i="1" dirty="0"/>
              <a:t>The request is assigned a PENDING status if it does not have:</a:t>
            </a:r>
          </a:p>
          <a:p>
            <a:pPr marL="171450" indent="-171450">
              <a:buFont typeface="Arial" panose="020B0604020202020204" pitchFamily="34" charset="0"/>
              <a:buChar char="•"/>
            </a:pPr>
            <a:r>
              <a:rPr lang="en-US" i="1" dirty="0"/>
              <a:t>Written approval for invoices over $5000 (even pre-approved or contracted at this time)</a:t>
            </a:r>
          </a:p>
          <a:p>
            <a:pPr marL="171450" indent="-171450">
              <a:buFont typeface="Arial" panose="020B0604020202020204" pitchFamily="34" charset="0"/>
              <a:buChar char="•"/>
            </a:pPr>
            <a:r>
              <a:rPr lang="en-US" i="1" dirty="0"/>
              <a:t>If the terms allow for delayed payment, </a:t>
            </a:r>
            <a:r>
              <a:rPr lang="en-US" i="1" dirty="0" err="1"/>
              <a:t>ie</a:t>
            </a:r>
            <a:r>
              <a:rPr lang="en-US" i="1" dirty="0"/>
              <a:t>. Terms are Net 30 days</a:t>
            </a:r>
          </a:p>
          <a:p>
            <a:pPr marL="171450" indent="-171450">
              <a:buFont typeface="Arial" panose="020B0604020202020204" pitchFamily="34" charset="0"/>
              <a:buChar char="•"/>
            </a:pPr>
            <a:r>
              <a:rPr lang="en-US" i="1" dirty="0"/>
              <a:t>If it does not have complete details- </a:t>
            </a:r>
            <a:r>
              <a:rPr lang="en-US" i="1" dirty="0" err="1"/>
              <a:t>ie</a:t>
            </a:r>
            <a:r>
              <a:rPr lang="en-US" i="1" dirty="0"/>
              <a:t>. What am I paying for?	</a:t>
            </a:r>
          </a:p>
          <a:p>
            <a:pPr marL="171450" indent="-171450">
              <a:buFont typeface="Arial" panose="020B0604020202020204" pitchFamily="34" charset="0"/>
              <a:buChar char="•"/>
            </a:pPr>
            <a:r>
              <a:rPr lang="en-US" i="1" dirty="0"/>
              <a:t>A reimbursement request without the completed Reimbursement Expense Form o detailed receipts</a:t>
            </a:r>
          </a:p>
          <a:p>
            <a:pPr marL="171450" indent="-171450">
              <a:buFont typeface="Arial" panose="020B0604020202020204" pitchFamily="34" charset="0"/>
              <a:buChar char="•"/>
            </a:pPr>
            <a:r>
              <a:rPr lang="en-US" i="1" dirty="0"/>
              <a:t>A statement that does not have an accompanying invoice (statements are a reminder of payment auto generated and typically do not have detail which is needed for coding)</a:t>
            </a:r>
          </a:p>
          <a:p>
            <a:pPr marL="171450" indent="-171450">
              <a:buFont typeface="Arial" panose="020B0604020202020204" pitchFamily="34" charset="0"/>
              <a:buChar char="•"/>
            </a:pPr>
            <a:r>
              <a:rPr lang="en-US" i="1" dirty="0"/>
              <a:t>A new vendor without a W9 or Certificate of Liability Insurance</a:t>
            </a:r>
          </a:p>
          <a:p>
            <a:pPr marL="0" indent="0">
              <a:buFont typeface="Arial" panose="020B0604020202020204" pitchFamily="34" charset="0"/>
              <a:buNone/>
            </a:pPr>
            <a:r>
              <a:rPr lang="en-US" i="1" dirty="0"/>
              <a:t>*ANY OF THESE WILL DELAY PROCESSING</a:t>
            </a:r>
          </a:p>
          <a:p>
            <a:pPr marL="0" indent="0">
              <a:buFont typeface="Arial" panose="020B0604020202020204" pitchFamily="34" charset="0"/>
              <a:buNone/>
            </a:pPr>
            <a:endParaRPr lang="en-US" i="1" dirty="0"/>
          </a:p>
          <a:p>
            <a:pPr marL="0" indent="0">
              <a:buFont typeface="Arial" panose="020B0604020202020204" pitchFamily="34" charset="0"/>
              <a:buNone/>
            </a:pPr>
            <a:r>
              <a:rPr lang="en-US" i="1" dirty="0"/>
              <a:t>The item is SCHEDULED for payment if:</a:t>
            </a:r>
          </a:p>
          <a:p>
            <a:pPr marL="171450" indent="-171450">
              <a:buFont typeface="Arial" panose="020B0604020202020204" pitchFamily="34" charset="0"/>
              <a:buChar char="•"/>
            </a:pPr>
            <a:r>
              <a:rPr lang="en-US" i="1" dirty="0"/>
              <a:t>It is established in our accounting system as Preapproved or Recurring (except over $5K)</a:t>
            </a:r>
          </a:p>
          <a:p>
            <a:pPr marL="171450" indent="-171450">
              <a:buFont typeface="Arial" panose="020B0604020202020204" pitchFamily="34" charset="0"/>
              <a:buChar char="•"/>
            </a:pPr>
            <a:r>
              <a:rPr lang="en-US" i="1" dirty="0"/>
              <a:t>It is submitted with written approval</a:t>
            </a:r>
          </a:p>
          <a:p>
            <a:pPr marL="171450" indent="-171450">
              <a:buFont typeface="Arial" panose="020B0604020202020204" pitchFamily="34" charset="0"/>
              <a:buChar char="•"/>
            </a:pPr>
            <a:r>
              <a:rPr lang="en-US" i="1" dirty="0"/>
              <a:t>All paperwork is complete and current vendor documents are on file</a:t>
            </a:r>
          </a:p>
          <a:p>
            <a:pPr marL="171450" indent="-171450">
              <a:buFont typeface="Arial" panose="020B0604020202020204" pitchFamily="34" charset="0"/>
              <a:buChar char="•"/>
            </a:pPr>
            <a:r>
              <a:rPr lang="en-US" i="1" dirty="0"/>
              <a:t>It is sent to </a:t>
            </a:r>
            <a:r>
              <a:rPr lang="en-US" i="1" dirty="0" err="1"/>
              <a:t>FHCPayables</a:t>
            </a:r>
            <a:r>
              <a:rPr lang="en-US" i="1" dirty="0"/>
              <a:t> email address</a:t>
            </a:r>
          </a:p>
          <a:p>
            <a:pPr marL="171450" indent="-171450">
              <a:buFont typeface="Arial" panose="020B0604020202020204" pitchFamily="34" charset="0"/>
              <a:buChar char="•"/>
            </a:pPr>
            <a:r>
              <a:rPr lang="en-US" i="1" dirty="0"/>
              <a:t>If the invoice came from someone other than the house corporation president or treasurer, the treasurer would receive a courtesy notice letting her know we are paying the bill.</a:t>
            </a:r>
          </a:p>
          <a:p>
            <a:pPr marL="171450" indent="-171450">
              <a:buFont typeface="Arial" panose="020B0604020202020204" pitchFamily="34" charset="0"/>
              <a:buChar char="•"/>
            </a:pPr>
            <a:endParaRPr lang="en-US" i="1" dirty="0"/>
          </a:p>
          <a:p>
            <a:pPr marL="0" indent="0">
              <a:buFont typeface="Arial" panose="020B0604020202020204" pitchFamily="34" charset="0"/>
              <a:buNone/>
            </a:pPr>
            <a:r>
              <a:rPr lang="en-US" i="1" dirty="0"/>
              <a:t>A note regarding Special Requests-while we understand that situations may arise where an item you have submitted requires immediate attention, the best way to notify Accounts Payable is with the notation “URGENT” in the subject line of the email, a “high importance” exclamation inserted into the email AND a phone call. Even if it is after-hours, please leave a voicemail for Gretchen or your APS to alert them of the urgent request. </a:t>
            </a:r>
          </a:p>
          <a:p>
            <a:endParaRPr lang="en-US" b="0" i="1" dirty="0"/>
          </a:p>
          <a:p>
            <a:r>
              <a:rPr lang="en-US" b="1" i="1" dirty="0"/>
              <a:t>Please note if we received the emailed invoice by Sunday midnight it will be processed according to terms as long as we have all the required documents.  </a:t>
            </a:r>
          </a:p>
          <a:p>
            <a:r>
              <a:rPr lang="en-US" b="1" i="1" dirty="0"/>
              <a:t>When we send you a courtesy email, PLEASE make sure you review it right away because if you don’t want us to pay it you will need to let us know quickly.</a:t>
            </a:r>
          </a:p>
          <a:p>
            <a:endParaRPr lang="en-US" b="1"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If a payment is requested outside of the payment processing schedule, the HC may be charged a same-day check fee and any additional payment delivery charges incurred. This request must also receive written approval from an approving HC officer.</a:t>
            </a:r>
          </a:p>
          <a:p>
            <a:endParaRPr lang="en-US" b="1" i="1" dirty="0"/>
          </a:p>
          <a:p>
            <a:endParaRPr lang="en-US" b="1" i="1" dirty="0"/>
          </a:p>
          <a:p>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indent="0">
              <a:buFont typeface="Arial" panose="020B0604020202020204" pitchFamily="34" charset="0"/>
              <a:buNone/>
            </a:pPr>
            <a:endParaRPr lang="en-US" i="1" dirty="0"/>
          </a:p>
        </p:txBody>
      </p:sp>
      <p:sp>
        <p:nvSpPr>
          <p:cNvPr id="4" name="Slide Number Placeholder 3"/>
          <p:cNvSpPr>
            <a:spLocks noGrp="1"/>
          </p:cNvSpPr>
          <p:nvPr>
            <p:ph type="sldNum" sz="quarter" idx="5"/>
          </p:nvPr>
        </p:nvSpPr>
        <p:spPr/>
        <p:txBody>
          <a:bodyPr/>
          <a:lstStyle/>
          <a:p>
            <a:fld id="{D10EDCB9-D26A-4E01-A086-887EDC664929}" type="slidenum">
              <a:rPr lang="en-US" smtClean="0"/>
              <a:t>9</a:t>
            </a:fld>
            <a:endParaRPr lang="en-US"/>
          </a:p>
        </p:txBody>
      </p:sp>
    </p:spTree>
    <p:extLst>
      <p:ext uri="{BB962C8B-B14F-4D97-AF65-F5344CB8AC3E}">
        <p14:creationId xmlns:p14="http://schemas.microsoft.com/office/powerpoint/2010/main" val="983623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404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od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9876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125EF-E0B3-4FFA-8E9B-143F3A549998}"/>
              </a:ext>
            </a:extLst>
          </p:cNvPr>
          <p:cNvSpPr>
            <a:spLocks noGrp="1"/>
          </p:cNvSpPr>
          <p:nvPr>
            <p:ph type="ctrTitle" hasCustomPrompt="1"/>
          </p:nvPr>
        </p:nvSpPr>
        <p:spPr>
          <a:xfrm>
            <a:off x="1524000" y="3886199"/>
            <a:ext cx="9144000" cy="841249"/>
          </a:xfrm>
        </p:spPr>
        <p:txBody>
          <a:bodyPr anchor="b"/>
          <a:lstStyle>
            <a:lvl1pPr algn="ctr">
              <a:defRPr sz="6000">
                <a:solidFill>
                  <a:srgbClr val="005496"/>
                </a:solidFill>
                <a:latin typeface="Arial" panose="020B0604020202020204" pitchFamily="34" charset="0"/>
                <a:cs typeface="Arial" panose="020B0604020202020204" pitchFamily="34" charset="0"/>
              </a:defRPr>
            </a:lvl1pPr>
          </a:lstStyle>
          <a:p>
            <a:r>
              <a:rPr lang="en-US" sz="6000" b="1" dirty="0">
                <a:solidFill>
                  <a:srgbClr val="005496"/>
                </a:solidFill>
                <a:latin typeface="Avenir Next" panose="020B0503020202020204" pitchFamily="34" charset="0"/>
                <a:cs typeface="Arial" panose="020B0604020202020204" pitchFamily="34" charset="0"/>
              </a:rPr>
              <a:t>TITLE</a:t>
            </a:r>
            <a:endParaRPr lang="en-US" dirty="0"/>
          </a:p>
        </p:txBody>
      </p:sp>
      <p:sp>
        <p:nvSpPr>
          <p:cNvPr id="3" name="Subtitle 2">
            <a:extLst>
              <a:ext uri="{FF2B5EF4-FFF2-40B4-BE49-F238E27FC236}">
                <a16:creationId xmlns:a16="http://schemas.microsoft.com/office/drawing/2014/main" id="{F7AB41D3-D490-494A-93DD-D8ABFEAD6989}"/>
              </a:ext>
            </a:extLst>
          </p:cNvPr>
          <p:cNvSpPr>
            <a:spLocks noGrp="1"/>
          </p:cNvSpPr>
          <p:nvPr>
            <p:ph type="subTitle" idx="1" hasCustomPrompt="1"/>
          </p:nvPr>
        </p:nvSpPr>
        <p:spPr>
          <a:xfrm>
            <a:off x="1524000" y="4809744"/>
            <a:ext cx="9144000" cy="429768"/>
          </a:xfrm>
        </p:spPr>
        <p:txBody>
          <a:bodyPr/>
          <a:lstStyle>
            <a:lvl1pPr marL="0" indent="0" algn="ctr">
              <a:buNone/>
              <a:defRPr sz="2400">
                <a:solidFill>
                  <a:srgbClr val="D40E8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solidFill>
                  <a:srgbClr val="D40E8C"/>
                </a:solidFill>
                <a:latin typeface="Avenir Next" panose="020B0503020202020204" pitchFamily="34" charset="0"/>
              </a:rPr>
              <a:t>Subtitle</a:t>
            </a:r>
          </a:p>
        </p:txBody>
      </p:sp>
      <p:sp>
        <p:nvSpPr>
          <p:cNvPr id="4" name="Date Placeholder 3">
            <a:extLst>
              <a:ext uri="{FF2B5EF4-FFF2-40B4-BE49-F238E27FC236}">
                <a16:creationId xmlns:a16="http://schemas.microsoft.com/office/drawing/2014/main" id="{F829A2EB-1C2C-436A-BCF4-5EDC9BEE2B23}"/>
              </a:ext>
            </a:extLst>
          </p:cNvPr>
          <p:cNvSpPr>
            <a:spLocks noGrp="1"/>
          </p:cNvSpPr>
          <p:nvPr>
            <p:ph type="dt" sz="half" idx="10"/>
          </p:nvPr>
        </p:nvSpPr>
        <p:spPr/>
        <p:txBody>
          <a:bodyPr/>
          <a:lstStyle/>
          <a:p>
            <a:fld id="{45F090FE-FA5E-46E3-B930-D916ABF3DD98}" type="datetimeFigureOut">
              <a:rPr lang="en-US" smtClean="0"/>
              <a:t>10/18/2020</a:t>
            </a:fld>
            <a:endParaRPr lang="en-US"/>
          </a:p>
        </p:txBody>
      </p:sp>
      <p:sp>
        <p:nvSpPr>
          <p:cNvPr id="5" name="Footer Placeholder 4">
            <a:extLst>
              <a:ext uri="{FF2B5EF4-FFF2-40B4-BE49-F238E27FC236}">
                <a16:creationId xmlns:a16="http://schemas.microsoft.com/office/drawing/2014/main" id="{4EAC9D41-A4D9-4B6F-9A6A-F0DDD34327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77C92E-4B87-452D-804B-956E0D699C3D}"/>
              </a:ext>
            </a:extLst>
          </p:cNvPr>
          <p:cNvSpPr>
            <a:spLocks noGrp="1"/>
          </p:cNvSpPr>
          <p:nvPr>
            <p:ph type="sldNum" sz="quarter" idx="12"/>
          </p:nvPr>
        </p:nvSpPr>
        <p:spPr/>
        <p:txBody>
          <a:bodyPr/>
          <a:lstStyle/>
          <a:p>
            <a:fld id="{A1158268-E863-44A5-A021-B1D094C30585}" type="slidenum">
              <a:rPr lang="en-US" smtClean="0"/>
              <a:t>‹#›</a:t>
            </a:fld>
            <a:endParaRPr lang="en-US"/>
          </a:p>
        </p:txBody>
      </p:sp>
    </p:spTree>
    <p:extLst>
      <p:ext uri="{BB962C8B-B14F-4D97-AF65-F5344CB8AC3E}">
        <p14:creationId xmlns:p14="http://schemas.microsoft.com/office/powerpoint/2010/main" val="19751311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12172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1142971" eaLnBrk="1" hangingPunct="1">
        <a:defRPr>
          <a:latin typeface="+mn-lt"/>
          <a:ea typeface="+mn-ea"/>
          <a:cs typeface="+mn-cs"/>
        </a:defRPr>
      </a:lvl2pPr>
      <a:lvl3pPr marL="2285943" eaLnBrk="1" hangingPunct="1">
        <a:defRPr>
          <a:latin typeface="+mn-lt"/>
          <a:ea typeface="+mn-ea"/>
          <a:cs typeface="+mn-cs"/>
        </a:defRPr>
      </a:lvl3pPr>
      <a:lvl4pPr marL="3428914" eaLnBrk="1" hangingPunct="1">
        <a:defRPr>
          <a:latin typeface="+mn-lt"/>
          <a:ea typeface="+mn-ea"/>
          <a:cs typeface="+mn-cs"/>
        </a:defRPr>
      </a:lvl4pPr>
      <a:lvl5pPr marL="4571886" eaLnBrk="1" hangingPunct="1">
        <a:defRPr>
          <a:latin typeface="+mn-lt"/>
          <a:ea typeface="+mn-ea"/>
          <a:cs typeface="+mn-cs"/>
        </a:defRPr>
      </a:lvl5pPr>
      <a:lvl6pPr marL="5714857" eaLnBrk="1" hangingPunct="1">
        <a:defRPr>
          <a:latin typeface="+mn-lt"/>
          <a:ea typeface="+mn-ea"/>
          <a:cs typeface="+mn-cs"/>
        </a:defRPr>
      </a:lvl6pPr>
      <a:lvl7pPr marL="6857829" eaLnBrk="1" hangingPunct="1">
        <a:defRPr>
          <a:latin typeface="+mn-lt"/>
          <a:ea typeface="+mn-ea"/>
          <a:cs typeface="+mn-cs"/>
        </a:defRPr>
      </a:lvl7pPr>
      <a:lvl8pPr marL="8000800" eaLnBrk="1" hangingPunct="1">
        <a:defRPr>
          <a:latin typeface="+mn-lt"/>
          <a:ea typeface="+mn-ea"/>
          <a:cs typeface="+mn-cs"/>
        </a:defRPr>
      </a:lvl8pPr>
      <a:lvl9pPr marL="9143771" eaLnBrk="1" hangingPunct="1">
        <a:defRPr>
          <a:latin typeface="+mn-lt"/>
          <a:ea typeface="+mn-ea"/>
          <a:cs typeface="+mn-cs"/>
        </a:defRPr>
      </a:lvl9pPr>
    </p:bodyStyle>
    <p:otherStyle>
      <a:lvl1pPr marL="0" eaLnBrk="1" hangingPunct="1">
        <a:defRPr>
          <a:latin typeface="+mn-lt"/>
          <a:ea typeface="+mn-ea"/>
          <a:cs typeface="+mn-cs"/>
        </a:defRPr>
      </a:lvl1pPr>
      <a:lvl2pPr marL="1142971" eaLnBrk="1" hangingPunct="1">
        <a:defRPr>
          <a:latin typeface="+mn-lt"/>
          <a:ea typeface="+mn-ea"/>
          <a:cs typeface="+mn-cs"/>
        </a:defRPr>
      </a:lvl2pPr>
      <a:lvl3pPr marL="2285943" eaLnBrk="1" hangingPunct="1">
        <a:defRPr>
          <a:latin typeface="+mn-lt"/>
          <a:ea typeface="+mn-ea"/>
          <a:cs typeface="+mn-cs"/>
        </a:defRPr>
      </a:lvl3pPr>
      <a:lvl4pPr marL="3428914" eaLnBrk="1" hangingPunct="1">
        <a:defRPr>
          <a:latin typeface="+mn-lt"/>
          <a:ea typeface="+mn-ea"/>
          <a:cs typeface="+mn-cs"/>
        </a:defRPr>
      </a:lvl4pPr>
      <a:lvl5pPr marL="4571886" eaLnBrk="1" hangingPunct="1">
        <a:defRPr>
          <a:latin typeface="+mn-lt"/>
          <a:ea typeface="+mn-ea"/>
          <a:cs typeface="+mn-cs"/>
        </a:defRPr>
      </a:lvl5pPr>
      <a:lvl6pPr marL="5714857" eaLnBrk="1" hangingPunct="1">
        <a:defRPr>
          <a:latin typeface="+mn-lt"/>
          <a:ea typeface="+mn-ea"/>
          <a:cs typeface="+mn-cs"/>
        </a:defRPr>
      </a:lvl6pPr>
      <a:lvl7pPr marL="6857829" eaLnBrk="1" hangingPunct="1">
        <a:defRPr>
          <a:latin typeface="+mn-lt"/>
          <a:ea typeface="+mn-ea"/>
          <a:cs typeface="+mn-cs"/>
        </a:defRPr>
      </a:lvl7pPr>
      <a:lvl8pPr marL="8000800" eaLnBrk="1" hangingPunct="1">
        <a:defRPr>
          <a:latin typeface="+mn-lt"/>
          <a:ea typeface="+mn-ea"/>
          <a:cs typeface="+mn-cs"/>
        </a:defRPr>
      </a:lvl8pPr>
      <a:lvl9pPr marL="9143771"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www.honeybearlane.com/2011/06/how-to-make-a-couch-slipcover-part-1.html" TargetMode="External"/><Relationship Id="rId3" Type="http://schemas.openxmlformats.org/officeDocument/2006/relationships/image" Target="../media/image7.jpeg"/><Relationship Id="rId7" Type="http://schemas.openxmlformats.org/officeDocument/2006/relationships/image" Target="../media/image10.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flickr.com/photos/samsungtomorrow/8612435694" TargetMode="External"/><Relationship Id="rId5" Type="http://schemas.openxmlformats.org/officeDocument/2006/relationships/image" Target="../media/image9.jpg"/><Relationship Id="rId4" Type="http://schemas.openxmlformats.org/officeDocument/2006/relationships/image" Target="../media/image8.png"/><Relationship Id="rId9"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mailto:fhcpayables5@deltagamma.org" TargetMode="External"/><Relationship Id="rId3" Type="http://schemas.openxmlformats.org/officeDocument/2006/relationships/hyperlink" Target="mailto:fhcpayables2@deltagamma.org" TargetMode="External"/><Relationship Id="rId7" Type="http://schemas.openxmlformats.org/officeDocument/2006/relationships/hyperlink" Target="mailto:fhcpayables1@deltagamma.org"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mailto:fhcpayables8@deltagamma.org" TargetMode="External"/><Relationship Id="rId5" Type="http://schemas.openxmlformats.org/officeDocument/2006/relationships/hyperlink" Target="mailto:fhcpayables4@deltagamma.org" TargetMode="External"/><Relationship Id="rId4" Type="http://schemas.openxmlformats.org/officeDocument/2006/relationships/hyperlink" Target="mailto:fhcpayables3@deltagamma.org" TargetMode="External"/><Relationship Id="rId9" Type="http://schemas.openxmlformats.org/officeDocument/2006/relationships/hyperlink" Target="mailto:fhcpayables6@deltagamma.org"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Document.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4C060-2A85-4958-9315-91159225DC46}"/>
              </a:ext>
            </a:extLst>
          </p:cNvPr>
          <p:cNvSpPr>
            <a:spLocks noGrp="1"/>
          </p:cNvSpPr>
          <p:nvPr>
            <p:ph type="ctrTitle"/>
          </p:nvPr>
        </p:nvSpPr>
        <p:spPr>
          <a:xfrm>
            <a:off x="922976" y="3895436"/>
            <a:ext cx="10668000" cy="841249"/>
          </a:xfrm>
        </p:spPr>
        <p:txBody>
          <a:bodyPr>
            <a:noAutofit/>
          </a:bodyPr>
          <a:lstStyle/>
          <a:p>
            <a:r>
              <a:rPr lang="en-US" sz="7000" dirty="0">
                <a:solidFill>
                  <a:schemeClr val="bg2"/>
                </a:solidFill>
                <a:latin typeface="Billy Ohio" panose="02000506000000020004" pitchFamily="50" charset="0"/>
              </a:rPr>
              <a:t>Everything Accounts Payable</a:t>
            </a:r>
            <a:br>
              <a:rPr lang="en-US" sz="7000" dirty="0">
                <a:solidFill>
                  <a:schemeClr val="bg2"/>
                </a:solidFill>
                <a:latin typeface="Billy Ohio" panose="02000506000000020004" pitchFamily="50" charset="0"/>
              </a:rPr>
            </a:br>
            <a:r>
              <a:rPr lang="en-US" sz="2500" dirty="0">
                <a:solidFill>
                  <a:schemeClr val="bg1"/>
                </a:solidFill>
                <a:latin typeface="Montserrat" panose="00000500000000000000" pitchFamily="2" charset="0"/>
              </a:rPr>
              <a:t>House Corporation Summit</a:t>
            </a:r>
            <a:br>
              <a:rPr lang="en-US" sz="2500" dirty="0">
                <a:solidFill>
                  <a:schemeClr val="bg1"/>
                </a:solidFill>
                <a:latin typeface="Montserrat" panose="00000500000000000000" pitchFamily="2" charset="0"/>
              </a:rPr>
            </a:br>
            <a:r>
              <a:rPr lang="en-US" sz="2500" dirty="0">
                <a:solidFill>
                  <a:schemeClr val="bg1"/>
                </a:solidFill>
                <a:latin typeface="Montserrat" panose="00000500000000000000" pitchFamily="2" charset="0"/>
              </a:rPr>
              <a:t>2020</a:t>
            </a:r>
          </a:p>
        </p:txBody>
      </p:sp>
    </p:spTree>
    <p:extLst>
      <p:ext uri="{BB962C8B-B14F-4D97-AF65-F5344CB8AC3E}">
        <p14:creationId xmlns:p14="http://schemas.microsoft.com/office/powerpoint/2010/main" val="7257297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3EF71-FE85-40DA-B1C4-B6FF4D37657C}"/>
              </a:ext>
            </a:extLst>
          </p:cNvPr>
          <p:cNvSpPr>
            <a:spLocks noGrp="1"/>
          </p:cNvSpPr>
          <p:nvPr>
            <p:ph type="title" idx="4294967295"/>
          </p:nvPr>
        </p:nvSpPr>
        <p:spPr>
          <a:xfrm>
            <a:off x="992777" y="1027906"/>
            <a:ext cx="10515600" cy="1325563"/>
          </a:xfrm>
          <a:prstGeom prst="rect">
            <a:avLst/>
          </a:prstGeom>
        </p:spPr>
        <p:txBody>
          <a:bodyPr/>
          <a:lstStyle/>
          <a:p>
            <a:r>
              <a:rPr lang="en-US" sz="3500" b="1" dirty="0">
                <a:solidFill>
                  <a:schemeClr val="tx1"/>
                </a:solidFill>
                <a:latin typeface="Tropiline" pitchFamily="50" charset="0"/>
              </a:rPr>
              <a:t>Accounts Payable by Region</a:t>
            </a:r>
          </a:p>
        </p:txBody>
      </p:sp>
      <p:graphicFrame>
        <p:nvGraphicFramePr>
          <p:cNvPr id="3" name="Chart 2">
            <a:extLst>
              <a:ext uri="{FF2B5EF4-FFF2-40B4-BE49-F238E27FC236}">
                <a16:creationId xmlns:a16="http://schemas.microsoft.com/office/drawing/2014/main" id="{C00BA995-BFC2-4463-B56F-EB159E6DBC39}"/>
              </a:ext>
            </a:extLst>
          </p:cNvPr>
          <p:cNvGraphicFramePr>
            <a:graphicFrameLocks/>
          </p:cNvGraphicFramePr>
          <p:nvPr>
            <p:extLst>
              <p:ext uri="{D42A27DB-BD31-4B8C-83A1-F6EECF244321}">
                <p14:modId xmlns:p14="http://schemas.microsoft.com/office/powerpoint/2010/main" val="1693406824"/>
              </p:ext>
            </p:extLst>
          </p:nvPr>
        </p:nvGraphicFramePr>
        <p:xfrm>
          <a:off x="2403565" y="2924811"/>
          <a:ext cx="6670901" cy="3476624"/>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B3812C7D-D33D-4873-9853-642FC562FF42}"/>
              </a:ext>
            </a:extLst>
          </p:cNvPr>
          <p:cNvSpPr txBox="1"/>
          <p:nvPr/>
        </p:nvSpPr>
        <p:spPr>
          <a:xfrm>
            <a:off x="2856191" y="1799471"/>
            <a:ext cx="6218275" cy="1107996"/>
          </a:xfrm>
          <a:prstGeom prst="rect">
            <a:avLst/>
          </a:prstGeom>
          <a:noFill/>
        </p:spPr>
        <p:txBody>
          <a:bodyPr wrap="square" rtlCol="0">
            <a:spAutoFit/>
          </a:bodyPr>
          <a:lstStyle/>
          <a:p>
            <a:r>
              <a:rPr lang="en-US" sz="6600" b="1" i="1" dirty="0">
                <a:solidFill>
                  <a:srgbClr val="002060"/>
                </a:solidFill>
              </a:rPr>
              <a:t>$38,587,190.62 </a:t>
            </a:r>
            <a:endParaRPr lang="en-US" sz="6600" b="1" dirty="0">
              <a:solidFill>
                <a:srgbClr val="002060"/>
              </a:solidFill>
            </a:endParaRPr>
          </a:p>
        </p:txBody>
      </p:sp>
    </p:spTree>
    <p:extLst>
      <p:ext uri="{BB962C8B-B14F-4D97-AF65-F5344CB8AC3E}">
        <p14:creationId xmlns:p14="http://schemas.microsoft.com/office/powerpoint/2010/main" val="1301007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3281A1-A1FE-4D3C-BDE9-D5873D49E7C4}"/>
              </a:ext>
            </a:extLst>
          </p:cNvPr>
          <p:cNvSpPr>
            <a:spLocks noGrp="1"/>
          </p:cNvSpPr>
          <p:nvPr>
            <p:ph type="title" idx="4294967295"/>
          </p:nvPr>
        </p:nvSpPr>
        <p:spPr>
          <a:xfrm>
            <a:off x="3958046" y="2954337"/>
            <a:ext cx="10515600" cy="949325"/>
          </a:xfrm>
          <a:prstGeom prst="rect">
            <a:avLst/>
          </a:prstGeom>
        </p:spPr>
        <p:txBody>
          <a:bodyPr/>
          <a:lstStyle/>
          <a:p>
            <a:r>
              <a:rPr lang="en-US" sz="6500" dirty="0">
                <a:solidFill>
                  <a:schemeClr val="bg2"/>
                </a:solidFill>
                <a:latin typeface="Billy Ohio" panose="02000506000000020004" pitchFamily="50" charset="0"/>
              </a:rPr>
              <a:t>Reimbursement</a:t>
            </a:r>
          </a:p>
        </p:txBody>
      </p:sp>
    </p:spTree>
    <p:extLst>
      <p:ext uri="{BB962C8B-B14F-4D97-AF65-F5344CB8AC3E}">
        <p14:creationId xmlns:p14="http://schemas.microsoft.com/office/powerpoint/2010/main" val="2573309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CC1F5-A1A0-4EF6-BCEC-BB5944567FC8}"/>
              </a:ext>
            </a:extLst>
          </p:cNvPr>
          <p:cNvSpPr>
            <a:spLocks noGrp="1"/>
          </p:cNvSpPr>
          <p:nvPr>
            <p:ph type="title" idx="4294967295"/>
          </p:nvPr>
        </p:nvSpPr>
        <p:spPr>
          <a:xfrm>
            <a:off x="966652" y="988967"/>
            <a:ext cx="10515600" cy="836658"/>
          </a:xfrm>
          <a:prstGeom prst="rect">
            <a:avLst/>
          </a:prstGeom>
        </p:spPr>
        <p:txBody>
          <a:bodyPr/>
          <a:lstStyle/>
          <a:p>
            <a:r>
              <a:rPr lang="en-US" sz="3500" b="1" dirty="0">
                <a:solidFill>
                  <a:schemeClr val="tx1"/>
                </a:solidFill>
                <a:latin typeface="Tropiline" pitchFamily="50" charset="0"/>
              </a:rPr>
              <a:t>Reimbursement Expense Form</a:t>
            </a:r>
          </a:p>
        </p:txBody>
      </p:sp>
      <p:sp>
        <p:nvSpPr>
          <p:cNvPr id="3" name="Content Placeholder 2">
            <a:extLst>
              <a:ext uri="{FF2B5EF4-FFF2-40B4-BE49-F238E27FC236}">
                <a16:creationId xmlns:a16="http://schemas.microsoft.com/office/drawing/2014/main" id="{CB94C477-A001-49F8-9A02-F556A0CD8244}"/>
              </a:ext>
            </a:extLst>
          </p:cNvPr>
          <p:cNvSpPr>
            <a:spLocks noGrp="1"/>
          </p:cNvSpPr>
          <p:nvPr>
            <p:ph idx="4294967295"/>
          </p:nvPr>
        </p:nvSpPr>
        <p:spPr>
          <a:xfrm>
            <a:off x="966652" y="1619862"/>
            <a:ext cx="10258696" cy="5032375"/>
          </a:xfrm>
          <a:prstGeom prst="rect">
            <a:avLst/>
          </a:prstGeom>
        </p:spPr>
        <p:txBody>
          <a:bodyPr>
            <a:noAutofit/>
          </a:bodyPr>
          <a:lstStyle/>
          <a:p>
            <a:pPr marL="285750" indent="-285750">
              <a:buFont typeface="Arial" panose="020B0604020202020204" pitchFamily="34" charset="0"/>
              <a:buChar char="•"/>
            </a:pPr>
            <a:r>
              <a:rPr lang="en-US" sz="2000" b="1" dirty="0">
                <a:solidFill>
                  <a:schemeClr val="tx1"/>
                </a:solidFill>
                <a:latin typeface="Montserrat" panose="00000500000000000000" pitchFamily="2" charset="0"/>
              </a:rPr>
              <a:t>Used for personal expenses; not vendors</a:t>
            </a:r>
          </a:p>
          <a:p>
            <a:pPr marL="1428721" lvl="1" indent="-285750">
              <a:buFont typeface="Arial" panose="020B0604020202020204" pitchFamily="34" charset="0"/>
              <a:buChar char="•"/>
            </a:pPr>
            <a:r>
              <a:rPr lang="en-US" sz="1900" dirty="0">
                <a:solidFill>
                  <a:schemeClr val="tx1"/>
                </a:solidFill>
                <a:latin typeface="Montserrat" panose="00000500000000000000" pitchFamily="2" charset="0"/>
              </a:rPr>
              <a:t>Anyone who makes a payment personally on behalf of the House Corporation</a:t>
            </a:r>
          </a:p>
          <a:p>
            <a:pPr marL="1428721" lvl="1" indent="-285750">
              <a:buFont typeface="Arial" panose="020B0604020202020204" pitchFamily="34" charset="0"/>
              <a:buChar char="•"/>
            </a:pPr>
            <a:r>
              <a:rPr lang="en-US" sz="1900" dirty="0">
                <a:solidFill>
                  <a:schemeClr val="tx1"/>
                </a:solidFill>
                <a:latin typeface="Montserrat" panose="00000500000000000000" pitchFamily="2" charset="0"/>
              </a:rPr>
              <a:t>If a house corporation credit card is available, use it before personal funds</a:t>
            </a:r>
          </a:p>
          <a:p>
            <a:pPr marL="285750" indent="-285750">
              <a:buFont typeface="Arial" panose="020B0604020202020204" pitchFamily="34" charset="0"/>
              <a:buChar char="•"/>
            </a:pPr>
            <a:r>
              <a:rPr lang="en-US" sz="2000" b="1" dirty="0">
                <a:solidFill>
                  <a:schemeClr val="tx1"/>
                </a:solidFill>
                <a:latin typeface="Montserrat" panose="00000500000000000000" pitchFamily="2" charset="0"/>
              </a:rPr>
              <a:t>Reimbursement Expense Form</a:t>
            </a:r>
          </a:p>
          <a:p>
            <a:pPr marL="1428721" lvl="1" indent="-285750">
              <a:buFont typeface="Arial" panose="020B0604020202020204" pitchFamily="34" charset="0"/>
              <a:buChar char="•"/>
            </a:pPr>
            <a:r>
              <a:rPr lang="en-US" sz="1900" dirty="0">
                <a:solidFill>
                  <a:schemeClr val="tx1"/>
                </a:solidFill>
                <a:latin typeface="Montserrat" panose="00000500000000000000" pitchFamily="2" charset="0"/>
              </a:rPr>
              <a:t>Accompanies all reimbursement requests</a:t>
            </a:r>
          </a:p>
          <a:p>
            <a:pPr marL="1428721" lvl="1" indent="-285750">
              <a:buFont typeface="Arial" panose="020B0604020202020204" pitchFamily="34" charset="0"/>
              <a:buChar char="•"/>
            </a:pPr>
            <a:r>
              <a:rPr lang="en-US" sz="1900" dirty="0">
                <a:solidFill>
                  <a:schemeClr val="tx1"/>
                </a:solidFill>
                <a:latin typeface="Montserrat" panose="00000500000000000000" pitchFamily="2" charset="0"/>
              </a:rPr>
              <a:t>Includes explanation of expenses</a:t>
            </a:r>
          </a:p>
          <a:p>
            <a:pPr marL="1428721" lvl="1" indent="-285750">
              <a:buFont typeface="Arial" panose="020B0604020202020204" pitchFamily="34" charset="0"/>
              <a:buChar char="•"/>
            </a:pPr>
            <a:r>
              <a:rPr lang="en-US" sz="1900" dirty="0">
                <a:solidFill>
                  <a:schemeClr val="tx1"/>
                </a:solidFill>
                <a:latin typeface="Montserrat" panose="00000500000000000000" pitchFamily="2" charset="0"/>
              </a:rPr>
              <a:t>Receipts are attached</a:t>
            </a:r>
          </a:p>
          <a:p>
            <a:pPr marL="1428721" lvl="1" indent="-285750">
              <a:buFont typeface="Arial" panose="020B0604020202020204" pitchFamily="34" charset="0"/>
              <a:buChar char="•"/>
            </a:pPr>
            <a:r>
              <a:rPr lang="en-US" sz="1900" dirty="0">
                <a:solidFill>
                  <a:schemeClr val="tx1"/>
                </a:solidFill>
                <a:latin typeface="Montserrat" panose="00000500000000000000" pitchFamily="2" charset="0"/>
              </a:rPr>
              <a:t>Approval of reimbursement is indicated</a:t>
            </a:r>
          </a:p>
          <a:p>
            <a:pPr marL="1428721" lvl="1" indent="-285750">
              <a:buFont typeface="Arial" panose="020B0604020202020204" pitchFamily="34" charset="0"/>
              <a:buChar char="•"/>
            </a:pPr>
            <a:r>
              <a:rPr lang="en-US" sz="1900" dirty="0">
                <a:solidFill>
                  <a:schemeClr val="tx1"/>
                </a:solidFill>
                <a:latin typeface="Montserrat" panose="00000500000000000000" pitchFamily="2" charset="0"/>
              </a:rPr>
              <a:t>Self-reimbursement requires 2</a:t>
            </a:r>
            <a:r>
              <a:rPr lang="en-US" sz="1900" baseline="30000" dirty="0">
                <a:solidFill>
                  <a:schemeClr val="tx1"/>
                </a:solidFill>
                <a:latin typeface="Montserrat" panose="00000500000000000000" pitchFamily="2" charset="0"/>
              </a:rPr>
              <a:t>nd</a:t>
            </a:r>
            <a:r>
              <a:rPr lang="en-US" sz="1900" dirty="0">
                <a:solidFill>
                  <a:schemeClr val="tx1"/>
                </a:solidFill>
                <a:latin typeface="Montserrat" panose="00000500000000000000" pitchFamily="2" charset="0"/>
              </a:rPr>
              <a:t> signature</a:t>
            </a:r>
          </a:p>
          <a:p>
            <a:pPr marL="1428721" lvl="1" indent="-285750">
              <a:buFont typeface="Arial" panose="020B0604020202020204" pitchFamily="34" charset="0"/>
              <a:buChar char="•"/>
            </a:pPr>
            <a:r>
              <a:rPr lang="en-US" sz="1900" dirty="0">
                <a:solidFill>
                  <a:schemeClr val="tx1"/>
                </a:solidFill>
                <a:latin typeface="Montserrat" panose="00000500000000000000" pitchFamily="2" charset="0"/>
              </a:rPr>
              <a:t>If it is a Gift Card for a House Corp employee, please indicate on form</a:t>
            </a:r>
          </a:p>
          <a:p>
            <a:pPr marL="1428721" lvl="1" indent="-285750">
              <a:buFont typeface="Arial" panose="020B0604020202020204" pitchFamily="34" charset="0"/>
              <a:buChar char="•"/>
            </a:pPr>
            <a:r>
              <a:rPr lang="en-US" sz="1900" dirty="0">
                <a:solidFill>
                  <a:schemeClr val="tx1"/>
                </a:solidFill>
                <a:latin typeface="Montserrat" panose="00000500000000000000" pitchFamily="2" charset="0"/>
              </a:rPr>
              <a:t>FORM MUST BE SUBMITTED WITHIN 30 DAYS OF PURCHASE</a:t>
            </a:r>
          </a:p>
        </p:txBody>
      </p:sp>
    </p:spTree>
    <p:extLst>
      <p:ext uri="{BB962C8B-B14F-4D97-AF65-F5344CB8AC3E}">
        <p14:creationId xmlns:p14="http://schemas.microsoft.com/office/powerpoint/2010/main" val="3208248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F34FB-7A66-4816-919F-43E7E4E23448}"/>
              </a:ext>
            </a:extLst>
          </p:cNvPr>
          <p:cNvSpPr>
            <a:spLocks noGrp="1"/>
          </p:cNvSpPr>
          <p:nvPr>
            <p:ph type="title" idx="4294967295"/>
          </p:nvPr>
        </p:nvSpPr>
        <p:spPr>
          <a:xfrm>
            <a:off x="3500845" y="2954337"/>
            <a:ext cx="10515600" cy="949325"/>
          </a:xfrm>
          <a:prstGeom prst="rect">
            <a:avLst/>
          </a:prstGeom>
        </p:spPr>
        <p:txBody>
          <a:bodyPr/>
          <a:lstStyle/>
          <a:p>
            <a:r>
              <a:rPr lang="en-US" sz="5000" dirty="0">
                <a:solidFill>
                  <a:schemeClr val="bg2"/>
                </a:solidFill>
                <a:latin typeface="Billy Ohio" panose="02000506000000020004" pitchFamily="50" charset="0"/>
              </a:rPr>
              <a:t>Chapter vs. House Corporation</a:t>
            </a:r>
          </a:p>
        </p:txBody>
      </p:sp>
    </p:spTree>
    <p:extLst>
      <p:ext uri="{BB962C8B-B14F-4D97-AF65-F5344CB8AC3E}">
        <p14:creationId xmlns:p14="http://schemas.microsoft.com/office/powerpoint/2010/main" val="1067447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933449C-F2DF-4E50-8EE2-A69BE66F886E}"/>
              </a:ext>
            </a:extLst>
          </p:cNvPr>
          <p:cNvGraphicFramePr>
            <a:graphicFrameLocks noGrp="1"/>
          </p:cNvGraphicFramePr>
          <p:nvPr>
            <p:ph idx="4294967295"/>
            <p:extLst>
              <p:ext uri="{D42A27DB-BD31-4B8C-83A1-F6EECF244321}">
                <p14:modId xmlns:p14="http://schemas.microsoft.com/office/powerpoint/2010/main" val="776351935"/>
              </p:ext>
            </p:extLst>
          </p:nvPr>
        </p:nvGraphicFramePr>
        <p:xfrm>
          <a:off x="495300" y="790787"/>
          <a:ext cx="11201400" cy="4910665"/>
        </p:xfrm>
        <a:graphic>
          <a:graphicData uri="http://schemas.openxmlformats.org/drawingml/2006/table">
            <a:tbl>
              <a:tblPr firstRow="1" bandRow="1">
                <a:tableStyleId>{5C22544A-7EE6-4342-B048-85BDC9FD1C3A}</a:tableStyleId>
              </a:tblPr>
              <a:tblGrid>
                <a:gridCol w="5600700">
                  <a:extLst>
                    <a:ext uri="{9D8B030D-6E8A-4147-A177-3AD203B41FA5}">
                      <a16:colId xmlns:a16="http://schemas.microsoft.com/office/drawing/2014/main" val="669056875"/>
                    </a:ext>
                  </a:extLst>
                </a:gridCol>
                <a:gridCol w="5600700">
                  <a:extLst>
                    <a:ext uri="{9D8B030D-6E8A-4147-A177-3AD203B41FA5}">
                      <a16:colId xmlns:a16="http://schemas.microsoft.com/office/drawing/2014/main" val="3569981187"/>
                    </a:ext>
                  </a:extLst>
                </a:gridCol>
              </a:tblGrid>
              <a:tr h="887305">
                <a:tc>
                  <a:txBody>
                    <a:bodyPr/>
                    <a:lstStyle/>
                    <a:p>
                      <a:pPr algn="ctr"/>
                      <a:r>
                        <a:rPr lang="en-US" sz="3200" dirty="0"/>
                        <a:t>CHAPTER</a:t>
                      </a:r>
                    </a:p>
                  </a:txBody>
                  <a:tcPr/>
                </a:tc>
                <a:tc>
                  <a:txBody>
                    <a:bodyPr/>
                    <a:lstStyle/>
                    <a:p>
                      <a:pPr algn="ctr"/>
                      <a:r>
                        <a:rPr lang="en-US" sz="3200" dirty="0"/>
                        <a:t>HOUSE CORPORATION</a:t>
                      </a:r>
                    </a:p>
                  </a:txBody>
                  <a:tcPr/>
                </a:tc>
                <a:extLst>
                  <a:ext uri="{0D108BD9-81ED-4DB2-BD59-A6C34878D82A}">
                    <a16:rowId xmlns:a16="http://schemas.microsoft.com/office/drawing/2014/main" val="2008260018"/>
                  </a:ext>
                </a:extLst>
              </a:tr>
              <a:tr h="3914882">
                <a:tc>
                  <a:txBody>
                    <a:bodyPr/>
                    <a:lstStyle/>
                    <a:p>
                      <a:pPr marL="285750" indent="-285750">
                        <a:buFontTx/>
                        <a:buChar char="-"/>
                      </a:pPr>
                      <a:r>
                        <a:rPr lang="en-US" sz="2400" dirty="0">
                          <a:latin typeface="Avenir Next" panose="020B0503020202020204" pitchFamily="34" charset="0"/>
                        </a:rPr>
                        <a:t>Usage/extra usage on leased equipment</a:t>
                      </a:r>
                    </a:p>
                    <a:p>
                      <a:pPr marL="285750" indent="-285750">
                        <a:buFontTx/>
                        <a:buChar char="-"/>
                      </a:pPr>
                      <a:r>
                        <a:rPr lang="en-US" sz="2400" dirty="0">
                          <a:latin typeface="Avenir Next" panose="020B0503020202020204" pitchFamily="34" charset="0"/>
                        </a:rPr>
                        <a:t>Consumables </a:t>
                      </a:r>
                    </a:p>
                    <a:p>
                      <a:pPr marL="285750" indent="-285750">
                        <a:buFontTx/>
                        <a:buChar char="-"/>
                      </a:pPr>
                      <a:r>
                        <a:rPr lang="en-US" sz="2400" dirty="0">
                          <a:latin typeface="Avenir Next" panose="020B0503020202020204" pitchFamily="34" charset="0"/>
                        </a:rPr>
                        <a:t>Disposables, paper products</a:t>
                      </a:r>
                    </a:p>
                    <a:p>
                      <a:pPr marL="285750" indent="-285750">
                        <a:buFontTx/>
                        <a:buChar char="-"/>
                      </a:pPr>
                      <a:r>
                        <a:rPr lang="en-US" sz="2400" dirty="0">
                          <a:latin typeface="Avenir Next" panose="020B0503020202020204" pitchFamily="34" charset="0"/>
                        </a:rPr>
                        <a:t>Utilities </a:t>
                      </a:r>
                    </a:p>
                    <a:p>
                      <a:pPr marL="285750" indent="-285750">
                        <a:buFontTx/>
                        <a:buChar char="-"/>
                      </a:pPr>
                      <a:r>
                        <a:rPr lang="en-US" sz="2400" dirty="0">
                          <a:latin typeface="Avenir Next" panose="020B0503020202020204" pitchFamily="34" charset="0"/>
                        </a:rPr>
                        <a:t>Event supplies/décor/food</a:t>
                      </a:r>
                    </a:p>
                    <a:p>
                      <a:pPr marL="0" indent="0">
                        <a:buFontTx/>
                        <a:buNone/>
                      </a:pPr>
                      <a:endParaRPr lang="en-US" dirty="0"/>
                    </a:p>
                    <a:p>
                      <a:pPr marL="285750" indent="-285750" algn="ctr">
                        <a:buFontTx/>
                        <a:buChar char="-"/>
                      </a:pPr>
                      <a:endParaRPr lang="en-US" sz="2400" dirty="0"/>
                    </a:p>
                    <a:p>
                      <a:pPr marL="0" indent="0" algn="ctr">
                        <a:buFontTx/>
                        <a:buNone/>
                      </a:pPr>
                      <a:r>
                        <a:rPr lang="en-US" sz="2400" dirty="0">
                          <a:latin typeface="Montserrat" panose="00000500000000000000" pitchFamily="2" charset="0"/>
                          <a:cs typeface="Mongolian Baiti" panose="03000500000000000000" pitchFamily="66" charset="0"/>
                        </a:rPr>
                        <a:t>Overall: anything that is not permanent or that gets “used up”</a:t>
                      </a:r>
                    </a:p>
                    <a:p>
                      <a:pPr marL="0" indent="0" algn="ctr">
                        <a:buFontTx/>
                        <a:buNone/>
                      </a:pPr>
                      <a:r>
                        <a:rPr lang="en-US" sz="2400" dirty="0">
                          <a:latin typeface="Montserrat" panose="00000500000000000000" pitchFamily="2" charset="0"/>
                          <a:cs typeface="Mongolian Baiti" panose="03000500000000000000" pitchFamily="66" charset="0"/>
                        </a:rPr>
                        <a:t>Exception: COVID-19 supplies</a:t>
                      </a:r>
                    </a:p>
                  </a:txBody>
                  <a:tcPr/>
                </a:tc>
                <a:tc>
                  <a:txBody>
                    <a:bodyPr/>
                    <a:lstStyle/>
                    <a:p>
                      <a:pPr marL="285750" indent="-285750">
                        <a:buFontTx/>
                        <a:buChar char="-"/>
                      </a:pPr>
                      <a:r>
                        <a:rPr lang="en-US" sz="2400" dirty="0">
                          <a:latin typeface="Avenir Next" panose="020B0503020202020204" pitchFamily="34" charset="0"/>
                        </a:rPr>
                        <a:t>House upkeep</a:t>
                      </a:r>
                    </a:p>
                    <a:p>
                      <a:pPr marL="742950" lvl="1" indent="-285750">
                        <a:buFontTx/>
                        <a:buChar char="-"/>
                      </a:pPr>
                      <a:r>
                        <a:rPr lang="en-US" sz="2400" dirty="0">
                          <a:latin typeface="Avenir Next" panose="020B0503020202020204" pitchFamily="34" charset="0"/>
                        </a:rPr>
                        <a:t>Landscaping, snow plowing, cleaning, inspections, repairs, construction</a:t>
                      </a:r>
                    </a:p>
                    <a:p>
                      <a:pPr marL="285750" lvl="0" indent="-285750">
                        <a:buFontTx/>
                        <a:buChar char="-"/>
                      </a:pPr>
                      <a:r>
                        <a:rPr lang="en-US" sz="2400" dirty="0">
                          <a:latin typeface="Avenir Next" panose="020B0503020202020204" pitchFamily="34" charset="0"/>
                        </a:rPr>
                        <a:t>House furnishings</a:t>
                      </a:r>
                    </a:p>
                    <a:p>
                      <a:pPr marL="742950" lvl="1" indent="-285750">
                        <a:buFontTx/>
                        <a:buChar char="-"/>
                      </a:pPr>
                      <a:r>
                        <a:rPr lang="en-US" sz="2400" dirty="0">
                          <a:latin typeface="Avenir Next" panose="020B0503020202020204" pitchFamily="34" charset="0"/>
                        </a:rPr>
                        <a:t>Furniture and appliances </a:t>
                      </a:r>
                    </a:p>
                    <a:p>
                      <a:pPr marL="742950" lvl="1" indent="-285750">
                        <a:buFontTx/>
                        <a:buChar char="-"/>
                      </a:pPr>
                      <a:r>
                        <a:rPr lang="en-US" sz="2400" dirty="0">
                          <a:latin typeface="Avenir Next" panose="020B0503020202020204" pitchFamily="34" charset="0"/>
                        </a:rPr>
                        <a:t>Permanent decorations</a:t>
                      </a:r>
                    </a:p>
                    <a:p>
                      <a:pPr marL="285750" lvl="0" indent="-285750">
                        <a:buFontTx/>
                        <a:buChar char="-"/>
                      </a:pPr>
                      <a:r>
                        <a:rPr lang="en-US" sz="2400" dirty="0">
                          <a:latin typeface="Avenir Next" panose="020B0503020202020204" pitchFamily="34" charset="0"/>
                        </a:rPr>
                        <a:t>Ritual equipment</a:t>
                      </a:r>
                    </a:p>
                    <a:p>
                      <a:pPr marL="0" indent="0">
                        <a:buFontTx/>
                        <a:buNone/>
                      </a:pPr>
                      <a:endParaRPr lang="en-US" dirty="0"/>
                    </a:p>
                    <a:p>
                      <a:pPr marL="0" indent="0" algn="ctr">
                        <a:buFontTx/>
                        <a:buNone/>
                      </a:pPr>
                      <a:r>
                        <a:rPr lang="en-US" sz="2400" dirty="0">
                          <a:latin typeface="Montserrat" panose="00000500000000000000" pitchFamily="2" charset="0"/>
                        </a:rPr>
                        <a:t>Overall: anything that “remains” with the house; or an expense of a landlord </a:t>
                      </a:r>
                    </a:p>
                  </a:txBody>
                  <a:tcPr/>
                </a:tc>
                <a:extLst>
                  <a:ext uri="{0D108BD9-81ED-4DB2-BD59-A6C34878D82A}">
                    <a16:rowId xmlns:a16="http://schemas.microsoft.com/office/drawing/2014/main" val="3820237660"/>
                  </a:ext>
                </a:extLst>
              </a:tr>
            </a:tbl>
          </a:graphicData>
        </a:graphic>
      </p:graphicFrame>
    </p:spTree>
    <p:extLst>
      <p:ext uri="{BB962C8B-B14F-4D97-AF65-F5344CB8AC3E}">
        <p14:creationId xmlns:p14="http://schemas.microsoft.com/office/powerpoint/2010/main" val="6175639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44C2E2-8080-4452-911B-E27C02F3E56A}"/>
              </a:ext>
            </a:extLst>
          </p:cNvPr>
          <p:cNvSpPr>
            <a:spLocks noGrp="1"/>
          </p:cNvSpPr>
          <p:nvPr>
            <p:ph type="title" idx="4294967295"/>
          </p:nvPr>
        </p:nvSpPr>
        <p:spPr>
          <a:xfrm>
            <a:off x="4389120" y="2954337"/>
            <a:ext cx="10515600" cy="949325"/>
          </a:xfrm>
          <a:prstGeom prst="rect">
            <a:avLst/>
          </a:prstGeom>
        </p:spPr>
        <p:txBody>
          <a:bodyPr/>
          <a:lstStyle/>
          <a:p>
            <a:r>
              <a:rPr lang="en-US" sz="5500" dirty="0">
                <a:solidFill>
                  <a:schemeClr val="bg2"/>
                </a:solidFill>
                <a:latin typeface="Billy Ohio" panose="02000506000000020004" pitchFamily="50" charset="0"/>
              </a:rPr>
              <a:t>Service Vendors</a:t>
            </a:r>
          </a:p>
        </p:txBody>
      </p:sp>
    </p:spTree>
    <p:extLst>
      <p:ext uri="{BB962C8B-B14F-4D97-AF65-F5344CB8AC3E}">
        <p14:creationId xmlns:p14="http://schemas.microsoft.com/office/powerpoint/2010/main" val="2444012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732C7-E240-40EC-BDC3-04345FEEF653}"/>
              </a:ext>
            </a:extLst>
          </p:cNvPr>
          <p:cNvSpPr>
            <a:spLocks noGrp="1"/>
          </p:cNvSpPr>
          <p:nvPr>
            <p:ph type="title" idx="4294967295"/>
          </p:nvPr>
        </p:nvSpPr>
        <p:spPr>
          <a:xfrm>
            <a:off x="0" y="0"/>
            <a:ext cx="0" cy="0"/>
          </a:xfrm>
        </p:spPr>
        <p:txBody>
          <a:bodyPr/>
          <a:lstStyle/>
          <a:p>
            <a:endParaRPr lang="en-US" dirty="0"/>
          </a:p>
        </p:txBody>
      </p:sp>
      <p:sp>
        <p:nvSpPr>
          <p:cNvPr id="3" name="Content Placeholder 2">
            <a:extLst>
              <a:ext uri="{FF2B5EF4-FFF2-40B4-BE49-F238E27FC236}">
                <a16:creationId xmlns:a16="http://schemas.microsoft.com/office/drawing/2014/main" id="{4F3B04E7-B499-4742-80E6-4769CF1452FD}"/>
              </a:ext>
            </a:extLst>
          </p:cNvPr>
          <p:cNvSpPr>
            <a:spLocks noGrp="1"/>
          </p:cNvSpPr>
          <p:nvPr>
            <p:ph idx="4294967295"/>
          </p:nvPr>
        </p:nvSpPr>
        <p:spPr>
          <a:xfrm>
            <a:off x="1297172" y="3035300"/>
            <a:ext cx="10515600" cy="4351338"/>
          </a:xfrm>
        </p:spPr>
        <p:txBody>
          <a:bodyPr/>
          <a:lstStyle/>
          <a:p>
            <a:r>
              <a:rPr lang="en-US" sz="2800" dirty="0">
                <a:solidFill>
                  <a:schemeClr val="tx1"/>
                </a:solidFill>
                <a:latin typeface="Montserrat" panose="00000500000000000000" pitchFamily="2" charset="0"/>
              </a:rPr>
              <a:t>House Director Binder</a:t>
            </a:r>
          </a:p>
          <a:p>
            <a:r>
              <a:rPr lang="en-US" sz="2800" dirty="0">
                <a:solidFill>
                  <a:schemeClr val="tx1"/>
                </a:solidFill>
                <a:latin typeface="Montserrat" panose="00000500000000000000" pitchFamily="2" charset="0"/>
              </a:rPr>
              <a:t>Accounts Payable Specialist </a:t>
            </a:r>
          </a:p>
          <a:p>
            <a:r>
              <a:rPr lang="en-US" sz="2800" dirty="0">
                <a:solidFill>
                  <a:schemeClr val="tx1"/>
                </a:solidFill>
                <a:latin typeface="Montserrat" panose="00000500000000000000" pitchFamily="2" charset="0"/>
              </a:rPr>
              <a:t>House Corporation Board Members</a:t>
            </a:r>
          </a:p>
          <a:p>
            <a:r>
              <a:rPr lang="en-US" sz="2800" dirty="0">
                <a:solidFill>
                  <a:schemeClr val="tx1"/>
                </a:solidFill>
                <a:latin typeface="Montserrat" panose="00000500000000000000" pitchFamily="2" charset="0"/>
              </a:rPr>
              <a:t>Other House Directors (DG &amp; Your Campus)</a:t>
            </a:r>
          </a:p>
          <a:p>
            <a:r>
              <a:rPr lang="en-US" sz="2800" dirty="0">
                <a:solidFill>
                  <a:schemeClr val="tx1"/>
                </a:solidFill>
                <a:latin typeface="Montserrat" panose="00000500000000000000" pitchFamily="2" charset="0"/>
              </a:rPr>
              <a:t>Better Business Bureau</a:t>
            </a:r>
          </a:p>
          <a:p>
            <a:r>
              <a:rPr lang="en-US" sz="2800" dirty="0">
                <a:solidFill>
                  <a:schemeClr val="tx1"/>
                </a:solidFill>
                <a:latin typeface="Montserrat" panose="00000500000000000000" pitchFamily="2" charset="0"/>
              </a:rPr>
              <a:t>University Contacts</a:t>
            </a:r>
          </a:p>
          <a:p>
            <a:endParaRPr lang="en-US" dirty="0"/>
          </a:p>
        </p:txBody>
      </p:sp>
      <p:sp>
        <p:nvSpPr>
          <p:cNvPr id="4" name="TextBox 3">
            <a:extLst>
              <a:ext uri="{FF2B5EF4-FFF2-40B4-BE49-F238E27FC236}">
                <a16:creationId xmlns:a16="http://schemas.microsoft.com/office/drawing/2014/main" id="{3B12B385-089C-4168-99A8-8D1E3E26E234}"/>
              </a:ext>
            </a:extLst>
          </p:cNvPr>
          <p:cNvSpPr txBox="1"/>
          <p:nvPr/>
        </p:nvSpPr>
        <p:spPr>
          <a:xfrm>
            <a:off x="1175461" y="2302189"/>
            <a:ext cx="7516091" cy="584775"/>
          </a:xfrm>
          <a:prstGeom prst="rect">
            <a:avLst/>
          </a:prstGeom>
          <a:noFill/>
        </p:spPr>
        <p:txBody>
          <a:bodyPr wrap="square" rtlCol="0">
            <a:spAutoFit/>
          </a:bodyPr>
          <a:lstStyle/>
          <a:p>
            <a:r>
              <a:rPr lang="en-US" sz="3200" dirty="0">
                <a:solidFill>
                  <a:schemeClr val="accent1"/>
                </a:solidFill>
                <a:latin typeface="Montserrat" panose="00000500000000000000" pitchFamily="2" charset="0"/>
              </a:rPr>
              <a:t>Where can I find vendors?</a:t>
            </a:r>
          </a:p>
        </p:txBody>
      </p:sp>
      <p:sp>
        <p:nvSpPr>
          <p:cNvPr id="5" name="TextBox 4">
            <a:extLst>
              <a:ext uri="{FF2B5EF4-FFF2-40B4-BE49-F238E27FC236}">
                <a16:creationId xmlns:a16="http://schemas.microsoft.com/office/drawing/2014/main" id="{B8556B65-2AEC-4A91-BFE5-31B3C02DEB4A}"/>
              </a:ext>
            </a:extLst>
          </p:cNvPr>
          <p:cNvSpPr txBox="1"/>
          <p:nvPr/>
        </p:nvSpPr>
        <p:spPr>
          <a:xfrm>
            <a:off x="1063256" y="1148316"/>
            <a:ext cx="7740502" cy="707886"/>
          </a:xfrm>
          <a:prstGeom prst="rect">
            <a:avLst/>
          </a:prstGeom>
          <a:noFill/>
        </p:spPr>
        <p:txBody>
          <a:bodyPr wrap="square" rtlCol="0">
            <a:spAutoFit/>
          </a:bodyPr>
          <a:lstStyle/>
          <a:p>
            <a:r>
              <a:rPr lang="en-US" sz="4000" b="1" dirty="0">
                <a:latin typeface="Tropiline" pitchFamily="50" charset="0"/>
              </a:rPr>
              <a:t>Service Vendors</a:t>
            </a:r>
          </a:p>
        </p:txBody>
      </p:sp>
    </p:spTree>
    <p:extLst>
      <p:ext uri="{BB962C8B-B14F-4D97-AF65-F5344CB8AC3E}">
        <p14:creationId xmlns:p14="http://schemas.microsoft.com/office/powerpoint/2010/main" val="3430818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E0A53-8A42-4F2A-8FB1-6365D5F5ED5F}"/>
              </a:ext>
            </a:extLst>
          </p:cNvPr>
          <p:cNvSpPr>
            <a:spLocks noGrp="1"/>
          </p:cNvSpPr>
          <p:nvPr>
            <p:ph type="title" idx="4294967295"/>
          </p:nvPr>
        </p:nvSpPr>
        <p:spPr>
          <a:xfrm>
            <a:off x="0" y="0"/>
            <a:ext cx="0" cy="0"/>
          </a:xfrm>
        </p:spPr>
        <p:txBody>
          <a:bodyPr/>
          <a:lstStyle/>
          <a:p>
            <a:endParaRPr lang="en-US" dirty="0">
              <a:solidFill>
                <a:schemeClr val="bg2"/>
              </a:solidFill>
            </a:endParaRPr>
          </a:p>
        </p:txBody>
      </p:sp>
      <p:sp>
        <p:nvSpPr>
          <p:cNvPr id="3" name="Content Placeholder 2">
            <a:extLst>
              <a:ext uri="{FF2B5EF4-FFF2-40B4-BE49-F238E27FC236}">
                <a16:creationId xmlns:a16="http://schemas.microsoft.com/office/drawing/2014/main" id="{3E263207-7061-418F-8A2E-3FA0CA8340B5}"/>
              </a:ext>
            </a:extLst>
          </p:cNvPr>
          <p:cNvSpPr>
            <a:spLocks noGrp="1"/>
          </p:cNvSpPr>
          <p:nvPr>
            <p:ph idx="4294967295"/>
          </p:nvPr>
        </p:nvSpPr>
        <p:spPr>
          <a:xfrm>
            <a:off x="1020726" y="1943121"/>
            <a:ext cx="10377376" cy="4351338"/>
          </a:xfrm>
        </p:spPr>
        <p:txBody>
          <a:bodyPr>
            <a:normAutofit/>
          </a:bodyPr>
          <a:lstStyle/>
          <a:p>
            <a:pPr marL="342900" indent="-342900">
              <a:buFont typeface="Arial" panose="020B0604020202020204" pitchFamily="34" charset="0"/>
              <a:buChar char="•"/>
            </a:pPr>
            <a:r>
              <a:rPr lang="en-US" sz="2500" dirty="0">
                <a:solidFill>
                  <a:schemeClr val="tx1"/>
                </a:solidFill>
                <a:latin typeface="Montserrat" panose="00000500000000000000" pitchFamily="2" charset="0"/>
              </a:rPr>
              <a:t>Before APS can process payment:</a:t>
            </a:r>
          </a:p>
          <a:p>
            <a:pPr marL="1485871" lvl="1" indent="-342900">
              <a:buFont typeface="Arial" panose="020B0604020202020204" pitchFamily="34" charset="0"/>
              <a:buChar char="•"/>
            </a:pPr>
            <a:r>
              <a:rPr lang="en-US" sz="2500" dirty="0">
                <a:solidFill>
                  <a:schemeClr val="tx1"/>
                </a:solidFill>
                <a:latin typeface="Montserrat" panose="00000500000000000000" pitchFamily="2" charset="0"/>
              </a:rPr>
              <a:t>W9</a:t>
            </a:r>
          </a:p>
          <a:p>
            <a:pPr marL="1485871" lvl="1" indent="-342900">
              <a:buFont typeface="Arial" panose="020B0604020202020204" pitchFamily="34" charset="0"/>
              <a:buChar char="•"/>
            </a:pPr>
            <a:r>
              <a:rPr lang="en-US" sz="2500" dirty="0">
                <a:solidFill>
                  <a:schemeClr val="tx1"/>
                </a:solidFill>
                <a:latin typeface="Montserrat" panose="00000500000000000000" pitchFamily="2" charset="0"/>
              </a:rPr>
              <a:t>Certificate of Liability Insurance</a:t>
            </a:r>
          </a:p>
          <a:p>
            <a:pPr marL="342900" indent="-342900">
              <a:buFont typeface="Arial" panose="020B0604020202020204" pitchFamily="34" charset="0"/>
              <a:buChar char="•"/>
            </a:pPr>
            <a:r>
              <a:rPr lang="en-US" sz="2500" dirty="0">
                <a:solidFill>
                  <a:schemeClr val="tx1"/>
                </a:solidFill>
                <a:latin typeface="Montserrat" panose="00000500000000000000" pitchFamily="2" charset="0"/>
              </a:rPr>
              <a:t>Invoice must be received</a:t>
            </a:r>
          </a:p>
          <a:p>
            <a:pPr marL="1485871" lvl="1" indent="-342900">
              <a:buFont typeface="Arial" panose="020B0604020202020204" pitchFamily="34" charset="0"/>
              <a:buChar char="•"/>
            </a:pPr>
            <a:r>
              <a:rPr lang="en-US" sz="2500" dirty="0">
                <a:solidFill>
                  <a:schemeClr val="tx1"/>
                </a:solidFill>
                <a:latin typeface="Montserrat" panose="00000500000000000000" pitchFamily="2" charset="0"/>
              </a:rPr>
              <a:t>Cannot pay in full from an estimate/proposal</a:t>
            </a:r>
          </a:p>
          <a:p>
            <a:pPr marL="1485871" lvl="1" indent="-342900">
              <a:buFont typeface="Arial" panose="020B0604020202020204" pitchFamily="34" charset="0"/>
              <a:buChar char="•"/>
            </a:pPr>
            <a:r>
              <a:rPr lang="en-US" sz="2500" dirty="0">
                <a:solidFill>
                  <a:schemeClr val="tx1"/>
                </a:solidFill>
                <a:latin typeface="Montserrat" panose="00000500000000000000" pitchFamily="2" charset="0"/>
              </a:rPr>
              <a:t>Can be sent directly from vendor to the Office of Housing, from the approving HC officer or emailed from you</a:t>
            </a:r>
          </a:p>
          <a:p>
            <a:pPr marL="342900" indent="-342900">
              <a:buFont typeface="Arial" panose="020B0604020202020204" pitchFamily="34" charset="0"/>
              <a:buChar char="•"/>
            </a:pPr>
            <a:r>
              <a:rPr lang="en-US" sz="2500" dirty="0">
                <a:solidFill>
                  <a:schemeClr val="tx1"/>
                </a:solidFill>
                <a:latin typeface="Montserrat" panose="00000500000000000000" pitchFamily="2" charset="0"/>
              </a:rPr>
              <a:t>No one should ever be paid locally</a:t>
            </a:r>
          </a:p>
          <a:p>
            <a:pPr lvl="1"/>
            <a:endParaRPr lang="en-US" dirty="0"/>
          </a:p>
        </p:txBody>
      </p:sp>
      <p:sp>
        <p:nvSpPr>
          <p:cNvPr id="4" name="TextBox 3">
            <a:extLst>
              <a:ext uri="{FF2B5EF4-FFF2-40B4-BE49-F238E27FC236}">
                <a16:creationId xmlns:a16="http://schemas.microsoft.com/office/drawing/2014/main" id="{03386A64-EB13-428F-BD5F-1F4CBCF07010}"/>
              </a:ext>
            </a:extLst>
          </p:cNvPr>
          <p:cNvSpPr txBox="1"/>
          <p:nvPr/>
        </p:nvSpPr>
        <p:spPr>
          <a:xfrm>
            <a:off x="1020726" y="1063256"/>
            <a:ext cx="8697432" cy="707886"/>
          </a:xfrm>
          <a:prstGeom prst="rect">
            <a:avLst/>
          </a:prstGeom>
          <a:noFill/>
        </p:spPr>
        <p:txBody>
          <a:bodyPr wrap="square" rtlCol="0">
            <a:spAutoFit/>
          </a:bodyPr>
          <a:lstStyle/>
          <a:p>
            <a:r>
              <a:rPr lang="en-US" sz="4000" b="1" dirty="0">
                <a:latin typeface="Tropiline" pitchFamily="50" charset="0"/>
              </a:rPr>
              <a:t>Paying Service Vendors</a:t>
            </a:r>
          </a:p>
        </p:txBody>
      </p:sp>
    </p:spTree>
    <p:extLst>
      <p:ext uri="{BB962C8B-B14F-4D97-AF65-F5344CB8AC3E}">
        <p14:creationId xmlns:p14="http://schemas.microsoft.com/office/powerpoint/2010/main" val="2888470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3DA90-DCDF-4CFB-B5CD-3170792030CF}"/>
              </a:ext>
            </a:extLst>
          </p:cNvPr>
          <p:cNvSpPr>
            <a:spLocks noGrp="1"/>
          </p:cNvSpPr>
          <p:nvPr>
            <p:ph type="title" idx="4294967295"/>
          </p:nvPr>
        </p:nvSpPr>
        <p:spPr>
          <a:xfrm>
            <a:off x="1033462" y="913765"/>
            <a:ext cx="10515600" cy="1325563"/>
          </a:xfrm>
          <a:prstGeom prst="rect">
            <a:avLst/>
          </a:prstGeom>
        </p:spPr>
        <p:txBody>
          <a:bodyPr/>
          <a:lstStyle/>
          <a:p>
            <a:r>
              <a:rPr lang="en-US" sz="4000" b="1" dirty="0">
                <a:solidFill>
                  <a:schemeClr val="tx1"/>
                </a:solidFill>
                <a:latin typeface="Tropiline" pitchFamily="50" charset="0"/>
              </a:rPr>
              <a:t>Vendor vs. Employee</a:t>
            </a:r>
          </a:p>
        </p:txBody>
      </p:sp>
      <p:sp>
        <p:nvSpPr>
          <p:cNvPr id="3" name="Content Placeholder 2">
            <a:extLst>
              <a:ext uri="{FF2B5EF4-FFF2-40B4-BE49-F238E27FC236}">
                <a16:creationId xmlns:a16="http://schemas.microsoft.com/office/drawing/2014/main" id="{BDBBE597-07F8-48ED-B825-360FCBCE6623}"/>
              </a:ext>
            </a:extLst>
          </p:cNvPr>
          <p:cNvSpPr>
            <a:spLocks noGrp="1"/>
          </p:cNvSpPr>
          <p:nvPr>
            <p:ph idx="4294967295"/>
          </p:nvPr>
        </p:nvSpPr>
        <p:spPr>
          <a:xfrm>
            <a:off x="1033462" y="2239328"/>
            <a:ext cx="10320339" cy="4351337"/>
          </a:xfrm>
          <a:prstGeom prst="rect">
            <a:avLst/>
          </a:prstGeom>
        </p:spPr>
        <p:txBody>
          <a:bodyPr>
            <a:normAutofit/>
          </a:bodyPr>
          <a:lstStyle/>
          <a:p>
            <a:pPr marL="457200" indent="-457200">
              <a:buFont typeface="Arial" panose="020B0604020202020204" pitchFamily="34" charset="0"/>
              <a:buChar char="•"/>
            </a:pPr>
            <a:r>
              <a:rPr lang="en-US" sz="2800" dirty="0">
                <a:solidFill>
                  <a:schemeClr val="tx1"/>
                </a:solidFill>
                <a:latin typeface="Montserrat" panose="00000500000000000000" pitchFamily="2" charset="0"/>
              </a:rPr>
              <a:t>Employee performs according to job description</a:t>
            </a:r>
          </a:p>
          <a:p>
            <a:pPr marL="1600171" lvl="1" indent="-457200">
              <a:buFont typeface="Arial" panose="020B0604020202020204" pitchFamily="34" charset="0"/>
              <a:buChar char="•"/>
            </a:pPr>
            <a:r>
              <a:rPr lang="en-US" sz="2800" dirty="0">
                <a:solidFill>
                  <a:schemeClr val="tx1"/>
                </a:solidFill>
                <a:latin typeface="Montserrat" panose="00000500000000000000" pitchFamily="2" charset="0"/>
              </a:rPr>
              <a:t>Example: cannot pay chef to do work a contractor would do</a:t>
            </a:r>
          </a:p>
          <a:p>
            <a:pPr marL="457200" indent="-457200">
              <a:buFont typeface="Arial" panose="020B0604020202020204" pitchFamily="34" charset="0"/>
              <a:buChar char="•"/>
            </a:pPr>
            <a:r>
              <a:rPr lang="en-US" sz="2800" dirty="0">
                <a:solidFill>
                  <a:schemeClr val="tx1"/>
                </a:solidFill>
                <a:latin typeface="Montserrat" panose="00000500000000000000" pitchFamily="2" charset="0"/>
              </a:rPr>
              <a:t>Family and friends must be treated as vendors</a:t>
            </a:r>
          </a:p>
          <a:p>
            <a:pPr marL="457200" indent="-457200">
              <a:buFont typeface="Arial" panose="020B0604020202020204" pitchFamily="34" charset="0"/>
              <a:buChar char="•"/>
            </a:pPr>
            <a:r>
              <a:rPr lang="en-US" sz="2800" dirty="0">
                <a:solidFill>
                  <a:schemeClr val="tx1"/>
                </a:solidFill>
                <a:latin typeface="Montserrat" panose="00000500000000000000" pitchFamily="2" charset="0"/>
              </a:rPr>
              <a:t>House Director also cannot be paid for additional services</a:t>
            </a:r>
          </a:p>
        </p:txBody>
      </p:sp>
    </p:spTree>
    <p:extLst>
      <p:ext uri="{BB962C8B-B14F-4D97-AF65-F5344CB8AC3E}">
        <p14:creationId xmlns:p14="http://schemas.microsoft.com/office/powerpoint/2010/main" val="42073439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949C3-D628-4F9E-9A61-0FC19EF17E84}"/>
              </a:ext>
            </a:extLst>
          </p:cNvPr>
          <p:cNvSpPr>
            <a:spLocks noGrp="1"/>
          </p:cNvSpPr>
          <p:nvPr>
            <p:ph type="title" idx="4294967295"/>
          </p:nvPr>
        </p:nvSpPr>
        <p:spPr>
          <a:xfrm>
            <a:off x="979714" y="926828"/>
            <a:ext cx="10515600" cy="1325563"/>
          </a:xfrm>
          <a:prstGeom prst="rect">
            <a:avLst/>
          </a:prstGeom>
        </p:spPr>
        <p:txBody>
          <a:bodyPr/>
          <a:lstStyle/>
          <a:p>
            <a:r>
              <a:rPr lang="en-US" sz="4000" b="1" dirty="0">
                <a:solidFill>
                  <a:schemeClr val="tx1"/>
                </a:solidFill>
                <a:latin typeface="Tropiline" pitchFamily="50" charset="0"/>
              </a:rPr>
              <a:t>Is Your Vendor Online?</a:t>
            </a:r>
          </a:p>
        </p:txBody>
      </p:sp>
      <p:sp>
        <p:nvSpPr>
          <p:cNvPr id="3" name="Content Placeholder 2">
            <a:extLst>
              <a:ext uri="{FF2B5EF4-FFF2-40B4-BE49-F238E27FC236}">
                <a16:creationId xmlns:a16="http://schemas.microsoft.com/office/drawing/2014/main" id="{59B380EC-8381-4B2C-B588-01BA637207F2}"/>
              </a:ext>
            </a:extLst>
          </p:cNvPr>
          <p:cNvSpPr>
            <a:spLocks noGrp="1"/>
          </p:cNvSpPr>
          <p:nvPr>
            <p:ph idx="4294967295"/>
          </p:nvPr>
        </p:nvSpPr>
        <p:spPr>
          <a:xfrm>
            <a:off x="979714" y="1786573"/>
            <a:ext cx="10374086" cy="4351337"/>
          </a:xfrm>
          <a:prstGeom prst="rect">
            <a:avLst/>
          </a:prstGeom>
        </p:spPr>
        <p:txBody>
          <a:bodyPr>
            <a:noAutofit/>
          </a:bodyPr>
          <a:lstStyle/>
          <a:p>
            <a:pPr marL="0" indent="0">
              <a:buNone/>
            </a:pPr>
            <a:r>
              <a:rPr lang="en-US" sz="2300" b="1" dirty="0">
                <a:solidFill>
                  <a:srgbClr val="002060"/>
                </a:solidFill>
                <a:latin typeface="Montserrat" panose="00000500000000000000" pitchFamily="2" charset="0"/>
              </a:rPr>
              <a:t>Online Account Access</a:t>
            </a:r>
          </a:p>
          <a:p>
            <a:r>
              <a:rPr lang="en-US" sz="2300" dirty="0">
                <a:solidFill>
                  <a:srgbClr val="002060"/>
                </a:solidFill>
                <a:latin typeface="Montserrat" panose="00000500000000000000" pitchFamily="2" charset="0"/>
              </a:rPr>
              <a:t>If you have an online vendor, we need your online account information in order to pull your invoice</a:t>
            </a:r>
          </a:p>
          <a:p>
            <a:pPr lvl="1"/>
            <a:r>
              <a:rPr lang="en-US" sz="2300" dirty="0">
                <a:solidFill>
                  <a:srgbClr val="002060"/>
                </a:solidFill>
                <a:latin typeface="Montserrat" panose="00000500000000000000" pitchFamily="2" charset="0"/>
              </a:rPr>
              <a:t>Send user name, password and security question answers to your APS</a:t>
            </a:r>
          </a:p>
          <a:p>
            <a:pPr lvl="1"/>
            <a:endParaRPr lang="en-US" sz="2300" dirty="0">
              <a:solidFill>
                <a:srgbClr val="002060"/>
              </a:solidFill>
              <a:latin typeface="Montserrat" panose="00000500000000000000" pitchFamily="2" charset="0"/>
            </a:endParaRPr>
          </a:p>
          <a:p>
            <a:pPr lvl="1"/>
            <a:r>
              <a:rPr lang="en-US" sz="2300" dirty="0">
                <a:solidFill>
                  <a:srgbClr val="002060"/>
                </a:solidFill>
                <a:latin typeface="Montserrat" panose="00000500000000000000" pitchFamily="2" charset="0"/>
              </a:rPr>
              <a:t>Suggestion:</a:t>
            </a:r>
          </a:p>
          <a:p>
            <a:pPr lvl="2"/>
            <a:r>
              <a:rPr lang="en-US" sz="2300" dirty="0">
                <a:solidFill>
                  <a:srgbClr val="002060"/>
                </a:solidFill>
                <a:latin typeface="Montserrat" panose="00000500000000000000" pitchFamily="2" charset="0"/>
              </a:rPr>
              <a:t>Usernames: </a:t>
            </a:r>
            <a:r>
              <a:rPr lang="en-US" sz="2300" dirty="0" err="1">
                <a:solidFill>
                  <a:srgbClr val="002060"/>
                </a:solidFill>
                <a:latin typeface="Montserrat" panose="00000500000000000000" pitchFamily="2" charset="0"/>
              </a:rPr>
              <a:t>alphaalphahc</a:t>
            </a:r>
            <a:r>
              <a:rPr lang="en-US" sz="2300" dirty="0">
                <a:solidFill>
                  <a:srgbClr val="002060"/>
                </a:solidFill>
                <a:latin typeface="Montserrat" panose="00000500000000000000" pitchFamily="2" charset="0"/>
              </a:rPr>
              <a:t> (lowercase)</a:t>
            </a:r>
          </a:p>
          <a:p>
            <a:pPr lvl="2"/>
            <a:r>
              <a:rPr lang="en-US" sz="2300" dirty="0">
                <a:solidFill>
                  <a:srgbClr val="002060"/>
                </a:solidFill>
                <a:latin typeface="Montserrat" panose="00000500000000000000" pitchFamily="2" charset="0"/>
              </a:rPr>
              <a:t>Password: Anchor.1873</a:t>
            </a:r>
          </a:p>
          <a:p>
            <a:pPr lvl="2"/>
            <a:r>
              <a:rPr lang="en-US" sz="2300" dirty="0">
                <a:solidFill>
                  <a:srgbClr val="002060"/>
                </a:solidFill>
                <a:latin typeface="Montserrat" panose="00000500000000000000" pitchFamily="2" charset="0"/>
              </a:rPr>
              <a:t>Security Question: </a:t>
            </a:r>
            <a:r>
              <a:rPr lang="en-US" sz="2300" dirty="0" err="1">
                <a:solidFill>
                  <a:srgbClr val="002060"/>
                </a:solidFill>
                <a:latin typeface="Montserrat" panose="00000500000000000000" pitchFamily="2" charset="0"/>
              </a:rPr>
              <a:t>hannah</a:t>
            </a:r>
            <a:r>
              <a:rPr lang="en-US" sz="2300" dirty="0">
                <a:solidFill>
                  <a:srgbClr val="002060"/>
                </a:solidFill>
                <a:latin typeface="Montserrat" panose="00000500000000000000" pitchFamily="2" charset="0"/>
              </a:rPr>
              <a:t> (lowercase)</a:t>
            </a:r>
          </a:p>
        </p:txBody>
      </p:sp>
    </p:spTree>
    <p:extLst>
      <p:ext uri="{BB962C8B-B14F-4D97-AF65-F5344CB8AC3E}">
        <p14:creationId xmlns:p14="http://schemas.microsoft.com/office/powerpoint/2010/main" val="29821128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6CD812-2C26-452C-B5CC-1E53E6760BC7}"/>
              </a:ext>
            </a:extLst>
          </p:cNvPr>
          <p:cNvSpPr>
            <a:spLocks noGrp="1"/>
          </p:cNvSpPr>
          <p:nvPr>
            <p:ph idx="4294967295"/>
          </p:nvPr>
        </p:nvSpPr>
        <p:spPr>
          <a:xfrm>
            <a:off x="1079500" y="2361883"/>
            <a:ext cx="10033000" cy="4351337"/>
          </a:xfrm>
          <a:prstGeom prst="rect">
            <a:avLst/>
          </a:prstGeom>
        </p:spPr>
        <p:txBody>
          <a:bodyPr/>
          <a:lstStyle/>
          <a:p>
            <a:pPr marL="457200" indent="-457200">
              <a:buFont typeface="Arial" panose="020B0604020202020204" pitchFamily="34" charset="0"/>
              <a:buChar char="•"/>
            </a:pPr>
            <a:r>
              <a:rPr lang="en-US" sz="3000" dirty="0">
                <a:solidFill>
                  <a:schemeClr val="tx1"/>
                </a:solidFill>
                <a:latin typeface="Montserrat" panose="00000500000000000000" pitchFamily="2" charset="0"/>
              </a:rPr>
              <a:t>Communicating with Accounts Payable Staff </a:t>
            </a:r>
          </a:p>
          <a:p>
            <a:pPr marL="457200" indent="-457200">
              <a:buFont typeface="Arial" panose="020B0604020202020204" pitchFamily="34" charset="0"/>
              <a:buChar char="•"/>
            </a:pPr>
            <a:r>
              <a:rPr lang="en-US" sz="3000" dirty="0">
                <a:solidFill>
                  <a:schemeClr val="tx1"/>
                </a:solidFill>
                <a:latin typeface="Montserrat" panose="00000500000000000000" pitchFamily="2" charset="0"/>
              </a:rPr>
              <a:t>Filing for Reimbursement</a:t>
            </a:r>
          </a:p>
          <a:p>
            <a:pPr marL="457200" indent="-457200">
              <a:buFont typeface="Arial" panose="020B0604020202020204" pitchFamily="34" charset="0"/>
              <a:buChar char="•"/>
            </a:pPr>
            <a:r>
              <a:rPr lang="en-US" sz="3000" dirty="0">
                <a:solidFill>
                  <a:schemeClr val="tx1"/>
                </a:solidFill>
                <a:latin typeface="Montserrat" panose="00000500000000000000" pitchFamily="2" charset="0"/>
              </a:rPr>
              <a:t>Working with Vendors/Contractors</a:t>
            </a:r>
          </a:p>
          <a:p>
            <a:pPr marL="457200" indent="-457200">
              <a:buFont typeface="Arial" panose="020B0604020202020204" pitchFamily="34" charset="0"/>
              <a:buChar char="•"/>
            </a:pPr>
            <a:r>
              <a:rPr lang="en-US" sz="3000" dirty="0">
                <a:solidFill>
                  <a:schemeClr val="tx1"/>
                </a:solidFill>
                <a:latin typeface="Montserrat" panose="00000500000000000000" pitchFamily="2" charset="0"/>
              </a:rPr>
              <a:t>Chapter vs HC Expenses</a:t>
            </a:r>
          </a:p>
          <a:p>
            <a:pPr marL="457200" indent="-457200">
              <a:buFont typeface="Arial" panose="020B0604020202020204" pitchFamily="34" charset="0"/>
              <a:buChar char="•"/>
            </a:pPr>
            <a:r>
              <a:rPr lang="en-US" sz="3000" dirty="0">
                <a:solidFill>
                  <a:schemeClr val="tx1"/>
                </a:solidFill>
                <a:latin typeface="Montserrat" panose="00000500000000000000" pitchFamily="2" charset="0"/>
              </a:rPr>
              <a:t>Questions</a:t>
            </a:r>
          </a:p>
          <a:p>
            <a:pPr marL="285750" indent="-285750">
              <a:buFont typeface="Arial" panose="020B0604020202020204" pitchFamily="34" charset="0"/>
              <a:buChar char="•"/>
            </a:pPr>
            <a:endParaRPr lang="en-US" dirty="0"/>
          </a:p>
        </p:txBody>
      </p:sp>
      <p:sp>
        <p:nvSpPr>
          <p:cNvPr id="4" name="TextBox 3">
            <a:extLst>
              <a:ext uri="{FF2B5EF4-FFF2-40B4-BE49-F238E27FC236}">
                <a16:creationId xmlns:a16="http://schemas.microsoft.com/office/drawing/2014/main" id="{41EEF0FA-8C9C-402C-9B0B-E74750767549}"/>
              </a:ext>
            </a:extLst>
          </p:cNvPr>
          <p:cNvSpPr txBox="1"/>
          <p:nvPr/>
        </p:nvSpPr>
        <p:spPr>
          <a:xfrm>
            <a:off x="1079500" y="1110343"/>
            <a:ext cx="5016500" cy="861774"/>
          </a:xfrm>
          <a:prstGeom prst="rect">
            <a:avLst/>
          </a:prstGeom>
          <a:noFill/>
        </p:spPr>
        <p:txBody>
          <a:bodyPr wrap="square" rtlCol="0">
            <a:spAutoFit/>
          </a:bodyPr>
          <a:lstStyle/>
          <a:p>
            <a:r>
              <a:rPr lang="en-US" sz="5000" b="1" dirty="0">
                <a:latin typeface="Tropiline" pitchFamily="50" charset="0"/>
                <a:ea typeface="EB Garamond" pitchFamily="2" charset="0"/>
                <a:cs typeface="EB Garamond" pitchFamily="2" charset="0"/>
              </a:rPr>
              <a:t>Agenda</a:t>
            </a:r>
          </a:p>
        </p:txBody>
      </p:sp>
    </p:spTree>
    <p:extLst>
      <p:ext uri="{BB962C8B-B14F-4D97-AF65-F5344CB8AC3E}">
        <p14:creationId xmlns:p14="http://schemas.microsoft.com/office/powerpoint/2010/main" val="2195772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B2A57-2CE5-4054-AD37-4E9D74A44F8A}"/>
              </a:ext>
            </a:extLst>
          </p:cNvPr>
          <p:cNvSpPr>
            <a:spLocks noGrp="1"/>
          </p:cNvSpPr>
          <p:nvPr>
            <p:ph type="title" idx="4294967295"/>
          </p:nvPr>
        </p:nvSpPr>
        <p:spPr>
          <a:xfrm>
            <a:off x="953589" y="979079"/>
            <a:ext cx="10515600" cy="1325563"/>
          </a:xfrm>
          <a:prstGeom prst="rect">
            <a:avLst/>
          </a:prstGeom>
        </p:spPr>
        <p:txBody>
          <a:bodyPr/>
          <a:lstStyle/>
          <a:p>
            <a:r>
              <a:rPr lang="en-US" sz="4000" b="1" dirty="0">
                <a:solidFill>
                  <a:schemeClr val="tx1"/>
                </a:solidFill>
                <a:latin typeface="Tropiline" pitchFamily="50" charset="0"/>
              </a:rPr>
              <a:t>Asset Listing</a:t>
            </a:r>
          </a:p>
        </p:txBody>
      </p:sp>
      <p:sp>
        <p:nvSpPr>
          <p:cNvPr id="3" name="Content Placeholder 2">
            <a:extLst>
              <a:ext uri="{FF2B5EF4-FFF2-40B4-BE49-F238E27FC236}">
                <a16:creationId xmlns:a16="http://schemas.microsoft.com/office/drawing/2014/main" id="{51114249-076F-4F86-8A66-43108B483164}"/>
              </a:ext>
            </a:extLst>
          </p:cNvPr>
          <p:cNvSpPr>
            <a:spLocks noGrp="1"/>
          </p:cNvSpPr>
          <p:nvPr>
            <p:ph idx="4294967295"/>
          </p:nvPr>
        </p:nvSpPr>
        <p:spPr>
          <a:xfrm>
            <a:off x="156754" y="1963285"/>
            <a:ext cx="10829109" cy="3536178"/>
          </a:xfrm>
          <a:prstGeom prst="rect">
            <a:avLst/>
          </a:prstGeom>
        </p:spPr>
        <p:txBody>
          <a:bodyPr>
            <a:normAutofit/>
          </a:bodyPr>
          <a:lstStyle/>
          <a:p>
            <a:pPr marL="1600171" lvl="1" indent="-457200">
              <a:buFont typeface="Arial" panose="020B0604020202020204" pitchFamily="34" charset="0"/>
              <a:buChar char="•"/>
            </a:pPr>
            <a:r>
              <a:rPr lang="en-US" sz="3200" dirty="0">
                <a:solidFill>
                  <a:schemeClr val="tx1"/>
                </a:solidFill>
                <a:latin typeface="Avenir Next" panose="020B0503020202020204"/>
              </a:rPr>
              <a:t>APS will add to your asset listing</a:t>
            </a:r>
          </a:p>
          <a:p>
            <a:pPr marL="2743143" lvl="2" indent="-457200">
              <a:buFont typeface="Arial" panose="020B0604020202020204" pitchFamily="34" charset="0"/>
              <a:buChar char="•"/>
            </a:pPr>
            <a:r>
              <a:rPr lang="en-US" sz="3200" dirty="0">
                <a:solidFill>
                  <a:schemeClr val="tx1"/>
                </a:solidFill>
                <a:latin typeface="Avenir Next" panose="020B0503020202020204"/>
              </a:rPr>
              <a:t>Need to know:</a:t>
            </a:r>
          </a:p>
          <a:p>
            <a:pPr marL="3886114" lvl="3" indent="-457200">
              <a:buFont typeface="Arial" panose="020B0604020202020204" pitchFamily="34" charset="0"/>
              <a:buChar char="•"/>
            </a:pPr>
            <a:r>
              <a:rPr lang="en-US" sz="3200" dirty="0">
                <a:solidFill>
                  <a:schemeClr val="tx1"/>
                </a:solidFill>
                <a:latin typeface="Avenir Next" panose="020B0503020202020204"/>
              </a:rPr>
              <a:t>Serial number and product details</a:t>
            </a:r>
          </a:p>
          <a:p>
            <a:pPr marL="3886114" lvl="3" indent="-457200">
              <a:buFont typeface="Arial" panose="020B0604020202020204" pitchFamily="34" charset="0"/>
              <a:buChar char="•"/>
            </a:pPr>
            <a:r>
              <a:rPr lang="en-US" sz="3200" dirty="0">
                <a:solidFill>
                  <a:schemeClr val="tx1"/>
                </a:solidFill>
                <a:latin typeface="Avenir Next" panose="020B0503020202020204"/>
              </a:rPr>
              <a:t>Warranty card information</a:t>
            </a:r>
          </a:p>
          <a:p>
            <a:pPr marL="1600171" lvl="1" indent="-457200">
              <a:buFont typeface="Arial" panose="020B0604020202020204" pitchFamily="34" charset="0"/>
              <a:buChar char="•"/>
            </a:pPr>
            <a:r>
              <a:rPr lang="en-US" sz="3200" dirty="0">
                <a:solidFill>
                  <a:schemeClr val="tx1"/>
                </a:solidFill>
                <a:latin typeface="Avenir Next" panose="020B0503020202020204"/>
              </a:rPr>
              <a:t>Annual inventory</a:t>
            </a:r>
          </a:p>
          <a:p>
            <a:pPr marL="1600171" lvl="1" indent="-457200">
              <a:buFont typeface="Arial" panose="020B0604020202020204" pitchFamily="34" charset="0"/>
              <a:buChar char="•"/>
            </a:pPr>
            <a:r>
              <a:rPr lang="en-US" sz="3200" dirty="0">
                <a:solidFill>
                  <a:schemeClr val="tx1"/>
                </a:solidFill>
                <a:latin typeface="Avenir Next" panose="020B0503020202020204"/>
              </a:rPr>
              <a:t>Report what you get rid of</a:t>
            </a:r>
          </a:p>
          <a:p>
            <a:pPr marL="1600171" lvl="1" indent="-457200">
              <a:buFont typeface="Arial" panose="020B0604020202020204" pitchFamily="34" charset="0"/>
              <a:buChar char="•"/>
            </a:pPr>
            <a:r>
              <a:rPr lang="en-US" sz="3200" dirty="0">
                <a:solidFill>
                  <a:schemeClr val="tx1"/>
                </a:solidFill>
                <a:latin typeface="Avenir Next" panose="020B0503020202020204"/>
              </a:rPr>
              <a:t>Depreciation</a:t>
            </a:r>
          </a:p>
          <a:p>
            <a:pPr lvl="1"/>
            <a:endParaRPr lang="en-US" dirty="0">
              <a:solidFill>
                <a:schemeClr val="accent1"/>
              </a:solidFill>
              <a:latin typeface="Avenir Next" panose="020B0503020202020204"/>
            </a:endParaRPr>
          </a:p>
          <a:p>
            <a:endParaRPr lang="en-US" dirty="0"/>
          </a:p>
        </p:txBody>
      </p:sp>
    </p:spTree>
    <p:extLst>
      <p:ext uri="{BB962C8B-B14F-4D97-AF65-F5344CB8AC3E}">
        <p14:creationId xmlns:p14="http://schemas.microsoft.com/office/powerpoint/2010/main" val="6943716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B6CA9-1924-4AD9-9141-967DCE5099B1}"/>
              </a:ext>
            </a:extLst>
          </p:cNvPr>
          <p:cNvSpPr>
            <a:spLocks noGrp="1"/>
          </p:cNvSpPr>
          <p:nvPr>
            <p:ph type="title" idx="4294967295"/>
          </p:nvPr>
        </p:nvSpPr>
        <p:spPr>
          <a:xfrm>
            <a:off x="-2011020" y="985021"/>
            <a:ext cx="10515600" cy="1325563"/>
          </a:xfrm>
          <a:prstGeom prst="rect">
            <a:avLst/>
          </a:prstGeom>
        </p:spPr>
        <p:txBody>
          <a:bodyPr/>
          <a:lstStyle/>
          <a:p>
            <a:pPr algn="ctr"/>
            <a:r>
              <a:rPr lang="en-US" sz="4000" b="1" dirty="0">
                <a:solidFill>
                  <a:schemeClr val="tx1"/>
                </a:solidFill>
                <a:latin typeface="Tropiline" pitchFamily="50" charset="0"/>
              </a:rPr>
              <a:t>New Purchase </a:t>
            </a:r>
            <a:br>
              <a:rPr lang="en-US" sz="4000" b="1" dirty="0">
                <a:solidFill>
                  <a:schemeClr val="tx1"/>
                </a:solidFill>
                <a:latin typeface="Tropiline" pitchFamily="50" charset="0"/>
              </a:rPr>
            </a:br>
            <a:r>
              <a:rPr lang="en-US" sz="4000" b="1" dirty="0">
                <a:solidFill>
                  <a:schemeClr val="tx1"/>
                </a:solidFill>
                <a:latin typeface="Tropiline" pitchFamily="50" charset="0"/>
              </a:rPr>
              <a:t>Details</a:t>
            </a:r>
          </a:p>
        </p:txBody>
      </p:sp>
      <p:pic>
        <p:nvPicPr>
          <p:cNvPr id="5" name="Picture 4" descr="Image result for warranty card">
            <a:extLst>
              <a:ext uri="{FF2B5EF4-FFF2-40B4-BE49-F238E27FC236}">
                <a16:creationId xmlns:a16="http://schemas.microsoft.com/office/drawing/2014/main" id="{54881812-B04D-43AC-9C79-663E64DD197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068428"/>
            <a:ext cx="3831228" cy="3652246"/>
          </a:xfrm>
          <a:prstGeom prst="rect">
            <a:avLst/>
          </a:prstGeom>
          <a:noFill/>
          <a:ln>
            <a:noFill/>
          </a:ln>
        </p:spPr>
      </p:pic>
      <p:pic>
        <p:nvPicPr>
          <p:cNvPr id="7" name="Picture 6">
            <a:extLst>
              <a:ext uri="{FF2B5EF4-FFF2-40B4-BE49-F238E27FC236}">
                <a16:creationId xmlns:a16="http://schemas.microsoft.com/office/drawing/2014/main" id="{2010C085-1620-48F9-B9C7-5BC09C8733E0}"/>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363721" y="4547416"/>
            <a:ext cx="2786380" cy="1012190"/>
          </a:xfrm>
          <a:prstGeom prst="rect">
            <a:avLst/>
          </a:prstGeom>
          <a:noFill/>
        </p:spPr>
      </p:pic>
      <p:pic>
        <p:nvPicPr>
          <p:cNvPr id="11" name="Picture 10" descr="A stainless steel refrigerator&#10;&#10;Description automatically generated">
            <a:extLst>
              <a:ext uri="{FF2B5EF4-FFF2-40B4-BE49-F238E27FC236}">
                <a16:creationId xmlns:a16="http://schemas.microsoft.com/office/drawing/2014/main" id="{25A8FE16-9444-4C34-BE7A-7E2E059B5685}"/>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2507194" y="2497323"/>
            <a:ext cx="3831289" cy="2556188"/>
          </a:xfrm>
          <a:prstGeom prst="rect">
            <a:avLst/>
          </a:prstGeom>
        </p:spPr>
      </p:pic>
      <p:pic>
        <p:nvPicPr>
          <p:cNvPr id="8" name="Picture 7" descr="A red leather couch in a living room&#10;&#10;Description automatically generated">
            <a:extLst>
              <a:ext uri="{FF2B5EF4-FFF2-40B4-BE49-F238E27FC236}">
                <a16:creationId xmlns:a16="http://schemas.microsoft.com/office/drawing/2014/main" id="{27FF4A96-8859-491D-B0DF-0EA550EC0AEE}"/>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460399" y="2646368"/>
            <a:ext cx="2786381" cy="2074306"/>
          </a:xfrm>
          <a:prstGeom prst="rect">
            <a:avLst/>
          </a:prstGeom>
        </p:spPr>
      </p:pic>
      <p:pic>
        <p:nvPicPr>
          <p:cNvPr id="4" name="Picture 3" descr="C:\Users\mandyr\AppData\Local\Microsoft\Windows\INetCache\Content.MSO\39A7C1FA.tmp">
            <a:extLst>
              <a:ext uri="{FF2B5EF4-FFF2-40B4-BE49-F238E27FC236}">
                <a16:creationId xmlns:a16="http://schemas.microsoft.com/office/drawing/2014/main" id="{58DD80DA-E759-461D-867E-EA0E572931CE}"/>
              </a:ext>
            </a:extLst>
          </p:cNvPr>
          <p:cNvPicPr/>
          <p:nvPr/>
        </p:nvPicPr>
        <p:blipFill>
          <a:blip r:embed="rId9">
            <a:extLst>
              <a:ext uri="{28A0092B-C50C-407E-A947-70E740481C1C}">
                <a14:useLocalDpi xmlns:a14="http://schemas.microsoft.com/office/drawing/2010/main" val="0"/>
              </a:ext>
            </a:extLst>
          </a:blip>
          <a:srcRect/>
          <a:stretch>
            <a:fillRect/>
          </a:stretch>
        </p:blipFill>
        <p:spPr bwMode="auto">
          <a:xfrm>
            <a:off x="9215337" y="3838917"/>
            <a:ext cx="2200910" cy="2073275"/>
          </a:xfrm>
          <a:prstGeom prst="rect">
            <a:avLst/>
          </a:prstGeom>
          <a:noFill/>
          <a:ln>
            <a:noFill/>
          </a:ln>
        </p:spPr>
      </p:pic>
      <p:cxnSp>
        <p:nvCxnSpPr>
          <p:cNvPr id="14" name="Straight Connector 13">
            <a:extLst>
              <a:ext uri="{FF2B5EF4-FFF2-40B4-BE49-F238E27FC236}">
                <a16:creationId xmlns:a16="http://schemas.microsoft.com/office/drawing/2014/main" id="{0B487DE0-26B8-4A76-9D1B-54FA47AEB029}"/>
              </a:ext>
            </a:extLst>
          </p:cNvPr>
          <p:cNvCxnSpPr/>
          <p:nvPr/>
        </p:nvCxnSpPr>
        <p:spPr>
          <a:xfrm>
            <a:off x="5741581" y="1834437"/>
            <a:ext cx="0" cy="485410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79604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AC41632-524D-4675-BD8C-66C5369E5025}"/>
              </a:ext>
            </a:extLst>
          </p:cNvPr>
          <p:cNvSpPr>
            <a:spLocks noGrp="1"/>
          </p:cNvSpPr>
          <p:nvPr>
            <p:ph type="title" idx="4294967295"/>
          </p:nvPr>
        </p:nvSpPr>
        <p:spPr>
          <a:xfrm>
            <a:off x="4665617" y="2954337"/>
            <a:ext cx="2860766" cy="949325"/>
          </a:xfrm>
          <a:prstGeom prst="rect">
            <a:avLst/>
          </a:prstGeom>
        </p:spPr>
        <p:txBody>
          <a:bodyPr/>
          <a:lstStyle/>
          <a:p>
            <a:r>
              <a:rPr lang="en-US" sz="6500" dirty="0">
                <a:solidFill>
                  <a:schemeClr val="bg2"/>
                </a:solidFill>
                <a:latin typeface="Billy Ohio" panose="02000506000000020004" pitchFamily="50" charset="0"/>
              </a:rPr>
              <a:t>Questions?</a:t>
            </a:r>
          </a:p>
        </p:txBody>
      </p:sp>
    </p:spTree>
    <p:extLst>
      <p:ext uri="{BB962C8B-B14F-4D97-AF65-F5344CB8AC3E}">
        <p14:creationId xmlns:p14="http://schemas.microsoft.com/office/powerpoint/2010/main" val="2578152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8B4502-AACF-4A6D-B1F1-26000EBB789A}"/>
              </a:ext>
            </a:extLst>
          </p:cNvPr>
          <p:cNvSpPr>
            <a:spLocks noGrp="1"/>
          </p:cNvSpPr>
          <p:nvPr>
            <p:ph type="title" idx="4294967295"/>
          </p:nvPr>
        </p:nvSpPr>
        <p:spPr>
          <a:xfrm>
            <a:off x="3139440" y="2954337"/>
            <a:ext cx="10515600" cy="949325"/>
          </a:xfrm>
          <a:prstGeom prst="rect">
            <a:avLst/>
          </a:prstGeom>
        </p:spPr>
        <p:txBody>
          <a:bodyPr>
            <a:normAutofit fontScale="90000"/>
          </a:bodyPr>
          <a:lstStyle/>
          <a:p>
            <a:r>
              <a:rPr lang="en-US" sz="6500" dirty="0">
                <a:solidFill>
                  <a:schemeClr val="bg2"/>
                </a:solidFill>
                <a:latin typeface="Billy Ohio" panose="02000506000000020004" pitchFamily="50" charset="0"/>
              </a:rPr>
              <a:t>Accounts Payable Specialists</a:t>
            </a:r>
          </a:p>
        </p:txBody>
      </p:sp>
    </p:spTree>
    <p:extLst>
      <p:ext uri="{BB962C8B-B14F-4D97-AF65-F5344CB8AC3E}">
        <p14:creationId xmlns:p14="http://schemas.microsoft.com/office/powerpoint/2010/main" val="17635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61DF8-598C-41B7-89A7-AEA8D9C1C57C}"/>
              </a:ext>
            </a:extLst>
          </p:cNvPr>
          <p:cNvSpPr>
            <a:spLocks noGrp="1"/>
          </p:cNvSpPr>
          <p:nvPr>
            <p:ph type="title" idx="4294967295"/>
          </p:nvPr>
        </p:nvSpPr>
        <p:spPr>
          <a:xfrm>
            <a:off x="0" y="0"/>
            <a:ext cx="0" cy="0"/>
          </a:xfrm>
          <a:prstGeom prst="rect">
            <a:avLst/>
          </a:prstGeom>
        </p:spPr>
        <p:txBody>
          <a:bodyPr>
            <a:normAutofit fontScale="90000"/>
          </a:bodyPr>
          <a:lstStyle/>
          <a:p>
            <a:endParaRPr lang="en-US" dirty="0"/>
          </a:p>
        </p:txBody>
      </p:sp>
      <p:pic>
        <p:nvPicPr>
          <p:cNvPr id="4" name="Content Placeholder 3">
            <a:extLst>
              <a:ext uri="{FF2B5EF4-FFF2-40B4-BE49-F238E27FC236}">
                <a16:creationId xmlns:a16="http://schemas.microsoft.com/office/drawing/2014/main" id="{24ECB408-FB07-46AA-89BD-68375768B674}"/>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1724297" y="789781"/>
            <a:ext cx="7202488" cy="5278437"/>
          </a:xfrm>
          <a:prstGeom prst="rect">
            <a:avLst/>
          </a:prstGeom>
        </p:spPr>
      </p:pic>
    </p:spTree>
    <p:extLst>
      <p:ext uri="{BB962C8B-B14F-4D97-AF65-F5344CB8AC3E}">
        <p14:creationId xmlns:p14="http://schemas.microsoft.com/office/powerpoint/2010/main" val="1413171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070BC-6A60-4018-BA99-FCF13C73B878}"/>
              </a:ext>
            </a:extLst>
          </p:cNvPr>
          <p:cNvSpPr>
            <a:spLocks noGrp="1"/>
          </p:cNvSpPr>
          <p:nvPr>
            <p:ph type="title" idx="4294967295"/>
          </p:nvPr>
        </p:nvSpPr>
        <p:spPr>
          <a:xfrm>
            <a:off x="1058092" y="1057457"/>
            <a:ext cx="10515600" cy="1325563"/>
          </a:xfrm>
          <a:prstGeom prst="rect">
            <a:avLst/>
          </a:prstGeom>
        </p:spPr>
        <p:txBody>
          <a:bodyPr/>
          <a:lstStyle/>
          <a:p>
            <a:r>
              <a:rPr lang="en-US" sz="4000" b="1" dirty="0">
                <a:solidFill>
                  <a:schemeClr val="tx1"/>
                </a:solidFill>
                <a:latin typeface="Tropiline" pitchFamily="50" charset="0"/>
              </a:rPr>
              <a:t>Accounts Payable Team</a:t>
            </a:r>
          </a:p>
        </p:txBody>
      </p:sp>
      <p:sp>
        <p:nvSpPr>
          <p:cNvPr id="3" name="Content Placeholder 2">
            <a:extLst>
              <a:ext uri="{FF2B5EF4-FFF2-40B4-BE49-F238E27FC236}">
                <a16:creationId xmlns:a16="http://schemas.microsoft.com/office/drawing/2014/main" id="{33EDB387-B2BA-486D-9303-CBFCEB8D0890}"/>
              </a:ext>
            </a:extLst>
          </p:cNvPr>
          <p:cNvSpPr>
            <a:spLocks noGrp="1"/>
          </p:cNvSpPr>
          <p:nvPr>
            <p:ph idx="4294967295"/>
          </p:nvPr>
        </p:nvSpPr>
        <p:spPr>
          <a:xfrm>
            <a:off x="1201783" y="2180726"/>
            <a:ext cx="10515600" cy="4351337"/>
          </a:xfrm>
          <a:prstGeom prst="rect">
            <a:avLst/>
          </a:prstGeom>
        </p:spPr>
        <p:txBody>
          <a:bodyPr>
            <a:normAutofit/>
          </a:bodyPr>
          <a:lstStyle/>
          <a:p>
            <a:r>
              <a:rPr lang="en-US" sz="2400" dirty="0">
                <a:solidFill>
                  <a:schemeClr val="accent1">
                    <a:lumMod val="75000"/>
                  </a:schemeClr>
                </a:solidFill>
                <a:latin typeface="Montserrat" panose="00000500000000000000" pitchFamily="2" charset="0"/>
              </a:rPr>
              <a:t>Accounts Payable Administrative Specialist- </a:t>
            </a:r>
            <a:r>
              <a:rPr lang="en-US" sz="2400" b="1" dirty="0">
                <a:solidFill>
                  <a:schemeClr val="accent1">
                    <a:lumMod val="75000"/>
                  </a:schemeClr>
                </a:solidFill>
                <a:latin typeface="Montserrat" panose="00000500000000000000" pitchFamily="2" charset="0"/>
              </a:rPr>
              <a:t>Gretchen Roberts</a:t>
            </a:r>
          </a:p>
          <a:p>
            <a:pPr marL="0" indent="0">
              <a:buNone/>
            </a:pPr>
            <a:endParaRPr lang="en-US" sz="2400" dirty="0">
              <a:latin typeface="Montserrat" panose="00000500000000000000" pitchFamily="2" charset="0"/>
            </a:endParaRPr>
          </a:p>
          <a:p>
            <a:r>
              <a:rPr lang="en-US" sz="2400" dirty="0">
                <a:latin typeface="Montserrat" panose="00000500000000000000" pitchFamily="2" charset="0"/>
              </a:rPr>
              <a:t>Regions 1, 5, 6, 7- </a:t>
            </a:r>
            <a:r>
              <a:rPr lang="en-US" sz="2400" b="1" dirty="0">
                <a:solidFill>
                  <a:schemeClr val="accent1">
                    <a:lumMod val="75000"/>
                  </a:schemeClr>
                </a:solidFill>
                <a:latin typeface="Montserrat" panose="00000500000000000000" pitchFamily="2" charset="0"/>
              </a:rPr>
              <a:t>Taylor Macaulay</a:t>
            </a:r>
            <a:r>
              <a:rPr lang="en-US" sz="2400" dirty="0">
                <a:solidFill>
                  <a:schemeClr val="accent1">
                    <a:lumMod val="75000"/>
                  </a:schemeClr>
                </a:solidFill>
                <a:latin typeface="Montserrat" panose="00000500000000000000" pitchFamily="2" charset="0"/>
              </a:rPr>
              <a:t>, Accounts Payable Specialist</a:t>
            </a:r>
          </a:p>
          <a:p>
            <a:r>
              <a:rPr lang="en-US" sz="2400" dirty="0">
                <a:latin typeface="Montserrat" panose="00000500000000000000" pitchFamily="2" charset="0"/>
              </a:rPr>
              <a:t>Regions 2, 3 - </a:t>
            </a:r>
            <a:r>
              <a:rPr lang="en-US" sz="2400" b="1" dirty="0">
                <a:solidFill>
                  <a:schemeClr val="accent1">
                    <a:lumMod val="75000"/>
                  </a:schemeClr>
                </a:solidFill>
                <a:latin typeface="Montserrat" panose="00000500000000000000" pitchFamily="2" charset="0"/>
              </a:rPr>
              <a:t>Sharon Deringer</a:t>
            </a:r>
            <a:r>
              <a:rPr lang="en-US" sz="2400" dirty="0">
                <a:solidFill>
                  <a:schemeClr val="accent1">
                    <a:lumMod val="75000"/>
                  </a:schemeClr>
                </a:solidFill>
                <a:latin typeface="Montserrat" panose="00000500000000000000" pitchFamily="2" charset="0"/>
              </a:rPr>
              <a:t>, Accounts Payable Specialist</a:t>
            </a:r>
          </a:p>
          <a:p>
            <a:r>
              <a:rPr lang="en-US" sz="2400" dirty="0">
                <a:latin typeface="Montserrat" panose="00000500000000000000" pitchFamily="2" charset="0"/>
              </a:rPr>
              <a:t>Regions 4, 8- </a:t>
            </a:r>
            <a:r>
              <a:rPr lang="en-US" sz="2400" b="1" dirty="0">
                <a:solidFill>
                  <a:schemeClr val="accent1">
                    <a:lumMod val="75000"/>
                  </a:schemeClr>
                </a:solidFill>
                <a:latin typeface="Montserrat" panose="00000500000000000000" pitchFamily="2" charset="0"/>
              </a:rPr>
              <a:t>Laurie Ruggles</a:t>
            </a:r>
            <a:r>
              <a:rPr lang="en-US" sz="2400" dirty="0">
                <a:solidFill>
                  <a:schemeClr val="accent1">
                    <a:lumMod val="75000"/>
                  </a:schemeClr>
                </a:solidFill>
                <a:latin typeface="Montserrat" panose="00000500000000000000" pitchFamily="2" charset="0"/>
              </a:rPr>
              <a:t>, Senior Accounts Payable Specialist</a:t>
            </a:r>
          </a:p>
          <a:p>
            <a:pPr marL="0" indent="0">
              <a:buNone/>
            </a:pPr>
            <a:endParaRPr lang="en-US" sz="2400" dirty="0">
              <a:solidFill>
                <a:schemeClr val="accent1"/>
              </a:solidFill>
              <a:latin typeface="Montserrat" panose="00000500000000000000" pitchFamily="2" charset="0"/>
            </a:endParaRPr>
          </a:p>
          <a:p>
            <a:pPr marL="0" indent="0">
              <a:buNone/>
            </a:pPr>
            <a:r>
              <a:rPr lang="en-US" sz="2400" dirty="0">
                <a:solidFill>
                  <a:schemeClr val="accent1"/>
                </a:solidFill>
                <a:latin typeface="Montserrat" panose="00000500000000000000" pitchFamily="2" charset="0"/>
              </a:rPr>
              <a:t>	</a:t>
            </a:r>
            <a:r>
              <a:rPr lang="en-US" sz="2600" b="1" dirty="0">
                <a:solidFill>
                  <a:schemeClr val="accent1">
                    <a:lumMod val="75000"/>
                  </a:schemeClr>
                </a:solidFill>
                <a:latin typeface="Montserrat" panose="00000500000000000000" pitchFamily="2" charset="0"/>
              </a:rPr>
              <a:t>All initial email communication starts with: </a:t>
            </a:r>
          </a:p>
          <a:p>
            <a:pPr marL="0" indent="0">
              <a:buNone/>
            </a:pPr>
            <a:r>
              <a:rPr lang="en-US" sz="2600" b="1" dirty="0">
                <a:latin typeface="Montserrat" panose="00000500000000000000" pitchFamily="2" charset="0"/>
              </a:rPr>
              <a:t>	</a:t>
            </a:r>
            <a:r>
              <a:rPr lang="en-US" sz="2600" b="1" dirty="0" err="1">
                <a:latin typeface="Montserrat" panose="00000500000000000000" pitchFamily="2" charset="0"/>
              </a:rPr>
              <a:t>FHCPayables</a:t>
            </a:r>
            <a:r>
              <a:rPr lang="en-US" sz="2600" b="1" dirty="0">
                <a:latin typeface="Montserrat" panose="00000500000000000000" pitchFamily="2" charset="0"/>
              </a:rPr>
              <a:t>[region#]@deltagamma.org</a:t>
            </a:r>
          </a:p>
          <a:p>
            <a:endParaRPr lang="en-US" dirty="0"/>
          </a:p>
        </p:txBody>
      </p:sp>
    </p:spTree>
    <p:extLst>
      <p:ext uri="{BB962C8B-B14F-4D97-AF65-F5344CB8AC3E}">
        <p14:creationId xmlns:p14="http://schemas.microsoft.com/office/powerpoint/2010/main" val="1904102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C6AB87-7A28-4FB8-B063-EE656D607028}"/>
              </a:ext>
            </a:extLst>
          </p:cNvPr>
          <p:cNvSpPr>
            <a:spLocks noGrp="1"/>
          </p:cNvSpPr>
          <p:nvPr>
            <p:ph idx="4294967295"/>
          </p:nvPr>
        </p:nvSpPr>
        <p:spPr>
          <a:xfrm>
            <a:off x="992777" y="1190580"/>
            <a:ext cx="10515600" cy="4735512"/>
          </a:xfrm>
          <a:prstGeom prst="rect">
            <a:avLst/>
          </a:prstGeom>
        </p:spPr>
        <p:txBody>
          <a:bodyPr>
            <a:normAutofit fontScale="70000" lnSpcReduction="20000"/>
          </a:bodyPr>
          <a:lstStyle/>
          <a:p>
            <a:r>
              <a:rPr lang="en-US" sz="3400" b="1" dirty="0">
                <a:solidFill>
                  <a:schemeClr val="tx1"/>
                </a:solidFill>
                <a:latin typeface="Arial" panose="020B0604020202020204" pitchFamily="34" charset="0"/>
                <a:cs typeface="Arial" panose="020B0604020202020204" pitchFamily="34" charset="0"/>
              </a:rPr>
              <a:t>Sharon Deringer</a:t>
            </a:r>
            <a:r>
              <a:rPr lang="en-US" sz="2600" dirty="0">
                <a:solidFill>
                  <a:schemeClr val="tx1"/>
                </a:solidFill>
                <a:latin typeface="Arial" panose="020B0604020202020204" pitchFamily="34" charset="0"/>
                <a:cs typeface="Arial" panose="020B0604020202020204" pitchFamily="34" charset="0"/>
              </a:rPr>
              <a:t>, Accounts Payable Specialist- </a:t>
            </a:r>
            <a:r>
              <a:rPr lang="en-US" sz="2600" b="1" dirty="0">
                <a:solidFill>
                  <a:schemeClr val="tx1"/>
                </a:solidFill>
                <a:latin typeface="Arial" panose="020B0604020202020204" pitchFamily="34" charset="0"/>
                <a:cs typeface="Arial" panose="020B0604020202020204" pitchFamily="34" charset="0"/>
              </a:rPr>
              <a:t>Regions 2, 3</a:t>
            </a:r>
          </a:p>
          <a:p>
            <a:pPr lvl="1"/>
            <a:r>
              <a:rPr lang="en-US" sz="3600" dirty="0">
                <a:solidFill>
                  <a:schemeClr val="accent1">
                    <a:lumMod val="75000"/>
                  </a:schemeClr>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fhcpayables2@deltagamma.org</a:t>
            </a:r>
            <a:endParaRPr lang="en-US" sz="3600" dirty="0">
              <a:solidFill>
                <a:schemeClr val="accent1">
                  <a:lumMod val="75000"/>
                </a:schemeClr>
              </a:solidFill>
              <a:latin typeface="Arial" panose="020B0604020202020204" pitchFamily="34" charset="0"/>
              <a:cs typeface="Arial" panose="020B0604020202020204" pitchFamily="34" charset="0"/>
            </a:endParaRPr>
          </a:p>
          <a:p>
            <a:pPr lvl="1"/>
            <a:r>
              <a:rPr lang="en-US" sz="3600" dirty="0">
                <a:solidFill>
                  <a:schemeClr val="accent1">
                    <a:lumMod val="75000"/>
                  </a:schemeClr>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fhcpayables3@deltagamma.org</a:t>
            </a:r>
            <a:endParaRPr lang="en-US" sz="3600" dirty="0">
              <a:solidFill>
                <a:schemeClr val="accent1">
                  <a:lumMod val="75000"/>
                </a:schemeClr>
              </a:solidFill>
              <a:latin typeface="Arial" panose="020B0604020202020204" pitchFamily="34" charset="0"/>
              <a:cs typeface="Arial" panose="020B0604020202020204" pitchFamily="34" charset="0"/>
            </a:endParaRPr>
          </a:p>
          <a:p>
            <a:r>
              <a:rPr lang="en-US" sz="3400" b="1" dirty="0">
                <a:solidFill>
                  <a:schemeClr val="tx1"/>
                </a:solidFill>
                <a:latin typeface="Arial" panose="020B0604020202020204" pitchFamily="34" charset="0"/>
                <a:cs typeface="Arial" panose="020B0604020202020204" pitchFamily="34" charset="0"/>
              </a:rPr>
              <a:t>Laurie Ruggles</a:t>
            </a:r>
            <a:r>
              <a:rPr lang="en-US" sz="2600" dirty="0">
                <a:solidFill>
                  <a:schemeClr val="tx1"/>
                </a:solidFill>
                <a:latin typeface="Arial" panose="020B0604020202020204" pitchFamily="34" charset="0"/>
                <a:cs typeface="Arial" panose="020B0604020202020204" pitchFamily="34" charset="0"/>
              </a:rPr>
              <a:t>, Senior Accounts Payable Specialist- </a:t>
            </a:r>
            <a:r>
              <a:rPr lang="en-US" sz="2600" b="1" dirty="0">
                <a:solidFill>
                  <a:schemeClr val="tx1"/>
                </a:solidFill>
                <a:latin typeface="Arial" panose="020B0604020202020204" pitchFamily="34" charset="0"/>
                <a:cs typeface="Arial" panose="020B0604020202020204" pitchFamily="34" charset="0"/>
              </a:rPr>
              <a:t>Regions 4, 8</a:t>
            </a:r>
          </a:p>
          <a:p>
            <a:pPr lvl="1"/>
            <a:r>
              <a:rPr lang="en-US" sz="3600" dirty="0">
                <a:solidFill>
                  <a:schemeClr val="accent1">
                    <a:lumMod val="7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fhcpayables4@deltagamma.org</a:t>
            </a:r>
            <a:endParaRPr lang="en-US" sz="3600" dirty="0">
              <a:solidFill>
                <a:schemeClr val="accent1">
                  <a:lumMod val="75000"/>
                </a:schemeClr>
              </a:solidFill>
              <a:latin typeface="Arial" panose="020B0604020202020204" pitchFamily="34" charset="0"/>
              <a:cs typeface="Arial" panose="020B0604020202020204" pitchFamily="34" charset="0"/>
            </a:endParaRPr>
          </a:p>
          <a:p>
            <a:pPr lvl="1"/>
            <a:r>
              <a:rPr lang="en-US" sz="3600" dirty="0">
                <a:solidFill>
                  <a:schemeClr val="accent1">
                    <a:lumMod val="75000"/>
                  </a:schemeClr>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fhcpayables8@deltagamma.org</a:t>
            </a:r>
            <a:endParaRPr lang="en-US" sz="3600" dirty="0">
              <a:solidFill>
                <a:schemeClr val="accent1">
                  <a:lumMod val="75000"/>
                </a:schemeClr>
              </a:solidFill>
              <a:latin typeface="Arial" panose="020B0604020202020204" pitchFamily="34" charset="0"/>
              <a:cs typeface="Arial" panose="020B0604020202020204" pitchFamily="34" charset="0"/>
            </a:endParaRPr>
          </a:p>
          <a:p>
            <a:r>
              <a:rPr lang="en-US" sz="3400" b="1" dirty="0">
                <a:solidFill>
                  <a:schemeClr val="tx1"/>
                </a:solidFill>
                <a:latin typeface="Arial" panose="020B0604020202020204" pitchFamily="34" charset="0"/>
                <a:cs typeface="Arial" panose="020B0604020202020204" pitchFamily="34" charset="0"/>
              </a:rPr>
              <a:t>Taylor Macaulay</a:t>
            </a:r>
            <a:r>
              <a:rPr lang="en-US" sz="2600" dirty="0">
                <a:solidFill>
                  <a:schemeClr val="tx1"/>
                </a:solidFill>
                <a:latin typeface="Arial" panose="020B0604020202020204" pitchFamily="34" charset="0"/>
                <a:cs typeface="Arial" panose="020B0604020202020204" pitchFamily="34" charset="0"/>
              </a:rPr>
              <a:t>, Accounting Specialist- </a:t>
            </a:r>
            <a:r>
              <a:rPr lang="en-US" sz="2600" b="1" dirty="0">
                <a:solidFill>
                  <a:schemeClr val="tx1"/>
                </a:solidFill>
                <a:latin typeface="Arial" panose="020B0604020202020204" pitchFamily="34" charset="0"/>
                <a:cs typeface="Arial" panose="020B0604020202020204" pitchFamily="34" charset="0"/>
              </a:rPr>
              <a:t>Region 1, 5, 6 and 7</a:t>
            </a:r>
          </a:p>
          <a:p>
            <a:pPr lvl="1"/>
            <a:r>
              <a:rPr lang="en-US" sz="3600" dirty="0">
                <a:solidFill>
                  <a:schemeClr val="accent1">
                    <a:lumMod val="75000"/>
                  </a:schemeClr>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fhcpayables1@deltagamma.org</a:t>
            </a:r>
            <a:endParaRPr lang="en-US" sz="3600" dirty="0">
              <a:solidFill>
                <a:schemeClr val="accent1">
                  <a:lumMod val="75000"/>
                </a:schemeClr>
              </a:solidFill>
              <a:latin typeface="Arial" panose="020B0604020202020204" pitchFamily="34" charset="0"/>
              <a:cs typeface="Arial" panose="020B0604020202020204" pitchFamily="34" charset="0"/>
            </a:endParaRPr>
          </a:p>
          <a:p>
            <a:pPr lvl="1"/>
            <a:r>
              <a:rPr lang="en-US" sz="3600" dirty="0">
                <a:solidFill>
                  <a:schemeClr val="accent1">
                    <a:lumMod val="75000"/>
                  </a:schemeClr>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fhcpayables5@deltagamma.org</a:t>
            </a:r>
            <a:endParaRPr lang="en-US" sz="3600" dirty="0">
              <a:solidFill>
                <a:schemeClr val="accent1">
                  <a:lumMod val="75000"/>
                </a:schemeClr>
              </a:solidFill>
              <a:latin typeface="Arial" panose="020B0604020202020204" pitchFamily="34" charset="0"/>
              <a:cs typeface="Arial" panose="020B0604020202020204" pitchFamily="34" charset="0"/>
            </a:endParaRPr>
          </a:p>
          <a:p>
            <a:pPr lvl="1"/>
            <a:r>
              <a:rPr lang="en-US" sz="3600" dirty="0">
                <a:solidFill>
                  <a:schemeClr val="accent1">
                    <a:lumMod val="75000"/>
                  </a:schemeClr>
                </a:solidFill>
                <a:latin typeface="Arial" panose="020B06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fhcpayables6@deltagamma.org</a:t>
            </a:r>
            <a:r>
              <a:rPr lang="en-US" sz="3600" dirty="0">
                <a:solidFill>
                  <a:schemeClr val="accent1">
                    <a:lumMod val="75000"/>
                  </a:schemeClr>
                </a:solidFill>
                <a:latin typeface="Arial" panose="020B0604020202020204" pitchFamily="34" charset="0"/>
                <a:cs typeface="Arial" panose="020B0604020202020204" pitchFamily="34" charset="0"/>
              </a:rPr>
              <a:t> </a:t>
            </a:r>
          </a:p>
          <a:p>
            <a:pPr lvl="1"/>
            <a:r>
              <a:rPr lang="en-US" sz="3600" dirty="0">
                <a:solidFill>
                  <a:schemeClr val="accent1">
                    <a:lumMod val="75000"/>
                  </a:schemeClr>
                </a:solidFill>
                <a:latin typeface="Arial" panose="020B06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fhcpayables7@deltagamma.org</a:t>
            </a:r>
            <a:r>
              <a:rPr lang="en-US" sz="3600" dirty="0">
                <a:solidFill>
                  <a:schemeClr val="accent1">
                    <a:lumMod val="75000"/>
                  </a:schemeClr>
                </a:solidFill>
                <a:latin typeface="Arial" panose="020B0604020202020204" pitchFamily="34" charset="0"/>
                <a:cs typeface="Arial" panose="020B0604020202020204" pitchFamily="34" charset="0"/>
              </a:rPr>
              <a:t> </a:t>
            </a:r>
          </a:p>
          <a:p>
            <a:pPr marL="457200" lvl="1" indent="0" algn="ctr">
              <a:buNone/>
            </a:pPr>
            <a:endParaRPr lang="en-US" sz="3500" dirty="0">
              <a:solidFill>
                <a:schemeClr val="accent1">
                  <a:lumMod val="75000"/>
                </a:schemeClr>
              </a:solidFill>
              <a:latin typeface="Arial" panose="020B0604020202020204" pitchFamily="34" charset="0"/>
              <a:cs typeface="Arial" panose="020B0604020202020204" pitchFamily="34" charset="0"/>
            </a:endParaRPr>
          </a:p>
          <a:p>
            <a:pPr marL="457200" lvl="1" indent="0">
              <a:buNone/>
            </a:pPr>
            <a:r>
              <a:rPr lang="en-US" sz="3500" b="1" dirty="0">
                <a:solidFill>
                  <a:schemeClr val="accent1">
                    <a:lumMod val="75000"/>
                  </a:schemeClr>
                </a:solidFill>
                <a:latin typeface="Arial" panose="020B0604020202020204" pitchFamily="34" charset="0"/>
                <a:cs typeface="Arial" panose="020B0604020202020204" pitchFamily="34" charset="0"/>
              </a:rPr>
              <a:t>ALL FHC Payables emails are intercepted first by Gretchen who will help you with all items needed to process!</a:t>
            </a:r>
          </a:p>
          <a:p>
            <a:endParaRPr lang="en-US" dirty="0"/>
          </a:p>
        </p:txBody>
      </p:sp>
    </p:spTree>
    <p:extLst>
      <p:ext uri="{BB962C8B-B14F-4D97-AF65-F5344CB8AC3E}">
        <p14:creationId xmlns:p14="http://schemas.microsoft.com/office/powerpoint/2010/main" val="2535866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29144-0749-48BB-9CA5-1C98C7F1DC41}"/>
              </a:ext>
            </a:extLst>
          </p:cNvPr>
          <p:cNvSpPr>
            <a:spLocks noGrp="1"/>
          </p:cNvSpPr>
          <p:nvPr>
            <p:ph type="title" idx="4294967295"/>
          </p:nvPr>
        </p:nvSpPr>
        <p:spPr>
          <a:xfrm>
            <a:off x="966651" y="1057457"/>
            <a:ext cx="10317480" cy="1325563"/>
          </a:xfrm>
          <a:prstGeom prst="rect">
            <a:avLst/>
          </a:prstGeom>
        </p:spPr>
        <p:txBody>
          <a:bodyPr>
            <a:normAutofit/>
          </a:bodyPr>
          <a:lstStyle/>
          <a:p>
            <a:r>
              <a:rPr lang="en-US" sz="4000" b="1" dirty="0">
                <a:solidFill>
                  <a:schemeClr val="tx1"/>
                </a:solidFill>
                <a:latin typeface="Tropiline" pitchFamily="50" charset="0"/>
              </a:rPr>
              <a:t>Services Provided by Accounts Payable</a:t>
            </a:r>
          </a:p>
        </p:txBody>
      </p:sp>
      <p:sp>
        <p:nvSpPr>
          <p:cNvPr id="6" name="TextBox 5">
            <a:extLst>
              <a:ext uri="{FF2B5EF4-FFF2-40B4-BE49-F238E27FC236}">
                <a16:creationId xmlns:a16="http://schemas.microsoft.com/office/drawing/2014/main" id="{0D32923B-4329-4D2C-A294-F44B6432DF8D}"/>
              </a:ext>
            </a:extLst>
          </p:cNvPr>
          <p:cNvSpPr txBox="1"/>
          <p:nvPr/>
        </p:nvSpPr>
        <p:spPr>
          <a:xfrm>
            <a:off x="1092596" y="4939848"/>
            <a:ext cx="10768940" cy="461665"/>
          </a:xfrm>
          <a:prstGeom prst="rect">
            <a:avLst/>
          </a:prstGeom>
          <a:noFill/>
        </p:spPr>
        <p:txBody>
          <a:bodyPr wrap="square" rtlCol="0">
            <a:spAutoFit/>
          </a:bodyPr>
          <a:lstStyle/>
          <a:p>
            <a:r>
              <a:rPr lang="en-US" sz="2400" b="1" dirty="0">
                <a:solidFill>
                  <a:schemeClr val="accent1">
                    <a:lumMod val="75000"/>
                  </a:schemeClr>
                </a:solidFill>
              </a:rPr>
              <a:t>With all questions, email </a:t>
            </a:r>
            <a:r>
              <a:rPr lang="en-US" sz="2400" b="1" dirty="0" err="1">
                <a:solidFill>
                  <a:schemeClr val="accent1">
                    <a:lumMod val="75000"/>
                  </a:schemeClr>
                </a:solidFill>
              </a:rPr>
              <a:t>FHCpayables</a:t>
            </a:r>
            <a:r>
              <a:rPr lang="en-US" sz="2400" b="1" dirty="0">
                <a:solidFill>
                  <a:schemeClr val="accent1">
                    <a:lumMod val="75000"/>
                  </a:schemeClr>
                </a:solidFill>
              </a:rPr>
              <a:t>[region#]@deltagamma.org  </a:t>
            </a:r>
          </a:p>
        </p:txBody>
      </p:sp>
      <p:sp>
        <p:nvSpPr>
          <p:cNvPr id="8" name="TextBox 7">
            <a:extLst>
              <a:ext uri="{FF2B5EF4-FFF2-40B4-BE49-F238E27FC236}">
                <a16:creationId xmlns:a16="http://schemas.microsoft.com/office/drawing/2014/main" id="{9E986A5B-DCC1-4188-B1B2-ECED8C6743F4}"/>
              </a:ext>
            </a:extLst>
          </p:cNvPr>
          <p:cNvSpPr txBox="1"/>
          <p:nvPr/>
        </p:nvSpPr>
        <p:spPr>
          <a:xfrm>
            <a:off x="1092596" y="1949787"/>
            <a:ext cx="10191535" cy="3323987"/>
          </a:xfrm>
          <a:prstGeom prst="rect">
            <a:avLst/>
          </a:prstGeom>
          <a:noFill/>
        </p:spPr>
        <p:txBody>
          <a:bodyPr wrap="square" rtlCol="0">
            <a:spAutoFit/>
          </a:bodyPr>
          <a:lstStyle/>
          <a:p>
            <a:r>
              <a:rPr lang="en-US" sz="2400" b="1" dirty="0"/>
              <a:t>3 Accounts Payable Specialists and 1 support staff</a:t>
            </a:r>
          </a:p>
          <a:p>
            <a:endParaRPr lang="en-US" sz="2400" dirty="0"/>
          </a:p>
          <a:p>
            <a:pPr marL="285750" indent="-285750">
              <a:buFont typeface="Arial" panose="020B0604020202020204" pitchFamily="34" charset="0"/>
              <a:buChar char="•"/>
            </a:pPr>
            <a:r>
              <a:rPr lang="en-US" sz="2400" dirty="0"/>
              <a:t>Support House Corporation volunteers</a:t>
            </a:r>
          </a:p>
          <a:p>
            <a:pPr marL="285750" indent="-285750">
              <a:buFont typeface="Arial" panose="020B0604020202020204" pitchFamily="34" charset="0"/>
              <a:buChar char="•"/>
            </a:pPr>
            <a:r>
              <a:rPr lang="en-US" sz="2400" dirty="0"/>
              <a:t>Pay bills, reimburse expenses, review credit card purchases</a:t>
            </a:r>
          </a:p>
          <a:p>
            <a:pPr marL="285750" indent="-285750">
              <a:buFont typeface="Arial" panose="020B0604020202020204" pitchFamily="34" charset="0"/>
              <a:buChar char="•"/>
            </a:pPr>
            <a:r>
              <a:rPr lang="en-US" sz="2400" dirty="0"/>
              <a:t>Maintain House Corporation asset information</a:t>
            </a:r>
          </a:p>
          <a:p>
            <a:pPr marL="285750" indent="-285750">
              <a:buFont typeface="Arial" panose="020B0604020202020204" pitchFamily="34" charset="0"/>
              <a:buChar char="•"/>
            </a:pPr>
            <a:r>
              <a:rPr lang="en-US" sz="2400" dirty="0"/>
              <a:t>Manage House Corporation loans</a:t>
            </a:r>
          </a:p>
          <a:p>
            <a:pPr marL="285750" indent="-285750">
              <a:buFont typeface="Arial" panose="020B0604020202020204" pitchFamily="34" charset="0"/>
              <a:buChar char="•"/>
            </a:pPr>
            <a:r>
              <a:rPr lang="en-US" sz="2400" dirty="0"/>
              <a:t>Assist/track major projects and renovations</a:t>
            </a:r>
          </a:p>
          <a:p>
            <a:pPr marL="285750" indent="-285750">
              <a:buFont typeface="Arial" panose="020B0604020202020204" pitchFamily="34" charset="0"/>
              <a:buChar char="•"/>
            </a:pPr>
            <a:r>
              <a:rPr lang="en-US" sz="2400" dirty="0"/>
              <a:t>Assist/track insurance claims</a:t>
            </a:r>
          </a:p>
          <a:p>
            <a:endParaRPr lang="en-US" dirty="0"/>
          </a:p>
        </p:txBody>
      </p:sp>
    </p:spTree>
    <p:extLst>
      <p:ext uri="{BB962C8B-B14F-4D97-AF65-F5344CB8AC3E}">
        <p14:creationId xmlns:p14="http://schemas.microsoft.com/office/powerpoint/2010/main" val="2281294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D2975-5894-47F8-AB12-1293CD98A187}"/>
              </a:ext>
            </a:extLst>
          </p:cNvPr>
          <p:cNvSpPr>
            <a:spLocks noGrp="1"/>
          </p:cNvSpPr>
          <p:nvPr>
            <p:ph type="title" idx="4294967295"/>
          </p:nvPr>
        </p:nvSpPr>
        <p:spPr>
          <a:xfrm>
            <a:off x="979714" y="939892"/>
            <a:ext cx="5126389" cy="784406"/>
          </a:xfrm>
          <a:prstGeom prst="rect">
            <a:avLst/>
          </a:prstGeom>
        </p:spPr>
        <p:txBody>
          <a:bodyPr/>
          <a:lstStyle/>
          <a:p>
            <a:r>
              <a:rPr lang="en-US" sz="3500" b="1" dirty="0">
                <a:solidFill>
                  <a:schemeClr val="tx1"/>
                </a:solidFill>
                <a:latin typeface="Tropiline" pitchFamily="50" charset="0"/>
              </a:rPr>
              <a:t>Email communication</a:t>
            </a:r>
          </a:p>
        </p:txBody>
      </p:sp>
      <p:sp>
        <p:nvSpPr>
          <p:cNvPr id="3" name="Content Placeholder 2">
            <a:extLst>
              <a:ext uri="{FF2B5EF4-FFF2-40B4-BE49-F238E27FC236}">
                <a16:creationId xmlns:a16="http://schemas.microsoft.com/office/drawing/2014/main" id="{483881F0-5DE3-4272-A7F9-D47A812A08AB}"/>
              </a:ext>
            </a:extLst>
          </p:cNvPr>
          <p:cNvSpPr>
            <a:spLocks noGrp="1"/>
          </p:cNvSpPr>
          <p:nvPr>
            <p:ph idx="4294967295"/>
          </p:nvPr>
        </p:nvSpPr>
        <p:spPr>
          <a:xfrm>
            <a:off x="979714" y="1724298"/>
            <a:ext cx="10515600" cy="4351338"/>
          </a:xfrm>
          <a:prstGeom prst="rect">
            <a:avLst/>
          </a:prstGeom>
        </p:spPr>
        <p:txBody>
          <a:bodyPr/>
          <a:lstStyle/>
          <a:p>
            <a:pPr marL="0" indent="0">
              <a:buNone/>
            </a:pPr>
            <a:r>
              <a:rPr lang="en-US" dirty="0">
                <a:solidFill>
                  <a:schemeClr val="tx1"/>
                </a:solidFill>
                <a:latin typeface="Montserrat" panose="00000500000000000000" pitchFamily="2" charset="0"/>
              </a:rPr>
              <a:t>Sample email Subject Line:</a:t>
            </a:r>
          </a:p>
          <a:p>
            <a:pPr marL="0" indent="0">
              <a:buNone/>
            </a:pPr>
            <a:r>
              <a:rPr lang="en-US" dirty="0">
                <a:solidFill>
                  <a:schemeClr val="tx1"/>
                </a:solidFill>
                <a:latin typeface="Montserrat" panose="00000500000000000000" pitchFamily="2" charset="0"/>
              </a:rPr>
              <a:t>HC Name, HC#/Reg#, Invoice #, Amount</a:t>
            </a:r>
          </a:p>
          <a:p>
            <a:pPr marL="0" indent="0">
              <a:buNone/>
            </a:pPr>
            <a:r>
              <a:rPr lang="en-US" dirty="0">
                <a:solidFill>
                  <a:schemeClr val="tx1"/>
                </a:solidFill>
                <a:latin typeface="Montserrat" panose="00000500000000000000" pitchFamily="2" charset="0"/>
              </a:rPr>
              <a:t>Request, Full Name, Title </a:t>
            </a:r>
          </a:p>
          <a:p>
            <a:pPr marL="0" indent="0">
              <a:buNone/>
            </a:pPr>
            <a:endParaRPr lang="en-US" dirty="0"/>
          </a:p>
          <a:p>
            <a:endParaRPr lang="en-US" dirty="0"/>
          </a:p>
        </p:txBody>
      </p:sp>
      <p:pic>
        <p:nvPicPr>
          <p:cNvPr id="7" name="Picture 6">
            <a:extLst>
              <a:ext uri="{FF2B5EF4-FFF2-40B4-BE49-F238E27FC236}">
                <a16:creationId xmlns:a16="http://schemas.microsoft.com/office/drawing/2014/main" id="{AEB10E3A-AC1D-4EED-B161-7C1D7A16B557}"/>
              </a:ext>
            </a:extLst>
          </p:cNvPr>
          <p:cNvPicPr>
            <a:picLocks noChangeAspect="1"/>
          </p:cNvPicPr>
          <p:nvPr/>
        </p:nvPicPr>
        <p:blipFill>
          <a:blip r:embed="rId3"/>
          <a:stretch>
            <a:fillRect/>
          </a:stretch>
        </p:blipFill>
        <p:spPr>
          <a:xfrm>
            <a:off x="1447800" y="2968912"/>
            <a:ext cx="4122777" cy="2949196"/>
          </a:xfrm>
          <a:prstGeom prst="rect">
            <a:avLst/>
          </a:prstGeom>
        </p:spPr>
      </p:pic>
      <p:pic>
        <p:nvPicPr>
          <p:cNvPr id="9" name="Picture 8">
            <a:extLst>
              <a:ext uri="{FF2B5EF4-FFF2-40B4-BE49-F238E27FC236}">
                <a16:creationId xmlns:a16="http://schemas.microsoft.com/office/drawing/2014/main" id="{E20A9BFF-6F24-4766-9847-D703D634BB27}"/>
              </a:ext>
            </a:extLst>
          </p:cNvPr>
          <p:cNvPicPr>
            <a:picLocks noChangeAspect="1"/>
          </p:cNvPicPr>
          <p:nvPr/>
        </p:nvPicPr>
        <p:blipFill>
          <a:blip r:embed="rId4"/>
          <a:stretch>
            <a:fillRect/>
          </a:stretch>
        </p:blipFill>
        <p:spPr>
          <a:xfrm>
            <a:off x="6389131" y="1195018"/>
            <a:ext cx="4823155" cy="4723090"/>
          </a:xfrm>
          <a:prstGeom prst="rect">
            <a:avLst/>
          </a:prstGeom>
        </p:spPr>
      </p:pic>
    </p:spTree>
    <p:extLst>
      <p:ext uri="{BB962C8B-B14F-4D97-AF65-F5344CB8AC3E}">
        <p14:creationId xmlns:p14="http://schemas.microsoft.com/office/powerpoint/2010/main" val="18595220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1A9EC-062A-4C4F-9063-6050758DF5AA}"/>
              </a:ext>
            </a:extLst>
          </p:cNvPr>
          <p:cNvSpPr>
            <a:spLocks noGrp="1"/>
          </p:cNvSpPr>
          <p:nvPr>
            <p:ph type="title" idx="4294967295"/>
          </p:nvPr>
        </p:nvSpPr>
        <p:spPr>
          <a:xfrm>
            <a:off x="1177834" y="900702"/>
            <a:ext cx="10515600" cy="1325563"/>
          </a:xfrm>
          <a:prstGeom prst="rect">
            <a:avLst/>
          </a:prstGeom>
        </p:spPr>
        <p:txBody>
          <a:bodyPr/>
          <a:lstStyle/>
          <a:p>
            <a:r>
              <a:rPr lang="en-US" sz="3500" b="1" dirty="0">
                <a:solidFill>
                  <a:schemeClr val="tx1"/>
                </a:solidFill>
                <a:latin typeface="Tropiline" pitchFamily="50" charset="0"/>
              </a:rPr>
              <a:t>Invoice</a:t>
            </a:r>
            <a:br>
              <a:rPr lang="en-US" sz="3500" b="1" dirty="0">
                <a:solidFill>
                  <a:schemeClr val="tx1"/>
                </a:solidFill>
                <a:latin typeface="Tropiline" pitchFamily="50" charset="0"/>
              </a:rPr>
            </a:br>
            <a:r>
              <a:rPr lang="en-US" sz="3500" b="1" dirty="0">
                <a:solidFill>
                  <a:schemeClr val="tx1"/>
                </a:solidFill>
                <a:latin typeface="Tropiline" pitchFamily="50" charset="0"/>
              </a:rPr>
              <a:t>Payments</a:t>
            </a:r>
          </a:p>
        </p:txBody>
      </p:sp>
      <p:graphicFrame>
        <p:nvGraphicFramePr>
          <p:cNvPr id="3" name="Object 2">
            <a:extLst>
              <a:ext uri="{FF2B5EF4-FFF2-40B4-BE49-F238E27FC236}">
                <a16:creationId xmlns:a16="http://schemas.microsoft.com/office/drawing/2014/main" id="{8901105E-6AC3-4F84-8AEC-4A2DAF8C77EF}"/>
              </a:ext>
            </a:extLst>
          </p:cNvPr>
          <p:cNvGraphicFramePr>
            <a:graphicFrameLocks noChangeAspect="1"/>
          </p:cNvGraphicFramePr>
          <p:nvPr>
            <p:extLst>
              <p:ext uri="{D42A27DB-BD31-4B8C-83A1-F6EECF244321}">
                <p14:modId xmlns:p14="http://schemas.microsoft.com/office/powerpoint/2010/main" val="2366532617"/>
              </p:ext>
            </p:extLst>
          </p:nvPr>
        </p:nvGraphicFramePr>
        <p:xfrm>
          <a:off x="1330325" y="1316038"/>
          <a:ext cx="10723563" cy="5472112"/>
        </p:xfrm>
        <a:graphic>
          <a:graphicData uri="http://schemas.openxmlformats.org/presentationml/2006/ole">
            <mc:AlternateContent xmlns:mc="http://schemas.openxmlformats.org/markup-compatibility/2006">
              <mc:Choice xmlns:v="urn:schemas-microsoft-com:vml" Requires="v">
                <p:oleObj spid="_x0000_s1123" name="Document" r:id="rId4" imgW="9364536" imgH="4798023" progId="Word.Document.12">
                  <p:embed/>
                </p:oleObj>
              </mc:Choice>
              <mc:Fallback>
                <p:oleObj name="Document" r:id="rId4" imgW="9364536" imgH="4798023" progId="Word.Document.12">
                  <p:embed/>
                  <p:pic>
                    <p:nvPicPr>
                      <p:cNvPr id="6" name="Object 5">
                        <a:extLst>
                          <a:ext uri="{FF2B5EF4-FFF2-40B4-BE49-F238E27FC236}">
                            <a16:creationId xmlns:a16="http://schemas.microsoft.com/office/drawing/2014/main" id="{DC0CA50C-B66E-4B79-B730-550457754753}"/>
                          </a:ext>
                        </a:extLst>
                      </p:cNvPr>
                      <p:cNvPicPr/>
                      <p:nvPr/>
                    </p:nvPicPr>
                    <p:blipFill>
                      <a:blip r:embed="rId5"/>
                      <a:stretch>
                        <a:fillRect/>
                      </a:stretch>
                    </p:blipFill>
                    <p:spPr>
                      <a:xfrm>
                        <a:off x="1330325" y="1316038"/>
                        <a:ext cx="10723563" cy="5472112"/>
                      </a:xfrm>
                      <a:prstGeom prst="rect">
                        <a:avLst/>
                      </a:prstGeom>
                    </p:spPr>
                  </p:pic>
                </p:oleObj>
              </mc:Fallback>
            </mc:AlternateContent>
          </a:graphicData>
        </a:graphic>
      </p:graphicFrame>
    </p:spTree>
    <p:extLst>
      <p:ext uri="{BB962C8B-B14F-4D97-AF65-F5344CB8AC3E}">
        <p14:creationId xmlns:p14="http://schemas.microsoft.com/office/powerpoint/2010/main" val="2788826602"/>
      </p:ext>
    </p:extLst>
  </p:cSld>
  <p:clrMapOvr>
    <a:masterClrMapping/>
  </p:clrMapOvr>
</p:sld>
</file>

<file path=ppt/theme/theme1.xml><?xml version="1.0" encoding="utf-8"?>
<a:theme xmlns:a="http://schemas.openxmlformats.org/drawingml/2006/main" name="White Space">
  <a:themeElements>
    <a:clrScheme name="Delta Gamma Brand">
      <a:dk1>
        <a:srgbClr val="00205B"/>
      </a:dk1>
      <a:lt1>
        <a:sysClr val="window" lastClr="FFFFFF"/>
      </a:lt1>
      <a:dk2>
        <a:srgbClr val="E69B93"/>
      </a:dk2>
      <a:lt2>
        <a:srgbClr val="FDE4DF"/>
      </a:lt2>
      <a:accent1>
        <a:srgbClr val="B88F52"/>
      </a:accent1>
      <a:accent2>
        <a:srgbClr val="436E60"/>
      </a:accent2>
      <a:accent3>
        <a:srgbClr val="0A718D"/>
      </a:accent3>
      <a:accent4>
        <a:srgbClr val="954764"/>
      </a:accent4>
      <a:accent5>
        <a:srgbClr val="FABBCB"/>
      </a:accent5>
      <a:accent6>
        <a:srgbClr val="DCB073"/>
      </a:accent6>
      <a:hlink>
        <a:srgbClr val="0056A3"/>
      </a:hlink>
      <a:folHlink>
        <a:srgbClr val="954764"/>
      </a:folHlink>
    </a:clrScheme>
    <a:fontScheme name="Custom 2">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7" id="{D119D486-12C2-4E51-A9C6-BD3C0A77BA32}" vid="{F5F92647-2CFC-4641-BB9A-B89EF9615F7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HCS Powerpoint</Template>
  <TotalTime>1930</TotalTime>
  <Words>6108</Words>
  <Application>Microsoft Office PowerPoint</Application>
  <PresentationFormat>Widescreen</PresentationFormat>
  <Paragraphs>429</Paragraphs>
  <Slides>22</Slides>
  <Notes>22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31" baseType="lpstr">
      <vt:lpstr>Arial</vt:lpstr>
      <vt:lpstr>Avenir Next</vt:lpstr>
      <vt:lpstr>Billy Ohio</vt:lpstr>
      <vt:lpstr>Calibri</vt:lpstr>
      <vt:lpstr>Georgia</vt:lpstr>
      <vt:lpstr>Montserrat</vt:lpstr>
      <vt:lpstr>Tropiline</vt:lpstr>
      <vt:lpstr>White Space</vt:lpstr>
      <vt:lpstr>Document</vt:lpstr>
      <vt:lpstr>Everything Accounts Payable House Corporation Summit 2020</vt:lpstr>
      <vt:lpstr>PowerPoint Presentation</vt:lpstr>
      <vt:lpstr>Accounts Payable Specialists</vt:lpstr>
      <vt:lpstr>PowerPoint Presentation</vt:lpstr>
      <vt:lpstr>Accounts Payable Team</vt:lpstr>
      <vt:lpstr>PowerPoint Presentation</vt:lpstr>
      <vt:lpstr>Services Provided by Accounts Payable</vt:lpstr>
      <vt:lpstr>Email communication</vt:lpstr>
      <vt:lpstr>Invoice Payments</vt:lpstr>
      <vt:lpstr>Accounts Payable by Region</vt:lpstr>
      <vt:lpstr>Reimbursement</vt:lpstr>
      <vt:lpstr>Reimbursement Expense Form</vt:lpstr>
      <vt:lpstr>Chapter vs. House Corporation</vt:lpstr>
      <vt:lpstr>PowerPoint Presentation</vt:lpstr>
      <vt:lpstr>Service Vendors</vt:lpstr>
      <vt:lpstr>PowerPoint Presentation</vt:lpstr>
      <vt:lpstr>PowerPoint Presentation</vt:lpstr>
      <vt:lpstr>Vendor vs. Employee</vt:lpstr>
      <vt:lpstr>Is Your Vendor Online?</vt:lpstr>
      <vt:lpstr>Asset Listing</vt:lpstr>
      <vt:lpstr>New Purchase  Details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Everything Accounts Payable</dc:title>
  <dc:creator>Jamie Cook</dc:creator>
  <cp:lastModifiedBy>Laurie Ruggles</cp:lastModifiedBy>
  <cp:revision>238</cp:revision>
  <cp:lastPrinted>2019-09-16T17:51:33Z</cp:lastPrinted>
  <dcterms:created xsi:type="dcterms:W3CDTF">2018-06-14T17:30:52Z</dcterms:created>
  <dcterms:modified xsi:type="dcterms:W3CDTF">2020-10-18T18:10:22Z</dcterms:modified>
</cp:coreProperties>
</file>