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7" r:id="rId4"/>
    <p:sldId id="259" r:id="rId5"/>
    <p:sldId id="260" r:id="rId6"/>
    <p:sldId id="262" r:id="rId7"/>
    <p:sldId id="263" r:id="rId8"/>
    <p:sldId id="264" r:id="rId9"/>
    <p:sldId id="265" r:id="rId10"/>
    <p:sldId id="266" r:id="rId11"/>
    <p:sldId id="267" r:id="rId12"/>
    <p:sldId id="268" r:id="rId13"/>
    <p:sldId id="269" r:id="rId14"/>
    <p:sldId id="271" r:id="rId15"/>
    <p:sldId id="270" r:id="rId16"/>
    <p:sldId id="272" r:id="rId17"/>
    <p:sldId id="273" r:id="rId18"/>
    <p:sldId id="277" r:id="rId19"/>
    <p:sldId id="280" r:id="rId20"/>
    <p:sldId id="274" r:id="rId21"/>
    <p:sldId id="275" r:id="rId22"/>
  </p:sldIdLst>
  <p:sldSz cx="3657600" cy="2743200"/>
  <p:notesSz cx="3657600" cy="2743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94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94"/>
  </p:normalViewPr>
  <p:slideViewPr>
    <p:cSldViewPr>
      <p:cViewPr varScale="1">
        <p:scale>
          <a:sx n="201" d="100"/>
          <a:sy n="201" d="100"/>
        </p:scale>
        <p:origin x="1579" y="125"/>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4" r:id="rId2"/>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724FDC-51DC-4543-8D0B-44B8ABD80B7D}"/>
              </a:ext>
            </a:extLst>
          </p:cNvPr>
          <p:cNvSpPr/>
          <p:nvPr/>
        </p:nvSpPr>
        <p:spPr>
          <a:xfrm>
            <a:off x="1295400" y="914400"/>
            <a:ext cx="2133600" cy="1338828"/>
          </a:xfrm>
          <a:prstGeom prst="rect">
            <a:avLst/>
          </a:prstGeom>
        </p:spPr>
        <p:txBody>
          <a:bodyPr wrap="square">
            <a:spAutoFit/>
          </a:bodyPr>
          <a:lstStyle/>
          <a:p>
            <a:pPr>
              <a:spcAft>
                <a:spcPts val="600"/>
              </a:spcAft>
            </a:pPr>
            <a:r>
              <a:rPr lang="en-US" sz="2000" b="1" i="0" dirty="0">
                <a:solidFill>
                  <a:srgbClr val="DC948A"/>
                </a:solidFill>
                <a:effectLst/>
                <a:latin typeface="Georgia" panose="02040502050405020303" pitchFamily="18" charset="0"/>
              </a:rPr>
              <a:t>Formal Transition Workshop</a:t>
            </a:r>
          </a:p>
          <a:p>
            <a:pPr>
              <a:spcAft>
                <a:spcPts val="600"/>
              </a:spcAft>
            </a:pPr>
            <a:endParaRPr lang="en-US" sz="1600" b="1" i="0" dirty="0">
              <a:solidFill>
                <a:srgbClr val="DC948A"/>
              </a:solidFill>
              <a:effectLst/>
              <a:latin typeface="Tropiline Black" pitchFamily="2" charset="0"/>
            </a:endParaRPr>
          </a:p>
        </p:txBody>
      </p:sp>
      <p:pic>
        <p:nvPicPr>
          <p:cNvPr id="10" name="Picture 9" descr="A picture containing drawing, sign&#10;&#10;Description automatically generated">
            <a:extLst>
              <a:ext uri="{FF2B5EF4-FFF2-40B4-BE49-F238E27FC236}">
                <a16:creationId xmlns:a16="http://schemas.microsoft.com/office/drawing/2014/main" id="{B00C2417-6560-0B48-9D5E-3D19E26795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71600" y="609600"/>
            <a:ext cx="1219200" cy="212578"/>
          </a:xfrm>
          <a:prstGeom prst="rect">
            <a:avLst/>
          </a:prstGeom>
        </p:spPr>
      </p:pic>
    </p:spTree>
    <p:extLst>
      <p:ext uri="{BB962C8B-B14F-4D97-AF65-F5344CB8AC3E}">
        <p14:creationId xmlns:p14="http://schemas.microsoft.com/office/powerpoint/2010/main" val="3438280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DD60BB-7D5D-4644-B608-626FE3B22E6C}"/>
              </a:ext>
            </a:extLst>
          </p:cNvPr>
          <p:cNvSpPr/>
          <p:nvPr/>
        </p:nvSpPr>
        <p:spPr>
          <a:xfrm>
            <a:off x="381000" y="325159"/>
            <a:ext cx="3200400" cy="1323439"/>
          </a:xfrm>
          <a:prstGeom prst="rect">
            <a:avLst/>
          </a:prstGeom>
        </p:spPr>
        <p:txBody>
          <a:bodyPr wrap="square">
            <a:spAutoFit/>
          </a:bodyPr>
          <a:lstStyle/>
          <a:p>
            <a:pPr>
              <a:spcAft>
                <a:spcPts val="600"/>
              </a:spcAft>
            </a:pPr>
            <a:r>
              <a:rPr lang="en-US" sz="1200" b="1" dirty="0">
                <a:solidFill>
                  <a:srgbClr val="DC948A"/>
                </a:solidFill>
                <a:latin typeface="Georgia" panose="02040502050405020303" pitchFamily="18" charset="0"/>
              </a:rPr>
              <a:t>Evaluating Committee (EVC)</a:t>
            </a:r>
          </a:p>
          <a:p>
            <a:pPr>
              <a:spcAft>
                <a:spcPts val="600"/>
              </a:spcAft>
            </a:pPr>
            <a:r>
              <a:rPr lang="en-US" sz="800" i="0" dirty="0">
                <a:solidFill>
                  <a:srgbClr val="002060"/>
                </a:solidFill>
                <a:effectLst/>
                <a:latin typeface="Georgia" panose="02040502050405020303" pitchFamily="18" charset="0"/>
              </a:rPr>
              <a:t>What does EVC do?</a:t>
            </a:r>
          </a:p>
          <a:p>
            <a:pPr marL="171450" indent="-171450">
              <a:spcAft>
                <a:spcPts val="600"/>
              </a:spcAft>
              <a:buFont typeface="Arial" panose="020B0604020202020204" pitchFamily="34" charset="0"/>
              <a:buChar char="•"/>
            </a:pPr>
            <a:r>
              <a:rPr lang="en-US" sz="800" i="0" dirty="0">
                <a:solidFill>
                  <a:srgbClr val="002060"/>
                </a:solidFill>
                <a:effectLst/>
                <a:latin typeface="Georgia" panose="02040502050405020303" pitchFamily="18" charset="0"/>
              </a:rPr>
              <a:t>Plans and executes all recruitment preparation workshops</a:t>
            </a:r>
          </a:p>
          <a:p>
            <a:pPr marL="171450" indent="-171450">
              <a:spcAft>
                <a:spcPts val="600"/>
              </a:spcAft>
              <a:buFont typeface="Arial" panose="020B0604020202020204" pitchFamily="34" charset="0"/>
              <a:buChar char="•"/>
            </a:pPr>
            <a:r>
              <a:rPr lang="en-US" sz="800" i="0" dirty="0">
                <a:solidFill>
                  <a:srgbClr val="002060"/>
                </a:solidFill>
                <a:effectLst/>
                <a:latin typeface="Georgia" panose="02040502050405020303" pitchFamily="18" charset="0"/>
              </a:rPr>
              <a:t>Plans and executes all things related to recruitment including recruitment rounds, Sponsor Forms, Membership Selection Criteria, etc.</a:t>
            </a:r>
          </a:p>
          <a:p>
            <a:pPr>
              <a:spcAft>
                <a:spcPts val="600"/>
              </a:spcAft>
            </a:pPr>
            <a:endParaRPr lang="en-US" sz="800" i="0" dirty="0">
              <a:solidFill>
                <a:srgbClr val="002060"/>
              </a:solidFill>
              <a:effectLst/>
              <a:latin typeface="Georgia" panose="02040502050405020303" pitchFamily="18" charset="0"/>
            </a:endParaRPr>
          </a:p>
        </p:txBody>
      </p:sp>
      <p:pic>
        <p:nvPicPr>
          <p:cNvPr id="4" name="Picture 3">
            <a:extLst>
              <a:ext uri="{FF2B5EF4-FFF2-40B4-BE49-F238E27FC236}">
                <a16:creationId xmlns:a16="http://schemas.microsoft.com/office/drawing/2014/main" id="{74B415B9-BF92-4151-83BA-23983F35559E}"/>
              </a:ext>
            </a:extLst>
          </p:cNvPr>
          <p:cNvPicPr>
            <a:picLocks noChangeAspect="1"/>
          </p:cNvPicPr>
          <p:nvPr/>
        </p:nvPicPr>
        <p:blipFill>
          <a:blip r:embed="rId2"/>
          <a:stretch>
            <a:fillRect/>
          </a:stretch>
        </p:blipFill>
        <p:spPr>
          <a:xfrm>
            <a:off x="1524000" y="1397410"/>
            <a:ext cx="1828800" cy="1237017"/>
          </a:xfrm>
          <a:prstGeom prst="rect">
            <a:avLst/>
          </a:prstGeom>
        </p:spPr>
      </p:pic>
    </p:spTree>
    <p:extLst>
      <p:ext uri="{BB962C8B-B14F-4D97-AF65-F5344CB8AC3E}">
        <p14:creationId xmlns:p14="http://schemas.microsoft.com/office/powerpoint/2010/main" val="4019916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8187C8B-A9EF-4A7C-8DD8-786832B36E4C}"/>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Advisory Team</a:t>
            </a:r>
          </a:p>
          <a:p>
            <a:pPr marL="171450" indent="-171450">
              <a:buFont typeface="Arial" panose="020B0604020202020204" pitchFamily="34" charset="0"/>
              <a:buChar char="•"/>
              <a:defRPr/>
            </a:pPr>
            <a:r>
              <a:rPr lang="en-US" sz="900" kern="0" dirty="0">
                <a:solidFill>
                  <a:srgbClr val="002060"/>
                </a:solidFill>
                <a:latin typeface="+mj-lt"/>
              </a:rPr>
              <a:t>The advisory team is made up of local alumnae who volunteer their time and service to support a collegiate chapter</a:t>
            </a:r>
          </a:p>
          <a:p>
            <a:pPr marL="171450" indent="-171450">
              <a:buFont typeface="Arial" panose="020B0604020202020204" pitchFamily="34" charset="0"/>
              <a:buChar char="•"/>
              <a:defRPr/>
            </a:pPr>
            <a:r>
              <a:rPr lang="en-US" sz="900" kern="0" dirty="0">
                <a:solidFill>
                  <a:srgbClr val="002060"/>
                </a:solidFill>
                <a:latin typeface="+mj-lt"/>
              </a:rPr>
              <a:t>Each advisory team has an advisory team chairman (ATC) that oversees the other advisers, serves on multiple boards, if needed, and is the main point of contact for the chapter and the chapter’s regional team.</a:t>
            </a:r>
          </a:p>
          <a:p>
            <a:pPr>
              <a:defRPr/>
            </a:pPr>
            <a:endParaRPr lang="en-US" sz="900" kern="0" dirty="0">
              <a:solidFill>
                <a:srgbClr val="002060"/>
              </a:solidFill>
              <a:latin typeface="+mj-lt"/>
            </a:endParaRPr>
          </a:p>
          <a:p>
            <a:pPr algn="ctr">
              <a:defRPr/>
            </a:pPr>
            <a:r>
              <a:rPr lang="en-US" sz="900" kern="0" dirty="0">
                <a:solidFill>
                  <a:srgbClr val="002060"/>
                </a:solidFill>
                <a:latin typeface="+mj-lt"/>
              </a:rPr>
              <a:t>Take a look now in Anchorbase to see what other women support your chapter.</a:t>
            </a:r>
          </a:p>
        </p:txBody>
      </p:sp>
    </p:spTree>
    <p:extLst>
      <p:ext uri="{BB962C8B-B14F-4D97-AF65-F5344CB8AC3E}">
        <p14:creationId xmlns:p14="http://schemas.microsoft.com/office/powerpoint/2010/main" val="248957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D6BD495-5CF0-45BC-8942-CA7D598ABA33}"/>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Advisory Team</a:t>
            </a:r>
          </a:p>
          <a:p>
            <a:pPr marL="171450" indent="-171450">
              <a:buFont typeface="Arial" panose="020B0604020202020204" pitchFamily="34" charset="0"/>
              <a:buChar char="•"/>
              <a:defRPr/>
            </a:pPr>
            <a:r>
              <a:rPr lang="en-US" sz="900" kern="0" dirty="0">
                <a:solidFill>
                  <a:srgbClr val="002060"/>
                </a:solidFill>
                <a:latin typeface="+mj-lt"/>
              </a:rPr>
              <a:t>Use this slide to write out the names and contact information for your chapter advisers. </a:t>
            </a:r>
          </a:p>
        </p:txBody>
      </p:sp>
    </p:spTree>
    <p:extLst>
      <p:ext uri="{BB962C8B-B14F-4D97-AF65-F5344CB8AC3E}">
        <p14:creationId xmlns:p14="http://schemas.microsoft.com/office/powerpoint/2010/main" val="2882502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5C50002-2C2A-4A16-B292-550256AA1126}"/>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House Corporation Board</a:t>
            </a:r>
          </a:p>
          <a:p>
            <a:pPr>
              <a:defRPr/>
            </a:pPr>
            <a:r>
              <a:rPr lang="en-US" sz="800" kern="0" dirty="0">
                <a:solidFill>
                  <a:srgbClr val="002060"/>
                </a:solidFill>
                <a:latin typeface="+mj-lt"/>
              </a:rPr>
              <a:t>Who is on House Corporation Board from the collegiate chapter?</a:t>
            </a:r>
          </a:p>
          <a:p>
            <a:pPr marL="171450" indent="-171450">
              <a:buFont typeface="Arial" panose="020B0604020202020204" pitchFamily="34" charset="0"/>
              <a:buChar char="•"/>
              <a:defRPr/>
            </a:pPr>
            <a:r>
              <a:rPr lang="en-US" sz="800" kern="0" dirty="0">
                <a:solidFill>
                  <a:srgbClr val="002060"/>
                </a:solidFill>
                <a:latin typeface="+mj-lt"/>
              </a:rPr>
              <a:t>ATC, chapter president, vp: finance and director of house management.</a:t>
            </a:r>
          </a:p>
          <a:p>
            <a:pPr>
              <a:defRPr/>
            </a:pPr>
            <a:r>
              <a:rPr lang="en-US" sz="800" kern="0" dirty="0">
                <a:solidFill>
                  <a:srgbClr val="002060"/>
                </a:solidFill>
                <a:latin typeface="+mj-lt"/>
              </a:rPr>
              <a:t>What does House Corporation do?</a:t>
            </a:r>
          </a:p>
          <a:p>
            <a:pPr marL="171450" indent="-171450">
              <a:buFont typeface="Arial" panose="020B0604020202020204" pitchFamily="34" charset="0"/>
              <a:buChar char="•"/>
              <a:defRPr/>
            </a:pPr>
            <a:r>
              <a:rPr lang="en-US" sz="800" kern="0" dirty="0">
                <a:solidFill>
                  <a:srgbClr val="002060"/>
                </a:solidFill>
                <a:latin typeface="+mj-lt"/>
              </a:rPr>
              <a:t>House Corp. “rents” the property to the chapter in a landlord-tenant relationship. A lease agreement is signed annually between House Corp. and the chapter.</a:t>
            </a:r>
          </a:p>
          <a:p>
            <a:pPr>
              <a:defRPr/>
            </a:pPr>
            <a:endParaRPr lang="en-US" sz="800" kern="0" dirty="0">
              <a:solidFill>
                <a:srgbClr val="002060"/>
              </a:solidFill>
              <a:latin typeface="+mj-lt"/>
            </a:endParaRPr>
          </a:p>
          <a:p>
            <a:pPr>
              <a:defRPr/>
            </a:pPr>
            <a:r>
              <a:rPr lang="en-US" sz="800" kern="0" dirty="0">
                <a:solidFill>
                  <a:srgbClr val="002060"/>
                </a:solidFill>
                <a:latin typeface="+mj-lt"/>
              </a:rPr>
              <a:t>Take a look in Anchorbase to see who the alumnae are that serve on your House Corp.</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602217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D6BD495-5CF0-45BC-8942-CA7D598ABA33}"/>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House Corporation Board</a:t>
            </a:r>
          </a:p>
          <a:p>
            <a:pPr marL="171450" indent="-171450">
              <a:buFont typeface="Arial" panose="020B0604020202020204" pitchFamily="34" charset="0"/>
              <a:buChar char="•"/>
              <a:defRPr/>
            </a:pPr>
            <a:r>
              <a:rPr lang="en-US" sz="900" kern="0" dirty="0">
                <a:solidFill>
                  <a:srgbClr val="002060"/>
                </a:solidFill>
                <a:latin typeface="+mj-lt"/>
              </a:rPr>
              <a:t>Use this slide to write out the names and contact information for your house corporation board members. </a:t>
            </a:r>
          </a:p>
        </p:txBody>
      </p:sp>
    </p:spTree>
    <p:extLst>
      <p:ext uri="{BB962C8B-B14F-4D97-AF65-F5344CB8AC3E}">
        <p14:creationId xmlns:p14="http://schemas.microsoft.com/office/powerpoint/2010/main" val="410317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B54CC38B-AB8D-40BD-80B8-A00922B02C10}"/>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Delta Gamma Structure</a:t>
            </a:r>
          </a:p>
          <a:p>
            <a:pPr>
              <a:defRPr/>
            </a:pPr>
            <a:r>
              <a:rPr lang="en-US" sz="800" kern="0" dirty="0">
                <a:solidFill>
                  <a:schemeClr val="accent4"/>
                </a:solidFill>
                <a:latin typeface="+mj-lt"/>
              </a:rPr>
              <a:t>FRATERNITY COUNCIL</a:t>
            </a:r>
          </a:p>
          <a:p>
            <a:pPr marL="171450" indent="-171450">
              <a:buFont typeface="Arial" panose="020B0604020202020204" pitchFamily="34" charset="0"/>
              <a:buChar char="•"/>
              <a:defRPr/>
            </a:pPr>
            <a:r>
              <a:rPr lang="en-US" sz="900" kern="0" dirty="0">
                <a:solidFill>
                  <a:srgbClr val="002060"/>
                </a:solidFill>
                <a:latin typeface="+mj-lt"/>
              </a:rPr>
              <a:t>There are seven women on Delta Gamma’s Council. They oversee all the Fraternity-wide initiatives and big picture of Delta Gamma to help our Fraternity to continue to move forward. </a:t>
            </a:r>
          </a:p>
          <a:p>
            <a:pPr marL="171450" indent="-171450">
              <a:buFont typeface="Arial" panose="020B0604020202020204" pitchFamily="34" charset="0"/>
              <a:buChar char="•"/>
              <a:defRPr/>
            </a:pPr>
            <a:r>
              <a:rPr lang="en-US" sz="900" kern="0" dirty="0">
                <a:solidFill>
                  <a:srgbClr val="002060"/>
                </a:solidFill>
                <a:latin typeface="+mj-lt"/>
              </a:rPr>
              <a:t>Fraternity President, Treasurer, Council Trustee: Collegians, Council Trustee: Alumnae, Council Trustee: Fraternity Programming, Council Trustee: Membership and Council Trustee: Communications.</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1471469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4C514B8-8A56-46C7-A5BA-03C62B6CC20A}"/>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Delta Gamma Structure</a:t>
            </a:r>
          </a:p>
          <a:p>
            <a:pPr>
              <a:defRPr/>
            </a:pPr>
            <a:r>
              <a:rPr lang="en-US" sz="800" kern="0" dirty="0">
                <a:solidFill>
                  <a:schemeClr val="accent4"/>
                </a:solidFill>
                <a:latin typeface="+mj-lt"/>
              </a:rPr>
              <a:t>FRATERNITY DIRECTORS</a:t>
            </a:r>
          </a:p>
          <a:p>
            <a:pPr marL="171450" indent="-171450">
              <a:buFont typeface="Arial" panose="020B0604020202020204" pitchFamily="34" charset="0"/>
              <a:buChar char="•"/>
              <a:defRPr/>
            </a:pPr>
            <a:r>
              <a:rPr lang="en-US" sz="900" kern="0" dirty="0">
                <a:solidFill>
                  <a:srgbClr val="002060"/>
                </a:solidFill>
                <a:latin typeface="+mj-lt"/>
              </a:rPr>
              <a:t>Under Council are our Fraternity Directors. These Directors are considered subject matter experts in their respective areas. </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2710824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364571F-F03D-439D-A102-F800C3FD5D4F}"/>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Delta Gamma Structure</a:t>
            </a:r>
          </a:p>
          <a:p>
            <a:pPr>
              <a:defRPr/>
            </a:pPr>
            <a:r>
              <a:rPr lang="en-US" sz="800" kern="0" dirty="0">
                <a:solidFill>
                  <a:schemeClr val="accent4"/>
                </a:solidFill>
                <a:latin typeface="+mj-lt"/>
              </a:rPr>
              <a:t>REGIONAL TEAMS</a:t>
            </a:r>
          </a:p>
          <a:p>
            <a:pPr>
              <a:defRPr/>
            </a:pPr>
            <a:r>
              <a:rPr lang="en-US" sz="700" kern="0" dirty="0">
                <a:solidFill>
                  <a:srgbClr val="002060"/>
                </a:solidFill>
                <a:latin typeface="+mj-lt"/>
              </a:rPr>
              <a:t>Regional Teams are made up of:</a:t>
            </a:r>
          </a:p>
          <a:p>
            <a:pPr marL="171450" indent="-171450">
              <a:buFont typeface="Arial" panose="020B0604020202020204" pitchFamily="34" charset="0"/>
              <a:buChar char="•"/>
              <a:defRPr/>
            </a:pPr>
            <a:r>
              <a:rPr lang="en-US" sz="700" kern="0" dirty="0">
                <a:solidFill>
                  <a:srgbClr val="002060"/>
                </a:solidFill>
                <a:latin typeface="+mj-lt"/>
              </a:rPr>
              <a:t>Regional Director (RD)</a:t>
            </a:r>
          </a:p>
          <a:p>
            <a:pPr marL="171450" indent="-171450">
              <a:buFont typeface="Arial" panose="020B0604020202020204" pitchFamily="34" charset="0"/>
              <a:buChar char="•"/>
              <a:defRPr/>
            </a:pPr>
            <a:r>
              <a:rPr lang="en-US" sz="700" kern="0" dirty="0">
                <a:solidFill>
                  <a:srgbClr val="002060"/>
                </a:solidFill>
                <a:latin typeface="+mj-lt"/>
              </a:rPr>
              <a:t>Regional Collegiate Specialist (RCS)/ Council Appointed Coordinator (CAC)/ New Chapter Coordinator (NCC)</a:t>
            </a:r>
          </a:p>
          <a:p>
            <a:pPr marL="171450" indent="-171450">
              <a:buFont typeface="Arial" panose="020B0604020202020204" pitchFamily="34" charset="0"/>
              <a:buChar char="•"/>
              <a:defRPr/>
            </a:pPr>
            <a:r>
              <a:rPr lang="en-US" sz="700" kern="0" dirty="0">
                <a:solidFill>
                  <a:srgbClr val="002060"/>
                </a:solidFill>
                <a:latin typeface="+mj-lt"/>
              </a:rPr>
              <a:t>Regional Finance Specialist (RFS)/ New Chapter Finance Coordinator (NCFC)</a:t>
            </a:r>
          </a:p>
          <a:p>
            <a:pPr marL="171450" indent="-171450">
              <a:buFont typeface="Arial" panose="020B0604020202020204" pitchFamily="34" charset="0"/>
              <a:buChar char="•"/>
              <a:defRPr/>
            </a:pPr>
            <a:r>
              <a:rPr lang="en-US" sz="700" kern="0" dirty="0">
                <a:solidFill>
                  <a:srgbClr val="002060"/>
                </a:solidFill>
                <a:latin typeface="+mj-lt"/>
              </a:rPr>
              <a:t>Regional Collegiate Recruitment Specialist (RCRS)/ Collegiate Recruitment Consultant (CRC)/ New Chapter Recruitment Coordinator (NCRC)</a:t>
            </a:r>
          </a:p>
          <a:p>
            <a:pPr marL="171450" indent="-171450">
              <a:buFont typeface="Arial" panose="020B0604020202020204" pitchFamily="34" charset="0"/>
              <a:buChar char="•"/>
              <a:defRPr/>
            </a:pPr>
            <a:r>
              <a:rPr lang="en-US" sz="700" kern="0" dirty="0">
                <a:solidFill>
                  <a:srgbClr val="002060"/>
                </a:solidFill>
                <a:latin typeface="+mj-lt"/>
              </a:rPr>
              <a:t>Regional Housing Specialist (RHS)</a:t>
            </a:r>
          </a:p>
          <a:p>
            <a:pPr marL="171450" indent="-171450">
              <a:buFont typeface="Arial" panose="020B0604020202020204" pitchFamily="34" charset="0"/>
              <a:buChar char="•"/>
              <a:defRPr/>
            </a:pPr>
            <a:r>
              <a:rPr lang="en-US" sz="700" kern="0" dirty="0">
                <a:solidFill>
                  <a:srgbClr val="002060"/>
                </a:solidFill>
                <a:latin typeface="+mj-lt"/>
              </a:rPr>
              <a:t>Regional Foundation Coordinator (RFNC)</a:t>
            </a:r>
          </a:p>
          <a:p>
            <a:pPr marL="171450" indent="-171450">
              <a:buFont typeface="Arial" panose="020B0604020202020204" pitchFamily="34" charset="0"/>
              <a:buChar char="•"/>
              <a:defRPr/>
            </a:pPr>
            <a:r>
              <a:rPr lang="en-US" sz="700" kern="0" dirty="0">
                <a:solidFill>
                  <a:srgbClr val="002060"/>
                </a:solidFill>
                <a:latin typeface="+mj-lt"/>
              </a:rPr>
              <a:t>Regional Alumnae Specialists (RAS)</a:t>
            </a:r>
          </a:p>
          <a:p>
            <a:pPr marL="171450" indent="-171450">
              <a:buFont typeface="Arial" panose="020B0604020202020204" pitchFamily="34" charset="0"/>
              <a:buChar char="•"/>
              <a:defRPr/>
            </a:pPr>
            <a:r>
              <a:rPr lang="en-US" sz="700" kern="0" dirty="0">
                <a:solidFill>
                  <a:srgbClr val="002060"/>
                </a:solidFill>
                <a:latin typeface="+mj-lt"/>
              </a:rPr>
              <a:t>Panhellenic Support Specialist (PSS)</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855023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24175F7-2696-437F-AFFD-6FDA7160AD69}"/>
              </a:ext>
            </a:extLst>
          </p:cNvPr>
          <p:cNvPicPr>
            <a:picLocks noChangeAspect="1"/>
          </p:cNvPicPr>
          <p:nvPr/>
        </p:nvPicPr>
        <p:blipFill>
          <a:blip r:embed="rId2"/>
          <a:stretch>
            <a:fillRect/>
          </a:stretch>
        </p:blipFill>
        <p:spPr>
          <a:xfrm>
            <a:off x="88944" y="48264"/>
            <a:ext cx="3479712" cy="2646671"/>
          </a:xfrm>
          <a:prstGeom prst="rect">
            <a:avLst/>
          </a:prstGeom>
        </p:spPr>
      </p:pic>
    </p:spTree>
    <p:extLst>
      <p:ext uri="{BB962C8B-B14F-4D97-AF65-F5344CB8AC3E}">
        <p14:creationId xmlns:p14="http://schemas.microsoft.com/office/powerpoint/2010/main" val="15091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B2E6788-CE53-4D33-87C9-B78F802E0F8E}"/>
              </a:ext>
            </a:extLst>
          </p:cNvPr>
          <p:cNvPicPr>
            <a:picLocks noChangeAspect="1"/>
          </p:cNvPicPr>
          <p:nvPr/>
        </p:nvPicPr>
        <p:blipFill>
          <a:blip r:embed="rId2"/>
          <a:stretch>
            <a:fillRect/>
          </a:stretch>
        </p:blipFill>
        <p:spPr>
          <a:xfrm>
            <a:off x="104154" y="37325"/>
            <a:ext cx="3449291" cy="2668550"/>
          </a:xfrm>
          <a:prstGeom prst="rect">
            <a:avLst/>
          </a:prstGeom>
        </p:spPr>
      </p:pic>
    </p:spTree>
    <p:extLst>
      <p:ext uri="{BB962C8B-B14F-4D97-AF65-F5344CB8AC3E}">
        <p14:creationId xmlns:p14="http://schemas.microsoft.com/office/powerpoint/2010/main" val="4001608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F122EF9-C515-470A-931D-05FFFB53B8CE}"/>
              </a:ext>
            </a:extLst>
          </p:cNvPr>
          <p:cNvPicPr>
            <a:picLocks noChangeAspect="1"/>
          </p:cNvPicPr>
          <p:nvPr/>
        </p:nvPicPr>
        <p:blipFill>
          <a:blip r:embed="rId2"/>
          <a:stretch>
            <a:fillRect/>
          </a:stretch>
        </p:blipFill>
        <p:spPr>
          <a:xfrm rot="5400000">
            <a:off x="677274" y="-29575"/>
            <a:ext cx="2303052" cy="2971802"/>
          </a:xfrm>
          <a:prstGeom prst="rect">
            <a:avLst/>
          </a:prstGeom>
        </p:spPr>
      </p:pic>
    </p:spTree>
    <p:extLst>
      <p:ext uri="{BB962C8B-B14F-4D97-AF65-F5344CB8AC3E}">
        <p14:creationId xmlns:p14="http://schemas.microsoft.com/office/powerpoint/2010/main" val="1826925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CF9E0F5-4764-4BD2-891D-FED92C978622}"/>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Test Your Knowledge</a:t>
            </a:r>
          </a:p>
          <a:p>
            <a:pPr marL="171450" indent="-171450">
              <a:buFont typeface="Arial" panose="020B0604020202020204" pitchFamily="34" charset="0"/>
              <a:buChar char="•"/>
              <a:defRPr/>
            </a:pPr>
            <a:r>
              <a:rPr lang="en-US" sz="600" kern="0" dirty="0">
                <a:solidFill>
                  <a:srgbClr val="002060"/>
                </a:solidFill>
                <a:latin typeface="+mj-lt"/>
              </a:rPr>
              <a:t>If you would like to add an event to your calendar’s already approved calendar, what regional team member would you need to contact?</a:t>
            </a:r>
          </a:p>
          <a:p>
            <a:pPr marL="628650" lvl="1" indent="-171450">
              <a:buFont typeface="Arial" panose="020B0604020202020204" pitchFamily="34" charset="0"/>
              <a:buChar char="•"/>
              <a:defRPr/>
            </a:pPr>
            <a:r>
              <a:rPr lang="en-US" sz="600" kern="0" dirty="0">
                <a:solidFill>
                  <a:srgbClr val="002060"/>
                </a:solidFill>
                <a:latin typeface="+mj-lt"/>
              </a:rPr>
              <a:t>Your advisory team chairman (ATC)</a:t>
            </a:r>
          </a:p>
          <a:p>
            <a:pPr marL="171450" indent="-171450">
              <a:buFont typeface="Arial" panose="020B0604020202020204" pitchFamily="34" charset="0"/>
              <a:buChar char="•"/>
              <a:defRPr/>
            </a:pPr>
            <a:r>
              <a:rPr lang="en-US" sz="600" kern="0" dirty="0">
                <a:solidFill>
                  <a:srgbClr val="002060"/>
                </a:solidFill>
                <a:latin typeface="+mj-lt"/>
              </a:rPr>
              <a:t>What officer and directors make up the member education team?</a:t>
            </a:r>
          </a:p>
          <a:p>
            <a:pPr marL="628650" lvl="1" indent="-171450">
              <a:buFont typeface="Arial" panose="020B0604020202020204" pitchFamily="34" charset="0"/>
              <a:buChar char="•"/>
              <a:defRPr/>
            </a:pPr>
            <a:r>
              <a:rPr lang="en-US" sz="600" kern="0" dirty="0">
                <a:solidFill>
                  <a:srgbClr val="002060"/>
                </a:solidFill>
                <a:latin typeface="+mj-lt"/>
              </a:rPr>
              <a:t>vp: member education, director of scholarship, director of rituals, director of new members and director of pursuits.</a:t>
            </a:r>
          </a:p>
          <a:p>
            <a:pPr marL="171450" indent="-171450">
              <a:buFont typeface="Arial" panose="020B0604020202020204" pitchFamily="34" charset="0"/>
              <a:buChar char="•"/>
              <a:defRPr/>
            </a:pPr>
            <a:r>
              <a:rPr lang="en-US" sz="600" kern="0" dirty="0">
                <a:solidFill>
                  <a:srgbClr val="002060"/>
                </a:solidFill>
                <a:latin typeface="+mj-lt"/>
              </a:rPr>
              <a:t>If vp: finance has questions about removing women from </a:t>
            </a:r>
            <a:r>
              <a:rPr lang="en-US" sz="600" kern="0" dirty="0" err="1">
                <a:solidFill>
                  <a:srgbClr val="002060"/>
                </a:solidFill>
                <a:latin typeface="+mj-lt"/>
              </a:rPr>
              <a:t>GreekBill</a:t>
            </a:r>
            <a:r>
              <a:rPr lang="en-US" sz="600" kern="0" dirty="0">
                <a:solidFill>
                  <a:srgbClr val="002060"/>
                </a:solidFill>
                <a:latin typeface="+mj-lt"/>
              </a:rPr>
              <a:t>, what regional team volunteer would she reach out to?</a:t>
            </a:r>
          </a:p>
          <a:p>
            <a:pPr marL="628650" lvl="1" indent="-171450">
              <a:buFont typeface="Arial" panose="020B0604020202020204" pitchFamily="34" charset="0"/>
              <a:buChar char="•"/>
              <a:defRPr/>
            </a:pPr>
            <a:r>
              <a:rPr lang="en-US" sz="600" kern="0" dirty="0">
                <a:solidFill>
                  <a:srgbClr val="002060"/>
                </a:solidFill>
                <a:latin typeface="+mj-lt"/>
              </a:rPr>
              <a:t>Regional Finance Specialist (RFS)/ New Chapter Finance Coordinator (NCFC)</a:t>
            </a:r>
          </a:p>
          <a:p>
            <a:pPr marL="171450" indent="-171450">
              <a:buFont typeface="Arial" panose="020B0604020202020204" pitchFamily="34" charset="0"/>
              <a:buChar char="•"/>
              <a:defRPr/>
            </a:pPr>
            <a:r>
              <a:rPr lang="en-US" sz="600" kern="0" dirty="0">
                <a:solidFill>
                  <a:srgbClr val="002060"/>
                </a:solidFill>
                <a:latin typeface="+mj-lt"/>
              </a:rPr>
              <a:t>If you are having trouble attending events because of personal reasons, what board within your chapter should you go speak with?</a:t>
            </a:r>
          </a:p>
          <a:p>
            <a:pPr marL="628650" lvl="1" indent="-171450">
              <a:buFont typeface="Arial" panose="020B0604020202020204" pitchFamily="34" charset="0"/>
              <a:buChar char="•"/>
              <a:defRPr/>
            </a:pPr>
            <a:r>
              <a:rPr lang="en-US" sz="600" kern="0" dirty="0">
                <a:solidFill>
                  <a:srgbClr val="002060"/>
                </a:solidFill>
                <a:latin typeface="+mj-lt"/>
              </a:rPr>
              <a:t>Honor Board</a:t>
            </a:r>
          </a:p>
          <a:p>
            <a:pPr marL="171450" indent="-171450">
              <a:buFont typeface="Arial" panose="020B0604020202020204" pitchFamily="34" charset="0"/>
              <a:buChar char="•"/>
              <a:defRPr/>
            </a:pPr>
            <a:r>
              <a:rPr lang="en-US" sz="600" kern="0" dirty="0">
                <a:solidFill>
                  <a:srgbClr val="002060"/>
                </a:solidFill>
                <a:latin typeface="+mj-lt"/>
              </a:rPr>
              <a:t>Who oversees all of our chapter’s local advisors?</a:t>
            </a:r>
          </a:p>
          <a:p>
            <a:pPr marL="628650" lvl="1" indent="-171450">
              <a:buFont typeface="Arial" panose="020B0604020202020204" pitchFamily="34" charset="0"/>
              <a:buChar char="•"/>
              <a:defRPr/>
            </a:pPr>
            <a:r>
              <a:rPr lang="en-US" sz="600" kern="0" dirty="0">
                <a:solidFill>
                  <a:srgbClr val="002060"/>
                </a:solidFill>
                <a:latin typeface="+mj-lt"/>
              </a:rPr>
              <a:t>Advisory Team Chairman (ATC)</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4274523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4F8C683-AA76-497C-A67F-4B897A2030D8}"/>
              </a:ext>
            </a:extLst>
          </p:cNvPr>
          <p:cNvSpPr txBox="1">
            <a:spLocks/>
          </p:cNvSpPr>
          <p:nvPr/>
        </p:nvSpPr>
        <p:spPr>
          <a:xfrm>
            <a:off x="190500" y="419100"/>
            <a:ext cx="3276600" cy="1905000"/>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defRPr/>
            </a:pPr>
            <a:r>
              <a:rPr lang="en-US" sz="1400" b="1" kern="0" dirty="0">
                <a:solidFill>
                  <a:srgbClr val="DC948A"/>
                </a:solidFill>
                <a:latin typeface="+mj-lt"/>
              </a:rPr>
              <a:t>Test Your Knowledge</a:t>
            </a:r>
          </a:p>
          <a:p>
            <a:pPr marL="171450" indent="-171450">
              <a:buFont typeface="Arial" panose="020B0604020202020204" pitchFamily="34" charset="0"/>
              <a:buChar char="•"/>
              <a:defRPr/>
            </a:pPr>
            <a:r>
              <a:rPr lang="en-US" sz="600" kern="0" dirty="0">
                <a:solidFill>
                  <a:srgbClr val="002060"/>
                </a:solidFill>
                <a:latin typeface="+mj-lt"/>
              </a:rPr>
              <a:t>What Regional Team member approves all of your fundraising event plans?</a:t>
            </a:r>
          </a:p>
          <a:p>
            <a:pPr marL="628650" lvl="1" indent="-171450">
              <a:buFont typeface="Arial" panose="020B0604020202020204" pitchFamily="34" charset="0"/>
              <a:buChar char="•"/>
              <a:defRPr/>
            </a:pPr>
            <a:r>
              <a:rPr lang="en-US" sz="600" kern="0" dirty="0">
                <a:solidFill>
                  <a:srgbClr val="002060"/>
                </a:solidFill>
                <a:latin typeface="+mj-lt"/>
              </a:rPr>
              <a:t>Regional Foundation Coordinator</a:t>
            </a:r>
          </a:p>
          <a:p>
            <a:pPr marL="171450" indent="-171450">
              <a:buFont typeface="Arial" panose="020B0604020202020204" pitchFamily="34" charset="0"/>
              <a:buChar char="•"/>
              <a:defRPr/>
            </a:pPr>
            <a:r>
              <a:rPr lang="en-US" sz="600" kern="0" dirty="0">
                <a:solidFill>
                  <a:srgbClr val="002060"/>
                </a:solidFill>
                <a:latin typeface="+mj-lt"/>
              </a:rPr>
              <a:t>During the BLSR process, which officer is in charge of facilitating the changes? Which officer is responsible for actually updating the document?</a:t>
            </a:r>
          </a:p>
          <a:p>
            <a:pPr marL="628650" lvl="1" indent="-171450">
              <a:buFont typeface="Arial" panose="020B0604020202020204" pitchFamily="34" charset="0"/>
              <a:buChar char="•"/>
              <a:defRPr/>
            </a:pPr>
            <a:r>
              <a:rPr lang="en-US" sz="600" kern="0" dirty="0">
                <a:solidFill>
                  <a:srgbClr val="002060"/>
                </a:solidFill>
                <a:latin typeface="+mj-lt"/>
              </a:rPr>
              <a:t>Chapter president and vp: communications</a:t>
            </a:r>
          </a:p>
          <a:p>
            <a:pPr marL="171450" indent="-171450">
              <a:buFont typeface="Arial" panose="020B0604020202020204" pitchFamily="34" charset="0"/>
              <a:buChar char="•"/>
              <a:defRPr/>
            </a:pPr>
            <a:r>
              <a:rPr lang="en-US" sz="600" kern="0" dirty="0">
                <a:solidFill>
                  <a:srgbClr val="002060"/>
                </a:solidFill>
                <a:latin typeface="+mj-lt"/>
              </a:rPr>
              <a:t>If JCMT wants to make changes to our attendance section of the BLSRs, who should we reach out to for their guidance and approval?</a:t>
            </a:r>
          </a:p>
          <a:p>
            <a:pPr marL="628650" lvl="1" indent="-171450">
              <a:buFont typeface="Arial" panose="020B0604020202020204" pitchFamily="34" charset="0"/>
              <a:buChar char="•"/>
              <a:defRPr/>
            </a:pPr>
            <a:r>
              <a:rPr lang="en-US" sz="600" kern="0" dirty="0">
                <a:solidFill>
                  <a:srgbClr val="002060"/>
                </a:solidFill>
                <a:latin typeface="+mj-lt"/>
              </a:rPr>
              <a:t>Regional Collegiate Specialist/Council Appointed Coordinator/New Chapter Coordinator</a:t>
            </a:r>
          </a:p>
          <a:p>
            <a:pPr marL="171450" indent="-171450">
              <a:buFont typeface="Arial" panose="020B0604020202020204" pitchFamily="34" charset="0"/>
              <a:buChar char="•"/>
              <a:defRPr/>
            </a:pPr>
            <a:r>
              <a:rPr lang="en-US" sz="600" kern="0" dirty="0">
                <a:solidFill>
                  <a:srgbClr val="002060"/>
                </a:solidFill>
                <a:latin typeface="+mj-lt"/>
              </a:rPr>
              <a:t>During recruitment there is a question about voting procedure, who should EVC consult?</a:t>
            </a:r>
          </a:p>
          <a:p>
            <a:pPr marL="628650" lvl="1" indent="-171450">
              <a:buFont typeface="Arial" panose="020B0604020202020204" pitchFamily="34" charset="0"/>
              <a:buChar char="•"/>
              <a:defRPr/>
            </a:pPr>
            <a:r>
              <a:rPr lang="en-US" sz="600" kern="0" dirty="0">
                <a:solidFill>
                  <a:srgbClr val="002060"/>
                </a:solidFill>
                <a:latin typeface="+mj-lt"/>
              </a:rPr>
              <a:t>Their membership adviser or their Regional Collegiate Recruitment Specialist/Collegiate Recruitment Coordinator/New Chapter Recruitment Coordinator</a:t>
            </a:r>
          </a:p>
          <a:p>
            <a:pPr marL="171450" indent="-171450">
              <a:buFont typeface="Arial" panose="020B0604020202020204" pitchFamily="34" charset="0"/>
              <a:buChar char="•"/>
              <a:defRPr/>
            </a:pPr>
            <a:r>
              <a:rPr lang="en-US" sz="600" kern="0" dirty="0">
                <a:solidFill>
                  <a:srgbClr val="002060"/>
                </a:solidFill>
                <a:latin typeface="+mj-lt"/>
              </a:rPr>
              <a:t>Delta Gamma Fraternity structure has five levels. What are they?</a:t>
            </a:r>
          </a:p>
          <a:p>
            <a:pPr marL="628650" lvl="1" indent="-171450">
              <a:buFont typeface="Arial" panose="020B0604020202020204" pitchFamily="34" charset="0"/>
              <a:buChar char="•"/>
              <a:defRPr/>
            </a:pPr>
            <a:r>
              <a:rPr lang="en-US" sz="600" kern="0" dirty="0">
                <a:solidFill>
                  <a:srgbClr val="002060"/>
                </a:solidFill>
                <a:latin typeface="+mj-lt"/>
              </a:rPr>
              <a:t>Council, Fraternity Directors, Regional Team, local advisory team and collegiate chapters. EO staff supports all of these levels.</a:t>
            </a:r>
          </a:p>
          <a:p>
            <a:pPr marL="171450" indent="-171450">
              <a:buFont typeface="Arial" panose="020B0604020202020204" pitchFamily="34" charset="0"/>
              <a:buChar char="•"/>
              <a:defRPr/>
            </a:pPr>
            <a:endParaRPr lang="en-US" sz="900" kern="0" dirty="0">
              <a:solidFill>
                <a:srgbClr val="002060"/>
              </a:solidFill>
              <a:latin typeface="+mj-lt"/>
            </a:endParaRPr>
          </a:p>
        </p:txBody>
      </p:sp>
    </p:spTree>
    <p:extLst>
      <p:ext uri="{BB962C8B-B14F-4D97-AF65-F5344CB8AC3E}">
        <p14:creationId xmlns:p14="http://schemas.microsoft.com/office/powerpoint/2010/main" val="108758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8BE427-E089-3642-B45B-64BC11B42AF7}"/>
              </a:ext>
            </a:extLst>
          </p:cNvPr>
          <p:cNvSpPr/>
          <p:nvPr/>
        </p:nvSpPr>
        <p:spPr>
          <a:xfrm>
            <a:off x="1143000" y="304800"/>
            <a:ext cx="2362200" cy="2272417"/>
          </a:xfrm>
          <a:prstGeom prst="rect">
            <a:avLst/>
          </a:prstGeom>
        </p:spPr>
        <p:txBody>
          <a:bodyPr wrap="square">
            <a:spAutoFit/>
          </a:bodyPr>
          <a:lstStyle/>
          <a:p>
            <a:pPr>
              <a:spcAft>
                <a:spcPts val="600"/>
              </a:spcAft>
            </a:pPr>
            <a:r>
              <a:rPr lang="en-US" sz="1400" b="1" i="0" dirty="0">
                <a:solidFill>
                  <a:srgbClr val="DC948A"/>
                </a:solidFill>
                <a:effectLst/>
                <a:latin typeface="Georgia" panose="02040502050405020303" pitchFamily="18" charset="0"/>
              </a:rPr>
              <a:t>Collegiate Chapter Officer Manual (CCOM)</a:t>
            </a:r>
          </a:p>
          <a:p>
            <a:pPr marL="285750" indent="-285750">
              <a:spcAft>
                <a:spcPts val="200"/>
              </a:spcAft>
              <a:buFont typeface="Arial" panose="020B0604020202020204" pitchFamily="34" charset="0"/>
              <a:buChar char="•"/>
            </a:pPr>
            <a:r>
              <a:rPr lang="en-US" sz="800" b="1" i="0" dirty="0">
                <a:solidFill>
                  <a:srgbClr val="002060"/>
                </a:solidFill>
                <a:effectLst/>
                <a:latin typeface="Georgia" panose="02040502050405020303" pitchFamily="18" charset="0"/>
              </a:rPr>
              <a:t>As you read through your section of the Collegiate Chapter Office Manual (CCOM), write down your thoughts on the following:</a:t>
            </a:r>
          </a:p>
          <a:p>
            <a:pPr marL="285750" indent="-285750">
              <a:spcAft>
                <a:spcPts val="200"/>
              </a:spcAft>
              <a:buFont typeface="Arial" panose="020B0604020202020204" pitchFamily="34" charset="0"/>
              <a:buChar char="•"/>
            </a:pPr>
            <a:r>
              <a:rPr lang="en-US" sz="800" b="1" i="0" dirty="0">
                <a:solidFill>
                  <a:srgbClr val="002060"/>
                </a:solidFill>
                <a:effectLst/>
                <a:latin typeface="Georgia" panose="02040502050405020303" pitchFamily="18" charset="0"/>
              </a:rPr>
              <a:t>Is there anything that you were not aware you were responsible for?</a:t>
            </a:r>
          </a:p>
          <a:p>
            <a:pPr marL="285750" indent="-285750">
              <a:spcAft>
                <a:spcPts val="200"/>
              </a:spcAft>
              <a:buFont typeface="Arial" panose="020B0604020202020204" pitchFamily="34" charset="0"/>
              <a:buChar char="•"/>
            </a:pPr>
            <a:r>
              <a:rPr lang="en-US" sz="800" b="1" i="0" dirty="0">
                <a:solidFill>
                  <a:srgbClr val="002060"/>
                </a:solidFill>
                <a:effectLst/>
                <a:latin typeface="Georgia" panose="02040502050405020303" pitchFamily="18" charset="0"/>
              </a:rPr>
              <a:t>Is there anything that you would like to improve within your position?</a:t>
            </a:r>
          </a:p>
          <a:p>
            <a:pPr marL="285750" indent="-285750">
              <a:spcAft>
                <a:spcPts val="200"/>
              </a:spcAft>
              <a:buFont typeface="Arial" panose="020B0604020202020204" pitchFamily="34" charset="0"/>
              <a:buChar char="•"/>
            </a:pPr>
            <a:r>
              <a:rPr lang="en-US" sz="800" b="1" i="0" dirty="0">
                <a:solidFill>
                  <a:srgbClr val="002060"/>
                </a:solidFill>
                <a:effectLst/>
                <a:latin typeface="Georgia" panose="02040502050405020303" pitchFamily="18" charset="0"/>
              </a:rPr>
              <a:t>What are you excited to do in your position?</a:t>
            </a:r>
          </a:p>
          <a:p>
            <a:pPr>
              <a:spcAft>
                <a:spcPts val="200"/>
              </a:spcAft>
            </a:pPr>
            <a:endParaRPr lang="en-US" sz="1400" b="1" i="0" dirty="0">
              <a:solidFill>
                <a:srgbClr val="002060"/>
              </a:solidFill>
              <a:effectLst/>
              <a:latin typeface="Georgia" panose="02040502050405020303" pitchFamily="18" charset="0"/>
            </a:endParaRPr>
          </a:p>
        </p:txBody>
      </p:sp>
    </p:spTree>
    <p:extLst>
      <p:ext uri="{BB962C8B-B14F-4D97-AF65-F5344CB8AC3E}">
        <p14:creationId xmlns:p14="http://schemas.microsoft.com/office/powerpoint/2010/main" val="1209319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841DFB-8E96-458D-BF30-7F1F60FC9230}"/>
              </a:ext>
            </a:extLst>
          </p:cNvPr>
          <p:cNvSpPr/>
          <p:nvPr/>
        </p:nvSpPr>
        <p:spPr>
          <a:xfrm>
            <a:off x="1981200" y="304800"/>
            <a:ext cx="1524000" cy="2323713"/>
          </a:xfrm>
          <a:prstGeom prst="rect">
            <a:avLst/>
          </a:prstGeom>
        </p:spPr>
        <p:txBody>
          <a:bodyPr wrap="square">
            <a:spAutoFit/>
          </a:bodyPr>
          <a:lstStyle/>
          <a:p>
            <a:pPr>
              <a:spcAft>
                <a:spcPts val="600"/>
              </a:spcAft>
            </a:pPr>
            <a:r>
              <a:rPr lang="en-US" sz="1400" b="1" i="0" dirty="0">
                <a:solidFill>
                  <a:srgbClr val="DC948A"/>
                </a:solidFill>
                <a:effectLst/>
                <a:latin typeface="Georgia" panose="02040502050405020303" pitchFamily="18" charset="0"/>
              </a:rPr>
              <a:t>Committees</a:t>
            </a:r>
          </a:p>
          <a:p>
            <a:pPr marL="171450" indent="-171450">
              <a:buFont typeface="Arial" panose="020B0604020202020204" pitchFamily="34" charset="0"/>
              <a:buChar char="•"/>
              <a:defRPr/>
            </a:pPr>
            <a:r>
              <a:rPr lang="en-US" sz="800" kern="0" dirty="0">
                <a:solidFill>
                  <a:srgbClr val="1D407B"/>
                </a:solidFill>
              </a:rPr>
              <a:t>Help involve chapter members in all aspects of the operation of the chapter.</a:t>
            </a:r>
          </a:p>
          <a:p>
            <a:pPr marL="171450" indent="-171450">
              <a:buFont typeface="Arial" panose="020B0604020202020204" pitchFamily="34" charset="0"/>
              <a:buChar char="•"/>
              <a:defRPr/>
            </a:pPr>
            <a:r>
              <a:rPr lang="en-US" sz="800" kern="0" dirty="0">
                <a:solidFill>
                  <a:srgbClr val="1D407B"/>
                </a:solidFill>
              </a:rPr>
              <a:t>Exposes general chapter members to areas of the chapter that they may have an interest in exploring, or have natural talents in.</a:t>
            </a:r>
          </a:p>
          <a:p>
            <a:pPr marL="171450" indent="-171450">
              <a:buFont typeface="Arial" panose="020B0604020202020204" pitchFamily="34" charset="0"/>
              <a:buChar char="•"/>
              <a:defRPr/>
            </a:pPr>
            <a:r>
              <a:rPr lang="en-US" sz="800" kern="0" dirty="0">
                <a:solidFill>
                  <a:srgbClr val="1D407B"/>
                </a:solidFill>
              </a:rPr>
              <a:t>Gives the chapter officers and directors members to assist them with large scale events or activities.</a:t>
            </a:r>
          </a:p>
          <a:p>
            <a:pPr>
              <a:spcAft>
                <a:spcPts val="200"/>
              </a:spcAft>
            </a:pPr>
            <a:endParaRPr lang="en-US" sz="1400" b="1" i="0" dirty="0">
              <a:solidFill>
                <a:srgbClr val="002060"/>
              </a:solidFill>
              <a:effectLst/>
              <a:latin typeface="Georgia" panose="02040502050405020303" pitchFamily="18" charset="0"/>
            </a:endParaRPr>
          </a:p>
        </p:txBody>
      </p:sp>
      <p:pic>
        <p:nvPicPr>
          <p:cNvPr id="5" name="Picture 4">
            <a:extLst>
              <a:ext uri="{FF2B5EF4-FFF2-40B4-BE49-F238E27FC236}">
                <a16:creationId xmlns:a16="http://schemas.microsoft.com/office/drawing/2014/main" id="{A2E7C8B2-AD69-4086-BB88-DAC961B57960}"/>
              </a:ext>
            </a:extLst>
          </p:cNvPr>
          <p:cNvPicPr>
            <a:picLocks noChangeAspect="1"/>
          </p:cNvPicPr>
          <p:nvPr/>
        </p:nvPicPr>
        <p:blipFill>
          <a:blip r:embed="rId2"/>
          <a:stretch>
            <a:fillRect/>
          </a:stretch>
        </p:blipFill>
        <p:spPr>
          <a:xfrm>
            <a:off x="76200" y="466434"/>
            <a:ext cx="1982647" cy="2000444"/>
          </a:xfrm>
          <a:prstGeom prst="rect">
            <a:avLst/>
          </a:prstGeom>
        </p:spPr>
      </p:pic>
    </p:spTree>
    <p:extLst>
      <p:ext uri="{BB962C8B-B14F-4D97-AF65-F5344CB8AC3E}">
        <p14:creationId xmlns:p14="http://schemas.microsoft.com/office/powerpoint/2010/main" val="156857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97F710-5853-44EE-A649-52715B209008}"/>
              </a:ext>
            </a:extLst>
          </p:cNvPr>
          <p:cNvSpPr/>
          <p:nvPr/>
        </p:nvSpPr>
        <p:spPr>
          <a:xfrm>
            <a:off x="381000" y="325159"/>
            <a:ext cx="3200400" cy="2092881"/>
          </a:xfrm>
          <a:prstGeom prst="rect">
            <a:avLst/>
          </a:prstGeom>
        </p:spPr>
        <p:txBody>
          <a:bodyPr wrap="square">
            <a:spAutoFit/>
          </a:bodyPr>
          <a:lstStyle/>
          <a:p>
            <a:pPr>
              <a:spcAft>
                <a:spcPts val="600"/>
              </a:spcAft>
            </a:pPr>
            <a:r>
              <a:rPr lang="en-US" sz="1400" b="1" i="0" dirty="0">
                <a:solidFill>
                  <a:srgbClr val="DC948A"/>
                </a:solidFill>
                <a:effectLst/>
                <a:latin typeface="Georgia" panose="02040502050405020303" pitchFamily="18" charset="0"/>
              </a:rPr>
              <a:t>Honor Board</a:t>
            </a:r>
          </a:p>
          <a:p>
            <a:pPr>
              <a:spcAft>
                <a:spcPts val="200"/>
              </a:spcAft>
            </a:pPr>
            <a:r>
              <a:rPr lang="en-US" sz="1000" i="0" dirty="0">
                <a:solidFill>
                  <a:srgbClr val="002060"/>
                </a:solidFill>
                <a:effectLst/>
                <a:latin typeface="Georgia" panose="02040502050405020303" pitchFamily="18" charset="0"/>
              </a:rPr>
              <a:t>Who is on Honor Board?</a:t>
            </a:r>
          </a:p>
          <a:p>
            <a:pPr marL="171450" indent="-171450">
              <a:spcAft>
                <a:spcPts val="200"/>
              </a:spcAft>
              <a:buFont typeface="Arial" panose="020B0604020202020204" pitchFamily="34" charset="0"/>
              <a:buChar char="•"/>
            </a:pPr>
            <a:r>
              <a:rPr lang="en-US" sz="1000" i="0" dirty="0">
                <a:solidFill>
                  <a:srgbClr val="002060"/>
                </a:solidFill>
                <a:effectLst/>
                <a:latin typeface="Georgia" panose="02040502050405020303" pitchFamily="18" charset="0"/>
              </a:rPr>
              <a:t>vp: social standards (chair), chapter president, junior member, sophomore member, member-at-large</a:t>
            </a:r>
          </a:p>
          <a:p>
            <a:pPr>
              <a:spcAft>
                <a:spcPts val="200"/>
              </a:spcAft>
            </a:pPr>
            <a:r>
              <a:rPr lang="en-US" sz="1000" i="0" dirty="0">
                <a:solidFill>
                  <a:srgbClr val="002060"/>
                </a:solidFill>
                <a:effectLst/>
                <a:latin typeface="Georgia" panose="02040502050405020303" pitchFamily="18" charset="0"/>
              </a:rPr>
              <a:t>What does Honor Board do?</a:t>
            </a:r>
          </a:p>
          <a:p>
            <a:pPr marL="171450" indent="-171450">
              <a:spcAft>
                <a:spcPts val="200"/>
              </a:spcAft>
              <a:buFont typeface="Arial" panose="020B0604020202020204" pitchFamily="34" charset="0"/>
              <a:buChar char="•"/>
            </a:pPr>
            <a:r>
              <a:rPr lang="en-US" sz="1000" i="0" dirty="0">
                <a:solidFill>
                  <a:srgbClr val="002060"/>
                </a:solidFill>
                <a:effectLst/>
                <a:latin typeface="Georgia" panose="02040502050405020303" pitchFamily="18" charset="0"/>
              </a:rPr>
              <a:t>Assesses chapter morale and attitude</a:t>
            </a:r>
          </a:p>
          <a:p>
            <a:pPr marL="171450" indent="-171450">
              <a:spcAft>
                <a:spcPts val="200"/>
              </a:spcAft>
              <a:buFont typeface="Arial" panose="020B0604020202020204" pitchFamily="34" charset="0"/>
              <a:buChar char="•"/>
            </a:pPr>
            <a:r>
              <a:rPr lang="en-US" sz="1000" i="0" dirty="0">
                <a:solidFill>
                  <a:srgbClr val="002060"/>
                </a:solidFill>
                <a:effectLst/>
                <a:latin typeface="Georgia" panose="02040502050405020303" pitchFamily="18" charset="0"/>
              </a:rPr>
              <a:t>Creates and promotes positive programming</a:t>
            </a:r>
          </a:p>
          <a:p>
            <a:pPr marL="171450" indent="-171450">
              <a:spcAft>
                <a:spcPts val="200"/>
              </a:spcAft>
              <a:buFont typeface="Arial" panose="020B0604020202020204" pitchFamily="34" charset="0"/>
              <a:buChar char="•"/>
            </a:pPr>
            <a:r>
              <a:rPr lang="en-US" sz="1000" i="0" dirty="0">
                <a:solidFill>
                  <a:srgbClr val="002060"/>
                </a:solidFill>
                <a:effectLst/>
                <a:latin typeface="Georgia" panose="02040502050405020303" pitchFamily="18" charset="0"/>
              </a:rPr>
              <a:t>Holds all chapter members accountable to following their Statement of Obligation</a:t>
            </a:r>
          </a:p>
          <a:p>
            <a:pPr marL="171450" indent="-171450">
              <a:spcAft>
                <a:spcPts val="200"/>
              </a:spcAft>
              <a:buFont typeface="Arial" panose="020B0604020202020204" pitchFamily="34" charset="0"/>
              <a:buChar char="•"/>
            </a:pPr>
            <a:endParaRPr lang="en-US" sz="1100" i="0" dirty="0">
              <a:solidFill>
                <a:srgbClr val="002060"/>
              </a:solidFill>
              <a:effectLst/>
              <a:latin typeface="Georgia" panose="02040502050405020303" pitchFamily="18" charset="0"/>
            </a:endParaRPr>
          </a:p>
        </p:txBody>
      </p:sp>
    </p:spTree>
    <p:extLst>
      <p:ext uri="{BB962C8B-B14F-4D97-AF65-F5344CB8AC3E}">
        <p14:creationId xmlns:p14="http://schemas.microsoft.com/office/powerpoint/2010/main" val="3270514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AF2FAE-63C1-484C-95C2-59A6709340B1}"/>
              </a:ext>
            </a:extLst>
          </p:cNvPr>
          <p:cNvSpPr/>
          <p:nvPr/>
        </p:nvSpPr>
        <p:spPr>
          <a:xfrm>
            <a:off x="838200" y="76200"/>
            <a:ext cx="2895600" cy="2436564"/>
          </a:xfrm>
          <a:prstGeom prst="rect">
            <a:avLst/>
          </a:prstGeom>
        </p:spPr>
        <p:txBody>
          <a:bodyPr wrap="square">
            <a:spAutoFit/>
          </a:bodyPr>
          <a:lstStyle/>
          <a:p>
            <a:pPr>
              <a:spcAft>
                <a:spcPts val="600"/>
              </a:spcAft>
            </a:pPr>
            <a:r>
              <a:rPr lang="en-US" sz="1100" b="1" i="0" dirty="0">
                <a:solidFill>
                  <a:srgbClr val="DC948A"/>
                </a:solidFill>
                <a:effectLst/>
                <a:latin typeface="Georgia" panose="02040502050405020303" pitchFamily="18" charset="0"/>
              </a:rPr>
              <a:t>Honor Board – Automatic Procedure</a:t>
            </a:r>
          </a:p>
          <a:p>
            <a:pPr marL="171450"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Financial delinquency handled by vp: finance:</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Debt for over 10 Days</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Dues and Fees Contract not signed by the due date</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pay fines by due dates</a:t>
            </a:r>
          </a:p>
          <a:p>
            <a:pPr marL="171450"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Scholastic poor standing is handled by director of scholarship:</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meet scholastic good standing for the first time</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submit grades by the due date</a:t>
            </a:r>
          </a:p>
          <a:p>
            <a:pPr marL="171450"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Attendance violations are handled by vp: communications:</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Two unexcused absences from meetings and anchor events</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Two unexcused absences from officer/director team or board meetings</a:t>
            </a:r>
          </a:p>
          <a:p>
            <a:pPr marL="171450"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Housing standing rules and contractual violations handled by the director of house management:</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move into chapter housing per the live-in requirements in the BL/SRs</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sign a housing contract per the BL/SR</a:t>
            </a:r>
          </a:p>
          <a:p>
            <a:pPr marL="628650" lvl="1" indent="-171450">
              <a:spcAft>
                <a:spcPts val="200"/>
              </a:spcAft>
              <a:buFont typeface="Arial" panose="020B0604020202020204" pitchFamily="34" charset="0"/>
              <a:buChar char="•"/>
            </a:pPr>
            <a:r>
              <a:rPr lang="en-US" sz="600" i="0" dirty="0">
                <a:solidFill>
                  <a:srgbClr val="002060"/>
                </a:solidFill>
                <a:effectLst/>
                <a:latin typeface="Georgia" panose="02040502050405020303" pitchFamily="18" charset="0"/>
              </a:rPr>
              <a:t>Failure to complete the terms of the housing contract</a:t>
            </a:r>
          </a:p>
          <a:p>
            <a:pPr>
              <a:spcAft>
                <a:spcPts val="200"/>
              </a:spcAft>
            </a:pPr>
            <a:endParaRPr lang="en-US" sz="1100" i="0" dirty="0">
              <a:solidFill>
                <a:srgbClr val="002060"/>
              </a:solidFill>
              <a:effectLst/>
              <a:latin typeface="Georgia" panose="02040502050405020303" pitchFamily="18" charset="0"/>
            </a:endParaRPr>
          </a:p>
        </p:txBody>
      </p:sp>
    </p:spTree>
    <p:extLst>
      <p:ext uri="{BB962C8B-B14F-4D97-AF65-F5344CB8AC3E}">
        <p14:creationId xmlns:p14="http://schemas.microsoft.com/office/powerpoint/2010/main" val="232743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DECB2C-5AD5-4AE0-B378-2AAF6882C398}"/>
              </a:ext>
            </a:extLst>
          </p:cNvPr>
          <p:cNvSpPr/>
          <p:nvPr/>
        </p:nvSpPr>
        <p:spPr>
          <a:xfrm>
            <a:off x="381000" y="325159"/>
            <a:ext cx="3200400" cy="2082621"/>
          </a:xfrm>
          <a:prstGeom prst="rect">
            <a:avLst/>
          </a:prstGeom>
        </p:spPr>
        <p:txBody>
          <a:bodyPr wrap="square">
            <a:spAutoFit/>
          </a:bodyPr>
          <a:lstStyle/>
          <a:p>
            <a:pPr>
              <a:spcAft>
                <a:spcPts val="600"/>
              </a:spcAft>
            </a:pPr>
            <a:r>
              <a:rPr lang="en-US" sz="1200" b="1" i="0" dirty="0">
                <a:solidFill>
                  <a:srgbClr val="DC948A"/>
                </a:solidFill>
                <a:effectLst/>
                <a:latin typeface="Georgia" panose="02040502050405020303" pitchFamily="18" charset="0"/>
              </a:rPr>
              <a:t>Honor Board – Standard Procedure</a:t>
            </a:r>
            <a:endParaRPr lang="en-US" sz="1200" b="1" dirty="0">
              <a:solidFill>
                <a:srgbClr val="DC948A"/>
              </a:solidFill>
              <a:latin typeface="Georgia" panose="02040502050405020303" pitchFamily="18" charset="0"/>
            </a:endParaRPr>
          </a:p>
          <a:p>
            <a:pPr>
              <a:spcAft>
                <a:spcPts val="600"/>
              </a:spcAft>
            </a:pPr>
            <a:r>
              <a:rPr lang="en-US" sz="800" i="0" dirty="0">
                <a:solidFill>
                  <a:srgbClr val="002060"/>
                </a:solidFill>
                <a:effectLst/>
                <a:latin typeface="Georgia" panose="02040502050405020303" pitchFamily="18" charset="0"/>
              </a:rPr>
              <a:t>Reasons an APN would lead to an SOR being written:</a:t>
            </a:r>
          </a:p>
          <a:p>
            <a:pPr marL="171450" indent="-171450">
              <a:spcAft>
                <a:spcPts val="200"/>
              </a:spcAft>
              <a:buFont typeface="Arial" panose="020B0604020202020204" pitchFamily="34" charset="0"/>
              <a:buChar char="•"/>
            </a:pPr>
            <a:r>
              <a:rPr lang="en-US" sz="800" i="0" dirty="0">
                <a:solidFill>
                  <a:srgbClr val="002060"/>
                </a:solidFill>
                <a:effectLst/>
                <a:latin typeface="Georgia" panose="02040502050405020303" pitchFamily="18" charset="0"/>
              </a:rPr>
              <a:t>Multiple APNs filed against one member during the same probation period (vp: social standards).</a:t>
            </a:r>
          </a:p>
          <a:p>
            <a:pPr marL="171450" indent="-171450">
              <a:spcAft>
                <a:spcPts val="200"/>
              </a:spcAft>
              <a:buFont typeface="Arial" panose="020B0604020202020204" pitchFamily="34" charset="0"/>
              <a:buChar char="•"/>
            </a:pPr>
            <a:r>
              <a:rPr lang="en-US" sz="800" i="0" dirty="0">
                <a:solidFill>
                  <a:srgbClr val="002060"/>
                </a:solidFill>
                <a:effectLst/>
                <a:latin typeface="Georgia" panose="02040502050405020303" pitchFamily="18" charset="0"/>
              </a:rPr>
              <a:t>APN for finance violations with continued outstanding debt at the 30-day mark (vp: finance).</a:t>
            </a:r>
          </a:p>
          <a:p>
            <a:pPr marL="171450" indent="-171450">
              <a:spcAft>
                <a:spcPts val="200"/>
              </a:spcAft>
              <a:buFont typeface="Arial" panose="020B0604020202020204" pitchFamily="34" charset="0"/>
              <a:buChar char="•"/>
            </a:pPr>
            <a:r>
              <a:rPr lang="en-US" sz="800" i="0" dirty="0">
                <a:solidFill>
                  <a:srgbClr val="002060"/>
                </a:solidFill>
                <a:effectLst/>
                <a:latin typeface="Georgia" panose="02040502050405020303" pitchFamily="18" charset="0"/>
              </a:rPr>
              <a:t>APN issued for attendance reasons with continued unexcused absences (vp: communications).</a:t>
            </a:r>
          </a:p>
          <a:p>
            <a:pPr marL="171450" indent="-171450">
              <a:spcAft>
                <a:spcPts val="200"/>
              </a:spcAft>
              <a:buFont typeface="Arial" panose="020B0604020202020204" pitchFamily="34" charset="0"/>
              <a:buChar char="•"/>
            </a:pPr>
            <a:r>
              <a:rPr lang="en-US" sz="800" i="0" dirty="0">
                <a:solidFill>
                  <a:srgbClr val="002060"/>
                </a:solidFill>
                <a:effectLst/>
                <a:latin typeface="Georgia" panose="02040502050405020303" pitchFamily="18" charset="0"/>
              </a:rPr>
              <a:t>APN issued for failure to meet scholastic requirement for two or more consecutive terms (director of scholarship).</a:t>
            </a:r>
          </a:p>
          <a:p>
            <a:pPr marL="171450" indent="-171450">
              <a:spcAft>
                <a:spcPts val="200"/>
              </a:spcAft>
              <a:buFont typeface="Arial" panose="020B0604020202020204" pitchFamily="34" charset="0"/>
              <a:buChar char="•"/>
            </a:pPr>
            <a:r>
              <a:rPr lang="en-US" sz="800" i="0" dirty="0">
                <a:solidFill>
                  <a:srgbClr val="002060"/>
                </a:solidFill>
                <a:effectLst/>
                <a:latin typeface="Georgia" panose="02040502050405020303" pitchFamily="18" charset="0"/>
              </a:rPr>
              <a:t>APN issued for failure to meet Constitutionally-required 2.0 prior-term GPA (director of scholarship).</a:t>
            </a:r>
          </a:p>
          <a:p>
            <a:pPr marL="171450" indent="-171450">
              <a:spcAft>
                <a:spcPts val="200"/>
              </a:spcAft>
              <a:buFont typeface="Arial" panose="020B0604020202020204" pitchFamily="34" charset="0"/>
              <a:buChar char="•"/>
            </a:pPr>
            <a:endParaRPr lang="en-US" sz="1100" i="0" dirty="0">
              <a:solidFill>
                <a:srgbClr val="002060"/>
              </a:solidFill>
              <a:effectLst/>
              <a:latin typeface="Georgia" panose="02040502050405020303" pitchFamily="18" charset="0"/>
            </a:endParaRPr>
          </a:p>
        </p:txBody>
      </p:sp>
    </p:spTree>
    <p:extLst>
      <p:ext uri="{BB962C8B-B14F-4D97-AF65-F5344CB8AC3E}">
        <p14:creationId xmlns:p14="http://schemas.microsoft.com/office/powerpoint/2010/main" val="89449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B495BE-C84B-40F0-AF6B-1EBBD5F7F376}"/>
              </a:ext>
            </a:extLst>
          </p:cNvPr>
          <p:cNvSpPr/>
          <p:nvPr/>
        </p:nvSpPr>
        <p:spPr>
          <a:xfrm>
            <a:off x="381000" y="381000"/>
            <a:ext cx="3200400" cy="1800493"/>
          </a:xfrm>
          <a:prstGeom prst="rect">
            <a:avLst/>
          </a:prstGeom>
        </p:spPr>
        <p:txBody>
          <a:bodyPr wrap="square">
            <a:spAutoFit/>
          </a:bodyPr>
          <a:lstStyle/>
          <a:p>
            <a:pPr>
              <a:spcAft>
                <a:spcPts val="600"/>
              </a:spcAft>
            </a:pPr>
            <a:r>
              <a:rPr lang="en-US" sz="1200" b="1" i="0" dirty="0">
                <a:solidFill>
                  <a:srgbClr val="DC948A"/>
                </a:solidFill>
                <a:effectLst/>
                <a:latin typeface="Georgia" panose="02040502050405020303" pitchFamily="18" charset="0"/>
              </a:rPr>
              <a:t>Honor Board – Standard Procedure</a:t>
            </a:r>
            <a:endParaRPr lang="en-US" sz="1200" b="1" dirty="0">
              <a:solidFill>
                <a:srgbClr val="DC948A"/>
              </a:solidFill>
              <a:latin typeface="Georgia" panose="02040502050405020303" pitchFamily="18" charset="0"/>
            </a:endParaRP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The vp: social standards receives a completed Statement of Obligation Review.</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Allegation Assessment – vote in the affirmative results in a formal hearing.</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Formal Hearing – a member is sent a copy of the SOR and asked to speak with Honor Board.</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The Honor Board Formal Hearing Minutes are read, the SOR is read, and the member is allowed to read a prepared written statement.</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A discussion between Honor Board and the member then occurs.</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Honor Board deliberates while the member waits outside. Honor Board comes to a decision during the deliberation.</a:t>
            </a:r>
          </a:p>
          <a:p>
            <a:pPr marL="171450" indent="-171450">
              <a:spcAft>
                <a:spcPts val="200"/>
              </a:spcAft>
              <a:buFont typeface="Arial" panose="020B0604020202020204" pitchFamily="34" charset="0"/>
              <a:buChar char="•"/>
            </a:pPr>
            <a:r>
              <a:rPr lang="en-US" sz="700" i="0" dirty="0">
                <a:solidFill>
                  <a:srgbClr val="002060"/>
                </a:solidFill>
                <a:effectLst/>
                <a:latin typeface="Georgia" panose="02040502050405020303" pitchFamily="18" charset="0"/>
              </a:rPr>
              <a:t>Honor Board brings the member back in and shares the decision.</a:t>
            </a:r>
          </a:p>
        </p:txBody>
      </p:sp>
    </p:spTree>
    <p:extLst>
      <p:ext uri="{BB962C8B-B14F-4D97-AF65-F5344CB8AC3E}">
        <p14:creationId xmlns:p14="http://schemas.microsoft.com/office/powerpoint/2010/main" val="1628994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FC8DD1-4359-4AC7-9954-4C7BB07A202C}"/>
              </a:ext>
            </a:extLst>
          </p:cNvPr>
          <p:cNvSpPr/>
          <p:nvPr/>
        </p:nvSpPr>
        <p:spPr>
          <a:xfrm>
            <a:off x="533400" y="325159"/>
            <a:ext cx="3048000" cy="2215991"/>
          </a:xfrm>
          <a:prstGeom prst="rect">
            <a:avLst/>
          </a:prstGeom>
        </p:spPr>
        <p:txBody>
          <a:bodyPr wrap="square">
            <a:spAutoFit/>
          </a:bodyPr>
          <a:lstStyle/>
          <a:p>
            <a:pPr>
              <a:spcAft>
                <a:spcPts val="600"/>
              </a:spcAft>
            </a:pPr>
            <a:r>
              <a:rPr lang="en-US" sz="1200" b="1" i="0" dirty="0">
                <a:solidFill>
                  <a:srgbClr val="DC948A"/>
                </a:solidFill>
                <a:effectLst/>
                <a:latin typeface="Georgia" panose="02040502050405020303" pitchFamily="18" charset="0"/>
              </a:rPr>
              <a:t>Honor Board – Standard Procedure</a:t>
            </a:r>
          </a:p>
          <a:p>
            <a:pPr>
              <a:spcAft>
                <a:spcPts val="600"/>
              </a:spcAft>
            </a:pPr>
            <a:r>
              <a:rPr lang="en-US" sz="600" i="0" dirty="0">
                <a:solidFill>
                  <a:srgbClr val="002060"/>
                </a:solidFill>
                <a:effectLst/>
                <a:latin typeface="Georgia" panose="02040502050405020303" pitchFamily="18" charset="0"/>
              </a:rPr>
              <a:t>Potential Sanctions:</a:t>
            </a:r>
          </a:p>
          <a:p>
            <a:pPr marL="171450" indent="-171450">
              <a:spcAft>
                <a:spcPts val="600"/>
              </a:spcAft>
              <a:buFont typeface="Arial" panose="020B0604020202020204" pitchFamily="34" charset="0"/>
              <a:buChar char="•"/>
            </a:pPr>
            <a:r>
              <a:rPr lang="en-US" sz="600" i="0" dirty="0">
                <a:solidFill>
                  <a:srgbClr val="002060"/>
                </a:solidFill>
                <a:effectLst/>
                <a:latin typeface="Georgia" panose="02040502050405020303" pitchFamily="18" charset="0"/>
              </a:rPr>
              <a:t>Warning</a:t>
            </a:r>
            <a:endParaRPr lang="en-US" sz="600" dirty="0">
              <a:solidFill>
                <a:srgbClr val="002060"/>
              </a:solidFill>
              <a:latin typeface="Georgia" panose="02040502050405020303" pitchFamily="18" charset="0"/>
            </a:endParaRPr>
          </a:p>
          <a:p>
            <a:pPr marL="171450" indent="-171450">
              <a:spcAft>
                <a:spcPts val="600"/>
              </a:spcAft>
              <a:buFont typeface="Arial" panose="020B0604020202020204" pitchFamily="34" charset="0"/>
              <a:buChar char="•"/>
            </a:pPr>
            <a:r>
              <a:rPr lang="en-US" sz="600" i="0" dirty="0">
                <a:solidFill>
                  <a:srgbClr val="002060"/>
                </a:solidFill>
                <a:effectLst/>
                <a:latin typeface="Georgia" panose="02040502050405020303" pitchFamily="18" charset="0"/>
              </a:rPr>
              <a:t>Penalty: A penalty may include, but is not limited to, educational presentation delivered to Honor Board, assisting in planning an event without alcohol, researching a relevant topic of interest, attendance at a campus event.</a:t>
            </a:r>
          </a:p>
          <a:p>
            <a:pPr marL="171450" indent="-171450">
              <a:spcAft>
                <a:spcPts val="600"/>
              </a:spcAft>
              <a:buFont typeface="Arial" panose="020B0604020202020204" pitchFamily="34" charset="0"/>
              <a:buChar char="•"/>
            </a:pPr>
            <a:r>
              <a:rPr lang="en-US" sz="600" i="0" dirty="0">
                <a:solidFill>
                  <a:srgbClr val="002060"/>
                </a:solidFill>
                <a:effectLst/>
                <a:latin typeface="Georgia" panose="02040502050405020303" pitchFamily="18" charset="0"/>
              </a:rPr>
              <a:t>Probation</a:t>
            </a:r>
          </a:p>
          <a:p>
            <a:pPr marL="171450" indent="-171450">
              <a:spcAft>
                <a:spcPts val="600"/>
              </a:spcAft>
              <a:buFont typeface="Arial" panose="020B0604020202020204" pitchFamily="34" charset="0"/>
              <a:buChar char="•"/>
            </a:pPr>
            <a:r>
              <a:rPr lang="en-US" sz="600" i="0" dirty="0">
                <a:solidFill>
                  <a:srgbClr val="002060"/>
                </a:solidFill>
                <a:effectLst/>
                <a:latin typeface="Georgia" panose="02040502050405020303" pitchFamily="18" charset="0"/>
              </a:rPr>
              <a:t>Expulsion</a:t>
            </a:r>
          </a:p>
          <a:p>
            <a:pPr marL="171450" indent="-171450">
              <a:spcAft>
                <a:spcPts val="600"/>
              </a:spcAft>
              <a:buFont typeface="Arial" panose="020B0604020202020204" pitchFamily="34" charset="0"/>
              <a:buChar char="•"/>
            </a:pPr>
            <a:r>
              <a:rPr lang="en-US" sz="600" i="0" dirty="0">
                <a:solidFill>
                  <a:srgbClr val="002060"/>
                </a:solidFill>
                <a:effectLst/>
                <a:latin typeface="Georgia" panose="02040502050405020303" pitchFamily="18" charset="0"/>
              </a:rPr>
              <a:t>For New Members: Warning, Penalty, Delay of Initiation, Expulsion.</a:t>
            </a:r>
            <a:endParaRPr lang="en-US" sz="800" i="0" dirty="0">
              <a:solidFill>
                <a:srgbClr val="002060"/>
              </a:solidFill>
              <a:effectLst/>
              <a:latin typeface="Georgia" panose="02040502050405020303" pitchFamily="18" charset="0"/>
            </a:endParaRPr>
          </a:p>
          <a:p>
            <a:pPr algn="r">
              <a:spcAft>
                <a:spcPts val="600"/>
              </a:spcAft>
            </a:pPr>
            <a:r>
              <a:rPr lang="en-US" sz="600" b="1" i="0" dirty="0">
                <a:solidFill>
                  <a:srgbClr val="002060"/>
                </a:solidFill>
                <a:effectLst/>
                <a:latin typeface="Georgia" panose="02040502050405020303" pitchFamily="18" charset="0"/>
              </a:rPr>
              <a:t>All Honor Board sanctions are confidential and must be approved by the chapter’s Regional Collegiate Specialist/Council Appointed Coordinator/New Chapter Coordinator. The above list is only suggested. Honor Boards are encouraged to be creative in their sanctioning and make decisions based on what is best for the member and the chapter.</a:t>
            </a:r>
          </a:p>
          <a:p>
            <a:pPr>
              <a:spcAft>
                <a:spcPts val="600"/>
              </a:spcAft>
            </a:pPr>
            <a:endParaRPr lang="en-US" sz="800" i="0" dirty="0">
              <a:solidFill>
                <a:srgbClr val="002060"/>
              </a:solidFill>
              <a:effectLst/>
              <a:latin typeface="Georgia" panose="02040502050405020303" pitchFamily="18" charset="0"/>
            </a:endParaRPr>
          </a:p>
        </p:txBody>
      </p:sp>
    </p:spTree>
    <p:extLst>
      <p:ext uri="{BB962C8B-B14F-4D97-AF65-F5344CB8AC3E}">
        <p14:creationId xmlns:p14="http://schemas.microsoft.com/office/powerpoint/2010/main" val="2621346083"/>
      </p:ext>
    </p:extLst>
  </p:cSld>
  <p:clrMapOvr>
    <a:masterClrMapping/>
  </p:clrMapOvr>
</p:sld>
</file>

<file path=ppt/theme/theme1.xml><?xml version="1.0" encoding="utf-8"?>
<a:theme xmlns:a="http://schemas.openxmlformats.org/drawingml/2006/main" name="White Space">
  <a:themeElements>
    <a:clrScheme name="Delta Gamma Brand">
      <a:dk1>
        <a:srgbClr val="00205B"/>
      </a:dk1>
      <a:lt1>
        <a:sysClr val="window" lastClr="FFFFFF"/>
      </a:lt1>
      <a:dk2>
        <a:srgbClr val="E69B93"/>
      </a:dk2>
      <a:lt2>
        <a:srgbClr val="FDE4DF"/>
      </a:lt2>
      <a:accent1>
        <a:srgbClr val="B88F52"/>
      </a:accent1>
      <a:accent2>
        <a:srgbClr val="436E60"/>
      </a:accent2>
      <a:accent3>
        <a:srgbClr val="0A718D"/>
      </a:accent3>
      <a:accent4>
        <a:srgbClr val="954764"/>
      </a:accent4>
      <a:accent5>
        <a:srgbClr val="FABBCB"/>
      </a:accent5>
      <a:accent6>
        <a:srgbClr val="DCB073"/>
      </a:accent6>
      <a:hlink>
        <a:srgbClr val="0056A3"/>
      </a:hlink>
      <a:folHlink>
        <a:srgbClr val="954764"/>
      </a:folHlink>
    </a:clrScheme>
    <a:fontScheme name="Custom 2">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9066BBE1-0C61-4396-B44A-5E435365BD0C}" vid="{73523971-A7B3-4526-80D0-ACBAA88A1068}"/>
    </a:ext>
  </a:extLst>
</a:theme>
</file>

<file path=docProps/app.xml><?xml version="1.0" encoding="utf-8"?>
<Properties xmlns="http://schemas.openxmlformats.org/officeDocument/2006/extended-properties" xmlns:vt="http://schemas.openxmlformats.org/officeDocument/2006/docPropsVTypes">
  <Template/>
  <TotalTime>43</TotalTime>
  <Words>1374</Words>
  <Application>Microsoft Office PowerPoint</Application>
  <PresentationFormat>Custom</PresentationFormat>
  <Paragraphs>115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Georgia</vt:lpstr>
      <vt:lpstr>Tropiline Black</vt:lpstr>
      <vt:lpstr>White Space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Raina Bradford-Jennings</dc:creator>
  <cp:lastModifiedBy>Caitlin Soltesz</cp:lastModifiedBy>
  <cp:revision>6</cp:revision>
  <dcterms:created xsi:type="dcterms:W3CDTF">2020-04-07T16:04:37Z</dcterms:created>
  <dcterms:modified xsi:type="dcterms:W3CDTF">2021-12-06T18:41:46Z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Adobe InDesign 15.0 (Macintosh)</vt:lpwstr>
  </property>
  <property fmtid="{D5CDD505-2E9C-101B-9397-08002B2CF9AE}" pid="4" name="LastSaved">
    <vt:filetime>2020-03-26T00:00:00Z</vt:filetime>
  </property>
</Properties>
</file>