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6" r:id="rId2"/>
    <p:sldId id="260" r:id="rId3"/>
    <p:sldId id="269" r:id="rId4"/>
    <p:sldId id="259" r:id="rId5"/>
    <p:sldId id="258" r:id="rId6"/>
    <p:sldId id="265" r:id="rId7"/>
    <p:sldId id="266" r:id="rId8"/>
    <p:sldId id="261" r:id="rId9"/>
    <p:sldId id="267" r:id="rId10"/>
    <p:sldId id="268" r:id="rId11"/>
  </p:sldIdLst>
  <p:sldSz cx="9144000" cy="5143500" type="screen16x9"/>
  <p:notesSz cx="3657600" cy="2743200"/>
  <p:defaultTextStyle>
    <a:defPPr>
      <a:defRPr lang="en-US"/>
    </a:defPPr>
    <a:lvl1pPr marL="0" algn="l" defTabSz="2041032" rtl="0" eaLnBrk="1" latinLnBrk="0" hangingPunct="1">
      <a:defRPr sz="4018" kern="1200">
        <a:solidFill>
          <a:schemeClr val="tx1"/>
        </a:solidFill>
        <a:latin typeface="+mn-lt"/>
        <a:ea typeface="+mn-ea"/>
        <a:cs typeface="+mn-cs"/>
      </a:defRPr>
    </a:lvl1pPr>
    <a:lvl2pPr marL="1020516" algn="l" defTabSz="2041032" rtl="0" eaLnBrk="1" latinLnBrk="0" hangingPunct="1">
      <a:defRPr sz="4018" kern="1200">
        <a:solidFill>
          <a:schemeClr val="tx1"/>
        </a:solidFill>
        <a:latin typeface="+mn-lt"/>
        <a:ea typeface="+mn-ea"/>
        <a:cs typeface="+mn-cs"/>
      </a:defRPr>
    </a:lvl2pPr>
    <a:lvl3pPr marL="2041032" algn="l" defTabSz="2041032" rtl="0" eaLnBrk="1" latinLnBrk="0" hangingPunct="1">
      <a:defRPr sz="4018" kern="1200">
        <a:solidFill>
          <a:schemeClr val="tx1"/>
        </a:solidFill>
        <a:latin typeface="+mn-lt"/>
        <a:ea typeface="+mn-ea"/>
        <a:cs typeface="+mn-cs"/>
      </a:defRPr>
    </a:lvl3pPr>
    <a:lvl4pPr marL="3061548" algn="l" defTabSz="2041032" rtl="0" eaLnBrk="1" latinLnBrk="0" hangingPunct="1">
      <a:defRPr sz="4018" kern="1200">
        <a:solidFill>
          <a:schemeClr val="tx1"/>
        </a:solidFill>
        <a:latin typeface="+mn-lt"/>
        <a:ea typeface="+mn-ea"/>
        <a:cs typeface="+mn-cs"/>
      </a:defRPr>
    </a:lvl4pPr>
    <a:lvl5pPr marL="4082064" algn="l" defTabSz="2041032" rtl="0" eaLnBrk="1" latinLnBrk="0" hangingPunct="1">
      <a:defRPr sz="4018" kern="1200">
        <a:solidFill>
          <a:schemeClr val="tx1"/>
        </a:solidFill>
        <a:latin typeface="+mn-lt"/>
        <a:ea typeface="+mn-ea"/>
        <a:cs typeface="+mn-cs"/>
      </a:defRPr>
    </a:lvl5pPr>
    <a:lvl6pPr marL="5102581" algn="l" defTabSz="2041032" rtl="0" eaLnBrk="1" latinLnBrk="0" hangingPunct="1">
      <a:defRPr sz="4018" kern="1200">
        <a:solidFill>
          <a:schemeClr val="tx1"/>
        </a:solidFill>
        <a:latin typeface="+mn-lt"/>
        <a:ea typeface="+mn-ea"/>
        <a:cs typeface="+mn-cs"/>
      </a:defRPr>
    </a:lvl6pPr>
    <a:lvl7pPr marL="6123097" algn="l" defTabSz="2041032" rtl="0" eaLnBrk="1" latinLnBrk="0" hangingPunct="1">
      <a:defRPr sz="4018" kern="1200">
        <a:solidFill>
          <a:schemeClr val="tx1"/>
        </a:solidFill>
        <a:latin typeface="+mn-lt"/>
        <a:ea typeface="+mn-ea"/>
        <a:cs typeface="+mn-cs"/>
      </a:defRPr>
    </a:lvl7pPr>
    <a:lvl8pPr marL="7143613" algn="l" defTabSz="2041032" rtl="0" eaLnBrk="1" latinLnBrk="0" hangingPunct="1">
      <a:defRPr sz="4018" kern="1200">
        <a:solidFill>
          <a:schemeClr val="tx1"/>
        </a:solidFill>
        <a:latin typeface="+mn-lt"/>
        <a:ea typeface="+mn-ea"/>
        <a:cs typeface="+mn-cs"/>
      </a:defRPr>
    </a:lvl8pPr>
    <a:lvl9pPr marL="8164129" algn="l" defTabSz="2041032" rtl="0" eaLnBrk="1" latinLnBrk="0" hangingPunct="1">
      <a:defRPr sz="401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400" userDrawn="1">
          <p15:clr>
            <a:srgbClr val="A4A3A4"/>
          </p15:clr>
        </p15:guide>
        <p15:guide id="2" pos="54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948A"/>
    <a:srgbClr val="F1B9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D48FD6-3F25-4258-80B9-87A00E36ABCC}" v="99" dt="2021-08-02T16:04:49.410"/>
    <p1510:client id="{15E4E661-0FE1-453C-A760-DC8650AD3348}" v="6" dt="2021-08-03T18:41:33.890"/>
    <p1510:client id="{1D5CFC92-D28F-4915-A1EB-E2DC0078E6B9}" v="6" dt="2021-08-18T14:38:17.972"/>
    <p1510:client id="{1FF10CA1-8199-42A7-8901-811367C57D5F}" v="1239" dt="2021-08-17T22:44:54.033"/>
    <p1510:client id="{33DBDD9D-89A1-47AC-820A-D17A886B7B05}" v="502" dt="2021-08-02T02:07:14.425"/>
    <p1510:client id="{53E6C91F-3C34-437D-B801-27A6FBFE4498}" v="80" dt="2021-08-19T22:06:31.542"/>
    <p1510:client id="{5AC5F0C4-4B4D-4B57-97E4-517A1299C75B}" v="962" dt="2021-07-30T20:29:46.245"/>
    <p1510:client id="{787A320C-3033-4D42-B6E5-9F06B333E6FE}" v="74" dt="2021-08-20T16:57:28.132"/>
    <p1510:client id="{79DD33A4-A1C8-48F0-ACCB-6231CA4A1D11}" v="24" dt="2021-08-03T19:05:00.782"/>
    <p1510:client id="{915C3D89-3E6A-4295-8C1F-C204E6775FE3}" v="853" dt="2021-08-16T22:45:49.216"/>
    <p1510:client id="{B24EDED9-D1DC-44D0-A546-B8AB01E2E831}" v="2" dt="2021-08-02T14:35:28.315"/>
    <p1510:client id="{BB76E51A-2CFC-4CFD-BB8D-1EE97305C59C}" v="2015" dt="2021-07-30T23:24:45.683"/>
    <p1510:client id="{CB505439-E64D-4097-A458-262044F22D19}" v="371" dt="2021-08-03T16:51:47.246"/>
    <p1510:client id="{D7D14B42-43E1-431D-818D-B916066947E7}" v="532" dt="2021-07-31T00:42:15.279"/>
    <p1510:client id="{DDF018FF-4110-48DC-A137-521D3F44CD09}" v="837" dt="2021-08-02T14:58:12.825"/>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2"/>
    <p:restoredTop sz="94694"/>
  </p:normalViewPr>
  <p:slideViewPr>
    <p:cSldViewPr>
      <p:cViewPr varScale="1">
        <p:scale>
          <a:sx n="150" d="100"/>
          <a:sy n="150" d="100"/>
        </p:scale>
        <p:origin x="900" y="126"/>
      </p:cViewPr>
      <p:guideLst>
        <p:guide orient="horz" pos="5400"/>
        <p:guide pos="540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390" d="100"/>
          <a:sy n="390" d="100"/>
        </p:scale>
        <p:origin x="3144" y="2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584325" cy="1381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071688" y="0"/>
            <a:ext cx="1584325" cy="138113"/>
          </a:xfrm>
          <a:prstGeom prst="rect">
            <a:avLst/>
          </a:prstGeom>
        </p:spPr>
        <p:txBody>
          <a:bodyPr vert="horz" lIns="91440" tIns="45720" rIns="91440" bIns="45720" rtlCol="0"/>
          <a:lstStyle>
            <a:lvl1pPr algn="r">
              <a:defRPr sz="1200"/>
            </a:lvl1pPr>
          </a:lstStyle>
          <a:p>
            <a:fld id="{68A91381-FCB9-43A4-8E6E-F0F708ED94F0}" type="datetimeFigureOut">
              <a:rPr lang="en-US"/>
              <a:t>8/20/2021</a:t>
            </a:fld>
            <a:endParaRPr lang="en-US"/>
          </a:p>
        </p:txBody>
      </p:sp>
      <p:sp>
        <p:nvSpPr>
          <p:cNvPr id="4" name="Slide Image Placeholder 3"/>
          <p:cNvSpPr>
            <a:spLocks noGrp="1" noRot="1" noChangeAspect="1"/>
          </p:cNvSpPr>
          <p:nvPr>
            <p:ph type="sldImg" idx="2"/>
          </p:nvPr>
        </p:nvSpPr>
        <p:spPr>
          <a:xfrm>
            <a:off x="1006475" y="342900"/>
            <a:ext cx="1644650" cy="9255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65125" y="1320800"/>
            <a:ext cx="2927350" cy="10795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2605088"/>
            <a:ext cx="1584325" cy="1381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071688" y="2605088"/>
            <a:ext cx="1584325" cy="138112"/>
          </a:xfrm>
          <a:prstGeom prst="rect">
            <a:avLst/>
          </a:prstGeom>
        </p:spPr>
        <p:txBody>
          <a:bodyPr vert="horz" lIns="91440" tIns="45720" rIns="91440" bIns="45720" rtlCol="0" anchor="b"/>
          <a:lstStyle>
            <a:lvl1pPr algn="r">
              <a:defRPr sz="1200"/>
            </a:lvl1pPr>
          </a:lstStyle>
          <a:p>
            <a:fld id="{062D6A64-281A-4E45-B17D-53CF9A773FFF}" type="slidenum">
              <a:rPr lang="en-US"/>
              <a:t>‹#›</a:t>
            </a:fld>
            <a:endParaRPr lang="en-US"/>
          </a:p>
        </p:txBody>
      </p:sp>
    </p:spTree>
    <p:extLst>
      <p:ext uri="{BB962C8B-B14F-4D97-AF65-F5344CB8AC3E}">
        <p14:creationId xmlns:p14="http://schemas.microsoft.com/office/powerpoint/2010/main" val="803494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mailto:collegiatebudgeting@deltagamma.or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mailto:lexie@deltagamma.or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2D6A64-281A-4E45-B17D-53CF9A773FFF}" type="slidenum">
              <a:rPr lang="en-US" smtClean="0"/>
              <a:t>1</a:t>
            </a:fld>
            <a:endParaRPr lang="en-US"/>
          </a:p>
        </p:txBody>
      </p:sp>
    </p:spTree>
    <p:extLst>
      <p:ext uri="{BB962C8B-B14F-4D97-AF65-F5344CB8AC3E}">
        <p14:creationId xmlns:p14="http://schemas.microsoft.com/office/powerpoint/2010/main" val="1534966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2D6A64-281A-4E45-B17D-53CF9A773FFF}" type="slidenum">
              <a:rPr lang="en-US" smtClean="0"/>
              <a:t>2</a:t>
            </a:fld>
            <a:endParaRPr lang="en-US"/>
          </a:p>
        </p:txBody>
      </p:sp>
    </p:spTree>
    <p:extLst>
      <p:ext uri="{BB962C8B-B14F-4D97-AF65-F5344CB8AC3E}">
        <p14:creationId xmlns:p14="http://schemas.microsoft.com/office/powerpoint/2010/main" val="199118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2D6A64-281A-4E45-B17D-53CF9A773FFF}" type="slidenum">
              <a:rPr lang="en-US" smtClean="0"/>
              <a:t>4</a:t>
            </a:fld>
            <a:endParaRPr lang="en-US"/>
          </a:p>
        </p:txBody>
      </p:sp>
    </p:spTree>
    <p:extLst>
      <p:ext uri="{BB962C8B-B14F-4D97-AF65-F5344CB8AC3E}">
        <p14:creationId xmlns:p14="http://schemas.microsoft.com/office/powerpoint/2010/main" val="561371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amounts for each of these fees can be found in the "Billing Groups" tab of your approved chapter budget </a:t>
            </a:r>
            <a:endParaRPr lang="en-US" dirty="0"/>
          </a:p>
        </p:txBody>
      </p:sp>
      <p:sp>
        <p:nvSpPr>
          <p:cNvPr id="4" name="Slide Number Placeholder 3"/>
          <p:cNvSpPr>
            <a:spLocks noGrp="1"/>
          </p:cNvSpPr>
          <p:nvPr>
            <p:ph type="sldNum" sz="quarter" idx="5"/>
          </p:nvPr>
        </p:nvSpPr>
        <p:spPr/>
        <p:txBody>
          <a:bodyPr/>
          <a:lstStyle/>
          <a:p>
            <a:fld id="{062D6A64-281A-4E45-B17D-53CF9A773FFF}" type="slidenum">
              <a:rPr lang="en-US" smtClean="0"/>
              <a:t>5</a:t>
            </a:fld>
            <a:endParaRPr lang="en-US"/>
          </a:p>
        </p:txBody>
      </p:sp>
    </p:spTree>
    <p:extLst>
      <p:ext uri="{BB962C8B-B14F-4D97-AF65-F5344CB8AC3E}">
        <p14:creationId xmlns:p14="http://schemas.microsoft.com/office/powerpoint/2010/main" val="59724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2D6A64-281A-4E45-B17D-53CF9A773FFF}" type="slidenum">
              <a:rPr lang="en-US" smtClean="0"/>
              <a:t>6</a:t>
            </a:fld>
            <a:endParaRPr lang="en-US"/>
          </a:p>
        </p:txBody>
      </p:sp>
    </p:spTree>
    <p:extLst>
      <p:ext uri="{BB962C8B-B14F-4D97-AF65-F5344CB8AC3E}">
        <p14:creationId xmlns:p14="http://schemas.microsoft.com/office/powerpoint/2010/main" val="2080947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Vp:f – if you need assistance please just email Rachel Foster (</a:t>
            </a:r>
            <a:r>
              <a:rPr lang="en-US">
                <a:cs typeface="Calibri"/>
                <a:hlinkClick r:id="rId3"/>
              </a:rPr>
              <a:t>collegiatebudgeting@deltagamma.org</a:t>
            </a:r>
            <a:r>
              <a:rPr lang="en-US">
                <a:cs typeface="Calibri"/>
              </a:rPr>
              <a:t> ) and Lexie Maschoff (</a:t>
            </a:r>
            <a:r>
              <a:rPr lang="en-US">
                <a:cs typeface="Calibri"/>
                <a:hlinkClick r:id="rId4"/>
              </a:rPr>
              <a:t>lexie@deltagamma.org</a:t>
            </a:r>
            <a:r>
              <a:rPr lang="en-US">
                <a:cs typeface="Calibri"/>
              </a:rPr>
              <a:t>) and we will be happy to help.</a:t>
            </a:r>
            <a:endParaRPr lang="en-US" err="1"/>
          </a:p>
        </p:txBody>
      </p:sp>
      <p:sp>
        <p:nvSpPr>
          <p:cNvPr id="4" name="Slide Number Placeholder 3"/>
          <p:cNvSpPr>
            <a:spLocks noGrp="1"/>
          </p:cNvSpPr>
          <p:nvPr>
            <p:ph type="sldNum" sz="quarter" idx="5"/>
          </p:nvPr>
        </p:nvSpPr>
        <p:spPr/>
        <p:txBody>
          <a:bodyPr/>
          <a:lstStyle/>
          <a:p>
            <a:fld id="{062D6A64-281A-4E45-B17D-53CF9A773FFF}" type="slidenum">
              <a:rPr lang="en-US" smtClean="0"/>
              <a:t>7</a:t>
            </a:fld>
            <a:endParaRPr lang="en-US"/>
          </a:p>
        </p:txBody>
      </p:sp>
    </p:spTree>
    <p:extLst>
      <p:ext uri="{BB962C8B-B14F-4D97-AF65-F5344CB8AC3E}">
        <p14:creationId xmlns:p14="http://schemas.microsoft.com/office/powerpoint/2010/main" val="8369385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For quarter schools, show fall, winter, spring amounts</a:t>
            </a:r>
          </a:p>
        </p:txBody>
      </p:sp>
      <p:sp>
        <p:nvSpPr>
          <p:cNvPr id="4" name="Slide Number Placeholder 3"/>
          <p:cNvSpPr>
            <a:spLocks noGrp="1"/>
          </p:cNvSpPr>
          <p:nvPr>
            <p:ph type="sldNum" sz="quarter" idx="5"/>
          </p:nvPr>
        </p:nvSpPr>
        <p:spPr/>
        <p:txBody>
          <a:bodyPr/>
          <a:lstStyle/>
          <a:p>
            <a:fld id="{062D6A64-281A-4E45-B17D-53CF9A773FFF}" type="slidenum">
              <a:rPr lang="en-US" smtClean="0"/>
              <a:t>8</a:t>
            </a:fld>
            <a:endParaRPr lang="en-US"/>
          </a:p>
        </p:txBody>
      </p:sp>
    </p:spTree>
    <p:extLst>
      <p:ext uri="{BB962C8B-B14F-4D97-AF65-F5344CB8AC3E}">
        <p14:creationId xmlns:p14="http://schemas.microsoft.com/office/powerpoint/2010/main" val="2032975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4" r:id="rId2"/>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857250" eaLnBrk="1" hangingPunct="1">
        <a:defRPr>
          <a:latin typeface="+mn-lt"/>
          <a:ea typeface="+mn-ea"/>
          <a:cs typeface="+mn-cs"/>
        </a:defRPr>
      </a:lvl2pPr>
      <a:lvl3pPr marL="1714500" eaLnBrk="1" hangingPunct="1">
        <a:defRPr>
          <a:latin typeface="+mn-lt"/>
          <a:ea typeface="+mn-ea"/>
          <a:cs typeface="+mn-cs"/>
        </a:defRPr>
      </a:lvl3pPr>
      <a:lvl4pPr marL="2571750" eaLnBrk="1" hangingPunct="1">
        <a:defRPr>
          <a:latin typeface="+mn-lt"/>
          <a:ea typeface="+mn-ea"/>
          <a:cs typeface="+mn-cs"/>
        </a:defRPr>
      </a:lvl4pPr>
      <a:lvl5pPr marL="3429000" eaLnBrk="1" hangingPunct="1">
        <a:defRPr>
          <a:latin typeface="+mn-lt"/>
          <a:ea typeface="+mn-ea"/>
          <a:cs typeface="+mn-cs"/>
        </a:defRPr>
      </a:lvl5pPr>
      <a:lvl6pPr marL="4286250" eaLnBrk="1" hangingPunct="1">
        <a:defRPr>
          <a:latin typeface="+mn-lt"/>
          <a:ea typeface="+mn-ea"/>
          <a:cs typeface="+mn-cs"/>
        </a:defRPr>
      </a:lvl6pPr>
      <a:lvl7pPr marL="5143500" eaLnBrk="1" hangingPunct="1">
        <a:defRPr>
          <a:latin typeface="+mn-lt"/>
          <a:ea typeface="+mn-ea"/>
          <a:cs typeface="+mn-cs"/>
        </a:defRPr>
      </a:lvl7pPr>
      <a:lvl8pPr marL="6000750" eaLnBrk="1" hangingPunct="1">
        <a:defRPr>
          <a:latin typeface="+mn-lt"/>
          <a:ea typeface="+mn-ea"/>
          <a:cs typeface="+mn-cs"/>
        </a:defRPr>
      </a:lvl8pPr>
      <a:lvl9pPr marL="6858000" eaLnBrk="1" hangingPunct="1">
        <a:defRPr>
          <a:latin typeface="+mn-lt"/>
          <a:ea typeface="+mn-ea"/>
          <a:cs typeface="+mn-cs"/>
        </a:defRPr>
      </a:lvl9pPr>
    </p:bodyStyle>
    <p:otherStyle>
      <a:lvl1pPr marL="0" eaLnBrk="1" hangingPunct="1">
        <a:defRPr>
          <a:latin typeface="+mn-lt"/>
          <a:ea typeface="+mn-ea"/>
          <a:cs typeface="+mn-cs"/>
        </a:defRPr>
      </a:lvl1pPr>
      <a:lvl2pPr marL="857250" eaLnBrk="1" hangingPunct="1">
        <a:defRPr>
          <a:latin typeface="+mn-lt"/>
          <a:ea typeface="+mn-ea"/>
          <a:cs typeface="+mn-cs"/>
        </a:defRPr>
      </a:lvl2pPr>
      <a:lvl3pPr marL="1714500" eaLnBrk="1" hangingPunct="1">
        <a:defRPr>
          <a:latin typeface="+mn-lt"/>
          <a:ea typeface="+mn-ea"/>
          <a:cs typeface="+mn-cs"/>
        </a:defRPr>
      </a:lvl3pPr>
      <a:lvl4pPr marL="2571750" eaLnBrk="1" hangingPunct="1">
        <a:defRPr>
          <a:latin typeface="+mn-lt"/>
          <a:ea typeface="+mn-ea"/>
          <a:cs typeface="+mn-cs"/>
        </a:defRPr>
      </a:lvl4pPr>
      <a:lvl5pPr marL="3429000" eaLnBrk="1" hangingPunct="1">
        <a:defRPr>
          <a:latin typeface="+mn-lt"/>
          <a:ea typeface="+mn-ea"/>
          <a:cs typeface="+mn-cs"/>
        </a:defRPr>
      </a:lvl5pPr>
      <a:lvl6pPr marL="4286250" eaLnBrk="1" hangingPunct="1">
        <a:defRPr>
          <a:latin typeface="+mn-lt"/>
          <a:ea typeface="+mn-ea"/>
          <a:cs typeface="+mn-cs"/>
        </a:defRPr>
      </a:lvl6pPr>
      <a:lvl7pPr marL="5143500" eaLnBrk="1" hangingPunct="1">
        <a:defRPr>
          <a:latin typeface="+mn-lt"/>
          <a:ea typeface="+mn-ea"/>
          <a:cs typeface="+mn-cs"/>
        </a:defRPr>
      </a:lvl7pPr>
      <a:lvl8pPr marL="6000750" eaLnBrk="1" hangingPunct="1">
        <a:defRPr>
          <a:latin typeface="+mn-lt"/>
          <a:ea typeface="+mn-ea"/>
          <a:cs typeface="+mn-cs"/>
        </a:defRPr>
      </a:lvl8pPr>
      <a:lvl9pPr marL="68580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eltagamma.org/library/ttdtdm/excused-status-financial-resource" TargetMode="External"/><Relationship Id="rId2" Type="http://schemas.openxmlformats.org/officeDocument/2006/relationships/hyperlink" Target="https://s3.amazonaws.com/dg-library/Member-Statuses-Guide-for-Chapter-Members.pdf" TargetMode="External"/><Relationship Id="rId1" Type="http://schemas.openxmlformats.org/officeDocument/2006/relationships/slideLayout" Target="../slideLayouts/slideLayout2.xml"/><Relationship Id="rId4" Type="http://schemas.openxmlformats.org/officeDocument/2006/relationships/hyperlink" Target="https://www.deltagamma.org/library/formApplication/excused-status-application"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5724FDC-51DC-4543-8D0B-44B8ABD80B7D}"/>
              </a:ext>
            </a:extLst>
          </p:cNvPr>
          <p:cNvSpPr/>
          <p:nvPr/>
        </p:nvSpPr>
        <p:spPr>
          <a:xfrm>
            <a:off x="1257300" y="1809750"/>
            <a:ext cx="6629400" cy="2942537"/>
          </a:xfrm>
          <a:prstGeom prst="rect">
            <a:avLst/>
          </a:prstGeom>
        </p:spPr>
        <p:txBody>
          <a:bodyPr wrap="square">
            <a:spAutoFit/>
          </a:bodyPr>
          <a:lstStyle/>
          <a:p>
            <a:pPr algn="ctr">
              <a:spcAft>
                <a:spcPts val="1125"/>
              </a:spcAft>
            </a:pPr>
            <a:r>
              <a:rPr lang="en-US" sz="1313" spc="100" dirty="0">
                <a:solidFill>
                  <a:schemeClr val="bg1"/>
                </a:solidFill>
              </a:rPr>
              <a:t>FALL 2021</a:t>
            </a:r>
            <a:endParaRPr lang="en-US" sz="3750" b="1" spc="100" dirty="0">
              <a:solidFill>
                <a:srgbClr val="F1B9C0"/>
              </a:solidFill>
            </a:endParaRPr>
          </a:p>
          <a:p>
            <a:pPr algn="ctr">
              <a:spcAft>
                <a:spcPts val="750"/>
              </a:spcAft>
            </a:pPr>
            <a:r>
              <a:rPr lang="en-US" sz="3750" b="1" dirty="0">
                <a:solidFill>
                  <a:srgbClr val="F1B9C0"/>
                </a:solidFill>
                <a:latin typeface="+mj-lt"/>
              </a:rPr>
              <a:t>Finance, Honor Board </a:t>
            </a:r>
          </a:p>
          <a:p>
            <a:pPr algn="ctr">
              <a:spcAft>
                <a:spcPts val="750"/>
              </a:spcAft>
            </a:pPr>
            <a:r>
              <a:rPr lang="en-US" sz="3750" b="1" dirty="0">
                <a:solidFill>
                  <a:srgbClr val="F1B9C0"/>
                </a:solidFill>
                <a:latin typeface="+mj-lt"/>
              </a:rPr>
              <a:t>&amp; Excused Status</a:t>
            </a:r>
          </a:p>
          <a:p>
            <a:pPr algn="ctr">
              <a:spcAft>
                <a:spcPts val="1125"/>
              </a:spcAft>
            </a:pPr>
            <a:r>
              <a:rPr lang="en-US" sz="1125" spc="60" dirty="0">
                <a:solidFill>
                  <a:schemeClr val="bg1"/>
                </a:solidFill>
              </a:rPr>
              <a:t>A resource for </a:t>
            </a:r>
            <a:r>
              <a:rPr lang="en-US" sz="1125" spc="60" dirty="0" err="1">
                <a:solidFill>
                  <a:schemeClr val="bg1"/>
                </a:solidFill>
              </a:rPr>
              <a:t>vps</a:t>
            </a:r>
            <a:r>
              <a:rPr lang="en-US" sz="1125" spc="60" dirty="0">
                <a:solidFill>
                  <a:schemeClr val="bg1"/>
                </a:solidFill>
              </a:rPr>
              <a:t>: finance and </a:t>
            </a:r>
            <a:r>
              <a:rPr lang="en-US" sz="1125" spc="60" dirty="0" err="1">
                <a:solidFill>
                  <a:schemeClr val="bg1"/>
                </a:solidFill>
              </a:rPr>
              <a:t>vps</a:t>
            </a:r>
            <a:r>
              <a:rPr lang="en-US" sz="1125" spc="60" dirty="0">
                <a:solidFill>
                  <a:schemeClr val="bg1"/>
                </a:solidFill>
              </a:rPr>
              <a:t>: social standards </a:t>
            </a:r>
          </a:p>
          <a:p>
            <a:pPr algn="ctr">
              <a:spcAft>
                <a:spcPts val="1125"/>
              </a:spcAft>
            </a:pPr>
            <a:endParaRPr lang="en-US" sz="1500" dirty="0">
              <a:solidFill>
                <a:schemeClr val="bg1"/>
              </a:solidFill>
              <a:latin typeface="Montserrat" pitchFamily="2" charset="77"/>
            </a:endParaRPr>
          </a:p>
          <a:p>
            <a:pPr algn="ctr">
              <a:spcAft>
                <a:spcPts val="1125"/>
              </a:spcAft>
            </a:pPr>
            <a:endParaRPr lang="en-US" sz="3000" b="1" dirty="0">
              <a:solidFill>
                <a:srgbClr val="DC948A"/>
              </a:solidFill>
              <a:latin typeface="Tropiline Black" pitchFamily="2" charset="0"/>
            </a:endParaRPr>
          </a:p>
        </p:txBody>
      </p:sp>
      <p:pic>
        <p:nvPicPr>
          <p:cNvPr id="14" name="Picture 13" descr="A close up of a logo&#10;&#10;Description automatically generated">
            <a:extLst>
              <a:ext uri="{FF2B5EF4-FFF2-40B4-BE49-F238E27FC236}">
                <a16:creationId xmlns:a16="http://schemas.microsoft.com/office/drawing/2014/main" id="{76B120FD-CD0C-CE41-83A3-C1DE76D9F4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86250" y="714376"/>
            <a:ext cx="571500" cy="777711"/>
          </a:xfrm>
          <a:prstGeom prst="rect">
            <a:avLst/>
          </a:prstGeom>
        </p:spPr>
      </p:pic>
    </p:spTree>
    <p:extLst>
      <p:ext uri="{BB962C8B-B14F-4D97-AF65-F5344CB8AC3E}">
        <p14:creationId xmlns:p14="http://schemas.microsoft.com/office/powerpoint/2010/main" val="3438280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90497E-DE87-46D4-8811-5B7E9CAEB012}"/>
              </a:ext>
            </a:extLst>
          </p:cNvPr>
          <p:cNvSpPr/>
          <p:nvPr/>
        </p:nvSpPr>
        <p:spPr>
          <a:xfrm>
            <a:off x="936170" y="793393"/>
            <a:ext cx="7293429" cy="1679947"/>
          </a:xfrm>
          <a:prstGeom prst="rect">
            <a:avLst/>
          </a:prstGeom>
        </p:spPr>
        <p:txBody>
          <a:bodyPr wrap="square" lIns="91440" tIns="45720" rIns="91440" bIns="45720" anchor="t">
            <a:spAutoFit/>
          </a:bodyPr>
          <a:lstStyle/>
          <a:p>
            <a:pPr>
              <a:spcAft>
                <a:spcPts val="1125"/>
              </a:spcAft>
            </a:pPr>
            <a:r>
              <a:rPr lang="en-US" sz="2400" b="1" dirty="0">
                <a:solidFill>
                  <a:srgbClr val="DC948A"/>
                </a:solidFill>
                <a:latin typeface="+mj-lt"/>
              </a:rPr>
              <a:t>Other Excused Status Resources </a:t>
            </a:r>
          </a:p>
          <a:p>
            <a:pPr marL="171450" indent="-171450">
              <a:spcAft>
                <a:spcPts val="375"/>
              </a:spcAft>
              <a:buFont typeface="Arial"/>
              <a:buChar char="•"/>
            </a:pPr>
            <a:r>
              <a:rPr lang="en-US" sz="1600" dirty="0">
                <a:solidFill>
                  <a:srgbClr val="002060"/>
                </a:solidFill>
                <a:latin typeface="Georgia"/>
                <a:cs typeface="Arial"/>
                <a:hlinkClick r:id="rId2"/>
              </a:rPr>
              <a:t>Member Status Guide for Chapter Members</a:t>
            </a:r>
            <a:r>
              <a:rPr lang="en-US" sz="1600" dirty="0">
                <a:solidFill>
                  <a:srgbClr val="002060"/>
                </a:solidFill>
                <a:latin typeface="Georgia"/>
                <a:cs typeface="Arial"/>
              </a:rPr>
              <a:t> </a:t>
            </a:r>
          </a:p>
          <a:p>
            <a:pPr marL="171450" indent="-171450">
              <a:spcAft>
                <a:spcPts val="375"/>
              </a:spcAft>
              <a:buFont typeface="Arial"/>
              <a:buChar char="•"/>
            </a:pPr>
            <a:r>
              <a:rPr lang="en-US" sz="1600" dirty="0">
                <a:solidFill>
                  <a:srgbClr val="002060"/>
                </a:solidFill>
                <a:latin typeface="Georgia"/>
                <a:cs typeface="Arial"/>
                <a:hlinkClick r:id="rId3"/>
              </a:rPr>
              <a:t>Excused Status Financial Resource</a:t>
            </a:r>
            <a:r>
              <a:rPr lang="en-US" sz="1600" dirty="0">
                <a:solidFill>
                  <a:srgbClr val="002060"/>
                </a:solidFill>
                <a:latin typeface="Georgia"/>
                <a:cs typeface="Arial"/>
              </a:rPr>
              <a:t> </a:t>
            </a:r>
          </a:p>
          <a:p>
            <a:pPr marL="171450" indent="-171450">
              <a:spcAft>
                <a:spcPts val="375"/>
              </a:spcAft>
              <a:buFont typeface="Arial"/>
              <a:buChar char="•"/>
            </a:pPr>
            <a:r>
              <a:rPr lang="en-US" sz="1600" dirty="0">
                <a:solidFill>
                  <a:srgbClr val="002060"/>
                </a:solidFill>
                <a:latin typeface="Georgia"/>
                <a:cs typeface="Arial"/>
                <a:hlinkClick r:id="rId4"/>
              </a:rPr>
              <a:t>Excused Status Application</a:t>
            </a:r>
            <a:r>
              <a:rPr lang="en-US" sz="1600" dirty="0">
                <a:solidFill>
                  <a:srgbClr val="002060"/>
                </a:solidFill>
                <a:latin typeface="Georgia"/>
                <a:cs typeface="Arial"/>
              </a:rPr>
              <a:t> </a:t>
            </a:r>
          </a:p>
          <a:p>
            <a:pPr marL="1020445" lvl="1">
              <a:spcAft>
                <a:spcPts val="375"/>
              </a:spcAft>
            </a:pPr>
            <a:endParaRPr lang="en-US" sz="1200" dirty="0">
              <a:solidFill>
                <a:srgbClr val="002060"/>
              </a:solidFill>
              <a:latin typeface="Georgia"/>
              <a:cs typeface="Arial"/>
            </a:endParaRPr>
          </a:p>
        </p:txBody>
      </p:sp>
    </p:spTree>
    <p:extLst>
      <p:ext uri="{BB962C8B-B14F-4D97-AF65-F5344CB8AC3E}">
        <p14:creationId xmlns:p14="http://schemas.microsoft.com/office/powerpoint/2010/main" val="3306605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964B4DE-EAA9-462B-A63B-46EF29EAB982}"/>
              </a:ext>
            </a:extLst>
          </p:cNvPr>
          <p:cNvSpPr/>
          <p:nvPr/>
        </p:nvSpPr>
        <p:spPr>
          <a:xfrm>
            <a:off x="762000" y="666750"/>
            <a:ext cx="7141029" cy="3639458"/>
          </a:xfrm>
          <a:prstGeom prst="rect">
            <a:avLst/>
          </a:prstGeom>
        </p:spPr>
        <p:txBody>
          <a:bodyPr wrap="square" lIns="91440" tIns="45720" rIns="91440" bIns="45720" anchor="t">
            <a:spAutoFit/>
          </a:bodyPr>
          <a:lstStyle/>
          <a:p>
            <a:pPr algn="ctr">
              <a:spcAft>
                <a:spcPts val="800"/>
              </a:spcAft>
            </a:pPr>
            <a:r>
              <a:rPr lang="en-US" sz="3200" b="1" dirty="0">
                <a:solidFill>
                  <a:srgbClr val="DC948A"/>
                </a:solidFill>
                <a:latin typeface="+mj-lt"/>
              </a:rPr>
              <a:t>Excused Status</a:t>
            </a:r>
          </a:p>
          <a:p>
            <a:pPr marL="457200" indent="-457200">
              <a:spcAft>
                <a:spcPts val="800"/>
              </a:spcAft>
              <a:buFont typeface="Arial" panose="020B0604020202020204" pitchFamily="34" charset="0"/>
              <a:buChar char="•"/>
            </a:pPr>
            <a:r>
              <a:rPr lang="en-US" sz="1200" dirty="0"/>
              <a:t>The intent of Excused Status is to allow members to maintain membership while pursuing additional academic/professional opportunities or when experiencing temporary financial hardship </a:t>
            </a:r>
            <a:endParaRPr lang="en-US" sz="1200" dirty="0">
              <a:cs typeface="Arial"/>
            </a:endParaRPr>
          </a:p>
          <a:p>
            <a:pPr marL="457200" indent="-457200">
              <a:spcAft>
                <a:spcPts val="800"/>
              </a:spcAft>
              <a:buFont typeface="Arial" panose="020B0604020202020204" pitchFamily="34" charset="0"/>
              <a:buChar char="•"/>
            </a:pPr>
            <a:r>
              <a:rPr lang="en-US" sz="1200" dirty="0"/>
              <a:t>Excused Status is available to members one year after they have been initiated </a:t>
            </a:r>
            <a:endParaRPr lang="en-US" sz="1200" dirty="0">
              <a:cs typeface="Arial"/>
            </a:endParaRPr>
          </a:p>
          <a:p>
            <a:pPr marL="457200" indent="-457200">
              <a:spcAft>
                <a:spcPts val="800"/>
              </a:spcAft>
              <a:buFont typeface="Arial" panose="020B0604020202020204" pitchFamily="34" charset="0"/>
              <a:buChar char="•"/>
            </a:pPr>
            <a:r>
              <a:rPr lang="en-US" sz="1200" dirty="0"/>
              <a:t>Excused Status categories that include financial accommodations: </a:t>
            </a:r>
            <a:endParaRPr lang="en-US" sz="1200" dirty="0">
              <a:cs typeface="Arial"/>
            </a:endParaRPr>
          </a:p>
          <a:p>
            <a:pPr marL="628650" indent="-171450">
              <a:buFont typeface="Wingdings" panose="05000000000000000000" pitchFamily="2" charset="2"/>
              <a:buChar char="ü"/>
            </a:pPr>
            <a:r>
              <a:rPr lang="en-US" sz="1200" dirty="0"/>
              <a:t>Academic/Professional</a:t>
            </a:r>
            <a:endParaRPr lang="en-US" sz="1200" dirty="0">
              <a:cs typeface="Arial"/>
            </a:endParaRPr>
          </a:p>
          <a:p>
            <a:pPr marL="628650" indent="-171450">
              <a:buFont typeface="Wingdings" panose="05000000000000000000" pitchFamily="2" charset="2"/>
              <a:buChar char="ü"/>
            </a:pPr>
            <a:r>
              <a:rPr lang="en-US" sz="1200" dirty="0"/>
              <a:t>Financial Hardship </a:t>
            </a:r>
            <a:endParaRPr lang="en-US" sz="4000" dirty="0">
              <a:cs typeface="Arial"/>
            </a:endParaRPr>
          </a:p>
          <a:p>
            <a:pPr marL="628650" indent="-171450">
              <a:buFont typeface="Wingdings" panose="05000000000000000000" pitchFamily="2" charset="2"/>
              <a:buChar char="ü"/>
            </a:pPr>
            <a:r>
              <a:rPr lang="en-US" sz="1200" dirty="0"/>
              <a:t>Non-resident/Abroad</a:t>
            </a:r>
            <a:endParaRPr lang="en-US" sz="1200" dirty="0">
              <a:cs typeface="Arial"/>
            </a:endParaRPr>
          </a:p>
          <a:p>
            <a:pPr marL="628650" indent="-171450">
              <a:spcAft>
                <a:spcPts val="800"/>
              </a:spcAft>
              <a:buFont typeface="Wingdings" panose="05000000000000000000" pitchFamily="2" charset="2"/>
              <a:buChar char="ü"/>
            </a:pPr>
            <a:r>
              <a:rPr lang="en-US" sz="1200" dirty="0"/>
              <a:t>Special Circumstances </a:t>
            </a:r>
            <a:endParaRPr lang="en-US" sz="1200" dirty="0">
              <a:cs typeface="Arial"/>
            </a:endParaRPr>
          </a:p>
          <a:p>
            <a:pPr marL="457200" indent="-457200">
              <a:spcAft>
                <a:spcPts val="1125"/>
              </a:spcAft>
              <a:buFont typeface="Arial" panose="020B0604020202020204" pitchFamily="34" charset="0"/>
              <a:buChar char="•"/>
            </a:pPr>
            <a:r>
              <a:rPr lang="en-US" sz="1200" dirty="0" err="1">
                <a:ea typeface="+mn-lt"/>
                <a:cs typeface="+mn-lt"/>
              </a:rPr>
              <a:t>vp</a:t>
            </a:r>
            <a:r>
              <a:rPr lang="en-US" sz="1200" dirty="0">
                <a:ea typeface="+mn-lt"/>
                <a:cs typeface="+mn-lt"/>
              </a:rPr>
              <a:t>: finance</a:t>
            </a:r>
            <a:r>
              <a:rPr lang="en-US" sz="1200" dirty="0"/>
              <a:t> should provide Honor Board with the costs of the various Excused Status options and Honor Board should provide </a:t>
            </a:r>
            <a:r>
              <a:rPr lang="en-US" sz="1200" dirty="0" err="1">
                <a:ea typeface="+mn-lt"/>
                <a:cs typeface="+mn-lt"/>
              </a:rPr>
              <a:t>vp</a:t>
            </a:r>
            <a:r>
              <a:rPr lang="en-US" sz="1200" dirty="0">
                <a:ea typeface="+mn-lt"/>
                <a:cs typeface="+mn-lt"/>
              </a:rPr>
              <a:t>:</a:t>
            </a:r>
            <a:r>
              <a:rPr lang="en-US" sz="1200" dirty="0"/>
              <a:t> finance with decisions made on Excused Status. Constant communication is extremely important.</a:t>
            </a:r>
          </a:p>
          <a:p>
            <a:pPr>
              <a:spcAft>
                <a:spcPts val="1125"/>
              </a:spcAft>
            </a:pPr>
            <a:r>
              <a:rPr lang="en-US" sz="1200" b="1" i="1" dirty="0">
                <a:cs typeface="Arial"/>
              </a:rPr>
              <a:t>Note: Excused Status does NOT impact enforcement of signed Room Agreements </a:t>
            </a:r>
          </a:p>
        </p:txBody>
      </p:sp>
    </p:spTree>
    <p:extLst>
      <p:ext uri="{BB962C8B-B14F-4D97-AF65-F5344CB8AC3E}">
        <p14:creationId xmlns:p14="http://schemas.microsoft.com/office/powerpoint/2010/main" val="4726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1D8AD1-BA48-494B-B04F-414B940C4793}"/>
              </a:ext>
            </a:extLst>
          </p:cNvPr>
          <p:cNvSpPr/>
          <p:nvPr/>
        </p:nvSpPr>
        <p:spPr>
          <a:xfrm>
            <a:off x="762000" y="666750"/>
            <a:ext cx="7141029" cy="3498394"/>
          </a:xfrm>
          <a:prstGeom prst="rect">
            <a:avLst/>
          </a:prstGeom>
        </p:spPr>
        <p:txBody>
          <a:bodyPr wrap="square" lIns="91440" tIns="45720" rIns="91440" bIns="45720" anchor="t">
            <a:spAutoFit/>
          </a:bodyPr>
          <a:lstStyle/>
          <a:p>
            <a:pPr algn="ctr">
              <a:spcAft>
                <a:spcPts val="800"/>
              </a:spcAft>
            </a:pPr>
            <a:r>
              <a:rPr lang="en-US" sz="3200" b="1" dirty="0">
                <a:solidFill>
                  <a:srgbClr val="DC948A"/>
                </a:solidFill>
                <a:latin typeface="+mj-lt"/>
              </a:rPr>
              <a:t>Excused Status Eligibility</a:t>
            </a:r>
          </a:p>
          <a:p>
            <a:pPr marL="457200" indent="-457200">
              <a:spcAft>
                <a:spcPts val="800"/>
              </a:spcAft>
              <a:buFont typeface="Arial" panose="020B0604020202020204" pitchFamily="34" charset="0"/>
              <a:buChar char="•"/>
            </a:pPr>
            <a:r>
              <a:rPr lang="en-US" sz="1300" b="1" dirty="0">
                <a:latin typeface="Georgia"/>
                <a:cs typeface="Arial"/>
              </a:rPr>
              <a:t>Financial Hardship:</a:t>
            </a:r>
            <a:r>
              <a:rPr lang="en-US" sz="1300" dirty="0">
                <a:latin typeface="Georgia"/>
                <a:cs typeface="Arial"/>
              </a:rPr>
              <a:t> </a:t>
            </a:r>
            <a:r>
              <a:rPr lang="en-US" sz="1300" dirty="0">
                <a:latin typeface="Georgia"/>
                <a:ea typeface="+mn-lt"/>
                <a:cs typeface="+mn-lt"/>
              </a:rPr>
              <a:t>To be granted in an emergency when a member is facing temporary financial hardship where her only other alternative would be resignation of membership.</a:t>
            </a:r>
          </a:p>
          <a:p>
            <a:pPr marL="457200" indent="-457200">
              <a:spcAft>
                <a:spcPts val="800"/>
              </a:spcAft>
              <a:buFont typeface="Arial" panose="020B0604020202020204" pitchFamily="34" charset="0"/>
              <a:buChar char="•"/>
            </a:pPr>
            <a:r>
              <a:rPr lang="en-US" sz="1300" b="1" dirty="0">
                <a:latin typeface="Georgia"/>
                <a:cs typeface="Arial"/>
              </a:rPr>
              <a:t>Attendance:</a:t>
            </a:r>
            <a:r>
              <a:rPr lang="en-US" sz="1300" dirty="0">
                <a:latin typeface="Georgia"/>
                <a:cs typeface="Arial"/>
              </a:rPr>
              <a:t> </a:t>
            </a:r>
            <a:r>
              <a:rPr lang="en-US" sz="1300" dirty="0">
                <a:latin typeface="Georgia"/>
                <a:ea typeface="+mn-lt"/>
                <a:cs typeface="+mn-lt"/>
              </a:rPr>
              <a:t>To be granted to those needing to be excused from recurring chapter attendance requirements for a temporary period of time. </a:t>
            </a:r>
            <a:r>
              <a:rPr lang="en-US" sz="1300" i="1" dirty="0">
                <a:latin typeface="Georgia"/>
                <a:ea typeface="+mn-lt"/>
                <a:cs typeface="+mn-lt"/>
              </a:rPr>
              <a:t>(no financial </a:t>
            </a:r>
            <a:r>
              <a:rPr lang="en-US" sz="1300" i="1">
                <a:latin typeface="Georgia"/>
                <a:ea typeface="+mn-lt"/>
                <a:cs typeface="+mn-lt"/>
              </a:rPr>
              <a:t>accommodation</a:t>
            </a:r>
            <a:r>
              <a:rPr lang="en-US" sz="1300" i="1" dirty="0">
                <a:latin typeface="Georgia"/>
                <a:ea typeface="+mn-lt"/>
                <a:cs typeface="+mn-lt"/>
              </a:rPr>
              <a:t>)</a:t>
            </a:r>
          </a:p>
          <a:p>
            <a:pPr marL="457200" indent="-457200">
              <a:spcAft>
                <a:spcPts val="800"/>
              </a:spcAft>
              <a:buFont typeface="Arial" panose="020B0604020202020204" pitchFamily="34" charset="0"/>
              <a:buChar char="•"/>
            </a:pPr>
            <a:r>
              <a:rPr lang="en-US" sz="1300" b="1" dirty="0">
                <a:latin typeface="Georgia"/>
                <a:ea typeface="+mn-lt"/>
                <a:cs typeface="+mn-lt"/>
              </a:rPr>
              <a:t>Non-resident/Abroad:</a:t>
            </a:r>
            <a:r>
              <a:rPr lang="en-US" sz="1300" dirty="0">
                <a:latin typeface="Georgia"/>
                <a:ea typeface="+mn-lt"/>
                <a:cs typeface="+mn-lt"/>
              </a:rPr>
              <a:t> To be granted to members studying abroad and/or in a program that takes them physically off-campus full-time for an entire academic term. </a:t>
            </a:r>
          </a:p>
          <a:p>
            <a:pPr marL="457200" indent="-457200">
              <a:spcAft>
                <a:spcPts val="800"/>
              </a:spcAft>
              <a:buFont typeface="Arial" panose="020B0604020202020204" pitchFamily="34" charset="0"/>
              <a:buChar char="•"/>
            </a:pPr>
            <a:r>
              <a:rPr lang="en-US" sz="1300" b="1" dirty="0">
                <a:latin typeface="Georgia"/>
                <a:cs typeface="Arial"/>
              </a:rPr>
              <a:t>Academic/Professional:</a:t>
            </a:r>
            <a:r>
              <a:rPr lang="en-US" sz="1300" dirty="0">
                <a:latin typeface="Georgia"/>
                <a:cs typeface="Arial"/>
              </a:rPr>
              <a:t> </a:t>
            </a:r>
            <a:r>
              <a:rPr lang="en-US" sz="1300" dirty="0">
                <a:latin typeface="Georgia"/>
                <a:ea typeface="+mn-lt"/>
                <a:cs typeface="+mn-lt"/>
              </a:rPr>
              <a:t>To be granted to members participating in an academic/professional program that reduces their ability to participate in chapter/campus activities.</a:t>
            </a:r>
          </a:p>
          <a:p>
            <a:pPr marL="457200" indent="-457200">
              <a:spcAft>
                <a:spcPts val="800"/>
              </a:spcAft>
              <a:buFont typeface="Arial" panose="020B0604020202020204" pitchFamily="34" charset="0"/>
              <a:buChar char="•"/>
            </a:pPr>
            <a:r>
              <a:rPr lang="en-US" sz="1300" b="1" dirty="0">
                <a:latin typeface="Georgia"/>
                <a:cs typeface="Arial"/>
              </a:rPr>
              <a:t>Special Circumstances:</a:t>
            </a:r>
            <a:r>
              <a:rPr lang="en-US" sz="1300" dirty="0">
                <a:latin typeface="Georgia"/>
                <a:cs typeface="Arial"/>
              </a:rPr>
              <a:t> </a:t>
            </a:r>
            <a:r>
              <a:rPr lang="en-US" sz="1300" dirty="0">
                <a:latin typeface="Georgia"/>
                <a:ea typeface="+mn-lt"/>
                <a:cs typeface="+mn-lt"/>
              </a:rPr>
              <a:t>To be granted for any scenario that is a combination of or does not fall into the above-mentioned categories, but merits consideration.</a:t>
            </a:r>
            <a:endParaRPr lang="en-US" sz="1300" dirty="0">
              <a:latin typeface="Georgia"/>
              <a:cs typeface="Arial"/>
            </a:endParaRPr>
          </a:p>
        </p:txBody>
      </p:sp>
    </p:spTree>
    <p:extLst>
      <p:ext uri="{BB962C8B-B14F-4D97-AF65-F5344CB8AC3E}">
        <p14:creationId xmlns:p14="http://schemas.microsoft.com/office/powerpoint/2010/main" val="513830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EF23CE-8AE4-4621-81DC-2E8B8FBA3EC2}"/>
              </a:ext>
            </a:extLst>
          </p:cNvPr>
          <p:cNvSpPr/>
          <p:nvPr/>
        </p:nvSpPr>
        <p:spPr>
          <a:xfrm>
            <a:off x="1143000" y="748174"/>
            <a:ext cx="7010400" cy="3831818"/>
          </a:xfrm>
          <a:prstGeom prst="rect">
            <a:avLst/>
          </a:prstGeom>
        </p:spPr>
        <p:txBody>
          <a:bodyPr wrap="square" lIns="91440" tIns="45720" rIns="91440" bIns="45720" anchor="t">
            <a:spAutoFit/>
          </a:bodyPr>
          <a:lstStyle/>
          <a:p>
            <a:pPr>
              <a:spcAft>
                <a:spcPts val="1125"/>
              </a:spcAft>
            </a:pPr>
            <a:r>
              <a:rPr lang="en-US" sz="3200" b="1" dirty="0" err="1">
                <a:solidFill>
                  <a:srgbClr val="DC948A"/>
                </a:solidFill>
                <a:latin typeface="+mj-lt"/>
              </a:rPr>
              <a:t>vp</a:t>
            </a:r>
            <a:r>
              <a:rPr lang="en-US" sz="3200" b="1" dirty="0">
                <a:solidFill>
                  <a:srgbClr val="DC948A"/>
                </a:solidFill>
                <a:latin typeface="+mj-lt"/>
              </a:rPr>
              <a:t>: finance &amp; Honor Board </a:t>
            </a:r>
          </a:p>
          <a:p>
            <a:pPr>
              <a:spcAft>
                <a:spcPts val="375"/>
              </a:spcAft>
            </a:pPr>
            <a:r>
              <a:rPr lang="en-US" sz="1200" b="1" dirty="0" err="1">
                <a:solidFill>
                  <a:srgbClr val="002060"/>
                </a:solidFill>
                <a:latin typeface="+mj-lt"/>
              </a:rPr>
              <a:t>vp</a:t>
            </a:r>
            <a:r>
              <a:rPr lang="en-US" sz="1200" b="1" dirty="0">
                <a:solidFill>
                  <a:srgbClr val="002060"/>
                </a:solidFill>
                <a:latin typeface="+mj-lt"/>
              </a:rPr>
              <a:t>: finance provides “the facts” to guide Honor Board’s decisions. These include the costs associated with each excused status option and the overall financial health of the chapter.</a:t>
            </a:r>
          </a:p>
          <a:p>
            <a:pPr>
              <a:spcAft>
                <a:spcPts val="375"/>
              </a:spcAft>
            </a:pPr>
            <a:endParaRPr lang="en-US" sz="1200" b="1" dirty="0">
              <a:solidFill>
                <a:srgbClr val="002060"/>
              </a:solidFill>
              <a:latin typeface="+mj-lt"/>
            </a:endParaRPr>
          </a:p>
          <a:p>
            <a:pPr>
              <a:spcAft>
                <a:spcPts val="375"/>
              </a:spcAft>
            </a:pPr>
            <a:r>
              <a:rPr lang="en-US" sz="1200" b="1" dirty="0">
                <a:solidFill>
                  <a:srgbClr val="002060"/>
                </a:solidFill>
                <a:latin typeface="+mj-lt"/>
              </a:rPr>
              <a:t>Honor Board addresses, and makes decisions on, requests for excused status. </a:t>
            </a:r>
          </a:p>
          <a:p>
            <a:pPr marL="171450" indent="-171450">
              <a:spcAft>
                <a:spcPts val="375"/>
              </a:spcAft>
              <a:buFont typeface="Arial"/>
              <a:buChar char="•"/>
            </a:pPr>
            <a:r>
              <a:rPr lang="en-US" sz="1200" b="1" dirty="0">
                <a:solidFill>
                  <a:srgbClr val="002060"/>
                </a:solidFill>
                <a:latin typeface="+mj-lt"/>
              </a:rPr>
              <a:t>In instances of Academic/Professional and Non-Resident/Abroad - the decisions are straight forward if the member has the proper documentation. </a:t>
            </a:r>
            <a:endParaRPr lang="en-US" dirty="0">
              <a:solidFill>
                <a:srgbClr val="00205B"/>
              </a:solidFill>
              <a:latin typeface="Arial"/>
              <a:cs typeface="Arial"/>
            </a:endParaRPr>
          </a:p>
          <a:p>
            <a:pPr marL="171450" indent="-171450">
              <a:spcAft>
                <a:spcPts val="375"/>
              </a:spcAft>
              <a:buFont typeface="Arial"/>
              <a:buChar char="•"/>
            </a:pPr>
            <a:r>
              <a:rPr lang="en-US" sz="1200" b="1" dirty="0">
                <a:solidFill>
                  <a:srgbClr val="002060"/>
                </a:solidFill>
                <a:latin typeface="+mj-lt"/>
              </a:rPr>
              <a:t>In instances when it is identified that a financial accommodation is necessary, Honor Board can determine </a:t>
            </a:r>
            <a:r>
              <a:rPr lang="en-US" sz="1200" b="1" dirty="0">
                <a:solidFill>
                  <a:srgbClr val="FF0000"/>
                </a:solidFill>
                <a:latin typeface="+mj-lt"/>
              </a:rPr>
              <a:t>what amount</a:t>
            </a:r>
            <a:r>
              <a:rPr lang="en-US" sz="1200" b="1" dirty="0">
                <a:solidFill>
                  <a:srgbClr val="002060"/>
                </a:solidFill>
                <a:latin typeface="+mj-lt"/>
              </a:rPr>
              <a:t> the member should pay.   </a:t>
            </a:r>
            <a:endParaRPr lang="en-US" sz="4000" dirty="0">
              <a:cs typeface="Arial"/>
            </a:endParaRPr>
          </a:p>
          <a:p>
            <a:pPr>
              <a:spcAft>
                <a:spcPts val="375"/>
              </a:spcAft>
            </a:pPr>
            <a:endParaRPr lang="en-US" sz="1200" b="1" dirty="0">
              <a:solidFill>
                <a:srgbClr val="002060"/>
              </a:solidFill>
              <a:latin typeface="+mj-lt"/>
            </a:endParaRPr>
          </a:p>
          <a:p>
            <a:pPr>
              <a:spcAft>
                <a:spcPts val="375"/>
              </a:spcAft>
            </a:pPr>
            <a:r>
              <a:rPr lang="en-US" sz="1200" b="1" dirty="0">
                <a:solidFill>
                  <a:srgbClr val="002060"/>
                </a:solidFill>
                <a:latin typeface="+mj-lt"/>
              </a:rPr>
              <a:t>This resource is intended to help Honor Board develop an approach in dealing with financial accommodation requests that meets the needs of the member and the chapter.  </a:t>
            </a:r>
            <a:endParaRPr lang="en-US" sz="1200" dirty="0">
              <a:cs typeface="Arial"/>
            </a:endParaRPr>
          </a:p>
          <a:p>
            <a:pPr marL="342900" indent="-342900">
              <a:spcAft>
                <a:spcPts val="375"/>
              </a:spcAft>
              <a:buFont typeface="Arial" panose="020B0604020202020204" pitchFamily="34" charset="0"/>
              <a:buChar char="•"/>
            </a:pPr>
            <a:endParaRPr lang="en-US" sz="2250" dirty="0">
              <a:solidFill>
                <a:srgbClr val="002060"/>
              </a:solidFill>
              <a:latin typeface="+mj-lt"/>
            </a:endParaRPr>
          </a:p>
        </p:txBody>
      </p:sp>
    </p:spTree>
    <p:extLst>
      <p:ext uri="{BB962C8B-B14F-4D97-AF65-F5344CB8AC3E}">
        <p14:creationId xmlns:p14="http://schemas.microsoft.com/office/powerpoint/2010/main" val="3407107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974083-CD50-471C-A380-697A7ADBB6A7}"/>
              </a:ext>
            </a:extLst>
          </p:cNvPr>
          <p:cNvSpPr/>
          <p:nvPr/>
        </p:nvSpPr>
        <p:spPr>
          <a:xfrm>
            <a:off x="936170" y="793393"/>
            <a:ext cx="6683829" cy="584775"/>
          </a:xfrm>
          <a:prstGeom prst="rect">
            <a:avLst/>
          </a:prstGeom>
        </p:spPr>
        <p:txBody>
          <a:bodyPr wrap="square">
            <a:spAutoFit/>
          </a:bodyPr>
          <a:lstStyle/>
          <a:p>
            <a:pPr>
              <a:spcAft>
                <a:spcPts val="1125"/>
              </a:spcAft>
            </a:pPr>
            <a:r>
              <a:rPr lang="en-US" sz="3200" b="1" dirty="0">
                <a:solidFill>
                  <a:srgbClr val="DC948A"/>
                </a:solidFill>
                <a:latin typeface="+mj-lt"/>
              </a:rPr>
              <a:t>Excused Status Types &amp; Fees</a:t>
            </a:r>
          </a:p>
        </p:txBody>
      </p:sp>
      <p:sp>
        <p:nvSpPr>
          <p:cNvPr id="3" name="Rectangle 2">
            <a:extLst>
              <a:ext uri="{FF2B5EF4-FFF2-40B4-BE49-F238E27FC236}">
                <a16:creationId xmlns:a16="http://schemas.microsoft.com/office/drawing/2014/main" id="{02515AA5-C356-488C-A495-E5F0F484C891}"/>
              </a:ext>
            </a:extLst>
          </p:cNvPr>
          <p:cNvSpPr/>
          <p:nvPr/>
        </p:nvSpPr>
        <p:spPr>
          <a:xfrm>
            <a:off x="816634" y="1466850"/>
            <a:ext cx="3754647" cy="163686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b="1" dirty="0"/>
              <a:t>Academic/Professional</a:t>
            </a:r>
            <a:endParaRPr lang="en-US" sz="1200" b="1" dirty="0">
              <a:cs typeface="Arial"/>
            </a:endParaRPr>
          </a:p>
          <a:p>
            <a:pPr marL="285750" indent="-285750">
              <a:buFont typeface="Arial" panose="020B0604020202020204" pitchFamily="34" charset="0"/>
              <a:buChar char="•"/>
            </a:pPr>
            <a:r>
              <a:rPr lang="en-US" sz="900" b="1" dirty="0"/>
              <a:t>Per capita dues </a:t>
            </a:r>
          </a:p>
          <a:p>
            <a:pPr marL="285750" indent="-285750">
              <a:buFont typeface="Arial" panose="020B0604020202020204" pitchFamily="34" charset="0"/>
              <a:buChar char="•"/>
            </a:pPr>
            <a:r>
              <a:rPr lang="en-US" sz="900" b="1" dirty="0"/>
              <a:t>Technology fee </a:t>
            </a:r>
          </a:p>
          <a:p>
            <a:pPr marL="285750" indent="-285750">
              <a:buFont typeface="Arial" panose="020B0604020202020204" pitchFamily="34" charset="0"/>
              <a:buChar char="•"/>
            </a:pPr>
            <a:r>
              <a:rPr lang="en-US" sz="900" b="1" dirty="0"/>
              <a:t>NPC fee </a:t>
            </a:r>
          </a:p>
          <a:p>
            <a:pPr marL="285750" indent="-285750">
              <a:buFont typeface="Arial" panose="020B0604020202020204" pitchFamily="34" charset="0"/>
              <a:buChar char="•"/>
            </a:pPr>
            <a:r>
              <a:rPr lang="en-US" sz="900" b="1" dirty="0" err="1"/>
              <a:t>Greekbill</a:t>
            </a:r>
            <a:r>
              <a:rPr lang="en-US" sz="900" b="1" dirty="0"/>
              <a:t> fee </a:t>
            </a:r>
          </a:p>
          <a:p>
            <a:pPr marL="285750" indent="-285750">
              <a:buFont typeface="Arial" panose="020B0604020202020204" pitchFamily="34" charset="0"/>
              <a:buChar char="•"/>
            </a:pPr>
            <a:r>
              <a:rPr lang="en-US" sz="900" b="1" dirty="0"/>
              <a:t>Campus Panhellenic fee </a:t>
            </a:r>
          </a:p>
          <a:p>
            <a:pPr marL="285750" indent="-285750">
              <a:buFont typeface="Arial" panose="020B0604020202020204" pitchFamily="34" charset="0"/>
              <a:buChar char="•"/>
            </a:pPr>
            <a:r>
              <a:rPr lang="en-US" sz="900" b="1" dirty="0"/>
              <a:t>APS chapter dues (stated in budget, typically 50%) </a:t>
            </a:r>
            <a:endParaRPr lang="en-US" sz="900" b="1" dirty="0">
              <a:cs typeface="Arial"/>
            </a:endParaRPr>
          </a:p>
          <a:p>
            <a:pPr marL="285750" indent="-285750">
              <a:buFont typeface="Arial" panose="020B0604020202020204" pitchFamily="34" charset="0"/>
              <a:buChar char="•"/>
            </a:pPr>
            <a:r>
              <a:rPr lang="en-US" sz="900" b="1" dirty="0"/>
              <a:t>Chapter obligation*</a:t>
            </a:r>
            <a:endParaRPr lang="en-US" sz="900" b="1" dirty="0">
              <a:cs typeface="Arial"/>
            </a:endParaRPr>
          </a:p>
          <a:p>
            <a:pPr marL="285750" indent="-285750">
              <a:buFont typeface="Arial" panose="020B0604020202020204" pitchFamily="34" charset="0"/>
              <a:buChar char="•"/>
            </a:pPr>
            <a:r>
              <a:rPr lang="en-US" sz="900" b="1" dirty="0"/>
              <a:t>Live out Payroll *</a:t>
            </a:r>
            <a:endParaRPr lang="en-US" sz="900" b="1" dirty="0">
              <a:cs typeface="Arial"/>
            </a:endParaRPr>
          </a:p>
          <a:p>
            <a:r>
              <a:rPr lang="en-US" sz="900" b="1" dirty="0">
                <a:cs typeface="Arial"/>
              </a:rPr>
              <a:t>* These fees help pay for your house corporation annual agreement</a:t>
            </a:r>
          </a:p>
        </p:txBody>
      </p:sp>
      <p:sp>
        <p:nvSpPr>
          <p:cNvPr id="5" name="Rectangle 4">
            <a:extLst>
              <a:ext uri="{FF2B5EF4-FFF2-40B4-BE49-F238E27FC236}">
                <a16:creationId xmlns:a16="http://schemas.microsoft.com/office/drawing/2014/main" id="{925674A9-F003-4CCE-A213-B782AC671756}"/>
              </a:ext>
            </a:extLst>
          </p:cNvPr>
          <p:cNvSpPr/>
          <p:nvPr/>
        </p:nvSpPr>
        <p:spPr>
          <a:xfrm>
            <a:off x="4735461" y="1466850"/>
            <a:ext cx="3664974" cy="163686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b="1" dirty="0"/>
              <a:t>Financial Hardship &amp; Non-resident/Abroad: </a:t>
            </a:r>
            <a:endParaRPr lang="en-US" sz="1200" dirty="0"/>
          </a:p>
          <a:p>
            <a:pPr marL="285750" indent="-285750">
              <a:buFont typeface="Arial" panose="020B0604020202020204" pitchFamily="34" charset="0"/>
              <a:buChar char="•"/>
            </a:pPr>
            <a:r>
              <a:rPr lang="en-US" sz="900" b="1" dirty="0"/>
              <a:t>Per capita dues *</a:t>
            </a:r>
            <a:endParaRPr lang="en-US" sz="900" b="1" dirty="0">
              <a:cs typeface="Arial"/>
            </a:endParaRPr>
          </a:p>
          <a:p>
            <a:pPr marL="285750" indent="-285750">
              <a:buFont typeface="Arial" panose="020B0604020202020204" pitchFamily="34" charset="0"/>
              <a:buChar char="•"/>
            </a:pPr>
            <a:r>
              <a:rPr lang="en-US" sz="900" b="1" dirty="0"/>
              <a:t>Technology fee *</a:t>
            </a:r>
            <a:endParaRPr lang="en-US" sz="900" b="1" dirty="0">
              <a:cs typeface="Arial"/>
            </a:endParaRPr>
          </a:p>
          <a:p>
            <a:pPr marL="285750" indent="-285750">
              <a:buFont typeface="Arial" panose="020B0604020202020204" pitchFamily="34" charset="0"/>
              <a:buChar char="•"/>
            </a:pPr>
            <a:r>
              <a:rPr lang="en-US" sz="900" b="1" dirty="0"/>
              <a:t>NPC fee *</a:t>
            </a:r>
            <a:endParaRPr lang="en-US" sz="900" b="1" dirty="0">
              <a:cs typeface="Arial"/>
            </a:endParaRPr>
          </a:p>
          <a:p>
            <a:pPr marL="285750" indent="-285750">
              <a:buFont typeface="Arial" panose="020B0604020202020204" pitchFamily="34" charset="0"/>
              <a:buChar char="•"/>
            </a:pPr>
            <a:r>
              <a:rPr lang="en-US" sz="900" b="1" dirty="0" err="1"/>
              <a:t>Greekbill</a:t>
            </a:r>
            <a:r>
              <a:rPr lang="en-US" sz="900" b="1" dirty="0"/>
              <a:t> fee *</a:t>
            </a:r>
            <a:endParaRPr lang="en-US" sz="900" b="1" dirty="0">
              <a:cs typeface="Arial"/>
            </a:endParaRPr>
          </a:p>
          <a:p>
            <a:pPr marL="285750" indent="-285750">
              <a:buFont typeface="Arial" panose="020B0604020202020204" pitchFamily="34" charset="0"/>
              <a:buChar char="•"/>
            </a:pPr>
            <a:r>
              <a:rPr lang="en-US" sz="900" b="1" dirty="0"/>
              <a:t>Campus Panhellenic fee </a:t>
            </a:r>
          </a:p>
          <a:p>
            <a:endParaRPr lang="en-US" sz="900" b="1" dirty="0">
              <a:cs typeface="Arial"/>
            </a:endParaRPr>
          </a:p>
          <a:p>
            <a:r>
              <a:rPr lang="en-US" sz="900" b="1" dirty="0">
                <a:cs typeface="Arial"/>
              </a:rPr>
              <a:t>*Only paid once during the first semester/quarter</a:t>
            </a:r>
            <a:endParaRPr lang="en-US" dirty="0"/>
          </a:p>
          <a:p>
            <a:r>
              <a:rPr lang="en-US" sz="900" b="1" i="1" dirty="0">
                <a:cs typeface="Arial"/>
              </a:rPr>
              <a:t>Note: These fees are pass through fees and do not support any chapter activities or commitments to house corporation.</a:t>
            </a:r>
            <a:endParaRPr lang="en-US" i="1" dirty="0"/>
          </a:p>
        </p:txBody>
      </p:sp>
      <p:sp>
        <p:nvSpPr>
          <p:cNvPr id="6" name="Rectangle 5">
            <a:extLst>
              <a:ext uri="{FF2B5EF4-FFF2-40B4-BE49-F238E27FC236}">
                <a16:creationId xmlns:a16="http://schemas.microsoft.com/office/drawing/2014/main" id="{40A4992F-BAE3-4C1C-91B3-9A2C7305B81C}"/>
              </a:ext>
            </a:extLst>
          </p:cNvPr>
          <p:cNvSpPr/>
          <p:nvPr/>
        </p:nvSpPr>
        <p:spPr>
          <a:xfrm>
            <a:off x="818676" y="3257550"/>
            <a:ext cx="5257800" cy="874796"/>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1200" b="1" dirty="0"/>
              <a:t>Special Circumstances </a:t>
            </a:r>
          </a:p>
          <a:p>
            <a:pPr marL="171450" indent="-171450">
              <a:buFont typeface="Arial" panose="020B0604020202020204" pitchFamily="34" charset="0"/>
              <a:buChar char="•"/>
            </a:pPr>
            <a:r>
              <a:rPr lang="en-US" sz="900" dirty="0"/>
              <a:t>Determined based on individual member’s needs </a:t>
            </a:r>
          </a:p>
          <a:p>
            <a:pPr marL="171450" indent="-171450">
              <a:buFont typeface="Arial" panose="020B0604020202020204" pitchFamily="34" charset="0"/>
              <a:buChar char="•"/>
            </a:pPr>
            <a:r>
              <a:rPr lang="en-US" sz="900" dirty="0"/>
              <a:t>Must include all fees listed in financial hardship/non-resident aboard category</a:t>
            </a:r>
            <a:endParaRPr lang="en-US" sz="900" dirty="0">
              <a:cs typeface="Arial"/>
            </a:endParaRPr>
          </a:p>
          <a:p>
            <a:pPr marL="171450" indent="-171450">
              <a:buFont typeface="Arial" panose="020B0604020202020204" pitchFamily="34" charset="0"/>
              <a:buChar char="•"/>
            </a:pPr>
            <a:r>
              <a:rPr lang="en-US" sz="900" dirty="0">
                <a:cs typeface="Arial"/>
              </a:rPr>
              <a:t>Additional fees may be added</a:t>
            </a:r>
          </a:p>
          <a:p>
            <a:pPr marL="171450" indent="-171450">
              <a:buFont typeface="Arial" panose="020B0604020202020204" pitchFamily="34" charset="0"/>
              <a:buChar char="•"/>
            </a:pPr>
            <a:r>
              <a:rPr lang="en-US" sz="900" dirty="0">
                <a:cs typeface="Arial"/>
              </a:rPr>
              <a:t>Note – should NOT include the social fee as members on Excused Status do not attend social events. </a:t>
            </a:r>
          </a:p>
        </p:txBody>
      </p:sp>
    </p:spTree>
    <p:extLst>
      <p:ext uri="{BB962C8B-B14F-4D97-AF65-F5344CB8AC3E}">
        <p14:creationId xmlns:p14="http://schemas.microsoft.com/office/powerpoint/2010/main" val="3319767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D823-87B8-40F0-8506-20CA4E4BD516}"/>
              </a:ext>
            </a:extLst>
          </p:cNvPr>
          <p:cNvSpPr/>
          <p:nvPr/>
        </p:nvSpPr>
        <p:spPr>
          <a:xfrm>
            <a:off x="792079" y="735005"/>
            <a:ext cx="7293429" cy="4121641"/>
          </a:xfrm>
          <a:prstGeom prst="rect">
            <a:avLst/>
          </a:prstGeom>
        </p:spPr>
        <p:txBody>
          <a:bodyPr wrap="square" lIns="91440" tIns="45720" rIns="91440" bIns="45720" anchor="t">
            <a:spAutoFit/>
          </a:bodyPr>
          <a:lstStyle/>
          <a:p>
            <a:pPr algn="ctr">
              <a:spcAft>
                <a:spcPts val="1125"/>
              </a:spcAft>
            </a:pPr>
            <a:r>
              <a:rPr lang="en-US" sz="2400" b="1" dirty="0">
                <a:solidFill>
                  <a:srgbClr val="DC948A"/>
                </a:solidFill>
                <a:ea typeface="+mn-lt"/>
                <a:cs typeface="+mn-lt"/>
              </a:rPr>
              <a:t>Honor Board Strategy for Excused Status</a:t>
            </a:r>
            <a:endParaRPr lang="en-US" sz="2400" dirty="0">
              <a:solidFill>
                <a:srgbClr val="DC948A"/>
              </a:solidFill>
              <a:ea typeface="+mn-lt"/>
              <a:cs typeface="+mn-lt"/>
            </a:endParaRPr>
          </a:p>
          <a:p>
            <a:pPr marL="285750" indent="-285750">
              <a:spcAft>
                <a:spcPts val="375"/>
              </a:spcAft>
              <a:buFont typeface="Arial"/>
              <a:buChar char="•"/>
            </a:pPr>
            <a:r>
              <a:rPr lang="en-US" sz="1000" dirty="0">
                <a:solidFill>
                  <a:srgbClr val="002060"/>
                </a:solidFill>
                <a:latin typeface="Georgia"/>
              </a:rPr>
              <a:t>We understand that it is not easy to have discussions with members about financial matters.  It is awkward for both the member and honor board to navigate these discussions. The intent of this slide deck is to provide HB with some tools that can be used to assess when to use the financial hardship excused status and when to use a special circumstances excused status. The goal is to find the status that best balances the needs of the member with the overall financial health of the chapter. </a:t>
            </a:r>
          </a:p>
          <a:p>
            <a:pPr marL="285750" indent="-285750">
              <a:spcAft>
                <a:spcPts val="375"/>
              </a:spcAft>
              <a:buFont typeface="Arial"/>
              <a:buChar char="•"/>
            </a:pPr>
            <a:r>
              <a:rPr lang="en-US" sz="1000" dirty="0">
                <a:solidFill>
                  <a:srgbClr val="002060"/>
                </a:solidFill>
                <a:latin typeface="Georgia"/>
              </a:rPr>
              <a:t>Financial Hardship Excused Status is a situation when the "only other alternative would be resignation of membership" </a:t>
            </a:r>
          </a:p>
          <a:p>
            <a:pPr marL="285750" indent="-285750">
              <a:spcAft>
                <a:spcPts val="375"/>
              </a:spcAft>
              <a:buFont typeface="Arial"/>
              <a:buChar char="•"/>
            </a:pPr>
            <a:r>
              <a:rPr lang="en-US" sz="1000" dirty="0">
                <a:solidFill>
                  <a:srgbClr val="002060"/>
                </a:solidFill>
                <a:latin typeface="Georgia"/>
              </a:rPr>
              <a:t>Special Circumstances Excused Status  is "any scenario that is a combination of or does not fall into the above mentioned categories"</a:t>
            </a:r>
            <a:endParaRPr lang="en-US"/>
          </a:p>
          <a:p>
            <a:pPr marL="285750" indent="-285750">
              <a:spcAft>
                <a:spcPts val="375"/>
              </a:spcAft>
              <a:buFont typeface="Arial"/>
              <a:buChar char="•"/>
            </a:pPr>
            <a:r>
              <a:rPr lang="en-US" sz="1000" dirty="0">
                <a:solidFill>
                  <a:srgbClr val="002060"/>
                </a:solidFill>
                <a:latin typeface="Georgia"/>
              </a:rPr>
              <a:t>In some cases, a member is experiencing significant financial concerns and it is necessary to place them in the Financial Hardship Excused Status billing group as there clearly is no other alternative. This could be caused by the loss of income from parents or an extreme health condition that causes high strain on financial resources.  </a:t>
            </a:r>
          </a:p>
          <a:p>
            <a:pPr marL="285750" indent="-285750">
              <a:spcAft>
                <a:spcPts val="375"/>
              </a:spcAft>
              <a:buFont typeface="Arial"/>
              <a:buChar char="•"/>
            </a:pPr>
            <a:r>
              <a:rPr lang="en-US" sz="1000" dirty="0">
                <a:solidFill>
                  <a:srgbClr val="002060"/>
                </a:solidFill>
                <a:latin typeface="Georgia"/>
              </a:rPr>
              <a:t>All cases may not be that extreme, but they are nonetheless causing the member some concern over her ability to afford the standard dues and fees. These situations may better fit the special circumstances excused status. </a:t>
            </a:r>
            <a:endParaRPr lang="en-US" sz="1000" dirty="0">
              <a:solidFill>
                <a:srgbClr val="00205B"/>
              </a:solidFill>
              <a:latin typeface="Arial"/>
              <a:cs typeface="Arial"/>
            </a:endParaRPr>
          </a:p>
          <a:p>
            <a:pPr marL="285750" indent="-285750">
              <a:spcAft>
                <a:spcPts val="375"/>
              </a:spcAft>
              <a:buFont typeface="Arial"/>
              <a:buChar char="•"/>
            </a:pPr>
            <a:r>
              <a:rPr lang="en-US" sz="1000" dirty="0">
                <a:solidFill>
                  <a:srgbClr val="002060"/>
                </a:solidFill>
                <a:latin typeface="Georgia"/>
              </a:rPr>
              <a:t>We propose that a single question asked up front, once the member has expressed her situation, can be extremely helpful in guiding you to a solution that works best for your member and for your chapter.</a:t>
            </a:r>
            <a:endParaRPr lang="en-US" sz="1000" dirty="0">
              <a:ea typeface="+mn-lt"/>
              <a:cs typeface="+mn-lt"/>
            </a:endParaRPr>
          </a:p>
          <a:p>
            <a:pPr marL="1306195" lvl="1" indent="-285750">
              <a:spcAft>
                <a:spcPts val="375"/>
              </a:spcAft>
              <a:buFont typeface="Arial,Sans-Serif"/>
              <a:buChar char="•"/>
            </a:pPr>
            <a:r>
              <a:rPr lang="en-US" sz="1000" dirty="0">
                <a:solidFill>
                  <a:srgbClr val="002060"/>
                </a:solidFill>
                <a:latin typeface="Georgia"/>
              </a:rPr>
              <a:t>The most important question HB can ask the member once she has indicated financial concern is: </a:t>
            </a:r>
            <a:r>
              <a:rPr lang="en-US" sz="1000" b="1" dirty="0">
                <a:solidFill>
                  <a:srgbClr val="FF0000"/>
                </a:solidFill>
                <a:latin typeface="Georgia"/>
              </a:rPr>
              <a:t>“How much can you afford?"</a:t>
            </a:r>
            <a:endParaRPr lang="en-US" sz="1000" dirty="0">
              <a:ea typeface="+mn-lt"/>
              <a:cs typeface="+mn-lt"/>
            </a:endParaRPr>
          </a:p>
          <a:p>
            <a:pPr marL="285750" indent="-285750">
              <a:spcAft>
                <a:spcPts val="375"/>
              </a:spcAft>
              <a:buFont typeface="Arial"/>
              <a:buChar char="•"/>
            </a:pPr>
            <a:endParaRPr lang="en-US" sz="1000" dirty="0">
              <a:solidFill>
                <a:srgbClr val="002060"/>
              </a:solidFill>
              <a:latin typeface="Georgia"/>
            </a:endParaRPr>
          </a:p>
          <a:p>
            <a:pPr marL="285750" indent="-285750">
              <a:spcAft>
                <a:spcPts val="375"/>
              </a:spcAft>
              <a:buFont typeface="Arial"/>
              <a:buChar char="•"/>
            </a:pPr>
            <a:endParaRPr lang="en-US" sz="1200" dirty="0">
              <a:solidFill>
                <a:srgbClr val="002060"/>
              </a:solidFill>
              <a:latin typeface="Georgia"/>
            </a:endParaRPr>
          </a:p>
        </p:txBody>
      </p:sp>
    </p:spTree>
    <p:extLst>
      <p:ext uri="{BB962C8B-B14F-4D97-AF65-F5344CB8AC3E}">
        <p14:creationId xmlns:p14="http://schemas.microsoft.com/office/powerpoint/2010/main" val="3894800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D823-87B8-40F0-8506-20CA4E4BD516}"/>
              </a:ext>
            </a:extLst>
          </p:cNvPr>
          <p:cNvSpPr/>
          <p:nvPr/>
        </p:nvSpPr>
        <p:spPr>
          <a:xfrm>
            <a:off x="838200" y="770021"/>
            <a:ext cx="7162800" cy="3967753"/>
          </a:xfrm>
          <a:prstGeom prst="rect">
            <a:avLst/>
          </a:prstGeom>
        </p:spPr>
        <p:txBody>
          <a:bodyPr wrap="square" lIns="91440" tIns="45720" rIns="91440" bIns="45720" anchor="t">
            <a:spAutoFit/>
          </a:bodyPr>
          <a:lstStyle/>
          <a:p>
            <a:pPr>
              <a:spcAft>
                <a:spcPts val="600"/>
              </a:spcAft>
            </a:pPr>
            <a:r>
              <a:rPr lang="en-US" sz="2000" b="1" dirty="0">
                <a:solidFill>
                  <a:srgbClr val="DC948A"/>
                </a:solidFill>
                <a:latin typeface="+mj-lt"/>
              </a:rPr>
              <a:t>Honor Board Strategy for Excused Status, continued</a:t>
            </a:r>
            <a:r>
              <a:rPr lang="en-US" sz="2800" b="1" dirty="0">
                <a:solidFill>
                  <a:srgbClr val="DC948A"/>
                </a:solidFill>
                <a:latin typeface="+mj-lt"/>
              </a:rPr>
              <a:t> </a:t>
            </a:r>
          </a:p>
          <a:p>
            <a:pPr marL="285750" indent="-285750">
              <a:spcAft>
                <a:spcPts val="375"/>
              </a:spcAft>
              <a:buFont typeface="Arial,Sans-Serif"/>
              <a:buChar char="•"/>
            </a:pPr>
            <a:r>
              <a:rPr lang="en-US" sz="1100" dirty="0">
                <a:solidFill>
                  <a:srgbClr val="002060"/>
                </a:solidFill>
                <a:latin typeface="Georgia"/>
                <a:cs typeface="Arial"/>
              </a:rPr>
              <a:t>Not all financial concerns may be the same. Often, the member just needs some reduction.  The decision is up to HB as to what billing group to place the member. The intent with this strategy is to assist you in knowing what your options are and then making the best decision for the member and for your chapter. When HB settles with a member on an amount above the very low financial hardship – you are helping to preserve the financial integrity of your chapter.</a:t>
            </a:r>
            <a:endParaRPr lang="en-US" sz="1100">
              <a:latin typeface="Georgia"/>
              <a:ea typeface="+mn-lt"/>
              <a:cs typeface="+mn-lt"/>
            </a:endParaRPr>
          </a:p>
          <a:p>
            <a:pPr marL="285750" indent="-285750">
              <a:spcAft>
                <a:spcPts val="375"/>
              </a:spcAft>
              <a:buFont typeface="Arial"/>
              <a:buChar char="•"/>
            </a:pPr>
            <a:r>
              <a:rPr lang="en-US" sz="1100" dirty="0">
                <a:solidFill>
                  <a:srgbClr val="002060"/>
                </a:solidFill>
                <a:latin typeface="Georgia"/>
              </a:rPr>
              <a:t>Once you have determined which billing group you want to use – notify the </a:t>
            </a:r>
            <a:r>
              <a:rPr lang="en-US" sz="1100" dirty="0" err="1">
                <a:solidFill>
                  <a:srgbClr val="002060"/>
                </a:solidFill>
                <a:latin typeface="Georgia"/>
              </a:rPr>
              <a:t>vp</a:t>
            </a:r>
            <a:r>
              <a:rPr lang="en-US" sz="1100" dirty="0">
                <a:solidFill>
                  <a:srgbClr val="002060"/>
                </a:solidFill>
                <a:latin typeface="Georgia"/>
              </a:rPr>
              <a:t>: finance so that they can submit  a member account adjustment (MAA) in </a:t>
            </a:r>
            <a:r>
              <a:rPr lang="en-US" sz="1100" dirty="0" err="1">
                <a:solidFill>
                  <a:srgbClr val="002060"/>
                </a:solidFill>
                <a:latin typeface="Georgia"/>
              </a:rPr>
              <a:t>greekbill</a:t>
            </a:r>
            <a:r>
              <a:rPr lang="en-US" sz="1100" dirty="0">
                <a:solidFill>
                  <a:srgbClr val="002060"/>
                </a:solidFill>
                <a:latin typeface="Georgia"/>
              </a:rPr>
              <a:t>. The </a:t>
            </a:r>
            <a:r>
              <a:rPr lang="en-US" sz="1100" dirty="0" err="1">
                <a:solidFill>
                  <a:srgbClr val="002060"/>
                </a:solidFill>
                <a:latin typeface="Georgia"/>
              </a:rPr>
              <a:t>vp</a:t>
            </a:r>
            <a:r>
              <a:rPr lang="en-US" sz="1100" dirty="0">
                <a:solidFill>
                  <a:srgbClr val="002060"/>
                </a:solidFill>
                <a:latin typeface="Georgia"/>
              </a:rPr>
              <a:t>: finance may need to approach CMT with proposed reductions in expenses if there are insufficient funds to support chapter activities (which is why it is so important to find the best fit for what the member can pay and what the chapter needs)</a:t>
            </a:r>
            <a:endParaRPr lang="en-US" sz="1100" dirty="0">
              <a:solidFill>
                <a:srgbClr val="002060"/>
              </a:solidFill>
              <a:latin typeface="Georgia"/>
              <a:cs typeface="Arial"/>
            </a:endParaRPr>
          </a:p>
          <a:p>
            <a:pPr marL="285750" indent="-285750">
              <a:spcAft>
                <a:spcPts val="375"/>
              </a:spcAft>
              <a:buFont typeface="Arial,Sans-Serif"/>
              <a:buChar char="•"/>
            </a:pPr>
            <a:r>
              <a:rPr lang="en-US" sz="1100" dirty="0">
                <a:solidFill>
                  <a:srgbClr val="002060"/>
                </a:solidFill>
                <a:latin typeface="Georgia"/>
              </a:rPr>
              <a:t>The following slide outline the amounts your chapter has budgeted for Academic/Professional, Financial Hardship and an example of a Special Circumstances billing group. </a:t>
            </a:r>
            <a:endParaRPr lang="en-US" sz="1100">
              <a:solidFill>
                <a:srgbClr val="002060"/>
              </a:solidFill>
              <a:latin typeface="Georgia"/>
              <a:ea typeface="+mn-lt"/>
              <a:cs typeface="+mn-lt"/>
            </a:endParaRPr>
          </a:p>
          <a:p>
            <a:pPr marL="1306195" lvl="1" indent="-285750">
              <a:spcAft>
                <a:spcPts val="375"/>
              </a:spcAft>
              <a:buFont typeface="Arial,Sans-Serif"/>
              <a:buChar char="•"/>
            </a:pPr>
            <a:r>
              <a:rPr lang="en-US" sz="1100" dirty="0">
                <a:solidFill>
                  <a:srgbClr val="002060"/>
                </a:solidFill>
                <a:latin typeface="Georgia"/>
              </a:rPr>
              <a:t>Financial Hardship is the lowest with no fees going to the chapter.  </a:t>
            </a:r>
            <a:endParaRPr lang="en-US" sz="1100">
              <a:latin typeface="Georgia"/>
              <a:ea typeface="+mn-lt"/>
              <a:cs typeface="+mn-lt"/>
            </a:endParaRPr>
          </a:p>
          <a:p>
            <a:pPr marL="1306195" lvl="1" indent="-285750">
              <a:spcAft>
                <a:spcPts val="375"/>
              </a:spcAft>
              <a:buFont typeface="Arial,Sans-Serif"/>
              <a:buChar char="•"/>
            </a:pPr>
            <a:r>
              <a:rPr lang="en-US" sz="1100" dirty="0">
                <a:solidFill>
                  <a:srgbClr val="002060"/>
                </a:solidFill>
                <a:latin typeface="Georgia"/>
              </a:rPr>
              <a:t>Special Circumstances will be higher and include some fees for the chapter </a:t>
            </a:r>
            <a:endParaRPr lang="en-US" sz="1100">
              <a:latin typeface="Georgia"/>
              <a:ea typeface="+mn-lt"/>
              <a:cs typeface="+mn-lt"/>
            </a:endParaRPr>
          </a:p>
          <a:p>
            <a:pPr marL="1306195" lvl="1" indent="-285750">
              <a:spcAft>
                <a:spcPts val="375"/>
              </a:spcAft>
              <a:buFont typeface="Arial,Sans-Serif"/>
              <a:buChar char="•"/>
            </a:pPr>
            <a:r>
              <a:rPr lang="en-US" sz="1100" dirty="0">
                <a:solidFill>
                  <a:srgbClr val="002060"/>
                </a:solidFill>
                <a:latin typeface="Georgia"/>
              </a:rPr>
              <a:t>Academic/Professional will be roughly half of full dues and fees of typical dues and fees (in this instance we are asking you to look at the $$ amount and consider it to also be available to you for a special circumstances billing group)</a:t>
            </a:r>
            <a:endParaRPr lang="en-US" sz="1100" dirty="0">
              <a:latin typeface="Georgia"/>
              <a:ea typeface="+mn-lt"/>
              <a:cs typeface="+mn-lt"/>
            </a:endParaRPr>
          </a:p>
          <a:p>
            <a:pPr marL="285750" indent="-285750">
              <a:spcAft>
                <a:spcPts val="375"/>
              </a:spcAft>
              <a:buFont typeface="Arial"/>
              <a:buChar char="•"/>
            </a:pPr>
            <a:endParaRPr lang="en-US" sz="900" dirty="0">
              <a:solidFill>
                <a:srgbClr val="002060"/>
              </a:solidFill>
              <a:latin typeface="Georgia"/>
            </a:endParaRPr>
          </a:p>
          <a:p>
            <a:pPr marL="285750" indent="-285750">
              <a:spcAft>
                <a:spcPts val="375"/>
              </a:spcAft>
              <a:buFont typeface="Arial"/>
              <a:buChar char="•"/>
            </a:pPr>
            <a:endParaRPr lang="en-US" sz="1050" dirty="0">
              <a:solidFill>
                <a:srgbClr val="002060"/>
              </a:solidFill>
              <a:latin typeface="Georgia"/>
            </a:endParaRPr>
          </a:p>
        </p:txBody>
      </p:sp>
    </p:spTree>
    <p:extLst>
      <p:ext uri="{BB962C8B-B14F-4D97-AF65-F5344CB8AC3E}">
        <p14:creationId xmlns:p14="http://schemas.microsoft.com/office/powerpoint/2010/main" val="1856777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D823-87B8-40F0-8506-20CA4E4BD516}"/>
              </a:ext>
            </a:extLst>
          </p:cNvPr>
          <p:cNvSpPr/>
          <p:nvPr/>
        </p:nvSpPr>
        <p:spPr>
          <a:xfrm>
            <a:off x="936170" y="793393"/>
            <a:ext cx="7293429" cy="3382977"/>
          </a:xfrm>
          <a:prstGeom prst="rect">
            <a:avLst/>
          </a:prstGeom>
        </p:spPr>
        <p:txBody>
          <a:bodyPr wrap="square" lIns="91440" tIns="45720" rIns="91440" bIns="45720" anchor="t">
            <a:spAutoFit/>
          </a:bodyPr>
          <a:lstStyle/>
          <a:p>
            <a:pPr>
              <a:spcAft>
                <a:spcPts val="1125"/>
              </a:spcAft>
            </a:pPr>
            <a:r>
              <a:rPr lang="en-US" sz="2400" b="1" dirty="0">
                <a:solidFill>
                  <a:srgbClr val="DC948A"/>
                </a:solidFill>
                <a:latin typeface="+mj-lt"/>
              </a:rPr>
              <a:t>Fees for Excused Status for 21/22 school year</a:t>
            </a:r>
          </a:p>
          <a:p>
            <a:pPr marL="285750" indent="-285750">
              <a:spcAft>
                <a:spcPts val="375"/>
              </a:spcAft>
              <a:buFont typeface="Arial"/>
              <a:buChar char="•"/>
            </a:pPr>
            <a:r>
              <a:rPr lang="en-US" sz="1200" dirty="0">
                <a:solidFill>
                  <a:srgbClr val="002060"/>
                </a:solidFill>
                <a:latin typeface="Georgia"/>
              </a:rPr>
              <a:t>Academic/professional live out</a:t>
            </a:r>
            <a:endParaRPr lang="en-US" dirty="0"/>
          </a:p>
          <a:p>
            <a:pPr marL="1306266" lvl="1" indent="-285750">
              <a:spcAft>
                <a:spcPts val="375"/>
              </a:spcAft>
              <a:buFont typeface="Arial"/>
              <a:buChar char="•"/>
            </a:pPr>
            <a:r>
              <a:rPr lang="en-US" sz="1200" dirty="0">
                <a:solidFill>
                  <a:srgbClr val="002060"/>
                </a:solidFill>
                <a:latin typeface="Georgia"/>
              </a:rPr>
              <a:t>Fall $</a:t>
            </a:r>
          </a:p>
          <a:p>
            <a:pPr marL="1306266" lvl="1" indent="-285750">
              <a:spcAft>
                <a:spcPts val="375"/>
              </a:spcAft>
              <a:buFont typeface="Arial"/>
              <a:buChar char="•"/>
            </a:pPr>
            <a:r>
              <a:rPr lang="en-US" sz="1200" dirty="0">
                <a:solidFill>
                  <a:srgbClr val="002060"/>
                </a:solidFill>
                <a:latin typeface="Georgia"/>
              </a:rPr>
              <a:t>Spring $</a:t>
            </a:r>
          </a:p>
          <a:p>
            <a:pPr marL="285750" indent="-285750">
              <a:spcAft>
                <a:spcPts val="375"/>
              </a:spcAft>
              <a:buFont typeface="Arial"/>
              <a:buChar char="•"/>
            </a:pPr>
            <a:r>
              <a:rPr lang="en-US" sz="1200" dirty="0">
                <a:solidFill>
                  <a:srgbClr val="002060"/>
                </a:solidFill>
                <a:latin typeface="Georgia"/>
              </a:rPr>
              <a:t>Non-Resident/Abroad </a:t>
            </a:r>
            <a:r>
              <a:rPr lang="en-US" sz="1100" i="1" dirty="0">
                <a:solidFill>
                  <a:srgbClr val="002060"/>
                </a:solidFill>
                <a:latin typeface="Georgia"/>
              </a:rPr>
              <a:t>(no money collected for chapter activities)</a:t>
            </a:r>
          </a:p>
          <a:p>
            <a:pPr marL="1306266" lvl="1" indent="-285750">
              <a:spcAft>
                <a:spcPts val="375"/>
              </a:spcAft>
              <a:buFont typeface="Arial"/>
              <a:buChar char="•"/>
            </a:pPr>
            <a:r>
              <a:rPr lang="en-US" sz="1200" dirty="0">
                <a:solidFill>
                  <a:srgbClr val="002060"/>
                </a:solidFill>
                <a:latin typeface="Georgia"/>
              </a:rPr>
              <a:t>Fall $</a:t>
            </a:r>
          </a:p>
          <a:p>
            <a:pPr marL="1306266" lvl="1" indent="-285750">
              <a:spcAft>
                <a:spcPts val="375"/>
              </a:spcAft>
              <a:buFont typeface="Arial"/>
              <a:buChar char="•"/>
            </a:pPr>
            <a:r>
              <a:rPr lang="en-US" sz="1200" dirty="0">
                <a:solidFill>
                  <a:srgbClr val="002060"/>
                </a:solidFill>
                <a:latin typeface="Georgia"/>
              </a:rPr>
              <a:t>Spring $</a:t>
            </a:r>
          </a:p>
          <a:p>
            <a:pPr marL="285750" indent="-285750">
              <a:spcAft>
                <a:spcPts val="375"/>
              </a:spcAft>
              <a:buFont typeface="Arial"/>
              <a:buChar char="•"/>
            </a:pPr>
            <a:r>
              <a:rPr lang="en-US" sz="1200" dirty="0">
                <a:solidFill>
                  <a:srgbClr val="002060"/>
                </a:solidFill>
                <a:latin typeface="Georgia"/>
              </a:rPr>
              <a:t>Financial Hardship </a:t>
            </a:r>
            <a:r>
              <a:rPr lang="en-US" sz="1100" i="1" dirty="0">
                <a:solidFill>
                  <a:srgbClr val="002060"/>
                </a:solidFill>
                <a:latin typeface="Georgia"/>
              </a:rPr>
              <a:t>(no money collected for chapter activities)</a:t>
            </a:r>
            <a:endParaRPr lang="en-US" sz="1200" i="1" dirty="0">
              <a:solidFill>
                <a:srgbClr val="002060"/>
              </a:solidFill>
              <a:latin typeface="Georgia"/>
            </a:endParaRPr>
          </a:p>
          <a:p>
            <a:pPr marL="1306266" lvl="1" indent="-285750">
              <a:spcAft>
                <a:spcPts val="375"/>
              </a:spcAft>
              <a:buFont typeface="Arial"/>
              <a:buChar char="•"/>
            </a:pPr>
            <a:r>
              <a:rPr lang="en-US" sz="1200" dirty="0">
                <a:solidFill>
                  <a:srgbClr val="002060"/>
                </a:solidFill>
                <a:latin typeface="Georgia"/>
              </a:rPr>
              <a:t>Fall $</a:t>
            </a:r>
          </a:p>
          <a:p>
            <a:pPr marL="1306266" lvl="1" indent="-285750">
              <a:spcAft>
                <a:spcPts val="375"/>
              </a:spcAft>
              <a:buFont typeface="Arial"/>
              <a:buChar char="•"/>
            </a:pPr>
            <a:r>
              <a:rPr lang="en-US" sz="1200" dirty="0">
                <a:solidFill>
                  <a:srgbClr val="002060"/>
                </a:solidFill>
                <a:latin typeface="Georgia"/>
              </a:rPr>
              <a:t>Spring $</a:t>
            </a:r>
          </a:p>
          <a:p>
            <a:pPr marL="285750" indent="-285750">
              <a:spcAft>
                <a:spcPts val="375"/>
              </a:spcAft>
              <a:buFont typeface="Arial"/>
              <a:buChar char="•"/>
            </a:pPr>
            <a:r>
              <a:rPr lang="en-US" sz="1200" dirty="0">
                <a:solidFill>
                  <a:srgbClr val="002060"/>
                </a:solidFill>
                <a:latin typeface="Georgia"/>
              </a:rPr>
              <a:t>Special Circumstances example (Note – this status is individualized and may be customized)</a:t>
            </a:r>
          </a:p>
          <a:p>
            <a:pPr marL="1306266" lvl="1" indent="-285750">
              <a:spcAft>
                <a:spcPts val="375"/>
              </a:spcAft>
              <a:buFont typeface="Arial"/>
              <a:buChar char="•"/>
            </a:pPr>
            <a:r>
              <a:rPr lang="en-US" sz="1200" dirty="0">
                <a:solidFill>
                  <a:srgbClr val="002060"/>
                </a:solidFill>
                <a:latin typeface="Georgia"/>
              </a:rPr>
              <a:t>Fall $</a:t>
            </a:r>
          </a:p>
          <a:p>
            <a:pPr marL="1306266" lvl="1" indent="-285750">
              <a:spcAft>
                <a:spcPts val="375"/>
              </a:spcAft>
              <a:buFont typeface="Arial"/>
              <a:buChar char="•"/>
            </a:pPr>
            <a:r>
              <a:rPr lang="en-US" sz="1200" dirty="0">
                <a:solidFill>
                  <a:srgbClr val="002060"/>
                </a:solidFill>
                <a:latin typeface="Georgia"/>
              </a:rPr>
              <a:t>Spring $</a:t>
            </a:r>
          </a:p>
        </p:txBody>
      </p:sp>
    </p:spTree>
    <p:extLst>
      <p:ext uri="{BB962C8B-B14F-4D97-AF65-F5344CB8AC3E}">
        <p14:creationId xmlns:p14="http://schemas.microsoft.com/office/powerpoint/2010/main" val="36911726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6BDA82-F711-43D8-847D-7CB5E99522FD}"/>
              </a:ext>
            </a:extLst>
          </p:cNvPr>
          <p:cNvSpPr/>
          <p:nvPr/>
        </p:nvSpPr>
        <p:spPr>
          <a:xfrm>
            <a:off x="936170" y="793393"/>
            <a:ext cx="7293429" cy="2603277"/>
          </a:xfrm>
          <a:prstGeom prst="rect">
            <a:avLst/>
          </a:prstGeom>
        </p:spPr>
        <p:txBody>
          <a:bodyPr wrap="square" lIns="91440" tIns="45720" rIns="91440" bIns="45720" anchor="t">
            <a:spAutoFit/>
          </a:bodyPr>
          <a:lstStyle/>
          <a:p>
            <a:pPr>
              <a:spcAft>
                <a:spcPts val="1125"/>
              </a:spcAft>
            </a:pPr>
            <a:r>
              <a:rPr lang="en-US" sz="2400" b="1" dirty="0">
                <a:solidFill>
                  <a:srgbClr val="DC948A"/>
                </a:solidFill>
                <a:latin typeface="+mj-lt"/>
              </a:rPr>
              <a:t>FAQs </a:t>
            </a:r>
          </a:p>
          <a:p>
            <a:pPr>
              <a:spcAft>
                <a:spcPts val="375"/>
              </a:spcAft>
            </a:pPr>
            <a:r>
              <a:rPr lang="en-US" sz="1200" b="1" dirty="0">
                <a:solidFill>
                  <a:srgbClr val="002060"/>
                </a:solidFill>
                <a:latin typeface="Georgia"/>
              </a:rPr>
              <a:t>Can members on Excused Status attend social events? </a:t>
            </a:r>
            <a:endParaRPr lang="en-US" b="1" dirty="0">
              <a:cs typeface="Arial"/>
            </a:endParaRPr>
          </a:p>
          <a:p>
            <a:pPr marL="285750" indent="-285750">
              <a:spcAft>
                <a:spcPts val="375"/>
              </a:spcAft>
              <a:buFont typeface="Arial"/>
              <a:buChar char="•"/>
            </a:pPr>
            <a:r>
              <a:rPr lang="en-US" sz="1200" dirty="0">
                <a:latin typeface="Georgia"/>
                <a:ea typeface="+mn-lt"/>
                <a:cs typeface="+mn-lt"/>
              </a:rPr>
              <a:t>The terms of each member’s Excused Status vary based on individual need. For all reasons of Excused Status that include a decreased financial obligation, the decrease in dues owed results from the member not paying into the social event budgets, in addition to other areas. Because of this, if a woman receives a dues reduction, she is not allowed to “pay to play” for events with additional costs and should not be able to attend the function on her own. Allowing members to attend as dates to Delta Gamma social events is strongly discouraged. </a:t>
            </a:r>
            <a:endParaRPr lang="en-US" sz="1200" b="1" dirty="0">
              <a:solidFill>
                <a:srgbClr val="002060"/>
              </a:solidFill>
              <a:latin typeface="Georgia"/>
            </a:endParaRPr>
          </a:p>
          <a:p>
            <a:pPr marL="285750" indent="-285750">
              <a:spcAft>
                <a:spcPts val="375"/>
              </a:spcAft>
              <a:buFont typeface="Arial"/>
              <a:buChar char="•"/>
            </a:pPr>
            <a:r>
              <a:rPr lang="en-US" sz="1200" dirty="0">
                <a:solidFill>
                  <a:srgbClr val="00205B"/>
                </a:solidFill>
                <a:latin typeface="Georgia"/>
                <a:cs typeface="Arial"/>
              </a:rPr>
              <a:t>Note: the social fee that covers the cost of social events is not included in any Excused Status billing group </a:t>
            </a:r>
          </a:p>
          <a:p>
            <a:pPr marL="1020445" lvl="1">
              <a:spcAft>
                <a:spcPts val="375"/>
              </a:spcAft>
            </a:pPr>
            <a:endParaRPr lang="en-US" sz="1200" dirty="0">
              <a:solidFill>
                <a:srgbClr val="002060"/>
              </a:solidFill>
              <a:latin typeface="Georgia"/>
              <a:cs typeface="Arial"/>
            </a:endParaRPr>
          </a:p>
        </p:txBody>
      </p:sp>
    </p:spTree>
    <p:extLst>
      <p:ext uri="{BB962C8B-B14F-4D97-AF65-F5344CB8AC3E}">
        <p14:creationId xmlns:p14="http://schemas.microsoft.com/office/powerpoint/2010/main" val="402224345"/>
      </p:ext>
    </p:extLst>
  </p:cSld>
  <p:clrMapOvr>
    <a:masterClrMapping/>
  </p:clrMapOvr>
</p:sld>
</file>

<file path=ppt/theme/theme1.xml><?xml version="1.0" encoding="utf-8"?>
<a:theme xmlns:a="http://schemas.openxmlformats.org/drawingml/2006/main" name="White Space">
  <a:themeElements>
    <a:clrScheme name="Delta Gamma Brand">
      <a:dk1>
        <a:srgbClr val="00205B"/>
      </a:dk1>
      <a:lt1>
        <a:sysClr val="window" lastClr="FFFFFF"/>
      </a:lt1>
      <a:dk2>
        <a:srgbClr val="E69B93"/>
      </a:dk2>
      <a:lt2>
        <a:srgbClr val="FDE4DF"/>
      </a:lt2>
      <a:accent1>
        <a:srgbClr val="B88F52"/>
      </a:accent1>
      <a:accent2>
        <a:srgbClr val="436E60"/>
      </a:accent2>
      <a:accent3>
        <a:srgbClr val="0A718D"/>
      </a:accent3>
      <a:accent4>
        <a:srgbClr val="954764"/>
      </a:accent4>
      <a:accent5>
        <a:srgbClr val="FABBCB"/>
      </a:accent5>
      <a:accent6>
        <a:srgbClr val="DCB073"/>
      </a:accent6>
      <a:hlink>
        <a:srgbClr val="0056A3"/>
      </a:hlink>
      <a:folHlink>
        <a:srgbClr val="954764"/>
      </a:folHlink>
    </a:clrScheme>
    <a:fontScheme name="Custom 2">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7" id="{D119D486-12C2-4E51-A9C6-BD3C0A77BA32}" vid="{F5F92647-2CFC-4641-BB9A-B89EF9615F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 Branded PowerPoint Template 3 - widescreen</Template>
  <TotalTime>80</TotalTime>
  <Words>1419</Words>
  <Application>Microsoft Office PowerPoint</Application>
  <PresentationFormat>On-screen Show (16:9)</PresentationFormat>
  <Paragraphs>99</Paragraphs>
  <Slides>10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Arial,Sans-Serif</vt:lpstr>
      <vt:lpstr>Calibri</vt:lpstr>
      <vt:lpstr>Georgia</vt:lpstr>
      <vt:lpstr>Montserrat</vt:lpstr>
      <vt:lpstr>Tropiline Black</vt:lpstr>
      <vt:lpstr>Wingdings</vt:lpstr>
      <vt:lpstr>White Space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Lexie Maschoff</dc:creator>
  <cp:lastModifiedBy>Lexie Maschoff</cp:lastModifiedBy>
  <cp:revision>904</cp:revision>
  <dcterms:created xsi:type="dcterms:W3CDTF">2021-07-30T19:00:48Z</dcterms:created>
  <dcterms:modified xsi:type="dcterms:W3CDTF">2021-08-20T17:04:01Z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2020-03-26T00:00:00Z</vt:filetime>
  </property>
  <property fmtid="{D5CDD505-2E9C-101B-9397-08002B2CF9AE}" pid="3" name="Creator">
    <vt:lpwstr>Adobe InDesign 15.0 (Macintosh)</vt:lpwstr>
  </property>
  <property fmtid="{D5CDD505-2E9C-101B-9397-08002B2CF9AE}" pid="4" name="LastSaved">
    <vt:filetime>2020-03-26T00:00:00Z</vt:filetime>
  </property>
</Properties>
</file>