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sldIdLst>
    <p:sldId id="256" r:id="rId5"/>
    <p:sldId id="257" r:id="rId6"/>
    <p:sldId id="258" r:id="rId7"/>
    <p:sldId id="259" r:id="rId8"/>
    <p:sldId id="271" r:id="rId9"/>
    <p:sldId id="260" r:id="rId10"/>
    <p:sldId id="261" r:id="rId11"/>
    <p:sldId id="262" r:id="rId12"/>
    <p:sldId id="263" r:id="rId13"/>
    <p:sldId id="264" r:id="rId14"/>
    <p:sldId id="269" r:id="rId15"/>
    <p:sldId id="274" r:id="rId16"/>
    <p:sldId id="275" r:id="rId17"/>
    <p:sldId id="265" r:id="rId18"/>
    <p:sldId id="266" r:id="rId19"/>
    <p:sldId id="267" r:id="rId20"/>
    <p:sldId id="268" r:id="rId21"/>
    <p:sldId id="276" r:id="rId22"/>
    <p:sldId id="277" r:id="rId23"/>
    <p:sldId id="278" r:id="rId24"/>
    <p:sldId id="279" r:id="rId25"/>
    <p:sldId id="273" r:id="rId26"/>
    <p:sldId id="270" r:id="rId27"/>
  </p:sldIdLst>
  <p:sldSz cx="3657600" cy="2743200"/>
  <p:notesSz cx="3657600" cy="2743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B9C0"/>
    <a:srgbClr val="DC94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1C7EE47-D4B5-4C9F-BB1F-3EF8F99C2D03}" v="18" dt="2021-09-22T16:01:57.627"/>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94"/>
  </p:normalViewPr>
  <p:slideViewPr>
    <p:cSldViewPr>
      <p:cViewPr varScale="1">
        <p:scale>
          <a:sx n="272" d="100"/>
          <a:sy n="272" d="100"/>
        </p:scale>
        <p:origin x="1908" y="204"/>
      </p:cViewPr>
      <p:guideLst>
        <p:guide orient="horz" pos="2880"/>
        <p:guide pos="216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4" r:id="rId2"/>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hyperlink" Target="https://www.deltagamma.org/library/images/brand-elements"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canva.com/help/article/upload-media"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https://player.vimeo.com/video/432634000?h=5c0d14ca93&amp;app_id=122963"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ideo" Target="https://player.vimeo.com/video/430502244?h=6a9ef97bac&amp;app_id=122963"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deltagamma.org/library" TargetMode="External"/><Relationship Id="rId2" Type="http://schemas.openxmlformats.org/officeDocument/2006/relationships/hyperlink" Target="https://s3.amazonaws.com/dg-library/Delta-Gamma_Abbreviated-Brand-Guidelines_2020-Update.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5724FDC-51DC-4543-8D0B-44B8ABD80B7D}"/>
              </a:ext>
            </a:extLst>
          </p:cNvPr>
          <p:cNvSpPr/>
          <p:nvPr/>
        </p:nvSpPr>
        <p:spPr>
          <a:xfrm>
            <a:off x="762000" y="1048435"/>
            <a:ext cx="2133600" cy="646331"/>
          </a:xfrm>
          <a:prstGeom prst="rect">
            <a:avLst/>
          </a:prstGeom>
        </p:spPr>
        <p:txBody>
          <a:bodyPr wrap="square">
            <a:spAutoFit/>
          </a:bodyPr>
          <a:lstStyle/>
          <a:p>
            <a:pPr algn="ctr">
              <a:spcAft>
                <a:spcPts val="600"/>
              </a:spcAft>
            </a:pPr>
            <a:r>
              <a:rPr lang="en-US" sz="1100" dirty="0">
                <a:solidFill>
                  <a:schemeClr val="bg1"/>
                </a:solidFill>
                <a:latin typeface="Montserrat" panose="00000500000000000000" pitchFamily="2" charset="0"/>
                <a:cs typeface="Arial" panose="020B0604020202020204" pitchFamily="34" charset="0"/>
              </a:rPr>
              <a:t>Delta Gamma</a:t>
            </a:r>
            <a:endParaRPr lang="en-US" sz="1100" b="1" i="0" dirty="0">
              <a:solidFill>
                <a:srgbClr val="F1B9C0"/>
              </a:solidFill>
              <a:effectLst/>
              <a:latin typeface="Montserrat" panose="00000500000000000000" pitchFamily="2" charset="0"/>
              <a:cs typeface="Arial" panose="020B0604020202020204" pitchFamily="34" charset="0"/>
            </a:endParaRPr>
          </a:p>
          <a:p>
            <a:pPr algn="ctr">
              <a:spcAft>
                <a:spcPts val="400"/>
              </a:spcAft>
            </a:pPr>
            <a:r>
              <a:rPr lang="en-US" sz="2000" b="1" i="0" dirty="0">
                <a:solidFill>
                  <a:srgbClr val="F1B9C0"/>
                </a:solidFill>
                <a:effectLst/>
                <a:latin typeface="Tropiline" pitchFamily="50" charset="0"/>
              </a:rPr>
              <a:t>Brand Activity</a:t>
            </a:r>
            <a:endParaRPr lang="en-US" sz="800" dirty="0">
              <a:solidFill>
                <a:schemeClr val="bg1"/>
              </a:solidFill>
              <a:latin typeface="Tropiline" pitchFamily="50" charset="0"/>
            </a:endParaRPr>
          </a:p>
        </p:txBody>
      </p:sp>
      <p:pic>
        <p:nvPicPr>
          <p:cNvPr id="14" name="Picture 13" descr="A close up of a logo&#10;&#10;Description automatically generated">
            <a:extLst>
              <a:ext uri="{FF2B5EF4-FFF2-40B4-BE49-F238E27FC236}">
                <a16:creationId xmlns:a16="http://schemas.microsoft.com/office/drawing/2014/main" id="{76B120FD-CD0C-CE41-83A3-C1DE76D9F41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76400" y="381000"/>
            <a:ext cx="304800" cy="414779"/>
          </a:xfrm>
          <a:prstGeom prst="rect">
            <a:avLst/>
          </a:prstGeom>
        </p:spPr>
      </p:pic>
    </p:spTree>
    <p:extLst>
      <p:ext uri="{BB962C8B-B14F-4D97-AF65-F5344CB8AC3E}">
        <p14:creationId xmlns:p14="http://schemas.microsoft.com/office/powerpoint/2010/main" val="34382800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28600" y="304800"/>
            <a:ext cx="3200400" cy="307777"/>
          </a:xfrm>
          <a:prstGeom prst="rect">
            <a:avLst/>
          </a:prstGeom>
        </p:spPr>
        <p:txBody>
          <a:bodyPr wrap="square">
            <a:spAutoFit/>
          </a:bodyPr>
          <a:lstStyle/>
          <a:p>
            <a:pPr>
              <a:spcAft>
                <a:spcPts val="600"/>
              </a:spcAft>
            </a:pPr>
            <a:r>
              <a:rPr lang="en-US" sz="1400" b="1" dirty="0">
                <a:solidFill>
                  <a:srgbClr val="DC948A"/>
                </a:solidFill>
                <a:latin typeface="Tropiline" pitchFamily="50" charset="0"/>
              </a:rPr>
              <a:t>Graphic Elements</a:t>
            </a:r>
            <a:endParaRPr lang="en-US" sz="1400" b="1" i="0" dirty="0">
              <a:solidFill>
                <a:srgbClr val="DC948A"/>
              </a:solidFill>
              <a:effectLst/>
              <a:latin typeface="Tropiline" pitchFamily="50" charset="0"/>
            </a:endParaRPr>
          </a:p>
        </p:txBody>
      </p:sp>
      <p:pic>
        <p:nvPicPr>
          <p:cNvPr id="3" name="Picture 2">
            <a:extLst>
              <a:ext uri="{FF2B5EF4-FFF2-40B4-BE49-F238E27FC236}">
                <a16:creationId xmlns:a16="http://schemas.microsoft.com/office/drawing/2014/main" id="{0ADD03F5-18CB-4F99-AF9A-1A2F09A4CDDA}"/>
              </a:ext>
            </a:extLst>
          </p:cNvPr>
          <p:cNvPicPr>
            <a:picLocks noChangeAspect="1"/>
          </p:cNvPicPr>
          <p:nvPr/>
        </p:nvPicPr>
        <p:blipFill>
          <a:blip r:embed="rId2"/>
          <a:stretch>
            <a:fillRect/>
          </a:stretch>
        </p:blipFill>
        <p:spPr>
          <a:xfrm>
            <a:off x="304800" y="685800"/>
            <a:ext cx="3048000" cy="1528689"/>
          </a:xfrm>
          <a:prstGeom prst="rect">
            <a:avLst/>
          </a:prstGeom>
        </p:spPr>
      </p:pic>
    </p:spTree>
    <p:extLst>
      <p:ext uri="{BB962C8B-B14F-4D97-AF65-F5344CB8AC3E}">
        <p14:creationId xmlns:p14="http://schemas.microsoft.com/office/powerpoint/2010/main" val="29190342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28600" y="304800"/>
            <a:ext cx="3200400" cy="307777"/>
          </a:xfrm>
          <a:prstGeom prst="rect">
            <a:avLst/>
          </a:prstGeom>
        </p:spPr>
        <p:txBody>
          <a:bodyPr wrap="square">
            <a:spAutoFit/>
          </a:bodyPr>
          <a:lstStyle/>
          <a:p>
            <a:pPr>
              <a:spcAft>
                <a:spcPts val="600"/>
              </a:spcAft>
            </a:pPr>
            <a:r>
              <a:rPr lang="en-US" sz="1400" b="1" dirty="0">
                <a:solidFill>
                  <a:srgbClr val="DC948A"/>
                </a:solidFill>
                <a:latin typeface="Tropiline" pitchFamily="50" charset="0"/>
              </a:rPr>
              <a:t>Graphics in Use</a:t>
            </a:r>
            <a:endParaRPr lang="en-US" sz="1400" b="1" i="0" dirty="0">
              <a:solidFill>
                <a:srgbClr val="DC948A"/>
              </a:solidFill>
              <a:effectLst/>
              <a:latin typeface="Tropiline" pitchFamily="50" charset="0"/>
            </a:endParaRPr>
          </a:p>
        </p:txBody>
      </p:sp>
      <p:pic>
        <p:nvPicPr>
          <p:cNvPr id="5" name="Picture 4">
            <a:extLst>
              <a:ext uri="{FF2B5EF4-FFF2-40B4-BE49-F238E27FC236}">
                <a16:creationId xmlns:a16="http://schemas.microsoft.com/office/drawing/2014/main" id="{F8E08239-B9D4-4542-90E2-D27315CAFCAA}"/>
              </a:ext>
            </a:extLst>
          </p:cNvPr>
          <p:cNvPicPr>
            <a:picLocks noChangeAspect="1"/>
          </p:cNvPicPr>
          <p:nvPr/>
        </p:nvPicPr>
        <p:blipFill>
          <a:blip r:embed="rId2"/>
          <a:stretch>
            <a:fillRect/>
          </a:stretch>
        </p:blipFill>
        <p:spPr>
          <a:xfrm>
            <a:off x="304800" y="591556"/>
            <a:ext cx="1778825" cy="935055"/>
          </a:xfrm>
          <a:prstGeom prst="rect">
            <a:avLst/>
          </a:prstGeom>
        </p:spPr>
      </p:pic>
      <p:pic>
        <p:nvPicPr>
          <p:cNvPr id="6" name="Picture 5">
            <a:extLst>
              <a:ext uri="{FF2B5EF4-FFF2-40B4-BE49-F238E27FC236}">
                <a16:creationId xmlns:a16="http://schemas.microsoft.com/office/drawing/2014/main" id="{34B616D4-93A5-4C20-801F-8322CB51525D}"/>
              </a:ext>
            </a:extLst>
          </p:cNvPr>
          <p:cNvPicPr>
            <a:picLocks noChangeAspect="1"/>
          </p:cNvPicPr>
          <p:nvPr/>
        </p:nvPicPr>
        <p:blipFill>
          <a:blip r:embed="rId3"/>
          <a:stretch>
            <a:fillRect/>
          </a:stretch>
        </p:blipFill>
        <p:spPr>
          <a:xfrm>
            <a:off x="304800" y="1600200"/>
            <a:ext cx="1136434" cy="595980"/>
          </a:xfrm>
          <a:prstGeom prst="rect">
            <a:avLst/>
          </a:prstGeom>
        </p:spPr>
      </p:pic>
      <p:pic>
        <p:nvPicPr>
          <p:cNvPr id="7" name="Picture 6">
            <a:extLst>
              <a:ext uri="{FF2B5EF4-FFF2-40B4-BE49-F238E27FC236}">
                <a16:creationId xmlns:a16="http://schemas.microsoft.com/office/drawing/2014/main" id="{0AD5EB2B-BC1F-4152-8A20-9F16B54724B7}"/>
              </a:ext>
            </a:extLst>
          </p:cNvPr>
          <p:cNvPicPr>
            <a:picLocks noChangeAspect="1"/>
          </p:cNvPicPr>
          <p:nvPr/>
        </p:nvPicPr>
        <p:blipFill>
          <a:blip r:embed="rId4"/>
          <a:stretch>
            <a:fillRect/>
          </a:stretch>
        </p:blipFill>
        <p:spPr>
          <a:xfrm>
            <a:off x="1194212" y="2112236"/>
            <a:ext cx="1365622" cy="326164"/>
          </a:xfrm>
          <a:prstGeom prst="rect">
            <a:avLst/>
          </a:prstGeom>
        </p:spPr>
      </p:pic>
      <p:pic>
        <p:nvPicPr>
          <p:cNvPr id="8" name="Picture 7">
            <a:extLst>
              <a:ext uri="{FF2B5EF4-FFF2-40B4-BE49-F238E27FC236}">
                <a16:creationId xmlns:a16="http://schemas.microsoft.com/office/drawing/2014/main" id="{EFDB7B24-3168-441A-A42D-4310C862FD1C}"/>
              </a:ext>
            </a:extLst>
          </p:cNvPr>
          <p:cNvPicPr>
            <a:picLocks noChangeAspect="1"/>
          </p:cNvPicPr>
          <p:nvPr/>
        </p:nvPicPr>
        <p:blipFill>
          <a:blip r:embed="rId5"/>
          <a:stretch>
            <a:fillRect/>
          </a:stretch>
        </p:blipFill>
        <p:spPr>
          <a:xfrm>
            <a:off x="2141447" y="517967"/>
            <a:ext cx="1217746" cy="940692"/>
          </a:xfrm>
          <a:prstGeom prst="rect">
            <a:avLst/>
          </a:prstGeom>
        </p:spPr>
      </p:pic>
      <p:pic>
        <p:nvPicPr>
          <p:cNvPr id="9" name="Picture 8">
            <a:extLst>
              <a:ext uri="{FF2B5EF4-FFF2-40B4-BE49-F238E27FC236}">
                <a16:creationId xmlns:a16="http://schemas.microsoft.com/office/drawing/2014/main" id="{E41D2A1D-33A7-45E3-9EB4-439C788A5EA1}"/>
              </a:ext>
            </a:extLst>
          </p:cNvPr>
          <p:cNvPicPr>
            <a:picLocks noChangeAspect="1"/>
          </p:cNvPicPr>
          <p:nvPr/>
        </p:nvPicPr>
        <p:blipFill>
          <a:blip r:embed="rId6"/>
          <a:stretch>
            <a:fillRect/>
          </a:stretch>
        </p:blipFill>
        <p:spPr>
          <a:xfrm>
            <a:off x="2559834" y="1543067"/>
            <a:ext cx="762065" cy="710245"/>
          </a:xfrm>
          <a:prstGeom prst="rect">
            <a:avLst/>
          </a:prstGeom>
        </p:spPr>
      </p:pic>
      <p:pic>
        <p:nvPicPr>
          <p:cNvPr id="10" name="Picture 9">
            <a:extLst>
              <a:ext uri="{FF2B5EF4-FFF2-40B4-BE49-F238E27FC236}">
                <a16:creationId xmlns:a16="http://schemas.microsoft.com/office/drawing/2014/main" id="{845A38A0-5E27-47DA-8F29-A767E8E479E0}"/>
              </a:ext>
            </a:extLst>
          </p:cNvPr>
          <p:cNvPicPr>
            <a:picLocks noChangeAspect="1"/>
          </p:cNvPicPr>
          <p:nvPr/>
        </p:nvPicPr>
        <p:blipFill>
          <a:blip r:embed="rId7"/>
          <a:stretch>
            <a:fillRect/>
          </a:stretch>
        </p:blipFill>
        <p:spPr>
          <a:xfrm>
            <a:off x="1657139" y="1534455"/>
            <a:ext cx="668252" cy="620138"/>
          </a:xfrm>
          <a:prstGeom prst="rect">
            <a:avLst/>
          </a:prstGeom>
        </p:spPr>
      </p:pic>
    </p:spTree>
    <p:extLst>
      <p:ext uri="{BB962C8B-B14F-4D97-AF65-F5344CB8AC3E}">
        <p14:creationId xmlns:p14="http://schemas.microsoft.com/office/powerpoint/2010/main" val="12531671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28600" y="304800"/>
            <a:ext cx="3200400" cy="815608"/>
          </a:xfrm>
          <a:prstGeom prst="rect">
            <a:avLst/>
          </a:prstGeom>
        </p:spPr>
        <p:txBody>
          <a:bodyPr wrap="square">
            <a:spAutoFit/>
          </a:bodyPr>
          <a:lstStyle/>
          <a:p>
            <a:pPr>
              <a:spcAft>
                <a:spcPts val="600"/>
              </a:spcAft>
            </a:pPr>
            <a:r>
              <a:rPr lang="en-US" sz="1400" b="1" dirty="0">
                <a:solidFill>
                  <a:srgbClr val="DC948A"/>
                </a:solidFill>
                <a:latin typeface="Tropiline" pitchFamily="50" charset="0"/>
              </a:rPr>
              <a:t>How To Download Our Brand Graphic Elements </a:t>
            </a:r>
          </a:p>
          <a:p>
            <a:pPr marL="0" indent="0">
              <a:lnSpc>
                <a:spcPct val="100000"/>
              </a:lnSpc>
              <a:buFont typeface="Wingdings" pitchFamily="2" charset="2"/>
              <a:buNone/>
            </a:pPr>
            <a:r>
              <a:rPr lang="en-US" sz="700" dirty="0">
                <a:effectLst/>
                <a:latin typeface="Montserrat" panose="00000500000000000000" pitchFamily="2" charset="0"/>
                <a:cs typeface="Arial" panose="020B0604020202020204" pitchFamily="34" charset="0"/>
              </a:rPr>
              <a:t>To download Delta Gamma’s graphic elements, download them </a:t>
            </a:r>
            <a:r>
              <a:rPr lang="en-US" sz="700" dirty="0">
                <a:effectLst/>
                <a:latin typeface="Montserrat" panose="00000500000000000000" pitchFamily="2" charset="0"/>
                <a:cs typeface="Arial" panose="020B0604020202020204" pitchFamily="34" charset="0"/>
                <a:hlinkClick r:id="rId2"/>
              </a:rPr>
              <a:t>here</a:t>
            </a:r>
            <a:r>
              <a:rPr lang="en-US" sz="700" dirty="0">
                <a:effectLst/>
                <a:latin typeface="Montserrat" panose="00000500000000000000" pitchFamily="2" charset="0"/>
                <a:cs typeface="Arial" panose="020B0604020202020204" pitchFamily="34" charset="0"/>
              </a:rPr>
              <a:t> from our library. </a:t>
            </a:r>
          </a:p>
        </p:txBody>
      </p:sp>
    </p:spTree>
    <p:extLst>
      <p:ext uri="{BB962C8B-B14F-4D97-AF65-F5344CB8AC3E}">
        <p14:creationId xmlns:p14="http://schemas.microsoft.com/office/powerpoint/2010/main" val="42734209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28600" y="228600"/>
            <a:ext cx="3200400" cy="2108269"/>
          </a:xfrm>
          <a:prstGeom prst="rect">
            <a:avLst/>
          </a:prstGeom>
        </p:spPr>
        <p:txBody>
          <a:bodyPr wrap="square">
            <a:spAutoFit/>
          </a:bodyPr>
          <a:lstStyle/>
          <a:p>
            <a:pPr>
              <a:spcAft>
                <a:spcPts val="600"/>
              </a:spcAft>
            </a:pPr>
            <a:r>
              <a:rPr lang="en-US" sz="1400" b="1" dirty="0">
                <a:solidFill>
                  <a:srgbClr val="DC948A"/>
                </a:solidFill>
                <a:latin typeface="Tropiline" pitchFamily="50" charset="0"/>
              </a:rPr>
              <a:t>How to Use Canva</a:t>
            </a:r>
          </a:p>
          <a:p>
            <a:pPr marL="0" indent="0">
              <a:lnSpc>
                <a:spcPct val="100000"/>
              </a:lnSpc>
              <a:buFont typeface="Wingdings" pitchFamily="2" charset="2"/>
              <a:buNone/>
            </a:pPr>
            <a:r>
              <a:rPr lang="en-US" sz="700" dirty="0">
                <a:latin typeface="Montserrat" panose="00000500000000000000" pitchFamily="2" charset="0"/>
                <a:cs typeface="Arial" panose="020B0604020202020204" pitchFamily="34" charset="0"/>
              </a:rPr>
              <a:t>Canva is a wonderful tool to upload or create graphics! In order to upload images to use in your Canva designs, follow these steps:</a:t>
            </a:r>
          </a:p>
          <a:p>
            <a:pPr marL="0" indent="0">
              <a:lnSpc>
                <a:spcPct val="100000"/>
              </a:lnSpc>
              <a:buFont typeface="Wingdings" pitchFamily="2" charset="2"/>
              <a:buNone/>
            </a:pPr>
            <a:endParaRPr lang="en-US" sz="700" dirty="0">
              <a:latin typeface="Montserrat" panose="00000500000000000000" pitchFamily="2" charset="0"/>
              <a:cs typeface="Arial" panose="020B0604020202020204" pitchFamily="34" charset="0"/>
            </a:endParaRPr>
          </a:p>
          <a:p>
            <a:pPr marL="0" indent="0">
              <a:lnSpc>
                <a:spcPct val="100000"/>
              </a:lnSpc>
              <a:buFont typeface="Wingdings" pitchFamily="2" charset="2"/>
              <a:buNone/>
            </a:pPr>
            <a:r>
              <a:rPr lang="en-US" sz="700" dirty="0">
                <a:latin typeface="Montserrat" panose="00000500000000000000" pitchFamily="2" charset="0"/>
                <a:cs typeface="Arial" panose="020B0604020202020204" pitchFamily="34" charset="0"/>
              </a:rPr>
              <a:t>1.) First, you must create or open an already existing design. </a:t>
            </a:r>
            <a:r>
              <a:rPr lang="en-US" sz="700" dirty="0">
                <a:effectLst/>
                <a:latin typeface="Montserrat" panose="00000500000000000000" pitchFamily="2" charset="0"/>
                <a:cs typeface="Arial" panose="020B0604020202020204" pitchFamily="34" charset="0"/>
              </a:rPr>
              <a:t> </a:t>
            </a:r>
          </a:p>
          <a:p>
            <a:pPr marL="0" indent="0">
              <a:lnSpc>
                <a:spcPct val="100000"/>
              </a:lnSpc>
              <a:buFont typeface="Wingdings" pitchFamily="2" charset="2"/>
              <a:buNone/>
            </a:pPr>
            <a:r>
              <a:rPr lang="en-US" sz="700" dirty="0">
                <a:latin typeface="Montserrat" panose="00000500000000000000" pitchFamily="2" charset="0"/>
                <a:cs typeface="Arial" panose="020B0604020202020204" pitchFamily="34" charset="0"/>
              </a:rPr>
              <a:t>2.) From the side panel, click the </a:t>
            </a:r>
            <a:r>
              <a:rPr lang="en-US" sz="700" b="1" dirty="0">
                <a:latin typeface="Montserrat" panose="00000500000000000000" pitchFamily="2" charset="0"/>
                <a:cs typeface="Arial" panose="020B0604020202020204" pitchFamily="34" charset="0"/>
              </a:rPr>
              <a:t>Uploads</a:t>
            </a:r>
            <a:r>
              <a:rPr lang="en-US" sz="700" dirty="0">
                <a:latin typeface="Montserrat" panose="00000500000000000000" pitchFamily="2" charset="0"/>
                <a:cs typeface="Arial" panose="020B0604020202020204" pitchFamily="34" charset="0"/>
              </a:rPr>
              <a:t> tab.</a:t>
            </a:r>
          </a:p>
          <a:p>
            <a:pPr marL="0" indent="0">
              <a:lnSpc>
                <a:spcPct val="100000"/>
              </a:lnSpc>
              <a:buFont typeface="Wingdings" pitchFamily="2" charset="2"/>
              <a:buNone/>
            </a:pPr>
            <a:r>
              <a:rPr lang="en-US" sz="700" dirty="0">
                <a:effectLst/>
                <a:latin typeface="Montserrat" panose="00000500000000000000" pitchFamily="2" charset="0"/>
                <a:cs typeface="Arial" panose="020B0604020202020204" pitchFamily="34" charset="0"/>
              </a:rPr>
              <a:t>3.) Click on </a:t>
            </a:r>
            <a:r>
              <a:rPr lang="en-US" sz="700" b="1" dirty="0">
                <a:effectLst/>
                <a:latin typeface="Montserrat" panose="00000500000000000000" pitchFamily="2" charset="0"/>
                <a:cs typeface="Arial" panose="020B0604020202020204" pitchFamily="34" charset="0"/>
              </a:rPr>
              <a:t>Upload media</a:t>
            </a:r>
            <a:r>
              <a:rPr lang="en-US" sz="700" b="1" dirty="0">
                <a:latin typeface="Montserrat" panose="00000500000000000000" pitchFamily="2" charset="0"/>
                <a:cs typeface="Arial" panose="020B0604020202020204" pitchFamily="34" charset="0"/>
              </a:rPr>
              <a:t> </a:t>
            </a:r>
            <a:r>
              <a:rPr lang="en-US" sz="700" dirty="0">
                <a:effectLst/>
                <a:latin typeface="Montserrat" panose="00000500000000000000" pitchFamily="2" charset="0"/>
                <a:cs typeface="Arial" panose="020B0604020202020204" pitchFamily="34" charset="0"/>
              </a:rPr>
              <a:t>or drag and drop your computer files </a:t>
            </a:r>
            <a:r>
              <a:rPr lang="en-US" sz="700" dirty="0">
                <a:latin typeface="Montserrat" panose="00000500000000000000" pitchFamily="2" charset="0"/>
                <a:cs typeface="Arial" panose="020B0604020202020204" pitchFamily="34" charset="0"/>
              </a:rPr>
              <a:t>directly into the editor and upload them.</a:t>
            </a:r>
          </a:p>
          <a:p>
            <a:pPr marL="0" indent="0">
              <a:lnSpc>
                <a:spcPct val="100000"/>
              </a:lnSpc>
              <a:buFont typeface="Wingdings" pitchFamily="2" charset="2"/>
              <a:buNone/>
            </a:pPr>
            <a:r>
              <a:rPr lang="en-US" sz="700" dirty="0">
                <a:effectLst/>
                <a:latin typeface="Montserrat" panose="00000500000000000000" pitchFamily="2" charset="0"/>
                <a:cs typeface="Arial" panose="020B0604020202020204" pitchFamily="34" charset="0"/>
              </a:rPr>
              <a:t>4.) From the side panel, you can now click on your newly uploaded media to add them to designs</a:t>
            </a:r>
            <a:r>
              <a:rPr lang="en-US" sz="700" dirty="0">
                <a:latin typeface="Montserrat" panose="00000500000000000000" pitchFamily="2" charset="0"/>
                <a:cs typeface="Arial" panose="020B0604020202020204" pitchFamily="34" charset="0"/>
              </a:rPr>
              <a:t>.</a:t>
            </a:r>
          </a:p>
          <a:p>
            <a:pPr marL="0" indent="0">
              <a:lnSpc>
                <a:spcPct val="100000"/>
              </a:lnSpc>
              <a:buFont typeface="Wingdings" pitchFamily="2" charset="2"/>
              <a:buNone/>
            </a:pPr>
            <a:endParaRPr lang="en-US" sz="700" dirty="0">
              <a:effectLst/>
              <a:latin typeface="Montserrat" panose="00000500000000000000" pitchFamily="2" charset="0"/>
              <a:cs typeface="Arial" panose="020B0604020202020204" pitchFamily="34" charset="0"/>
            </a:endParaRPr>
          </a:p>
          <a:p>
            <a:pPr marL="0" indent="0">
              <a:lnSpc>
                <a:spcPct val="100000"/>
              </a:lnSpc>
              <a:buFont typeface="Wingdings" pitchFamily="2" charset="2"/>
              <a:buNone/>
            </a:pPr>
            <a:r>
              <a:rPr lang="en-US" sz="700" dirty="0">
                <a:latin typeface="Montserrat" panose="00000500000000000000" pitchFamily="2" charset="0"/>
                <a:cs typeface="Arial" panose="020B0604020202020204" pitchFamily="34" charset="0"/>
                <a:hlinkClick r:id="rId2"/>
              </a:rPr>
              <a:t>This article </a:t>
            </a:r>
            <a:r>
              <a:rPr lang="en-US" sz="700" dirty="0">
                <a:latin typeface="Montserrat" panose="00000500000000000000" pitchFamily="2" charset="0"/>
                <a:cs typeface="Arial" panose="020B0604020202020204" pitchFamily="34" charset="0"/>
              </a:rPr>
              <a:t>also explains the steps to uploading images in Canva.</a:t>
            </a:r>
          </a:p>
          <a:p>
            <a:pPr marL="0" indent="0">
              <a:lnSpc>
                <a:spcPct val="100000"/>
              </a:lnSpc>
              <a:buFont typeface="Wingdings" pitchFamily="2" charset="2"/>
              <a:buNone/>
            </a:pPr>
            <a:endParaRPr lang="en-US" sz="700" dirty="0">
              <a:effectLst/>
              <a:latin typeface="Montserrat" panose="00000500000000000000" pitchFamily="2" charset="0"/>
              <a:cs typeface="Arial" panose="020B0604020202020204" pitchFamily="34" charset="0"/>
            </a:endParaRPr>
          </a:p>
          <a:p>
            <a:pPr marL="0" indent="0">
              <a:lnSpc>
                <a:spcPct val="100000"/>
              </a:lnSpc>
              <a:buFont typeface="Wingdings" pitchFamily="2" charset="2"/>
              <a:buNone/>
            </a:pPr>
            <a:r>
              <a:rPr lang="en-US" sz="700" dirty="0">
                <a:latin typeface="Montserrat" panose="00000500000000000000" pitchFamily="2" charset="0"/>
                <a:cs typeface="Arial" panose="020B0604020202020204" pitchFamily="34" charset="0"/>
              </a:rPr>
              <a:t>Uploading images may be useful if you decide to create your own graphics related to Delta Gamma. By uploading our already existing graphic elements to use within your designs, the brand stays consistent. </a:t>
            </a:r>
            <a:endParaRPr lang="en-US" sz="700" dirty="0">
              <a:effectLst/>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27235246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28600" y="304800"/>
            <a:ext cx="3200400" cy="307777"/>
          </a:xfrm>
          <a:prstGeom prst="rect">
            <a:avLst/>
          </a:prstGeom>
        </p:spPr>
        <p:txBody>
          <a:bodyPr wrap="square">
            <a:spAutoFit/>
          </a:bodyPr>
          <a:lstStyle/>
          <a:p>
            <a:pPr>
              <a:spcAft>
                <a:spcPts val="600"/>
              </a:spcAft>
            </a:pPr>
            <a:r>
              <a:rPr lang="en-US" sz="1400" b="1" dirty="0">
                <a:solidFill>
                  <a:srgbClr val="DC948A"/>
                </a:solidFill>
                <a:latin typeface="Tropiline" pitchFamily="50" charset="0"/>
              </a:rPr>
              <a:t>Entity Badges</a:t>
            </a:r>
            <a:endParaRPr lang="en-US" sz="1400" b="1" i="0" strike="sngStrike" dirty="0">
              <a:solidFill>
                <a:srgbClr val="DC948A"/>
              </a:solidFill>
              <a:effectLst/>
              <a:latin typeface="Tropiline" pitchFamily="50" charset="0"/>
            </a:endParaRPr>
          </a:p>
        </p:txBody>
      </p:sp>
      <p:pic>
        <p:nvPicPr>
          <p:cNvPr id="4" name="Picture 3">
            <a:extLst>
              <a:ext uri="{FF2B5EF4-FFF2-40B4-BE49-F238E27FC236}">
                <a16:creationId xmlns:a16="http://schemas.microsoft.com/office/drawing/2014/main" id="{23D4E0BC-0F40-484D-AB75-0FBC5718518A}"/>
              </a:ext>
            </a:extLst>
          </p:cNvPr>
          <p:cNvPicPr>
            <a:picLocks noChangeAspect="1"/>
          </p:cNvPicPr>
          <p:nvPr/>
        </p:nvPicPr>
        <p:blipFill>
          <a:blip r:embed="rId2"/>
          <a:stretch>
            <a:fillRect/>
          </a:stretch>
        </p:blipFill>
        <p:spPr>
          <a:xfrm>
            <a:off x="338024" y="685800"/>
            <a:ext cx="2981551" cy="1483744"/>
          </a:xfrm>
          <a:prstGeom prst="rect">
            <a:avLst/>
          </a:prstGeom>
        </p:spPr>
      </p:pic>
    </p:spTree>
    <p:extLst>
      <p:ext uri="{BB962C8B-B14F-4D97-AF65-F5344CB8AC3E}">
        <p14:creationId xmlns:p14="http://schemas.microsoft.com/office/powerpoint/2010/main" val="36289752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28600" y="304800"/>
            <a:ext cx="3200400" cy="178510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400" b="1" i="0" u="none" strike="noStrike" kern="1200" cap="none" spc="0" normalizeH="0" baseline="0" noProof="0" dirty="0">
                <a:ln>
                  <a:noFill/>
                </a:ln>
                <a:solidFill>
                  <a:srgbClr val="DC948A"/>
                </a:solidFill>
                <a:effectLst/>
                <a:uLnTx/>
                <a:uFillTx/>
                <a:latin typeface="Tropiline" pitchFamily="50" charset="0"/>
              </a:rPr>
              <a:t>Personality Traits </a:t>
            </a:r>
            <a:endParaRPr kumimoji="0" lang="en-US" sz="900" b="1" i="0" u="none" strike="noStrike" kern="1200" cap="none" spc="0" normalizeH="0" baseline="0" noProof="0" dirty="0">
              <a:ln>
                <a:noFill/>
              </a:ln>
              <a:solidFill>
                <a:srgbClr val="002060"/>
              </a:solidFill>
              <a:effectLst/>
              <a:uLnTx/>
              <a:uFillTx/>
              <a:latin typeface="Tropiline" pitchFamily="50" charset="0"/>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700" dirty="0">
                <a:solidFill>
                  <a:srgbClr val="00205B"/>
                </a:solidFill>
                <a:latin typeface="Montserrat" panose="00000500000000000000" pitchFamily="2" charset="0"/>
                <a:cs typeface="Arial" panose="020B0604020202020204" pitchFamily="34" charset="0"/>
              </a:rPr>
              <a:t>Take a few moments to reflect on what you believe others think about your chapter of Delta Gamma or DG as a whole. How do you believe other organizations, your school, and the overall community view Delta Gamma? </a:t>
            </a:r>
          </a:p>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endParaRPr kumimoji="0" lang="en-US" sz="700" b="0" i="0" u="none" strike="noStrike" kern="1200" cap="none" spc="0" normalizeH="0" baseline="0" noProof="0" dirty="0">
              <a:ln>
                <a:noFill/>
              </a:ln>
              <a:solidFill>
                <a:srgbClr val="00205B"/>
              </a:solidFill>
              <a:effectLst/>
              <a:uLnTx/>
              <a:uFillTx/>
              <a:latin typeface="Montserrat" panose="00000500000000000000" pitchFamily="2"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700" b="1" dirty="0">
                <a:solidFill>
                  <a:srgbClr val="00205B"/>
                </a:solidFill>
                <a:latin typeface="Montserrat" panose="00000500000000000000" pitchFamily="2" charset="0"/>
                <a:cs typeface="Arial" panose="020B0604020202020204" pitchFamily="34" charset="0"/>
              </a:rPr>
              <a:t>Write down three words that come to mind!</a:t>
            </a:r>
          </a:p>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endParaRPr kumimoji="0" lang="en-US" sz="700" b="1" u="none" strike="noStrike" kern="1200" cap="none" spc="0" normalizeH="0" baseline="0" noProof="0" dirty="0">
              <a:ln>
                <a:noFill/>
              </a:ln>
              <a:solidFill>
                <a:srgbClr val="00205B"/>
              </a:solidFill>
              <a:effectLst/>
              <a:uLnTx/>
              <a:uFillTx/>
              <a:latin typeface="Montserrat" panose="00000500000000000000" pitchFamily="2"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700" dirty="0">
                <a:solidFill>
                  <a:srgbClr val="00205B"/>
                </a:solidFill>
                <a:latin typeface="Montserrat" panose="00000500000000000000" pitchFamily="2" charset="0"/>
                <a:cs typeface="Arial" panose="020B0604020202020204" pitchFamily="34" charset="0"/>
              </a:rPr>
              <a:t>Secondly, do you believe that there is a disconnect between what we want others to think about Delta Gamma and what they </a:t>
            </a:r>
            <a:r>
              <a:rPr lang="en-US" sz="700" i="1" dirty="0">
                <a:solidFill>
                  <a:srgbClr val="00205B"/>
                </a:solidFill>
                <a:latin typeface="Montserrat" panose="00000500000000000000" pitchFamily="2" charset="0"/>
                <a:cs typeface="Arial" panose="020B0604020202020204" pitchFamily="34" charset="0"/>
              </a:rPr>
              <a:t>actually</a:t>
            </a:r>
            <a:r>
              <a:rPr lang="en-US" sz="700" dirty="0">
                <a:solidFill>
                  <a:srgbClr val="00205B"/>
                </a:solidFill>
                <a:latin typeface="Montserrat" panose="00000500000000000000" pitchFamily="2" charset="0"/>
                <a:cs typeface="Arial" panose="020B0604020202020204" pitchFamily="34" charset="0"/>
              </a:rPr>
              <a:t> think?</a:t>
            </a:r>
          </a:p>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endParaRPr kumimoji="0" lang="en-US" sz="700" u="none" strike="noStrike" kern="1200" cap="none" spc="0" normalizeH="0" baseline="0" noProof="0" dirty="0">
              <a:ln>
                <a:noFill/>
              </a:ln>
              <a:solidFill>
                <a:srgbClr val="00205B"/>
              </a:solidFill>
              <a:effectLst/>
              <a:uLnTx/>
              <a:uFillTx/>
              <a:latin typeface="Montserrat" panose="00000500000000000000" pitchFamily="2"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700" dirty="0">
                <a:solidFill>
                  <a:srgbClr val="00205B"/>
                </a:solidFill>
                <a:latin typeface="Montserrat" panose="00000500000000000000" pitchFamily="2" charset="0"/>
                <a:cs typeface="Arial" panose="020B0604020202020204" pitchFamily="34" charset="0"/>
              </a:rPr>
              <a:t>Share your thoughts! If you do believe there is a disconnect, how could we fix it?</a:t>
            </a:r>
            <a:endParaRPr kumimoji="0" lang="en-US" sz="700" u="none" strike="noStrike" kern="1200" cap="none" spc="0" normalizeH="0" baseline="0" noProof="0" dirty="0">
              <a:ln>
                <a:noFill/>
              </a:ln>
              <a:solidFill>
                <a:srgbClr val="00205B"/>
              </a:solidFill>
              <a:effectLst/>
              <a:uLnTx/>
              <a:uFillTx/>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29687785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28600" y="304800"/>
            <a:ext cx="3200400" cy="1518364"/>
          </a:xfrm>
          <a:prstGeom prst="rect">
            <a:avLst/>
          </a:prstGeom>
        </p:spPr>
        <p:txBody>
          <a:bodyPr wrap="square">
            <a:spAutoFit/>
          </a:bodyPr>
          <a:lstStyle/>
          <a:p>
            <a:pPr>
              <a:spcAft>
                <a:spcPts val="600"/>
              </a:spcAft>
            </a:pPr>
            <a:r>
              <a:rPr lang="en-US" sz="1400" b="1" dirty="0">
                <a:solidFill>
                  <a:srgbClr val="DC948A"/>
                </a:solidFill>
                <a:latin typeface="Tropiline" pitchFamily="50" charset="0"/>
              </a:rPr>
              <a:t>Personality Traits</a:t>
            </a:r>
            <a:endParaRPr lang="en-US" sz="1400" b="1" i="0" strike="sngStrike" dirty="0">
              <a:solidFill>
                <a:srgbClr val="DC948A"/>
              </a:solidFill>
              <a:effectLst/>
              <a:latin typeface="Tropiline" pitchFamily="50" charset="0"/>
            </a:endParaRPr>
          </a:p>
          <a:p>
            <a:pPr>
              <a:spcAft>
                <a:spcPts val="200"/>
              </a:spcAft>
            </a:pPr>
            <a:r>
              <a:rPr lang="en-US" sz="900" b="1" i="0" dirty="0">
                <a:solidFill>
                  <a:srgbClr val="002060"/>
                </a:solidFill>
                <a:effectLst/>
                <a:latin typeface="Tropiline" pitchFamily="50" charset="0"/>
              </a:rPr>
              <a:t>Rational traits are how people </a:t>
            </a:r>
            <a:r>
              <a:rPr lang="en-US" sz="900" b="1" i="0" u="sng" dirty="0">
                <a:solidFill>
                  <a:srgbClr val="002060"/>
                </a:solidFill>
                <a:effectLst/>
                <a:latin typeface="Tropiline" pitchFamily="50" charset="0"/>
              </a:rPr>
              <a:t>think</a:t>
            </a:r>
            <a:r>
              <a:rPr lang="en-US" sz="900" b="1" i="0" dirty="0">
                <a:solidFill>
                  <a:srgbClr val="002060"/>
                </a:solidFill>
                <a:effectLst/>
                <a:latin typeface="Tropiline" pitchFamily="50" charset="0"/>
              </a:rPr>
              <a:t> about the brand.</a:t>
            </a:r>
            <a:endParaRPr lang="en-US" sz="700" dirty="0">
              <a:effectLst/>
              <a:latin typeface="Tropiline" pitchFamily="50" charset="0"/>
              <a:cs typeface="Arial" panose="020B0604020202020204" pitchFamily="34" charset="0"/>
            </a:endParaRPr>
          </a:p>
          <a:p>
            <a:pPr marL="0" indent="0">
              <a:lnSpc>
                <a:spcPct val="100000"/>
              </a:lnSpc>
              <a:buFont typeface="Wingdings" pitchFamily="2" charset="2"/>
              <a:buNone/>
            </a:pPr>
            <a:r>
              <a:rPr lang="en-US" sz="700" dirty="0">
                <a:latin typeface="Montserrat" panose="00000500000000000000" pitchFamily="2" charset="0"/>
                <a:cs typeface="Arial" panose="020B0604020202020204" pitchFamily="34" charset="0"/>
              </a:rPr>
              <a:t>Some of the most important factors of Delta Gamma’s brand to keep in mind when upholding the role of an officer includes…</a:t>
            </a:r>
          </a:p>
          <a:p>
            <a:pPr marL="0" indent="0">
              <a:lnSpc>
                <a:spcPct val="100000"/>
              </a:lnSpc>
              <a:buFont typeface="Wingdings" pitchFamily="2" charset="2"/>
              <a:buNone/>
            </a:pPr>
            <a:endParaRPr lang="en-US" sz="700" dirty="0">
              <a:effectLst/>
              <a:latin typeface="Montserrat" panose="00000500000000000000" pitchFamily="2" charset="0"/>
              <a:cs typeface="Arial" panose="020B0604020202020204" pitchFamily="34" charset="0"/>
            </a:endParaRPr>
          </a:p>
          <a:p>
            <a:pPr marL="171450" indent="-171450">
              <a:lnSpc>
                <a:spcPct val="100000"/>
              </a:lnSpc>
              <a:buFont typeface="Arial" panose="020B0604020202020204" pitchFamily="34" charset="0"/>
              <a:buChar char="•"/>
            </a:pPr>
            <a:r>
              <a:rPr lang="en-US" sz="700" b="1" dirty="0">
                <a:latin typeface="Montserrat" panose="00000500000000000000" pitchFamily="2" charset="0"/>
                <a:cs typeface="Arial" panose="020B0604020202020204" pitchFamily="34" charset="0"/>
              </a:rPr>
              <a:t>Authenticity</a:t>
            </a:r>
            <a:r>
              <a:rPr lang="en-US" sz="700" dirty="0">
                <a:latin typeface="Montserrat" panose="00000500000000000000" pitchFamily="2" charset="0"/>
                <a:cs typeface="Arial" panose="020B0604020202020204" pitchFamily="34" charset="0"/>
              </a:rPr>
              <a:t> – We bring our truest selves to every situation. We are honest, genuine and self-aware. </a:t>
            </a:r>
          </a:p>
          <a:p>
            <a:pPr marL="171450" indent="-171450">
              <a:lnSpc>
                <a:spcPct val="100000"/>
              </a:lnSpc>
              <a:buFont typeface="Arial" panose="020B0604020202020204" pitchFamily="34" charset="0"/>
              <a:buChar char="•"/>
            </a:pPr>
            <a:r>
              <a:rPr lang="en-US" sz="700" b="1" dirty="0">
                <a:effectLst/>
                <a:latin typeface="Montserrat" panose="00000500000000000000" pitchFamily="2" charset="0"/>
                <a:cs typeface="Arial" panose="020B0604020202020204" pitchFamily="34" charset="0"/>
              </a:rPr>
              <a:t>Drive</a:t>
            </a:r>
            <a:r>
              <a:rPr lang="en-US" sz="700" dirty="0">
                <a:effectLst/>
                <a:latin typeface="Montserrat" panose="00000500000000000000" pitchFamily="2" charset="0"/>
                <a:cs typeface="Arial" panose="020B0604020202020204" pitchFamily="34" charset="0"/>
              </a:rPr>
              <a:t> – We’re m</a:t>
            </a:r>
            <a:r>
              <a:rPr lang="en-US" sz="700" dirty="0">
                <a:latin typeface="Montserrat" panose="00000500000000000000" pitchFamily="2" charset="0"/>
                <a:cs typeface="Arial" panose="020B0604020202020204" pitchFamily="34" charset="0"/>
              </a:rPr>
              <a:t>otivated and optimistic in all our pursuits. We’re dedicated and committed in everything we do.</a:t>
            </a:r>
          </a:p>
          <a:p>
            <a:pPr marL="171450" indent="-171450">
              <a:lnSpc>
                <a:spcPct val="100000"/>
              </a:lnSpc>
              <a:buFont typeface="Arial" panose="020B0604020202020204" pitchFamily="34" charset="0"/>
              <a:buChar char="•"/>
            </a:pPr>
            <a:r>
              <a:rPr lang="en-US" sz="700" b="1" dirty="0">
                <a:effectLst/>
                <a:latin typeface="Montserrat" panose="00000500000000000000" pitchFamily="2" charset="0"/>
                <a:cs typeface="Arial" panose="020B0604020202020204" pitchFamily="34" charset="0"/>
              </a:rPr>
              <a:t>Timelessness</a:t>
            </a:r>
            <a:r>
              <a:rPr lang="en-US" sz="700" dirty="0">
                <a:effectLst/>
                <a:latin typeface="Montserrat" panose="00000500000000000000" pitchFamily="2" charset="0"/>
                <a:cs typeface="Arial" panose="020B0604020202020204" pitchFamily="34" charset="0"/>
              </a:rPr>
              <a:t> – We’ve stood the test of time, but not by standing still. Our members are vibrant and forward-looking. </a:t>
            </a:r>
          </a:p>
        </p:txBody>
      </p:sp>
    </p:spTree>
    <p:extLst>
      <p:ext uri="{BB962C8B-B14F-4D97-AF65-F5344CB8AC3E}">
        <p14:creationId xmlns:p14="http://schemas.microsoft.com/office/powerpoint/2010/main" val="42467396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28600" y="304800"/>
            <a:ext cx="3200400" cy="1549142"/>
          </a:xfrm>
          <a:prstGeom prst="rect">
            <a:avLst/>
          </a:prstGeom>
        </p:spPr>
        <p:txBody>
          <a:bodyPr wrap="square">
            <a:spAutoFit/>
          </a:bodyPr>
          <a:lstStyle/>
          <a:p>
            <a:pPr>
              <a:spcAft>
                <a:spcPts val="600"/>
              </a:spcAft>
            </a:pPr>
            <a:r>
              <a:rPr lang="en-US" sz="1400" b="1" dirty="0">
                <a:solidFill>
                  <a:srgbClr val="DC948A"/>
                </a:solidFill>
                <a:latin typeface="Tropiline" pitchFamily="50" charset="0"/>
              </a:rPr>
              <a:t>Personality Traits</a:t>
            </a:r>
            <a:endParaRPr lang="en-US" sz="1400" b="1" i="0" strike="sngStrike" dirty="0">
              <a:solidFill>
                <a:srgbClr val="DC948A"/>
              </a:solidFill>
              <a:effectLst/>
              <a:latin typeface="Tropiline" pitchFamily="50" charset="0"/>
            </a:endParaRPr>
          </a:p>
          <a:p>
            <a:pPr>
              <a:spcAft>
                <a:spcPts val="200"/>
              </a:spcAft>
            </a:pPr>
            <a:r>
              <a:rPr lang="en-US" sz="900" b="1" i="0" dirty="0">
                <a:solidFill>
                  <a:srgbClr val="002060"/>
                </a:solidFill>
                <a:effectLst/>
                <a:latin typeface="Tropiline" pitchFamily="50" charset="0"/>
              </a:rPr>
              <a:t>Emotional traits are how we want people to </a:t>
            </a:r>
            <a:r>
              <a:rPr lang="en-US" sz="900" b="1" i="0" u="sng" dirty="0">
                <a:solidFill>
                  <a:srgbClr val="002060"/>
                </a:solidFill>
                <a:effectLst/>
                <a:latin typeface="Tropiline" pitchFamily="50" charset="0"/>
              </a:rPr>
              <a:t>feel</a:t>
            </a:r>
            <a:r>
              <a:rPr lang="en-US" sz="900" b="1" i="0" dirty="0">
                <a:solidFill>
                  <a:srgbClr val="002060"/>
                </a:solidFill>
                <a:effectLst/>
                <a:latin typeface="Tropiline" pitchFamily="50" charset="0"/>
              </a:rPr>
              <a:t> about the brand.</a:t>
            </a:r>
            <a:endParaRPr lang="en-US" sz="700" dirty="0">
              <a:effectLst/>
              <a:latin typeface="Tropiline" pitchFamily="50" charset="0"/>
              <a:cs typeface="Arial" panose="020B0604020202020204" pitchFamily="34" charset="0"/>
            </a:endParaRPr>
          </a:p>
          <a:p>
            <a:r>
              <a:rPr lang="en-US" sz="700" dirty="0">
                <a:latin typeface="Montserrat" panose="00000500000000000000" pitchFamily="2" charset="0"/>
                <a:cs typeface="Arial" panose="020B0604020202020204" pitchFamily="34" charset="0"/>
              </a:rPr>
              <a:t>Delta Gamma’s emotional traits are:</a:t>
            </a:r>
          </a:p>
          <a:p>
            <a:pPr marL="171450" indent="-171450">
              <a:lnSpc>
                <a:spcPct val="100000"/>
              </a:lnSpc>
              <a:buFont typeface="Arial" panose="020B0604020202020204" pitchFamily="34" charset="0"/>
              <a:buChar char="•"/>
            </a:pPr>
            <a:endParaRPr lang="en-US" sz="700" b="1" dirty="0">
              <a:latin typeface="Montserrat" panose="00000500000000000000" pitchFamily="2" charset="0"/>
              <a:cs typeface="Arial" panose="020B0604020202020204" pitchFamily="34" charset="0"/>
            </a:endParaRPr>
          </a:p>
          <a:p>
            <a:pPr marL="171450" indent="-171450">
              <a:lnSpc>
                <a:spcPct val="100000"/>
              </a:lnSpc>
              <a:buFont typeface="Arial" panose="020B0604020202020204" pitchFamily="34" charset="0"/>
              <a:buChar char="•"/>
            </a:pPr>
            <a:r>
              <a:rPr lang="en-US" sz="700" b="1" dirty="0">
                <a:latin typeface="Montserrat" panose="00000500000000000000" pitchFamily="2" charset="0"/>
                <a:cs typeface="Arial" panose="020B0604020202020204" pitchFamily="34" charset="0"/>
              </a:rPr>
              <a:t>Supported</a:t>
            </a:r>
            <a:r>
              <a:rPr lang="en-US" sz="700" dirty="0">
                <a:latin typeface="Montserrat" panose="00000500000000000000" pitchFamily="2" charset="0"/>
                <a:cs typeface="Arial" panose="020B0604020202020204" pitchFamily="34" charset="0"/>
              </a:rPr>
              <a:t> – We have a strong sisterhood with unwavering bonds. We’re caring and encouraging. </a:t>
            </a:r>
          </a:p>
          <a:p>
            <a:pPr marL="171450" indent="-171450">
              <a:lnSpc>
                <a:spcPct val="100000"/>
              </a:lnSpc>
              <a:buFont typeface="Arial" panose="020B0604020202020204" pitchFamily="34" charset="0"/>
              <a:buChar char="•"/>
            </a:pPr>
            <a:r>
              <a:rPr lang="en-US" sz="700" b="1" dirty="0">
                <a:effectLst/>
                <a:latin typeface="Montserrat" panose="00000500000000000000" pitchFamily="2" charset="0"/>
                <a:cs typeface="Arial" panose="020B0604020202020204" pitchFamily="34" charset="0"/>
              </a:rPr>
              <a:t>Confident</a:t>
            </a:r>
            <a:r>
              <a:rPr lang="en-US" sz="700" dirty="0">
                <a:effectLst/>
                <a:latin typeface="Montserrat" panose="00000500000000000000" pitchFamily="2" charset="0"/>
                <a:cs typeface="Arial" panose="020B0604020202020204" pitchFamily="34" charset="0"/>
              </a:rPr>
              <a:t> – We are </a:t>
            </a:r>
            <a:r>
              <a:rPr lang="en-US" sz="700" dirty="0">
                <a:latin typeface="Montserrat" panose="00000500000000000000" pitchFamily="2" charset="0"/>
                <a:cs typeface="Arial" panose="020B0604020202020204" pitchFamily="34" charset="0"/>
              </a:rPr>
              <a:t>proud to be Delta Gammas. We’re approachable, joyful and fun. </a:t>
            </a:r>
          </a:p>
          <a:p>
            <a:pPr marL="171450" indent="-171450">
              <a:lnSpc>
                <a:spcPct val="100000"/>
              </a:lnSpc>
              <a:buFont typeface="Arial" panose="020B0604020202020204" pitchFamily="34" charset="0"/>
              <a:buChar char="•"/>
            </a:pPr>
            <a:r>
              <a:rPr lang="en-US" sz="700" b="1" dirty="0">
                <a:effectLst/>
                <a:latin typeface="Montserrat" panose="00000500000000000000" pitchFamily="2" charset="0"/>
                <a:cs typeface="Arial" panose="020B0604020202020204" pitchFamily="34" charset="0"/>
              </a:rPr>
              <a:t>Purposeful</a:t>
            </a:r>
            <a:r>
              <a:rPr lang="en-US" sz="700" dirty="0">
                <a:effectLst/>
                <a:latin typeface="Montserrat" panose="00000500000000000000" pitchFamily="2" charset="0"/>
                <a:cs typeface="Arial" panose="020B0604020202020204" pitchFamily="34" charset="0"/>
              </a:rPr>
              <a:t> – We’re passionate and deliberate in our pursuit of impact. We’re intentional and inspired.  </a:t>
            </a:r>
          </a:p>
        </p:txBody>
      </p:sp>
    </p:spTree>
    <p:extLst>
      <p:ext uri="{BB962C8B-B14F-4D97-AF65-F5344CB8AC3E}">
        <p14:creationId xmlns:p14="http://schemas.microsoft.com/office/powerpoint/2010/main" val="20867871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495300" y="881722"/>
            <a:ext cx="2667000" cy="815608"/>
          </a:xfrm>
          <a:prstGeom prst="rect">
            <a:avLst/>
          </a:prstGeom>
        </p:spPr>
        <p:txBody>
          <a:bodyPr wrap="square">
            <a:spAutoFit/>
          </a:bodyPr>
          <a:lstStyle/>
          <a:p>
            <a:pPr>
              <a:spcAft>
                <a:spcPts val="600"/>
              </a:spcAft>
            </a:pPr>
            <a:r>
              <a:rPr lang="en-US" sz="1400" b="1" i="0" dirty="0">
                <a:solidFill>
                  <a:srgbClr val="DC948A"/>
                </a:solidFill>
                <a:effectLst/>
                <a:latin typeface="Tropiline" pitchFamily="50" charset="0"/>
              </a:rPr>
              <a:t>On-brand versus off-brand</a:t>
            </a:r>
            <a:endParaRPr lang="en-US" sz="1400" b="1" dirty="0">
              <a:solidFill>
                <a:srgbClr val="DC948A"/>
              </a:solidFill>
              <a:latin typeface="Tropiline" pitchFamily="50" charset="0"/>
            </a:endParaRPr>
          </a:p>
          <a:p>
            <a:pPr>
              <a:spcAft>
                <a:spcPts val="600"/>
              </a:spcAft>
            </a:pPr>
            <a:r>
              <a:rPr lang="en-US" sz="700" dirty="0">
                <a:effectLst/>
                <a:latin typeface="Montserrat" panose="00000500000000000000" pitchFamily="2" charset="0"/>
                <a:cs typeface="Arial" panose="020B0604020202020204" pitchFamily="34" charset="0"/>
              </a:rPr>
              <a:t>Let’s use what you have learned today to identify some real-life examples of what is on brand or off brand. </a:t>
            </a:r>
            <a:r>
              <a:rPr lang="en-US" sz="700" dirty="0">
                <a:latin typeface="Montserrat" panose="00000500000000000000" pitchFamily="2" charset="0"/>
                <a:cs typeface="Arial" panose="020B0604020202020204" pitchFamily="34" charset="0"/>
              </a:rPr>
              <a:t>You will have 20 seconds per slide to write down your answers, which you may be asked to share.</a:t>
            </a:r>
            <a:endParaRPr lang="en-US" sz="700" dirty="0">
              <a:effectLst/>
              <a:latin typeface="Montserrat" panose="00000500000000000000" pitchFamily="2" charset="0"/>
              <a:cs typeface="Arial" panose="020B0604020202020204" pitchFamily="34" charset="0"/>
            </a:endParaRPr>
          </a:p>
        </p:txBody>
      </p:sp>
      <p:sp>
        <p:nvSpPr>
          <p:cNvPr id="3" name="TextBox 2">
            <a:extLst>
              <a:ext uri="{FF2B5EF4-FFF2-40B4-BE49-F238E27FC236}">
                <a16:creationId xmlns:a16="http://schemas.microsoft.com/office/drawing/2014/main" id="{B920A619-3888-0741-8FD1-21C0ABC86890}"/>
              </a:ext>
            </a:extLst>
          </p:cNvPr>
          <p:cNvSpPr txBox="1"/>
          <p:nvPr/>
        </p:nvSpPr>
        <p:spPr>
          <a:xfrm>
            <a:off x="304800" y="355937"/>
            <a:ext cx="1752600" cy="276999"/>
          </a:xfrm>
          <a:prstGeom prst="rect">
            <a:avLst/>
          </a:prstGeom>
          <a:noFill/>
        </p:spPr>
        <p:txBody>
          <a:bodyPr wrap="square" rtlCol="0">
            <a:spAutoFit/>
          </a:bodyPr>
          <a:lstStyle/>
          <a:p>
            <a:pPr algn="l"/>
            <a:r>
              <a:rPr lang="en-US" sz="1200" b="1" dirty="0">
                <a:solidFill>
                  <a:srgbClr val="002060"/>
                </a:solidFill>
                <a:latin typeface="Tropiline" pitchFamily="50" charset="0"/>
              </a:rPr>
              <a:t>Let’s play a game!</a:t>
            </a:r>
          </a:p>
        </p:txBody>
      </p:sp>
    </p:spTree>
    <p:extLst>
      <p:ext uri="{BB962C8B-B14F-4D97-AF65-F5344CB8AC3E}">
        <p14:creationId xmlns:p14="http://schemas.microsoft.com/office/powerpoint/2010/main" val="4545427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1823E90-4C3C-474B-B4CB-EAB38B21130A}"/>
              </a:ext>
            </a:extLst>
          </p:cNvPr>
          <p:cNvPicPr>
            <a:picLocks noChangeAspect="1"/>
          </p:cNvPicPr>
          <p:nvPr/>
        </p:nvPicPr>
        <p:blipFill>
          <a:blip r:embed="rId2"/>
          <a:stretch>
            <a:fillRect/>
          </a:stretch>
        </p:blipFill>
        <p:spPr>
          <a:xfrm>
            <a:off x="802783" y="566164"/>
            <a:ext cx="2052033" cy="1610871"/>
          </a:xfrm>
          <a:prstGeom prst="rect">
            <a:avLst/>
          </a:prstGeom>
        </p:spPr>
      </p:pic>
      <p:sp>
        <p:nvSpPr>
          <p:cNvPr id="5" name="TextBox 4">
            <a:extLst>
              <a:ext uri="{FF2B5EF4-FFF2-40B4-BE49-F238E27FC236}">
                <a16:creationId xmlns:a16="http://schemas.microsoft.com/office/drawing/2014/main" id="{B994C1AF-6F70-4B1C-8618-ECC0594BA72E}"/>
              </a:ext>
            </a:extLst>
          </p:cNvPr>
          <p:cNvSpPr txBox="1"/>
          <p:nvPr/>
        </p:nvSpPr>
        <p:spPr>
          <a:xfrm>
            <a:off x="304800" y="355937"/>
            <a:ext cx="1143000" cy="276999"/>
          </a:xfrm>
          <a:prstGeom prst="rect">
            <a:avLst/>
          </a:prstGeom>
          <a:noFill/>
        </p:spPr>
        <p:txBody>
          <a:bodyPr wrap="square" rtlCol="0">
            <a:spAutoFit/>
          </a:bodyPr>
          <a:lstStyle/>
          <a:p>
            <a:pPr algn="l"/>
            <a:r>
              <a:rPr lang="en-US" sz="1200" b="1" dirty="0">
                <a:solidFill>
                  <a:srgbClr val="002060"/>
                </a:solidFill>
                <a:latin typeface="Tropiline" pitchFamily="50" charset="0"/>
              </a:rPr>
              <a:t>Postcards:</a:t>
            </a:r>
          </a:p>
        </p:txBody>
      </p:sp>
    </p:spTree>
    <p:extLst>
      <p:ext uri="{BB962C8B-B14F-4D97-AF65-F5344CB8AC3E}">
        <p14:creationId xmlns:p14="http://schemas.microsoft.com/office/powerpoint/2010/main" val="7984694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457200" y="609600"/>
            <a:ext cx="2743200" cy="979755"/>
          </a:xfrm>
          <a:prstGeom prst="rect">
            <a:avLst/>
          </a:prstGeom>
        </p:spPr>
        <p:txBody>
          <a:bodyPr wrap="square">
            <a:spAutoFit/>
          </a:bodyPr>
          <a:lstStyle/>
          <a:p>
            <a:pPr>
              <a:spcAft>
                <a:spcPts val="600"/>
              </a:spcAft>
            </a:pPr>
            <a:r>
              <a:rPr lang="en-US" sz="1400" b="1" i="0" dirty="0">
                <a:solidFill>
                  <a:srgbClr val="DC948A"/>
                </a:solidFill>
                <a:effectLst/>
                <a:latin typeface="Tropiline" pitchFamily="50" charset="0"/>
              </a:rPr>
              <a:t>The Importance of a Brand</a:t>
            </a:r>
          </a:p>
          <a:p>
            <a:pPr>
              <a:spcAft>
                <a:spcPts val="200"/>
              </a:spcAft>
            </a:pPr>
            <a:r>
              <a:rPr lang="en-US" sz="900" b="1" i="0" dirty="0">
                <a:solidFill>
                  <a:srgbClr val="002060"/>
                </a:solidFill>
                <a:effectLst/>
                <a:latin typeface="Tropiline" pitchFamily="50" charset="0"/>
              </a:rPr>
              <a:t>A strong brand is many things.</a:t>
            </a:r>
          </a:p>
          <a:p>
            <a:pPr marL="0" indent="0">
              <a:lnSpc>
                <a:spcPct val="100000"/>
              </a:lnSpc>
              <a:buFont typeface="Wingdings" pitchFamily="2" charset="2"/>
              <a:buNone/>
            </a:pPr>
            <a:r>
              <a:rPr lang="en-US" sz="700" dirty="0">
                <a:effectLst/>
                <a:latin typeface="Montserrat" panose="00000500000000000000" pitchFamily="2" charset="0"/>
                <a:cs typeface="Arial" panose="020B0604020202020204" pitchFamily="34" charset="0"/>
              </a:rPr>
              <a:t>Our brand includes the identity we express, the message we deliver, the personality we convey and the experience we create. It is important to remember to include our brand in all the work that you do as an officer!</a:t>
            </a:r>
          </a:p>
        </p:txBody>
      </p:sp>
      <p:sp>
        <p:nvSpPr>
          <p:cNvPr id="3" name="TextBox 2">
            <a:extLst>
              <a:ext uri="{FF2B5EF4-FFF2-40B4-BE49-F238E27FC236}">
                <a16:creationId xmlns:a16="http://schemas.microsoft.com/office/drawing/2014/main" id="{B920A619-3888-0741-8FD1-21C0ABC86890}"/>
              </a:ext>
            </a:extLst>
          </p:cNvPr>
          <p:cNvSpPr txBox="1"/>
          <p:nvPr/>
        </p:nvSpPr>
        <p:spPr>
          <a:xfrm>
            <a:off x="457200" y="1589355"/>
            <a:ext cx="1905000" cy="461665"/>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It’s more than a logo. </a:t>
            </a:r>
          </a:p>
          <a:p>
            <a:pPr algn="l"/>
            <a:r>
              <a:rPr lang="en-US" sz="1200" dirty="0">
                <a:solidFill>
                  <a:srgbClr val="002060"/>
                </a:solidFill>
                <a:latin typeface="Impact" panose="020B0806030902050204" pitchFamily="34" charset="0"/>
              </a:rPr>
              <a:t>It’s more than a slogan. </a:t>
            </a:r>
          </a:p>
        </p:txBody>
      </p:sp>
    </p:spTree>
    <p:extLst>
      <p:ext uri="{BB962C8B-B14F-4D97-AF65-F5344CB8AC3E}">
        <p14:creationId xmlns:p14="http://schemas.microsoft.com/office/powerpoint/2010/main" val="12093194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994C1AF-6F70-4B1C-8618-ECC0594BA72E}"/>
              </a:ext>
            </a:extLst>
          </p:cNvPr>
          <p:cNvSpPr txBox="1"/>
          <p:nvPr/>
        </p:nvSpPr>
        <p:spPr>
          <a:xfrm>
            <a:off x="304800" y="355937"/>
            <a:ext cx="1981200" cy="276999"/>
          </a:xfrm>
          <a:prstGeom prst="rect">
            <a:avLst/>
          </a:prstGeom>
          <a:noFill/>
        </p:spPr>
        <p:txBody>
          <a:bodyPr wrap="square" rtlCol="0">
            <a:spAutoFit/>
          </a:bodyPr>
          <a:lstStyle/>
          <a:p>
            <a:pPr algn="l"/>
            <a:r>
              <a:rPr lang="en-US" sz="1200" b="1" dirty="0">
                <a:solidFill>
                  <a:srgbClr val="002060"/>
                </a:solidFill>
                <a:latin typeface="Tropiline" pitchFamily="50" charset="0"/>
              </a:rPr>
              <a:t>Email signatures:</a:t>
            </a:r>
          </a:p>
        </p:txBody>
      </p:sp>
      <p:pic>
        <p:nvPicPr>
          <p:cNvPr id="8" name="Picture 7" descr="Text&#10;&#10;Description automatically generated with low confidence">
            <a:extLst>
              <a:ext uri="{FF2B5EF4-FFF2-40B4-BE49-F238E27FC236}">
                <a16:creationId xmlns:a16="http://schemas.microsoft.com/office/drawing/2014/main" id="{1667937B-2962-4BFD-86A1-95122E147FE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953793"/>
            <a:ext cx="3048000" cy="835613"/>
          </a:xfrm>
          <a:prstGeom prst="rect">
            <a:avLst/>
          </a:prstGeom>
        </p:spPr>
      </p:pic>
    </p:spTree>
    <p:extLst>
      <p:ext uri="{BB962C8B-B14F-4D97-AF65-F5344CB8AC3E}">
        <p14:creationId xmlns:p14="http://schemas.microsoft.com/office/powerpoint/2010/main" val="9762787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994C1AF-6F70-4B1C-8618-ECC0594BA72E}"/>
              </a:ext>
            </a:extLst>
          </p:cNvPr>
          <p:cNvSpPr txBox="1"/>
          <p:nvPr/>
        </p:nvSpPr>
        <p:spPr>
          <a:xfrm>
            <a:off x="304800" y="355937"/>
            <a:ext cx="2286000" cy="276999"/>
          </a:xfrm>
          <a:prstGeom prst="rect">
            <a:avLst/>
          </a:prstGeom>
          <a:noFill/>
        </p:spPr>
        <p:txBody>
          <a:bodyPr wrap="square" rtlCol="0">
            <a:spAutoFit/>
          </a:bodyPr>
          <a:lstStyle/>
          <a:p>
            <a:pPr algn="l"/>
            <a:r>
              <a:rPr lang="en-US" sz="1200" b="1" dirty="0">
                <a:solidFill>
                  <a:srgbClr val="002060"/>
                </a:solidFill>
                <a:latin typeface="Tropiline" pitchFamily="50" charset="0"/>
              </a:rPr>
              <a:t>Word document handouts:</a:t>
            </a:r>
          </a:p>
        </p:txBody>
      </p:sp>
      <p:pic>
        <p:nvPicPr>
          <p:cNvPr id="3" name="Picture 2" descr="Graphical user interface, application, Word&#10;&#10;Description automatically generated">
            <a:extLst>
              <a:ext uri="{FF2B5EF4-FFF2-40B4-BE49-F238E27FC236}">
                <a16:creationId xmlns:a16="http://schemas.microsoft.com/office/drawing/2014/main" id="{5D3ABB76-8EB6-4B6A-8F4D-0AA067EAFC4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8127" y="685800"/>
            <a:ext cx="1110673" cy="1024963"/>
          </a:xfrm>
          <a:prstGeom prst="rect">
            <a:avLst/>
          </a:prstGeom>
        </p:spPr>
      </p:pic>
      <p:pic>
        <p:nvPicPr>
          <p:cNvPr id="6" name="Picture 5" descr="Graphical user interface, application&#10;&#10;Description automatically generated">
            <a:extLst>
              <a:ext uri="{FF2B5EF4-FFF2-40B4-BE49-F238E27FC236}">
                <a16:creationId xmlns:a16="http://schemas.microsoft.com/office/drawing/2014/main" id="{6C563B7B-5CFA-45AF-A315-2D3DB4B95E4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52600" y="685800"/>
            <a:ext cx="1298179" cy="1576864"/>
          </a:xfrm>
          <a:prstGeom prst="rect">
            <a:avLst/>
          </a:prstGeom>
        </p:spPr>
      </p:pic>
    </p:spTree>
    <p:extLst>
      <p:ext uri="{BB962C8B-B14F-4D97-AF65-F5344CB8AC3E}">
        <p14:creationId xmlns:p14="http://schemas.microsoft.com/office/powerpoint/2010/main" val="8656809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28600" y="609600"/>
            <a:ext cx="3200400" cy="1092607"/>
          </a:xfrm>
          <a:prstGeom prst="rect">
            <a:avLst/>
          </a:prstGeom>
        </p:spPr>
        <p:txBody>
          <a:bodyPr wrap="square">
            <a:spAutoFit/>
          </a:bodyPr>
          <a:lstStyle/>
          <a:p>
            <a:pPr>
              <a:spcAft>
                <a:spcPts val="600"/>
              </a:spcAft>
            </a:pPr>
            <a:r>
              <a:rPr lang="en-US" sz="1200" b="1" i="0" dirty="0">
                <a:solidFill>
                  <a:srgbClr val="002060"/>
                </a:solidFill>
                <a:effectLst/>
                <a:latin typeface="Tropiline" pitchFamily="50" charset="0"/>
              </a:rPr>
              <a:t>Remember!</a:t>
            </a:r>
            <a:endParaRPr lang="en-US" sz="1200" b="1" dirty="0">
              <a:solidFill>
                <a:srgbClr val="002060"/>
              </a:solidFill>
              <a:latin typeface="Tropiline" pitchFamily="50" charset="0"/>
              <a:cs typeface="Arial" panose="020B0604020202020204" pitchFamily="34" charset="0"/>
            </a:endParaRPr>
          </a:p>
          <a:p>
            <a:pPr>
              <a:spcAft>
                <a:spcPts val="600"/>
              </a:spcAft>
            </a:pPr>
            <a:r>
              <a:rPr lang="en-US" sz="800" dirty="0">
                <a:latin typeface="Montserrat" panose="00000500000000000000" pitchFamily="2" charset="0"/>
                <a:cs typeface="Arial" panose="020B0604020202020204" pitchFamily="34" charset="0"/>
              </a:rPr>
              <a:t>Please note, your chapter is free to use as much or as little of the Delta Gamma brand as it relates to your chapter. However, when being used, these elements should be the basis of your brand. Remember to use the elements in the ways previously described to remain consistent and uphold our strong brand!</a:t>
            </a:r>
            <a:endParaRPr lang="en-US" sz="800" dirty="0">
              <a:effectLst/>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41600757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304800" y="1482938"/>
            <a:ext cx="3048000" cy="677108"/>
          </a:xfrm>
          <a:prstGeom prst="rect">
            <a:avLst/>
          </a:prstGeom>
        </p:spPr>
        <p:txBody>
          <a:bodyPr wrap="square">
            <a:spAutoFit/>
          </a:bodyPr>
          <a:lstStyle/>
          <a:p>
            <a:pPr algn="ctr">
              <a:spcAft>
                <a:spcPts val="600"/>
              </a:spcAft>
            </a:pPr>
            <a:r>
              <a:rPr lang="en-US" sz="1100" b="1" dirty="0">
                <a:solidFill>
                  <a:srgbClr val="DC948A"/>
                </a:solidFill>
                <a:latin typeface="Tropiline" pitchFamily="50" charset="0"/>
              </a:rPr>
              <a:t>Thank you so much for taking part in this Brand Activity today!</a:t>
            </a:r>
          </a:p>
          <a:p>
            <a:pPr algn="ctr">
              <a:spcAft>
                <a:spcPts val="600"/>
              </a:spcAft>
            </a:pPr>
            <a:r>
              <a:rPr lang="en-US" sz="1100" b="1" dirty="0">
                <a:solidFill>
                  <a:srgbClr val="DC948A"/>
                </a:solidFill>
                <a:latin typeface="Tropiline" pitchFamily="50" charset="0"/>
              </a:rPr>
              <a:t> ITB!</a:t>
            </a:r>
            <a:endParaRPr lang="en-US" sz="500" dirty="0">
              <a:effectLst/>
              <a:latin typeface="Tropiline" pitchFamily="50" charset="0"/>
              <a:cs typeface="Arial" panose="020B0604020202020204" pitchFamily="34" charset="0"/>
            </a:endParaRPr>
          </a:p>
        </p:txBody>
      </p:sp>
      <p:pic>
        <p:nvPicPr>
          <p:cNvPr id="3" name="Picture 2">
            <a:extLst>
              <a:ext uri="{FF2B5EF4-FFF2-40B4-BE49-F238E27FC236}">
                <a16:creationId xmlns:a16="http://schemas.microsoft.com/office/drawing/2014/main" id="{331956D0-A48E-45EF-9C2A-77D331913550}"/>
              </a:ext>
            </a:extLst>
          </p:cNvPr>
          <p:cNvPicPr>
            <a:picLocks noChangeAspect="1"/>
          </p:cNvPicPr>
          <p:nvPr/>
        </p:nvPicPr>
        <p:blipFill>
          <a:blip r:embed="rId2"/>
          <a:stretch>
            <a:fillRect/>
          </a:stretch>
        </p:blipFill>
        <p:spPr>
          <a:xfrm>
            <a:off x="1181100" y="533400"/>
            <a:ext cx="1295400" cy="726863"/>
          </a:xfrm>
          <a:prstGeom prst="rect">
            <a:avLst/>
          </a:prstGeom>
        </p:spPr>
      </p:pic>
    </p:spTree>
    <p:extLst>
      <p:ext uri="{BB962C8B-B14F-4D97-AF65-F5344CB8AC3E}">
        <p14:creationId xmlns:p14="http://schemas.microsoft.com/office/powerpoint/2010/main" val="36050517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920A619-3888-0741-8FD1-21C0ABC86890}"/>
              </a:ext>
            </a:extLst>
          </p:cNvPr>
          <p:cNvSpPr txBox="1"/>
          <p:nvPr/>
        </p:nvSpPr>
        <p:spPr>
          <a:xfrm>
            <a:off x="228600" y="307681"/>
            <a:ext cx="3200400" cy="461665"/>
          </a:xfrm>
          <a:prstGeom prst="rect">
            <a:avLst/>
          </a:prstGeom>
          <a:noFill/>
        </p:spPr>
        <p:txBody>
          <a:bodyPr wrap="square" rtlCol="0">
            <a:spAutoFit/>
          </a:bodyPr>
          <a:lstStyle/>
          <a:p>
            <a:pPr algn="ctr"/>
            <a:r>
              <a:rPr lang="en-US" sz="1200" b="1" dirty="0">
                <a:solidFill>
                  <a:srgbClr val="002060"/>
                </a:solidFill>
                <a:latin typeface="Tropiline" pitchFamily="50" charset="0"/>
              </a:rPr>
              <a:t>See what went on behind the scenes of creating the new Delta Gamma brand!</a:t>
            </a:r>
          </a:p>
        </p:txBody>
      </p:sp>
      <p:pic>
        <p:nvPicPr>
          <p:cNvPr id="6" name="Online Media 5" title="The &quot;Why&quot; behind the new Delta Gamma brand">
            <a:hlinkClick r:id="" action="ppaction://media"/>
            <a:extLst>
              <a:ext uri="{FF2B5EF4-FFF2-40B4-BE49-F238E27FC236}">
                <a16:creationId xmlns:a16="http://schemas.microsoft.com/office/drawing/2014/main" id="{E724170D-72BA-455F-BF65-3959756DB62D}"/>
              </a:ext>
            </a:extLst>
          </p:cNvPr>
          <p:cNvPicPr>
            <a:picLocks noRot="1" noChangeAspect="1"/>
          </p:cNvPicPr>
          <p:nvPr>
            <a:videoFile r:link="rId1"/>
          </p:nvPr>
        </p:nvPicPr>
        <p:blipFill>
          <a:blip r:embed="rId3"/>
          <a:stretch>
            <a:fillRect/>
          </a:stretch>
        </p:blipFill>
        <p:spPr>
          <a:xfrm>
            <a:off x="533400" y="769346"/>
            <a:ext cx="2590800" cy="1459574"/>
          </a:xfrm>
          <a:prstGeom prst="rect">
            <a:avLst/>
          </a:prstGeom>
        </p:spPr>
      </p:pic>
    </p:spTree>
    <p:extLst>
      <p:ext uri="{BB962C8B-B14F-4D97-AF65-F5344CB8AC3E}">
        <p14:creationId xmlns:p14="http://schemas.microsoft.com/office/powerpoint/2010/main" val="2273124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nline Media 2" title="We Are Delta Gamma: Brand Anthem">
            <a:hlinkClick r:id="" action="ppaction://media"/>
            <a:extLst>
              <a:ext uri="{FF2B5EF4-FFF2-40B4-BE49-F238E27FC236}">
                <a16:creationId xmlns:a16="http://schemas.microsoft.com/office/drawing/2014/main" id="{0EE0A1EE-4A3D-4BEB-9A35-7F989ABCCF8B}"/>
              </a:ext>
            </a:extLst>
          </p:cNvPr>
          <p:cNvPicPr>
            <a:picLocks noRot="1" noChangeAspect="1"/>
          </p:cNvPicPr>
          <p:nvPr>
            <a:videoFile r:link="rId1"/>
          </p:nvPr>
        </p:nvPicPr>
        <p:blipFill>
          <a:blip r:embed="rId3"/>
          <a:stretch>
            <a:fillRect/>
          </a:stretch>
        </p:blipFill>
        <p:spPr>
          <a:xfrm>
            <a:off x="533400" y="685800"/>
            <a:ext cx="2590800" cy="1459574"/>
          </a:xfrm>
          <a:prstGeom prst="rect">
            <a:avLst/>
          </a:prstGeom>
        </p:spPr>
      </p:pic>
      <p:sp>
        <p:nvSpPr>
          <p:cNvPr id="4" name="TextBox 3">
            <a:extLst>
              <a:ext uri="{FF2B5EF4-FFF2-40B4-BE49-F238E27FC236}">
                <a16:creationId xmlns:a16="http://schemas.microsoft.com/office/drawing/2014/main" id="{16A7A9BA-7A2D-41AE-BF25-A9DD391CD9B7}"/>
              </a:ext>
            </a:extLst>
          </p:cNvPr>
          <p:cNvSpPr txBox="1"/>
          <p:nvPr/>
        </p:nvSpPr>
        <p:spPr>
          <a:xfrm>
            <a:off x="342900" y="336092"/>
            <a:ext cx="2971800" cy="276999"/>
          </a:xfrm>
          <a:prstGeom prst="rect">
            <a:avLst/>
          </a:prstGeom>
          <a:noFill/>
        </p:spPr>
        <p:txBody>
          <a:bodyPr wrap="square" rtlCol="0">
            <a:spAutoFit/>
          </a:bodyPr>
          <a:lstStyle/>
          <a:p>
            <a:pPr algn="ctr"/>
            <a:r>
              <a:rPr lang="en-US" sz="1200" b="1" dirty="0">
                <a:solidFill>
                  <a:srgbClr val="002060"/>
                </a:solidFill>
                <a:latin typeface="Tropiline" pitchFamily="50" charset="0"/>
              </a:rPr>
              <a:t>We are Delta Gamma: Brand Anthem</a:t>
            </a:r>
          </a:p>
        </p:txBody>
      </p:sp>
    </p:spTree>
    <p:extLst>
      <p:ext uri="{BB962C8B-B14F-4D97-AF65-F5344CB8AC3E}">
        <p14:creationId xmlns:p14="http://schemas.microsoft.com/office/powerpoint/2010/main" val="1309166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FF4CA29-F0E8-429C-81E3-62FB62F8332F}"/>
              </a:ext>
            </a:extLst>
          </p:cNvPr>
          <p:cNvPicPr>
            <a:picLocks noChangeAspect="1"/>
          </p:cNvPicPr>
          <p:nvPr/>
        </p:nvPicPr>
        <p:blipFill>
          <a:blip r:embed="rId2"/>
          <a:stretch>
            <a:fillRect/>
          </a:stretch>
        </p:blipFill>
        <p:spPr>
          <a:xfrm>
            <a:off x="1948065" y="986790"/>
            <a:ext cx="1371601" cy="769620"/>
          </a:xfrm>
          <a:prstGeom prst="rect">
            <a:avLst/>
          </a:prstGeom>
        </p:spPr>
      </p:pic>
      <p:pic>
        <p:nvPicPr>
          <p:cNvPr id="5" name="Picture 4" descr="Logo, company name&#10;&#10;Description automatically generated">
            <a:extLst>
              <a:ext uri="{FF2B5EF4-FFF2-40B4-BE49-F238E27FC236}">
                <a16:creationId xmlns:a16="http://schemas.microsoft.com/office/drawing/2014/main" id="{B9E87192-B44C-4ACA-ACA3-6FD6C2DCBAB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5503" y="986790"/>
            <a:ext cx="1364033" cy="757212"/>
          </a:xfrm>
          <a:prstGeom prst="rect">
            <a:avLst/>
          </a:prstGeom>
        </p:spPr>
      </p:pic>
      <p:sp>
        <p:nvSpPr>
          <p:cNvPr id="6" name="TextBox 5">
            <a:extLst>
              <a:ext uri="{FF2B5EF4-FFF2-40B4-BE49-F238E27FC236}">
                <a16:creationId xmlns:a16="http://schemas.microsoft.com/office/drawing/2014/main" id="{02096249-9B2D-4B6E-A528-8AC11C43BCC5}"/>
              </a:ext>
            </a:extLst>
          </p:cNvPr>
          <p:cNvSpPr txBox="1"/>
          <p:nvPr/>
        </p:nvSpPr>
        <p:spPr>
          <a:xfrm>
            <a:off x="494360" y="685800"/>
            <a:ext cx="1066318" cy="261610"/>
          </a:xfrm>
          <a:prstGeom prst="rect">
            <a:avLst/>
          </a:prstGeom>
          <a:noFill/>
        </p:spPr>
        <p:txBody>
          <a:bodyPr wrap="none" rtlCol="0">
            <a:spAutoFit/>
          </a:bodyPr>
          <a:lstStyle/>
          <a:p>
            <a:pPr>
              <a:spcAft>
                <a:spcPts val="600"/>
              </a:spcAft>
            </a:pPr>
            <a:r>
              <a:rPr lang="en-US" sz="1100" b="1" dirty="0">
                <a:latin typeface="Tropiline" pitchFamily="50" charset="0"/>
                <a:cs typeface="Arial" panose="020B0604020202020204" pitchFamily="34" charset="0"/>
              </a:rPr>
              <a:t>The old logo:</a:t>
            </a:r>
          </a:p>
        </p:txBody>
      </p:sp>
      <p:sp>
        <p:nvSpPr>
          <p:cNvPr id="7" name="TextBox 6">
            <a:extLst>
              <a:ext uri="{FF2B5EF4-FFF2-40B4-BE49-F238E27FC236}">
                <a16:creationId xmlns:a16="http://schemas.microsoft.com/office/drawing/2014/main" id="{F512DCDE-A2C8-4D26-A946-80A0E60300F4}"/>
              </a:ext>
            </a:extLst>
          </p:cNvPr>
          <p:cNvSpPr txBox="1"/>
          <p:nvPr/>
        </p:nvSpPr>
        <p:spPr>
          <a:xfrm>
            <a:off x="2067330" y="685800"/>
            <a:ext cx="1133069" cy="261610"/>
          </a:xfrm>
          <a:prstGeom prst="rect">
            <a:avLst/>
          </a:prstGeom>
          <a:noFill/>
        </p:spPr>
        <p:txBody>
          <a:bodyPr wrap="square" rtlCol="0">
            <a:spAutoFit/>
          </a:bodyPr>
          <a:lstStyle/>
          <a:p>
            <a:pPr>
              <a:spcAft>
                <a:spcPts val="600"/>
              </a:spcAft>
            </a:pPr>
            <a:r>
              <a:rPr lang="en-US" sz="1100" b="1" dirty="0">
                <a:latin typeface="Tropiline" pitchFamily="50" charset="0"/>
                <a:cs typeface="Arial" panose="020B0604020202020204" pitchFamily="34" charset="0"/>
              </a:rPr>
              <a:t>The new logo:</a:t>
            </a:r>
          </a:p>
        </p:txBody>
      </p:sp>
    </p:spTree>
    <p:extLst>
      <p:ext uri="{BB962C8B-B14F-4D97-AF65-F5344CB8AC3E}">
        <p14:creationId xmlns:p14="http://schemas.microsoft.com/office/powerpoint/2010/main" val="2174886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28600" y="685800"/>
            <a:ext cx="3200400" cy="1195199"/>
          </a:xfrm>
          <a:prstGeom prst="rect">
            <a:avLst/>
          </a:prstGeom>
        </p:spPr>
        <p:txBody>
          <a:bodyPr wrap="square">
            <a:spAutoFit/>
          </a:bodyPr>
          <a:lstStyle/>
          <a:p>
            <a:pPr>
              <a:spcAft>
                <a:spcPts val="600"/>
              </a:spcAft>
            </a:pPr>
            <a:r>
              <a:rPr lang="en-US" sz="1400" b="1" dirty="0">
                <a:solidFill>
                  <a:srgbClr val="DC948A"/>
                </a:solidFill>
                <a:latin typeface="Tropiline" pitchFamily="50" charset="0"/>
              </a:rPr>
              <a:t>Consistency is Key</a:t>
            </a:r>
            <a:endParaRPr lang="en-US" sz="1400" b="1" i="0" dirty="0">
              <a:solidFill>
                <a:srgbClr val="DC948A"/>
              </a:solidFill>
              <a:effectLst/>
              <a:latin typeface="Tropiline" pitchFamily="50" charset="0"/>
            </a:endParaRPr>
          </a:p>
          <a:p>
            <a:pPr>
              <a:spcAft>
                <a:spcPts val="200"/>
              </a:spcAft>
            </a:pPr>
            <a:r>
              <a:rPr lang="en-US" sz="900" b="1" i="0" dirty="0">
                <a:solidFill>
                  <a:srgbClr val="002060"/>
                </a:solidFill>
                <a:effectLst/>
                <a:latin typeface="Tropiline" pitchFamily="50" charset="0"/>
              </a:rPr>
              <a:t>A brand is only stron</a:t>
            </a:r>
            <a:r>
              <a:rPr lang="en-US" sz="900" b="1" dirty="0">
                <a:solidFill>
                  <a:srgbClr val="002060"/>
                </a:solidFill>
                <a:latin typeface="Tropiline" pitchFamily="50" charset="0"/>
              </a:rPr>
              <a:t>g when it is uniform. </a:t>
            </a:r>
            <a:endParaRPr lang="en-US" sz="900" b="1" i="0" dirty="0">
              <a:solidFill>
                <a:srgbClr val="002060"/>
              </a:solidFill>
              <a:effectLst/>
              <a:latin typeface="Tropiline" pitchFamily="50" charset="0"/>
            </a:endParaRPr>
          </a:p>
          <a:p>
            <a:pPr marL="0" indent="0">
              <a:lnSpc>
                <a:spcPct val="100000"/>
              </a:lnSpc>
              <a:buFont typeface="Wingdings" pitchFamily="2" charset="2"/>
              <a:buNone/>
            </a:pPr>
            <a:r>
              <a:rPr lang="en-US" sz="700" dirty="0">
                <a:effectLst/>
                <a:latin typeface="Montserrat" panose="00000500000000000000" pitchFamily="2" charset="0"/>
                <a:cs typeface="Arial" panose="020B0604020202020204" pitchFamily="34" charset="0"/>
              </a:rPr>
              <a:t>It all boils down to the reason that we exist: Delta Ga</a:t>
            </a:r>
            <a:r>
              <a:rPr lang="en-US" sz="700" dirty="0">
                <a:latin typeface="Montserrat" panose="00000500000000000000" pitchFamily="2" charset="0"/>
                <a:cs typeface="Arial" panose="020B0604020202020204" pitchFamily="34" charset="0"/>
              </a:rPr>
              <a:t>mma empowers women of impact by merging individual strengths into collective power because the pursuit of doing good is never done. </a:t>
            </a:r>
          </a:p>
          <a:p>
            <a:pPr marL="0" indent="0">
              <a:lnSpc>
                <a:spcPct val="100000"/>
              </a:lnSpc>
              <a:buFont typeface="Wingdings" pitchFamily="2" charset="2"/>
              <a:buNone/>
            </a:pPr>
            <a:endParaRPr lang="en-US" sz="700" dirty="0">
              <a:effectLst/>
              <a:latin typeface="Montserrat" panose="00000500000000000000" pitchFamily="2" charset="0"/>
              <a:cs typeface="Arial" panose="020B0604020202020204" pitchFamily="34" charset="0"/>
            </a:endParaRPr>
          </a:p>
          <a:p>
            <a:pPr marL="0" indent="0">
              <a:lnSpc>
                <a:spcPct val="100000"/>
              </a:lnSpc>
              <a:buFont typeface="Wingdings" pitchFamily="2" charset="2"/>
              <a:buNone/>
            </a:pPr>
            <a:r>
              <a:rPr lang="en-US" sz="700" dirty="0">
                <a:latin typeface="Montserrat" panose="00000500000000000000" pitchFamily="2" charset="0"/>
                <a:cs typeface="Arial" panose="020B0604020202020204" pitchFamily="34" charset="0"/>
              </a:rPr>
              <a:t>Some of the most important factors of Delta Gamma’s brand to keep in mind when upholding the role of an officer includes…</a:t>
            </a:r>
            <a:endParaRPr lang="en-US" sz="700" dirty="0">
              <a:effectLst/>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23401180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28600" y="244771"/>
            <a:ext cx="3200400" cy="307777"/>
          </a:xfrm>
          <a:prstGeom prst="rect">
            <a:avLst/>
          </a:prstGeom>
        </p:spPr>
        <p:txBody>
          <a:bodyPr wrap="square">
            <a:spAutoFit/>
          </a:bodyPr>
          <a:lstStyle/>
          <a:p>
            <a:pPr>
              <a:spcAft>
                <a:spcPts val="600"/>
              </a:spcAft>
            </a:pPr>
            <a:r>
              <a:rPr lang="en-US" sz="1400" b="1" dirty="0">
                <a:solidFill>
                  <a:srgbClr val="DC948A"/>
                </a:solidFill>
                <a:latin typeface="Tropiline" pitchFamily="50" charset="0"/>
              </a:rPr>
              <a:t>Colors</a:t>
            </a:r>
            <a:endParaRPr lang="en-US" sz="700" b="1" strike="sngStrike" dirty="0">
              <a:solidFill>
                <a:srgbClr val="DC948A"/>
              </a:solidFill>
              <a:latin typeface="Tropiline" pitchFamily="50" charset="0"/>
              <a:cs typeface="Arial" panose="020B0604020202020204" pitchFamily="34" charset="0"/>
            </a:endParaRPr>
          </a:p>
        </p:txBody>
      </p:sp>
      <p:pic>
        <p:nvPicPr>
          <p:cNvPr id="3" name="Picture 2" descr="Chart, treemap chart&#10;&#10;Description automatically generated">
            <a:extLst>
              <a:ext uri="{FF2B5EF4-FFF2-40B4-BE49-F238E27FC236}">
                <a16:creationId xmlns:a16="http://schemas.microsoft.com/office/drawing/2014/main" id="{2F0F28E6-5BBE-473C-BD8F-70532DADC876}"/>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304800" y="533401"/>
            <a:ext cx="2971800" cy="1752600"/>
          </a:xfrm>
          <a:prstGeom prst="rect">
            <a:avLst/>
          </a:prstGeom>
        </p:spPr>
      </p:pic>
    </p:spTree>
    <p:extLst>
      <p:ext uri="{BB962C8B-B14F-4D97-AF65-F5344CB8AC3E}">
        <p14:creationId xmlns:p14="http://schemas.microsoft.com/office/powerpoint/2010/main" val="23302932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F2561D8-C41A-4CD4-99B7-83D04F1F3798}"/>
              </a:ext>
            </a:extLst>
          </p:cNvPr>
          <p:cNvPicPr>
            <a:picLocks noChangeAspect="1"/>
          </p:cNvPicPr>
          <p:nvPr/>
        </p:nvPicPr>
        <p:blipFill>
          <a:blip r:embed="rId2"/>
          <a:stretch>
            <a:fillRect/>
          </a:stretch>
        </p:blipFill>
        <p:spPr>
          <a:xfrm>
            <a:off x="304800" y="505482"/>
            <a:ext cx="2590800" cy="1820408"/>
          </a:xfrm>
          <a:prstGeom prst="rect">
            <a:avLst/>
          </a:prstGeom>
        </p:spPr>
      </p:pic>
      <p:sp>
        <p:nvSpPr>
          <p:cNvPr id="2" name="Rectangle 1">
            <a:extLst>
              <a:ext uri="{FF2B5EF4-FFF2-40B4-BE49-F238E27FC236}">
                <a16:creationId xmlns:a16="http://schemas.microsoft.com/office/drawing/2014/main" id="{808BE427-E089-3642-B45B-64BC11B42AF7}"/>
              </a:ext>
            </a:extLst>
          </p:cNvPr>
          <p:cNvSpPr/>
          <p:nvPr/>
        </p:nvSpPr>
        <p:spPr>
          <a:xfrm>
            <a:off x="228600" y="228600"/>
            <a:ext cx="3200400" cy="307777"/>
          </a:xfrm>
          <a:prstGeom prst="rect">
            <a:avLst/>
          </a:prstGeom>
        </p:spPr>
        <p:txBody>
          <a:bodyPr wrap="square">
            <a:spAutoFit/>
          </a:bodyPr>
          <a:lstStyle/>
          <a:p>
            <a:pPr>
              <a:spcAft>
                <a:spcPts val="600"/>
              </a:spcAft>
            </a:pPr>
            <a:r>
              <a:rPr lang="en-US" sz="1400" b="1" dirty="0">
                <a:solidFill>
                  <a:srgbClr val="DC948A"/>
                </a:solidFill>
                <a:latin typeface="Tropiline" pitchFamily="50" charset="0"/>
              </a:rPr>
              <a:t>Fonts</a:t>
            </a:r>
            <a:endParaRPr lang="en-US" sz="1400" b="1" i="0" strike="sngStrike" dirty="0">
              <a:solidFill>
                <a:srgbClr val="DC948A"/>
              </a:solidFill>
              <a:effectLst/>
              <a:latin typeface="Tropiline" pitchFamily="50" charset="0"/>
            </a:endParaRPr>
          </a:p>
        </p:txBody>
      </p:sp>
      <p:sp>
        <p:nvSpPr>
          <p:cNvPr id="4" name="TextBox 3">
            <a:extLst>
              <a:ext uri="{FF2B5EF4-FFF2-40B4-BE49-F238E27FC236}">
                <a16:creationId xmlns:a16="http://schemas.microsoft.com/office/drawing/2014/main" id="{19091C82-937A-43F5-AACA-8BF6F4E47BE7}"/>
              </a:ext>
            </a:extLst>
          </p:cNvPr>
          <p:cNvSpPr txBox="1"/>
          <p:nvPr/>
        </p:nvSpPr>
        <p:spPr>
          <a:xfrm>
            <a:off x="1161393" y="2071974"/>
            <a:ext cx="1828800" cy="253916"/>
          </a:xfrm>
          <a:prstGeom prst="rect">
            <a:avLst/>
          </a:prstGeom>
          <a:noFill/>
        </p:spPr>
        <p:txBody>
          <a:bodyPr wrap="square" rtlCol="0">
            <a:spAutoFit/>
          </a:bodyPr>
          <a:lstStyle/>
          <a:p>
            <a:r>
              <a:rPr lang="en-US" sz="1050" dirty="0">
                <a:solidFill>
                  <a:srgbClr val="4F5358"/>
                </a:solidFill>
                <a:latin typeface="EB Garamond" pitchFamily="2" charset="0"/>
                <a:ea typeface="EB Garamond" pitchFamily="2" charset="0"/>
                <a:cs typeface="EB Garamond" pitchFamily="2" charset="0"/>
              </a:rPr>
              <a:t>EB Garamond</a:t>
            </a:r>
          </a:p>
        </p:txBody>
      </p:sp>
    </p:spTree>
    <p:extLst>
      <p:ext uri="{BB962C8B-B14F-4D97-AF65-F5344CB8AC3E}">
        <p14:creationId xmlns:p14="http://schemas.microsoft.com/office/powerpoint/2010/main" val="2776389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28600" y="304800"/>
            <a:ext cx="3200400" cy="1138773"/>
          </a:xfrm>
          <a:prstGeom prst="rect">
            <a:avLst/>
          </a:prstGeom>
        </p:spPr>
        <p:txBody>
          <a:bodyPr wrap="square">
            <a:spAutoFit/>
          </a:bodyPr>
          <a:lstStyle/>
          <a:p>
            <a:pPr>
              <a:spcAft>
                <a:spcPts val="600"/>
              </a:spcAft>
            </a:pPr>
            <a:r>
              <a:rPr lang="en-US" sz="1400" b="1" dirty="0">
                <a:solidFill>
                  <a:srgbClr val="DC948A"/>
                </a:solidFill>
                <a:latin typeface="Tropiline" pitchFamily="50" charset="0"/>
              </a:rPr>
              <a:t>How To Download Our Brand Fonts</a:t>
            </a:r>
            <a:endParaRPr lang="en-US" sz="1400" b="1" strike="sngStrike" dirty="0">
              <a:solidFill>
                <a:srgbClr val="DC948A"/>
              </a:solidFill>
              <a:latin typeface="Tropiline" pitchFamily="50" charset="0"/>
            </a:endParaRPr>
          </a:p>
          <a:p>
            <a:pPr marL="0" indent="0">
              <a:lnSpc>
                <a:spcPct val="100000"/>
              </a:lnSpc>
              <a:buFont typeface="Wingdings" pitchFamily="2" charset="2"/>
              <a:buNone/>
            </a:pPr>
            <a:r>
              <a:rPr lang="en-US" sz="700" dirty="0">
                <a:effectLst/>
                <a:latin typeface="Montserrat" panose="00000500000000000000" pitchFamily="2" charset="0"/>
                <a:cs typeface="Arial" panose="020B0604020202020204" pitchFamily="34" charset="0"/>
              </a:rPr>
              <a:t>To download all the needed fonts, follow the instructions from Page 8 of the Branding Guidelines linked </a:t>
            </a:r>
            <a:r>
              <a:rPr lang="en-US" sz="700" dirty="0">
                <a:effectLst/>
                <a:latin typeface="Montserrat" panose="00000500000000000000" pitchFamily="2" charset="0"/>
                <a:cs typeface="Arial" panose="020B0604020202020204" pitchFamily="34" charset="0"/>
                <a:hlinkClick r:id="rId2"/>
              </a:rPr>
              <a:t>here</a:t>
            </a:r>
            <a:r>
              <a:rPr lang="en-US" sz="700" dirty="0">
                <a:effectLst/>
                <a:latin typeface="Montserrat" panose="00000500000000000000" pitchFamily="2" charset="0"/>
                <a:cs typeface="Arial" panose="020B0604020202020204" pitchFamily="34" charset="0"/>
              </a:rPr>
              <a:t>. </a:t>
            </a:r>
          </a:p>
          <a:p>
            <a:pPr marL="0" indent="0">
              <a:lnSpc>
                <a:spcPct val="100000"/>
              </a:lnSpc>
              <a:buFont typeface="Wingdings" pitchFamily="2" charset="2"/>
              <a:buNone/>
            </a:pPr>
            <a:endParaRPr lang="en-US" sz="700" dirty="0">
              <a:latin typeface="Montserrat" panose="00000500000000000000" pitchFamily="2" charset="0"/>
              <a:cs typeface="Arial" panose="020B0604020202020204" pitchFamily="34" charset="0"/>
            </a:endParaRPr>
          </a:p>
          <a:p>
            <a:pPr marL="0" indent="0">
              <a:lnSpc>
                <a:spcPct val="100000"/>
              </a:lnSpc>
              <a:buFont typeface="Wingdings" pitchFamily="2" charset="2"/>
              <a:buNone/>
            </a:pPr>
            <a:r>
              <a:rPr lang="en-US" sz="700" dirty="0">
                <a:effectLst/>
                <a:latin typeface="Montserrat" panose="00000500000000000000" pitchFamily="2" charset="0"/>
                <a:cs typeface="Arial" panose="020B0604020202020204" pitchFamily="34" charset="0"/>
              </a:rPr>
              <a:t>You can also find the Branding Guidelines by searching for them in the </a:t>
            </a:r>
            <a:r>
              <a:rPr lang="en-US" sz="700" dirty="0">
                <a:effectLst/>
                <a:latin typeface="Montserrat" panose="00000500000000000000" pitchFamily="2" charset="0"/>
                <a:cs typeface="Arial" panose="020B0604020202020204" pitchFamily="34" charset="0"/>
                <a:hlinkClick r:id="rId3"/>
              </a:rPr>
              <a:t>Delta Gamma library</a:t>
            </a:r>
            <a:r>
              <a:rPr lang="en-US" sz="700" dirty="0">
                <a:effectLst/>
                <a:latin typeface="Montserrat" panose="00000500000000000000" pitchFamily="2" charset="0"/>
                <a:cs typeface="Arial" panose="020B0604020202020204" pitchFamily="34" charset="0"/>
              </a:rPr>
              <a:t>. </a:t>
            </a:r>
          </a:p>
        </p:txBody>
      </p:sp>
    </p:spTree>
    <p:extLst>
      <p:ext uri="{BB962C8B-B14F-4D97-AF65-F5344CB8AC3E}">
        <p14:creationId xmlns:p14="http://schemas.microsoft.com/office/powerpoint/2010/main" val="1758872311"/>
      </p:ext>
    </p:extLst>
  </p:cSld>
  <p:clrMapOvr>
    <a:masterClrMapping/>
  </p:clrMapOvr>
</p:sld>
</file>

<file path=ppt/theme/theme1.xml><?xml version="1.0" encoding="utf-8"?>
<a:theme xmlns:a="http://schemas.openxmlformats.org/drawingml/2006/main" name="White Space">
  <a:themeElements>
    <a:clrScheme name="Delta Gamma Brand">
      <a:dk1>
        <a:srgbClr val="00205B"/>
      </a:dk1>
      <a:lt1>
        <a:sysClr val="window" lastClr="FFFFFF"/>
      </a:lt1>
      <a:dk2>
        <a:srgbClr val="E69B93"/>
      </a:dk2>
      <a:lt2>
        <a:srgbClr val="FDE4DF"/>
      </a:lt2>
      <a:accent1>
        <a:srgbClr val="B88F52"/>
      </a:accent1>
      <a:accent2>
        <a:srgbClr val="436E60"/>
      </a:accent2>
      <a:accent3>
        <a:srgbClr val="0A718D"/>
      </a:accent3>
      <a:accent4>
        <a:srgbClr val="954764"/>
      </a:accent4>
      <a:accent5>
        <a:srgbClr val="FABBCB"/>
      </a:accent5>
      <a:accent6>
        <a:srgbClr val="DCB073"/>
      </a:accent6>
      <a:hlink>
        <a:srgbClr val="0056A3"/>
      </a:hlink>
      <a:folHlink>
        <a:srgbClr val="954764"/>
      </a:folHlink>
    </a:clrScheme>
    <a:fontScheme name="Custom 2">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3" id="{86A2943B-7189-4377-95D5-5D198B52C30C}" vid="{44A5D658-929D-481F-8E8F-79BC239B169C}"/>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A4A6B711029934D95BBA59A0FE616F2" ma:contentTypeVersion="4" ma:contentTypeDescription="Create a new document." ma:contentTypeScope="" ma:versionID="0cdf6c4c0cd8fcb6e354032fb21a3b7f">
  <xsd:schema xmlns:xsd="http://www.w3.org/2001/XMLSchema" xmlns:xs="http://www.w3.org/2001/XMLSchema" xmlns:p="http://schemas.microsoft.com/office/2006/metadata/properties" xmlns:ns3="52b554fb-1eb7-4203-86a4-32f2eec1a681" targetNamespace="http://schemas.microsoft.com/office/2006/metadata/properties" ma:root="true" ma:fieldsID="b909c1aee667543eb8e9eb07ba947ac3" ns3:_="">
    <xsd:import namespace="52b554fb-1eb7-4203-86a4-32f2eec1a681"/>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b554fb-1eb7-4203-86a4-32f2eec1a68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6933BDC-7A7F-4421-971D-4EDEE28F8674}">
  <ds:schemaRefs>
    <ds:schemaRef ds:uri="http://schemas.microsoft.com/sharepoint/v3/contenttype/forms"/>
  </ds:schemaRefs>
</ds:datastoreItem>
</file>

<file path=customXml/itemProps2.xml><?xml version="1.0" encoding="utf-8"?>
<ds:datastoreItem xmlns:ds="http://schemas.openxmlformats.org/officeDocument/2006/customXml" ds:itemID="{A2BB51DF-ADE8-41CA-8ABD-429E06DE743D}">
  <ds:schemaRefs>
    <ds:schemaRef ds:uri="http://schemas.microsoft.com/office/2006/metadata/properties"/>
    <ds:schemaRef ds:uri="52b554fb-1eb7-4203-86a4-32f2eec1a681"/>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purl.org/dc/elements/1.1/"/>
    <ds:schemaRef ds:uri="http://www.w3.org/XML/1998/namespace"/>
  </ds:schemaRefs>
</ds:datastoreItem>
</file>

<file path=customXml/itemProps3.xml><?xml version="1.0" encoding="utf-8"?>
<ds:datastoreItem xmlns:ds="http://schemas.openxmlformats.org/officeDocument/2006/customXml" ds:itemID="{A8048B1E-8B3A-4F9C-B961-6B4C83296BD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b554fb-1eb7-4203-86a4-32f2eec1a68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DG Brand PowerPoint Template 3</Template>
  <TotalTime>10395</TotalTime>
  <Words>797</Words>
  <Application>Microsoft Office PowerPoint</Application>
  <PresentationFormat>Custom</PresentationFormat>
  <Paragraphs>71</Paragraphs>
  <Slides>23</Slides>
  <Notes>0</Notes>
  <HiddenSlides>0</HiddenSlides>
  <MMClips>2</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EB Garamond</vt:lpstr>
      <vt:lpstr>Impact</vt:lpstr>
      <vt:lpstr>Montserrat</vt:lpstr>
      <vt:lpstr>Tropiline</vt:lpstr>
      <vt:lpstr>Wingdings</vt:lpstr>
      <vt:lpstr>White Space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Comms Intern</dc:creator>
  <cp:lastModifiedBy>Morgan Branson</cp:lastModifiedBy>
  <cp:revision>10</cp:revision>
  <dcterms:created xsi:type="dcterms:W3CDTF">2021-09-22T13:05:26Z</dcterms:created>
  <dcterms:modified xsi:type="dcterms:W3CDTF">2021-10-25T18:59:09Z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2020-03-26T00:00:00Z</vt:filetime>
  </property>
  <property fmtid="{D5CDD505-2E9C-101B-9397-08002B2CF9AE}" pid="3" name="Creator">
    <vt:lpwstr>Adobe InDesign 15.0 (Macintosh)</vt:lpwstr>
  </property>
  <property fmtid="{D5CDD505-2E9C-101B-9397-08002B2CF9AE}" pid="4" name="LastSaved">
    <vt:filetime>2020-03-26T00:00:00Z</vt:filetime>
  </property>
  <property fmtid="{D5CDD505-2E9C-101B-9397-08002B2CF9AE}" pid="5" name="ContentTypeId">
    <vt:lpwstr>0x010100DA4A6B711029934D95BBA59A0FE616F2</vt:lpwstr>
  </property>
</Properties>
</file>