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8" r:id="rId3"/>
    <p:sldId id="259" r:id="rId4"/>
    <p:sldId id="257" r:id="rId5"/>
    <p:sldId id="260" r:id="rId6"/>
    <p:sldId id="261" r:id="rId7"/>
    <p:sldId id="262" r:id="rId8"/>
    <p:sldId id="263" r:id="rId9"/>
    <p:sldId id="264" r:id="rId10"/>
    <p:sldId id="265" r:id="rId11"/>
    <p:sldId id="266" r:id="rId12"/>
    <p:sldId id="267" r:id="rId13"/>
    <p:sldId id="268" r:id="rId14"/>
    <p:sldId id="269" r:id="rId15"/>
  </p:sldIdLst>
  <p:sldSz cx="3657600" cy="2743200"/>
  <p:notesSz cx="3657600" cy="2743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94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62" autoAdjust="0"/>
    <p:restoredTop sz="85312" autoAdjust="0"/>
  </p:normalViewPr>
  <p:slideViewPr>
    <p:cSldViewPr>
      <p:cViewPr>
        <p:scale>
          <a:sx n="190" d="100"/>
          <a:sy n="190" d="100"/>
        </p:scale>
        <p:origin x="516" y="36"/>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584325" cy="1381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2071688" y="0"/>
            <a:ext cx="1584325" cy="138113"/>
          </a:xfrm>
          <a:prstGeom prst="rect">
            <a:avLst/>
          </a:prstGeom>
        </p:spPr>
        <p:txBody>
          <a:bodyPr vert="horz" lIns="91440" tIns="45720" rIns="91440" bIns="45720" rtlCol="0"/>
          <a:lstStyle>
            <a:lvl1pPr algn="r">
              <a:defRPr sz="1200"/>
            </a:lvl1pPr>
          </a:lstStyle>
          <a:p>
            <a:fld id="{1BCC048E-2C0A-439B-95D5-13F19CC33F0E}" type="datetimeFigureOut">
              <a:rPr lang="en-US" smtClean="0"/>
              <a:t>11/19/2021</a:t>
            </a:fld>
            <a:endParaRPr lang="en-US"/>
          </a:p>
        </p:txBody>
      </p:sp>
      <p:sp>
        <p:nvSpPr>
          <p:cNvPr id="4" name="Slide Image Placeholder 3"/>
          <p:cNvSpPr>
            <a:spLocks noGrp="1" noRot="1" noChangeAspect="1"/>
          </p:cNvSpPr>
          <p:nvPr>
            <p:ph type="sldImg" idx="2"/>
          </p:nvPr>
        </p:nvSpPr>
        <p:spPr>
          <a:xfrm>
            <a:off x="1211263" y="342900"/>
            <a:ext cx="1235075" cy="9255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65125" y="1320800"/>
            <a:ext cx="2927350" cy="10795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2605088"/>
            <a:ext cx="1584325" cy="1381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2071688" y="2605088"/>
            <a:ext cx="1584325" cy="138112"/>
          </a:xfrm>
          <a:prstGeom prst="rect">
            <a:avLst/>
          </a:prstGeom>
        </p:spPr>
        <p:txBody>
          <a:bodyPr vert="horz" lIns="91440" tIns="45720" rIns="91440" bIns="45720" rtlCol="0" anchor="b"/>
          <a:lstStyle>
            <a:lvl1pPr algn="r">
              <a:defRPr sz="1200"/>
            </a:lvl1pPr>
          </a:lstStyle>
          <a:p>
            <a:fld id="{5970B570-F925-4126-B8D8-DF8E2A74535E}" type="slidenum">
              <a:rPr lang="en-US" smtClean="0"/>
              <a:t>‹#›</a:t>
            </a:fld>
            <a:endParaRPr lang="en-US"/>
          </a:p>
        </p:txBody>
      </p:sp>
    </p:spTree>
    <p:extLst>
      <p:ext uri="{BB962C8B-B14F-4D97-AF65-F5344CB8AC3E}">
        <p14:creationId xmlns:p14="http://schemas.microsoft.com/office/powerpoint/2010/main" val="1604484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New members who are eligible for Initiation will be permitted to participate in Membership Selection, but they may not vote. Eligibility for Initiation means that the vote to initiate has been taken after all other requirements have been met, the Initiation fee has been paid, and the Authorization</a:t>
            </a:r>
          </a:p>
          <a:p>
            <a:pPr marL="0" lvl="0" indent="0" algn="l" rtl="0">
              <a:spcBef>
                <a:spcPts val="0"/>
              </a:spcBef>
              <a:spcAft>
                <a:spcPts val="0"/>
              </a:spcAft>
              <a:buNone/>
            </a:pPr>
            <a:r>
              <a:rPr lang="en-US" dirty="0"/>
              <a:t>for Initiation from Executive Offices has been given. Other new members may not attend during discussion or voting.</a:t>
            </a:r>
          </a:p>
          <a:p>
            <a:endParaRPr lang="en-US" dirty="0"/>
          </a:p>
        </p:txBody>
      </p:sp>
      <p:sp>
        <p:nvSpPr>
          <p:cNvPr id="4" name="Slide Number Placeholder 3"/>
          <p:cNvSpPr>
            <a:spLocks noGrp="1"/>
          </p:cNvSpPr>
          <p:nvPr>
            <p:ph type="sldNum" sz="quarter" idx="5"/>
          </p:nvPr>
        </p:nvSpPr>
        <p:spPr/>
        <p:txBody>
          <a:bodyPr/>
          <a:lstStyle/>
          <a:p>
            <a:fld id="{5970B570-F925-4126-B8D8-DF8E2A74535E}" type="slidenum">
              <a:rPr lang="en-US" smtClean="0"/>
              <a:t>2</a:t>
            </a:fld>
            <a:endParaRPr lang="en-US"/>
          </a:p>
        </p:txBody>
      </p:sp>
    </p:spTree>
    <p:extLst>
      <p:ext uri="{BB962C8B-B14F-4D97-AF65-F5344CB8AC3E}">
        <p14:creationId xmlns:p14="http://schemas.microsoft.com/office/powerpoint/2010/main" val="3566600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200" b="0" i="0" u="none" strike="noStrike" kern="0" cap="none" spc="0" normalizeH="0" baseline="0" noProof="0" dirty="0">
              <a:ln>
                <a:noFill/>
              </a:ln>
              <a:solidFill>
                <a:srgbClr val="000000"/>
              </a:solidFill>
              <a:effectLst/>
              <a:uLnTx/>
              <a:uFillTx/>
              <a:latin typeface="Calibri"/>
              <a:cs typeface="Calibri"/>
              <a:sym typeface="Calibri"/>
            </a:endParaRP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200" b="0" i="0" u="none" strike="noStrike" kern="0" cap="none" spc="0" normalizeH="0" baseline="0" noProof="0" dirty="0">
                <a:ln>
                  <a:noFill/>
                </a:ln>
                <a:solidFill>
                  <a:srgbClr val="000000"/>
                </a:solidFill>
                <a:effectLst/>
                <a:uLnTx/>
                <a:uFillTx/>
                <a:latin typeface="Calibri"/>
                <a:cs typeface="Calibri"/>
                <a:sym typeface="Calibri"/>
              </a:rPr>
              <a:t>A change in the process is that now during an additional evaluation, all chapter members should be voting on a PNM. </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200" b="0" i="0" u="none" strike="noStrike" kern="0" cap="none" spc="0" normalizeH="0" baseline="0" noProof="0" dirty="0">
                <a:ln>
                  <a:noFill/>
                </a:ln>
                <a:solidFill>
                  <a:srgbClr val="000000"/>
                </a:solidFill>
                <a:effectLst/>
                <a:uLnTx/>
                <a:uFillTx/>
                <a:latin typeface="Calibri"/>
                <a:cs typeface="Calibri"/>
                <a:sym typeface="Calibri"/>
              </a:rPr>
              <a:t>The reason for this is that previously votes were not changing during MS when only the women who previously met her voted. </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200" b="0" i="0" u="none" strike="noStrike" kern="0" cap="none" spc="0" normalizeH="0" baseline="0" noProof="0" dirty="0">
                <a:ln>
                  <a:noFill/>
                </a:ln>
                <a:solidFill>
                  <a:srgbClr val="000000"/>
                </a:solidFill>
                <a:effectLst/>
                <a:uLnTx/>
                <a:uFillTx/>
                <a:latin typeface="Calibri"/>
                <a:cs typeface="Calibri"/>
                <a:sym typeface="Calibri"/>
              </a:rPr>
              <a:t>Now, anyone in good standing will be voting based on what they heard from their sisters, it is important for EVC to be calling on women from different pockets of the chapter. </a:t>
            </a:r>
          </a:p>
          <a:p>
            <a:pPr marL="914400" marR="0" lvl="1"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200" b="0" i="0" u="none" strike="noStrike" kern="0" cap="none" spc="0" normalizeH="0" baseline="0" noProof="0" dirty="0">
                <a:ln>
                  <a:noFill/>
                </a:ln>
                <a:solidFill>
                  <a:srgbClr val="000000"/>
                </a:solidFill>
                <a:effectLst/>
                <a:uLnTx/>
                <a:uFillTx/>
                <a:latin typeface="Calibri"/>
                <a:cs typeface="Calibri"/>
                <a:sym typeface="Calibri"/>
              </a:rPr>
              <a:t>Vote on the quality of what they are hearing and not just who they are hearing it from. </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200" b="0" i="0" u="none" strike="noStrike" kern="0" cap="none" spc="0" normalizeH="0" baseline="0" noProof="0" dirty="0">
                <a:ln>
                  <a:noFill/>
                </a:ln>
                <a:solidFill>
                  <a:srgbClr val="000000"/>
                </a:solidFill>
                <a:effectLst/>
                <a:uLnTx/>
                <a:uFillTx/>
                <a:latin typeface="Calibri"/>
                <a:cs typeface="Calibri"/>
                <a:sym typeface="Calibri"/>
              </a:rPr>
              <a:t>Values of #s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050" b="0" i="0" u="none" strike="noStrike" kern="0" cap="none" spc="0" normalizeH="0" baseline="0" noProof="0" dirty="0">
                <a:ln>
                  <a:noFill/>
                </a:ln>
                <a:solidFill>
                  <a:srgbClr val="3C4043"/>
                </a:solidFill>
                <a:effectLst/>
                <a:highlight>
                  <a:srgbClr val="FFFFFF"/>
                </a:highlight>
                <a:uLnTx/>
                <a:uFillTx/>
                <a:latin typeface="Roboto"/>
                <a:ea typeface="Roboto"/>
                <a:cs typeface="Roboto"/>
                <a:sym typeface="Roboto"/>
              </a:rPr>
              <a:t>	1 - she should be low on our Bid list, not a good fit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050" b="0" i="0" u="none" strike="noStrike" kern="0" cap="none" spc="0" normalizeH="0" baseline="0" noProof="0" dirty="0">
                <a:ln>
                  <a:noFill/>
                </a:ln>
                <a:solidFill>
                  <a:srgbClr val="3C4043"/>
                </a:solidFill>
                <a:effectLst/>
                <a:highlight>
                  <a:srgbClr val="FFFFFF"/>
                </a:highlight>
                <a:uLnTx/>
                <a:uFillTx/>
                <a:latin typeface="Roboto"/>
                <a:ea typeface="Roboto"/>
                <a:cs typeface="Roboto"/>
                <a:sym typeface="Roboto"/>
              </a:rPr>
              <a:t>	3 - unsure, I am more passionate about other PNMs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050" b="0" i="0" u="none" strike="noStrike" kern="0" cap="none" spc="0" normalizeH="0" baseline="0" noProof="0" dirty="0">
                <a:ln>
                  <a:noFill/>
                </a:ln>
                <a:solidFill>
                  <a:srgbClr val="3C4043"/>
                </a:solidFill>
                <a:effectLst/>
                <a:highlight>
                  <a:srgbClr val="FFFFFF"/>
                </a:highlight>
                <a:uLnTx/>
                <a:uFillTx/>
                <a:latin typeface="Roboto"/>
                <a:ea typeface="Roboto"/>
                <a:cs typeface="Roboto"/>
                <a:sym typeface="Roboto"/>
              </a:rPr>
              <a:t>	5 - I want her to be a DG</a:t>
            </a:r>
            <a:endParaRPr kumimoji="0" lang="en-US" sz="1200" b="0" i="0" u="none" strike="noStrike" kern="0" cap="none" spc="0" normalizeH="0" baseline="0" noProof="0" dirty="0">
              <a:ln>
                <a:noFill/>
              </a:ln>
              <a:solidFill>
                <a:srgbClr val="000000"/>
              </a:solidFill>
              <a:effectLst/>
              <a:uLnTx/>
              <a:uFillTx/>
              <a:latin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fld id="{5970B570-F925-4126-B8D8-DF8E2A74535E}" type="slidenum">
              <a:rPr lang="en-US" smtClean="0"/>
              <a:t>12</a:t>
            </a:fld>
            <a:endParaRPr lang="en-US"/>
          </a:p>
        </p:txBody>
      </p:sp>
    </p:spTree>
    <p:extLst>
      <p:ext uri="{BB962C8B-B14F-4D97-AF65-F5344CB8AC3E}">
        <p14:creationId xmlns:p14="http://schemas.microsoft.com/office/powerpoint/2010/main" val="1950168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Additional Evaluations does not change or influence your overall score. You’ll notice that on your results page, Additional Evaluations won’t change any of the order those PNMs. </a:t>
            </a:r>
          </a:p>
          <a:p>
            <a:endParaRPr lang="en-US" dirty="0"/>
          </a:p>
        </p:txBody>
      </p:sp>
      <p:sp>
        <p:nvSpPr>
          <p:cNvPr id="4" name="Slide Number Placeholder 3"/>
          <p:cNvSpPr>
            <a:spLocks noGrp="1"/>
          </p:cNvSpPr>
          <p:nvPr>
            <p:ph type="sldNum" sz="quarter" idx="5"/>
          </p:nvPr>
        </p:nvSpPr>
        <p:spPr/>
        <p:txBody>
          <a:bodyPr/>
          <a:lstStyle/>
          <a:p>
            <a:fld id="{5970B570-F925-4126-B8D8-DF8E2A74535E}" type="slidenum">
              <a:rPr lang="en-US" smtClean="0"/>
              <a:t>13</a:t>
            </a:fld>
            <a:endParaRPr lang="en-US"/>
          </a:p>
        </p:txBody>
      </p:sp>
    </p:spTree>
    <p:extLst>
      <p:ext uri="{BB962C8B-B14F-4D97-AF65-F5344CB8AC3E}">
        <p14:creationId xmlns:p14="http://schemas.microsoft.com/office/powerpoint/2010/main" val="181669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70B570-F925-4126-B8D8-DF8E2A74535E}" type="slidenum">
              <a:rPr lang="en-US" smtClean="0"/>
              <a:t>14</a:t>
            </a:fld>
            <a:endParaRPr lang="en-US"/>
          </a:p>
        </p:txBody>
      </p:sp>
    </p:spTree>
    <p:extLst>
      <p:ext uri="{BB962C8B-B14F-4D97-AF65-F5344CB8AC3E}">
        <p14:creationId xmlns:p14="http://schemas.microsoft.com/office/powerpoint/2010/main" val="802452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Next, we want to consider where the PNM scores fall with respect to the chapter’s carry figures, which we will dive into more detail on the next slide.  Timing wise, though, what if the last party ended say 8 pm and Panhellenic doesn’t think they will have carry figures to you for 3 more hours. As long as you don’t have a drastic format change or change in number of chapters recruiting on campus from prior year, you can get a general idea from what carry figures the chapter had last year and start with those as a guide.  You should have received that data as part of your transition, and you can discuss them with your RCRS/CRC/NCRC prior to recruitment.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 of PNMs to discuss:  we don’t have a # to recommend.  If the votes are clear and they feel confident in what they have, they don’t have discuss anyone.  It will vary from </a:t>
            </a:r>
            <a:r>
              <a:rPr lang="en-US" dirty="0" err="1"/>
              <a:t>ch</a:t>
            </a:r>
            <a:r>
              <a:rPr lang="en-US" dirty="0"/>
              <a:t> to </a:t>
            </a:r>
            <a:r>
              <a:rPr lang="en-US" dirty="0" err="1"/>
              <a:t>ch.</a:t>
            </a:r>
            <a:r>
              <a:rPr lang="en-US" dirty="0"/>
              <a:t> Your </a:t>
            </a:r>
            <a:r>
              <a:rPr lang="en-US" dirty="0" err="1"/>
              <a:t>rcrs</a:t>
            </a:r>
            <a:r>
              <a:rPr lang="en-US" dirty="0"/>
              <a:t>/</a:t>
            </a:r>
            <a:r>
              <a:rPr lang="en-US" dirty="0" err="1"/>
              <a:t>ncrc</a:t>
            </a:r>
            <a:r>
              <a:rPr lang="en-US" dirty="0"/>
              <a:t>/</a:t>
            </a:r>
            <a:r>
              <a:rPr lang="en-US" dirty="0" err="1"/>
              <a:t>crc</a:t>
            </a:r>
            <a:r>
              <a:rPr lang="en-US" dirty="0"/>
              <a:t> is happy to work with you on an individual basis.</a:t>
            </a:r>
          </a:p>
          <a:p>
            <a:pPr marL="0" lvl="0" indent="0" algn="l" rtl="0">
              <a:spcBef>
                <a:spcPts val="0"/>
              </a:spcBef>
              <a:spcAft>
                <a:spcPts val="0"/>
              </a:spcAft>
              <a:buNone/>
            </a:pPr>
            <a:r>
              <a:rPr lang="en-US" dirty="0"/>
              <a:t>If EVC does not need Additional Evaluations for any additional votes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Let’s look at some examples on the next slide.</a:t>
            </a:r>
          </a:p>
          <a:p>
            <a:endParaRPr lang="en-US" dirty="0"/>
          </a:p>
        </p:txBody>
      </p:sp>
      <p:sp>
        <p:nvSpPr>
          <p:cNvPr id="4" name="Slide Number Placeholder 3"/>
          <p:cNvSpPr>
            <a:spLocks noGrp="1"/>
          </p:cNvSpPr>
          <p:nvPr>
            <p:ph type="sldNum" sz="quarter" idx="5"/>
          </p:nvPr>
        </p:nvSpPr>
        <p:spPr/>
        <p:txBody>
          <a:bodyPr/>
          <a:lstStyle/>
          <a:p>
            <a:fld id="{5970B570-F925-4126-B8D8-DF8E2A74535E}" type="slidenum">
              <a:rPr lang="en-US" smtClean="0"/>
              <a:t>4</a:t>
            </a:fld>
            <a:endParaRPr lang="en-US"/>
          </a:p>
        </p:txBody>
      </p:sp>
    </p:spTree>
    <p:extLst>
      <p:ext uri="{BB962C8B-B14F-4D97-AF65-F5344CB8AC3E}">
        <p14:creationId xmlns:p14="http://schemas.microsoft.com/office/powerpoint/2010/main" val="4272804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70B570-F925-4126-B8D8-DF8E2A74535E}" type="slidenum">
              <a:rPr lang="en-US" smtClean="0"/>
              <a:t>5</a:t>
            </a:fld>
            <a:endParaRPr lang="en-US"/>
          </a:p>
        </p:txBody>
      </p:sp>
    </p:spTree>
    <p:extLst>
      <p:ext uri="{BB962C8B-B14F-4D97-AF65-F5344CB8AC3E}">
        <p14:creationId xmlns:p14="http://schemas.microsoft.com/office/powerpoint/2010/main" val="3803941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70B570-F925-4126-B8D8-DF8E2A74535E}" type="slidenum">
              <a:rPr lang="en-US" smtClean="0"/>
              <a:t>6</a:t>
            </a:fld>
            <a:endParaRPr lang="en-US"/>
          </a:p>
        </p:txBody>
      </p:sp>
    </p:spTree>
    <p:extLst>
      <p:ext uri="{BB962C8B-B14F-4D97-AF65-F5344CB8AC3E}">
        <p14:creationId xmlns:p14="http://schemas.microsoft.com/office/powerpoint/2010/main" val="36622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200" b="0" i="0" u="none" strike="noStrike" kern="0" cap="none" spc="0" normalizeH="0" baseline="0" noProof="0" dirty="0">
              <a:ln>
                <a:noFill/>
              </a:ln>
              <a:solidFill>
                <a:srgbClr val="000000"/>
              </a:solidFill>
              <a:effectLst/>
              <a:uLnTx/>
              <a:uFillTx/>
              <a:latin typeface="Calibri"/>
              <a:cs typeface="Calibri"/>
              <a:sym typeface="Calibri"/>
            </a:endParaRP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200" b="0" i="0" u="none" strike="noStrike" kern="0" cap="none" spc="0" normalizeH="0" baseline="0" noProof="0" dirty="0">
                <a:ln>
                  <a:noFill/>
                </a:ln>
                <a:solidFill>
                  <a:srgbClr val="000000"/>
                </a:solidFill>
                <a:effectLst/>
                <a:uLnTx/>
                <a:uFillTx/>
                <a:latin typeface="Calibri"/>
                <a:cs typeface="Calibri"/>
                <a:sym typeface="Calibri"/>
              </a:rPr>
              <a:t>When your rounds are set up, you’ll be able to kick off doing additional evals with the chapter. </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200" b="0" i="0" u="none" strike="noStrike" kern="0" cap="none" spc="0" normalizeH="0" baseline="0" noProof="0" dirty="0">
                <a:ln>
                  <a:noFill/>
                </a:ln>
                <a:solidFill>
                  <a:srgbClr val="000000"/>
                </a:solidFill>
                <a:effectLst/>
                <a:uLnTx/>
                <a:uFillTx/>
                <a:latin typeface="Calibri"/>
                <a:cs typeface="Calibri"/>
                <a:sym typeface="Calibri"/>
              </a:rPr>
              <a:t>On the PNM profile card, the director: </a:t>
            </a:r>
            <a:r>
              <a:rPr kumimoji="0" lang="en-US" sz="1200" b="0" i="0" u="none" strike="noStrike" kern="0" cap="none" spc="0" normalizeH="0" baseline="0" noProof="0" dirty="0" err="1">
                <a:ln>
                  <a:noFill/>
                </a:ln>
                <a:solidFill>
                  <a:srgbClr val="000000"/>
                </a:solidFill>
                <a:effectLst/>
                <a:uLnTx/>
                <a:uFillTx/>
                <a:latin typeface="Calibri"/>
                <a:cs typeface="Calibri"/>
                <a:sym typeface="Calibri"/>
              </a:rPr>
              <a:t>rr</a:t>
            </a:r>
            <a:r>
              <a:rPr kumimoji="0" lang="en-US" sz="1200" b="0" i="0" u="none" strike="noStrike" kern="0" cap="none" spc="0" normalizeH="0" baseline="0" noProof="0" dirty="0">
                <a:ln>
                  <a:noFill/>
                </a:ln>
                <a:solidFill>
                  <a:srgbClr val="000000"/>
                </a:solidFill>
                <a:effectLst/>
                <a:uLnTx/>
                <a:uFillTx/>
                <a:latin typeface="Calibri"/>
                <a:cs typeface="Calibri"/>
                <a:sym typeface="Calibri"/>
              </a:rPr>
              <a:t> can set it up to show activities, interests, major, etc. and change the order in which this information is showed. </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200" b="0" i="0" u="none" strike="noStrike" kern="0" cap="none" spc="0" normalizeH="0" baseline="0" noProof="0" dirty="0">
                <a:ln>
                  <a:noFill/>
                </a:ln>
                <a:solidFill>
                  <a:srgbClr val="000000"/>
                </a:solidFill>
                <a:effectLst/>
                <a:uLnTx/>
                <a:uFillTx/>
                <a:latin typeface="Calibri"/>
                <a:cs typeface="Calibri"/>
                <a:sym typeface="Calibri"/>
              </a:rPr>
              <a:t>When doing additional evaluations, you’ll want to have a second profile with normal voting member access so the chapter cannot see PNM sensitive information (GPA, votes, etc.). </a:t>
            </a:r>
          </a:p>
          <a:p>
            <a:endParaRPr lang="en-US" dirty="0"/>
          </a:p>
        </p:txBody>
      </p:sp>
      <p:sp>
        <p:nvSpPr>
          <p:cNvPr id="4" name="Slide Number Placeholder 3"/>
          <p:cNvSpPr>
            <a:spLocks noGrp="1"/>
          </p:cNvSpPr>
          <p:nvPr>
            <p:ph type="sldNum" sz="quarter" idx="5"/>
          </p:nvPr>
        </p:nvSpPr>
        <p:spPr/>
        <p:txBody>
          <a:bodyPr/>
          <a:lstStyle/>
          <a:p>
            <a:fld id="{5970B570-F925-4126-B8D8-DF8E2A74535E}" type="slidenum">
              <a:rPr lang="en-US" smtClean="0"/>
              <a:t>7</a:t>
            </a:fld>
            <a:endParaRPr lang="en-US"/>
          </a:p>
        </p:txBody>
      </p:sp>
    </p:spTree>
    <p:extLst>
      <p:ext uri="{BB962C8B-B14F-4D97-AF65-F5344CB8AC3E}">
        <p14:creationId xmlns:p14="http://schemas.microsoft.com/office/powerpoint/2010/main" val="51385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70B570-F925-4126-B8D8-DF8E2A74535E}" type="slidenum">
              <a:rPr lang="en-US" smtClean="0"/>
              <a:t>8</a:t>
            </a:fld>
            <a:endParaRPr lang="en-US"/>
          </a:p>
        </p:txBody>
      </p:sp>
    </p:spTree>
    <p:extLst>
      <p:ext uri="{BB962C8B-B14F-4D97-AF65-F5344CB8AC3E}">
        <p14:creationId xmlns:p14="http://schemas.microsoft.com/office/powerpoint/2010/main" val="3733445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70B570-F925-4126-B8D8-DF8E2A74535E}" type="slidenum">
              <a:rPr lang="en-US" smtClean="0"/>
              <a:t>9</a:t>
            </a:fld>
            <a:endParaRPr lang="en-US"/>
          </a:p>
        </p:txBody>
      </p:sp>
    </p:spTree>
    <p:extLst>
      <p:ext uri="{BB962C8B-B14F-4D97-AF65-F5344CB8AC3E}">
        <p14:creationId xmlns:p14="http://schemas.microsoft.com/office/powerpoint/2010/main" val="1628001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70B570-F925-4126-B8D8-DF8E2A74535E}" type="slidenum">
              <a:rPr lang="en-US" smtClean="0"/>
              <a:t>10</a:t>
            </a:fld>
            <a:endParaRPr lang="en-US"/>
          </a:p>
        </p:txBody>
      </p:sp>
    </p:spTree>
    <p:extLst>
      <p:ext uri="{BB962C8B-B14F-4D97-AF65-F5344CB8AC3E}">
        <p14:creationId xmlns:p14="http://schemas.microsoft.com/office/powerpoint/2010/main" val="922699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70B570-F925-4126-B8D8-DF8E2A74535E}" type="slidenum">
              <a:rPr lang="en-US" smtClean="0"/>
              <a:t>11</a:t>
            </a:fld>
            <a:endParaRPr lang="en-US"/>
          </a:p>
        </p:txBody>
      </p:sp>
    </p:spTree>
    <p:extLst>
      <p:ext uri="{BB962C8B-B14F-4D97-AF65-F5344CB8AC3E}">
        <p14:creationId xmlns:p14="http://schemas.microsoft.com/office/powerpoint/2010/main" val="42812031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4" r:id="rId2"/>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5724FDC-51DC-4543-8D0B-44B8ABD80B7D}"/>
              </a:ext>
            </a:extLst>
          </p:cNvPr>
          <p:cNvSpPr/>
          <p:nvPr/>
        </p:nvSpPr>
        <p:spPr>
          <a:xfrm>
            <a:off x="1295400" y="914400"/>
            <a:ext cx="2133600" cy="1031051"/>
          </a:xfrm>
          <a:prstGeom prst="rect">
            <a:avLst/>
          </a:prstGeom>
        </p:spPr>
        <p:txBody>
          <a:bodyPr wrap="square">
            <a:spAutoFit/>
          </a:bodyPr>
          <a:lstStyle/>
          <a:p>
            <a:pPr>
              <a:spcAft>
                <a:spcPts val="600"/>
              </a:spcAft>
            </a:pPr>
            <a:r>
              <a:rPr lang="en-US" sz="2000" b="1" i="0" dirty="0">
                <a:solidFill>
                  <a:srgbClr val="DC948A"/>
                </a:solidFill>
                <a:effectLst/>
                <a:latin typeface="Georgia" panose="02040502050405020303" pitchFamily="18" charset="0"/>
              </a:rPr>
              <a:t>Additional Evaluations</a:t>
            </a:r>
          </a:p>
          <a:p>
            <a:pPr>
              <a:spcAft>
                <a:spcPts val="600"/>
              </a:spcAft>
            </a:pPr>
            <a:endParaRPr lang="en-US" sz="1600" b="1" i="0" dirty="0">
              <a:solidFill>
                <a:srgbClr val="DC948A"/>
              </a:solidFill>
              <a:effectLst/>
              <a:latin typeface="Tropiline Black" pitchFamily="2" charset="0"/>
            </a:endParaRPr>
          </a:p>
        </p:txBody>
      </p:sp>
      <p:pic>
        <p:nvPicPr>
          <p:cNvPr id="10" name="Picture 9" descr="A picture containing drawing, sign&#10;&#10;Description automatically generated">
            <a:extLst>
              <a:ext uri="{FF2B5EF4-FFF2-40B4-BE49-F238E27FC236}">
                <a16:creationId xmlns:a16="http://schemas.microsoft.com/office/drawing/2014/main" id="{B00C2417-6560-0B48-9D5E-3D19E26795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609600"/>
            <a:ext cx="1219200" cy="212578"/>
          </a:xfrm>
          <a:prstGeom prst="rect">
            <a:avLst/>
          </a:prstGeom>
        </p:spPr>
      </p:pic>
    </p:spTree>
    <p:extLst>
      <p:ext uri="{BB962C8B-B14F-4D97-AF65-F5344CB8AC3E}">
        <p14:creationId xmlns:p14="http://schemas.microsoft.com/office/powerpoint/2010/main" val="3438280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8BE427-E089-3642-B45B-64BC11B42AF7}"/>
              </a:ext>
            </a:extLst>
          </p:cNvPr>
          <p:cNvSpPr/>
          <p:nvPr/>
        </p:nvSpPr>
        <p:spPr>
          <a:xfrm>
            <a:off x="152400" y="304800"/>
            <a:ext cx="3352800" cy="1569660"/>
          </a:xfrm>
          <a:prstGeom prst="rect">
            <a:avLst/>
          </a:prstGeom>
        </p:spPr>
        <p:txBody>
          <a:bodyPr wrap="square">
            <a:spAutoFit/>
          </a:bodyPr>
          <a:lstStyle/>
          <a:p>
            <a:pPr>
              <a:spcAft>
                <a:spcPts val="600"/>
              </a:spcAft>
            </a:pPr>
            <a:r>
              <a:rPr lang="en-US" sz="1050" b="1" i="0" dirty="0">
                <a:solidFill>
                  <a:srgbClr val="DC948A"/>
                </a:solidFill>
                <a:effectLst/>
                <a:latin typeface="Georgia" panose="02040502050405020303" pitchFamily="18" charset="0"/>
              </a:rPr>
              <a:t>Step 4: Up to Three Members Speak On the PNM’s Behalf </a:t>
            </a:r>
            <a:endParaRPr lang="en-US" sz="1400" b="1" i="0" dirty="0">
              <a:solidFill>
                <a:srgbClr val="002060"/>
              </a:solidFill>
              <a:effectLst/>
              <a:latin typeface="Georgia" panose="02040502050405020303" pitchFamily="18" charset="0"/>
            </a:endParaRPr>
          </a:p>
          <a:p>
            <a:pPr marL="0" indent="0">
              <a:lnSpc>
                <a:spcPct val="100000"/>
              </a:lnSpc>
              <a:buFont typeface="Wingdings" pitchFamily="2" charset="2"/>
              <a:buNone/>
            </a:pPr>
            <a:r>
              <a:rPr lang="en-US" sz="700" dirty="0">
                <a:effectLst/>
                <a:latin typeface="Arial" panose="020B0604020202020204" pitchFamily="34" charset="0"/>
                <a:cs typeface="Arial" panose="020B0604020202020204" pitchFamily="34" charset="0"/>
              </a:rPr>
              <a:t>Additional Evaluations Sample:</a:t>
            </a:r>
          </a:p>
          <a:p>
            <a:pPr marL="0" indent="0">
              <a:lnSpc>
                <a:spcPct val="100000"/>
              </a:lnSpc>
              <a:buFont typeface="Wingdings" pitchFamily="2" charset="2"/>
              <a:buNone/>
            </a:pPr>
            <a:endParaRPr lang="en-US" sz="700" dirty="0">
              <a:latin typeface="Arial" panose="020B0604020202020204" pitchFamily="34" charset="0"/>
              <a:cs typeface="Arial" panose="020B0604020202020204" pitchFamily="34" charset="0"/>
            </a:endParaRPr>
          </a:p>
          <a:p>
            <a:pPr marL="0" indent="0">
              <a:lnSpc>
                <a:spcPct val="100000"/>
              </a:lnSpc>
              <a:buFont typeface="Wingdings" pitchFamily="2" charset="2"/>
              <a:buNone/>
            </a:pPr>
            <a:r>
              <a:rPr lang="en-US" sz="700" i="1" dirty="0">
                <a:latin typeface="Arial" panose="020B0604020202020204" pitchFamily="34" charset="0"/>
                <a:cs typeface="Arial" panose="020B0604020202020204" pitchFamily="34" charset="0"/>
              </a:rPr>
              <a:t>“I have known this PNM since my sophomore year of high school. We were on the cheer squad together, and she was an extremely hard worker. She showed up to everything on time and was always the last one to leave. When we spoke today, she talked about wanting to find a place on campus where she can continue to be involved and contribute to something outside of herself, and that is why she came through recruitment. She said she could see herself connecting with the women in our chapter.”  </a:t>
            </a:r>
            <a:endParaRPr lang="en-US" sz="700" i="1" dirty="0">
              <a:effectLst/>
              <a:latin typeface="Arial" panose="020B0604020202020204" pitchFamily="34" charset="0"/>
              <a:cs typeface="Arial" panose="020B0604020202020204" pitchFamily="34" charset="0"/>
            </a:endParaRPr>
          </a:p>
          <a:p>
            <a:pPr marL="0" indent="0">
              <a:lnSpc>
                <a:spcPct val="100000"/>
              </a:lnSpc>
              <a:buFont typeface="Wingdings" pitchFamily="2" charset="2"/>
              <a:buNone/>
            </a:pPr>
            <a:endParaRPr lang="en-US" sz="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5914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8BE427-E089-3642-B45B-64BC11B42AF7}"/>
              </a:ext>
            </a:extLst>
          </p:cNvPr>
          <p:cNvSpPr/>
          <p:nvPr/>
        </p:nvSpPr>
        <p:spPr>
          <a:xfrm>
            <a:off x="152400" y="304800"/>
            <a:ext cx="3352800" cy="2108269"/>
          </a:xfrm>
          <a:prstGeom prst="rect">
            <a:avLst/>
          </a:prstGeom>
        </p:spPr>
        <p:txBody>
          <a:bodyPr wrap="square">
            <a:spAutoFit/>
          </a:bodyPr>
          <a:lstStyle/>
          <a:p>
            <a:pPr>
              <a:spcAft>
                <a:spcPts val="600"/>
              </a:spcAft>
            </a:pPr>
            <a:r>
              <a:rPr lang="en-US" sz="1050" b="1" i="0" dirty="0">
                <a:solidFill>
                  <a:srgbClr val="DC948A"/>
                </a:solidFill>
                <a:effectLst/>
                <a:latin typeface="Georgia" panose="02040502050405020303" pitchFamily="18" charset="0"/>
              </a:rPr>
              <a:t>Step 4: Up to Three Members Speak On the PNM’s Behalf </a:t>
            </a:r>
            <a:endParaRPr lang="en-US" sz="1400" b="1" i="0" dirty="0">
              <a:solidFill>
                <a:srgbClr val="002060"/>
              </a:solidFill>
              <a:effectLst/>
              <a:latin typeface="Georgia" panose="02040502050405020303" pitchFamily="18" charset="0"/>
            </a:endParaRPr>
          </a:p>
          <a:p>
            <a:pPr marL="0" indent="0">
              <a:lnSpc>
                <a:spcPct val="100000"/>
              </a:lnSpc>
              <a:buFont typeface="Wingdings" pitchFamily="2" charset="2"/>
              <a:buNone/>
            </a:pPr>
            <a:r>
              <a:rPr lang="en-US" sz="700" dirty="0">
                <a:effectLst/>
                <a:latin typeface="Arial" panose="020B0604020202020204" pitchFamily="34" charset="0"/>
                <a:cs typeface="Arial" panose="020B0604020202020204" pitchFamily="34" charset="0"/>
              </a:rPr>
              <a:t>EVC’s Role in Additional Evaluation:</a:t>
            </a:r>
          </a:p>
          <a:p>
            <a:pPr marL="0" indent="0">
              <a:lnSpc>
                <a:spcPct val="100000"/>
              </a:lnSpc>
              <a:buFont typeface="Wingdings" pitchFamily="2" charset="2"/>
              <a:buNone/>
            </a:pPr>
            <a:endParaRPr lang="en-US" sz="700" dirty="0">
              <a:latin typeface="Arial" panose="020B0604020202020204" pitchFamily="34" charset="0"/>
              <a:cs typeface="Arial" panose="020B0604020202020204" pitchFamily="34" charset="0"/>
            </a:endParaRPr>
          </a:p>
          <a:p>
            <a:pPr marL="171450" indent="-171450">
              <a:lnSpc>
                <a:spcPct val="100000"/>
              </a:lnSpc>
              <a:buFont typeface="Arial" panose="020B0604020202020204" pitchFamily="34" charset="0"/>
              <a:buChar char="•"/>
            </a:pPr>
            <a:r>
              <a:rPr lang="en-US" sz="700" dirty="0" err="1">
                <a:latin typeface="Arial" panose="020B0604020202020204" pitchFamily="34" charset="0"/>
                <a:cs typeface="Arial" panose="020B0604020202020204" pitchFamily="34" charset="0"/>
              </a:rPr>
              <a:t>vp</a:t>
            </a:r>
            <a:r>
              <a:rPr lang="en-US" sz="700" dirty="0">
                <a:latin typeface="Arial" panose="020B0604020202020204" pitchFamily="34" charset="0"/>
                <a:cs typeface="Arial" panose="020B0604020202020204" pitchFamily="34" charset="0"/>
              </a:rPr>
              <a:t>: membership asks all members who have met her or previously knew her to stand.</a:t>
            </a:r>
          </a:p>
          <a:p>
            <a:pPr marL="171450" indent="-171450">
              <a:lnSpc>
                <a:spcPct val="100000"/>
              </a:lnSpc>
              <a:buFont typeface="Arial" panose="020B0604020202020204" pitchFamily="34" charset="0"/>
              <a:buChar char="•"/>
            </a:pPr>
            <a:r>
              <a:rPr lang="en-US" sz="700" dirty="0" err="1">
                <a:latin typeface="Arial" panose="020B0604020202020204" pitchFamily="34" charset="0"/>
                <a:cs typeface="Arial" panose="020B0604020202020204" pitchFamily="34" charset="0"/>
              </a:rPr>
              <a:t>vp</a:t>
            </a:r>
            <a:r>
              <a:rPr lang="en-US" sz="700" dirty="0">
                <a:latin typeface="Arial" panose="020B0604020202020204" pitchFamily="34" charset="0"/>
                <a:cs typeface="Arial" panose="020B0604020202020204" pitchFamily="34" charset="0"/>
              </a:rPr>
              <a:t>: membership asks for three or four volunteers to speak on the PNMs behalf.</a:t>
            </a:r>
          </a:p>
          <a:p>
            <a:pPr marL="171450" indent="-171450">
              <a:lnSpc>
                <a:spcPct val="100000"/>
              </a:lnSpc>
              <a:buFont typeface="Arial" panose="020B0604020202020204" pitchFamily="34" charset="0"/>
              <a:buChar char="•"/>
            </a:pPr>
            <a:r>
              <a:rPr lang="en-US" sz="700" dirty="0">
                <a:latin typeface="Arial" panose="020B0604020202020204" pitchFamily="34" charset="0"/>
                <a:cs typeface="Arial" panose="020B0604020202020204" pitchFamily="34" charset="0"/>
              </a:rPr>
              <a:t>As each member speaks, president monitors time for 30-45 seconds for each speaker.</a:t>
            </a:r>
          </a:p>
          <a:p>
            <a:pPr marL="171450" indent="-171450">
              <a:lnSpc>
                <a:spcPct val="100000"/>
              </a:lnSpc>
              <a:buFont typeface="Arial" panose="020B0604020202020204" pitchFamily="34" charset="0"/>
              <a:buChar char="•"/>
            </a:pPr>
            <a:r>
              <a:rPr lang="en-US" sz="700" dirty="0">
                <a:latin typeface="Arial" panose="020B0604020202020204" pitchFamily="34" charset="0"/>
                <a:cs typeface="Arial" panose="020B0604020202020204" pitchFamily="34" charset="0"/>
              </a:rPr>
              <a:t>Members of EVC should serve as the moderator of Additional Evaluations and should remain neutral. They should not speak positively or negatively about the PNMs. </a:t>
            </a:r>
          </a:p>
          <a:p>
            <a:pPr marL="628650" lvl="1" indent="-171450">
              <a:buFont typeface="Arial" panose="020B0604020202020204" pitchFamily="34" charset="0"/>
              <a:buChar char="•"/>
            </a:pPr>
            <a:r>
              <a:rPr lang="en-US" sz="700" dirty="0">
                <a:latin typeface="Arial" panose="020B0604020202020204" pitchFamily="34" charset="0"/>
                <a:cs typeface="Arial" panose="020B0604020202020204" pitchFamily="34" charset="0"/>
              </a:rPr>
              <a:t>If discussions turn negative, inappropriate, or begin to go too long, EVC </a:t>
            </a:r>
            <a:r>
              <a:rPr lang="en-US" sz="700" dirty="0" err="1">
                <a:latin typeface="Arial" panose="020B0604020202020204" pitchFamily="34" charset="0"/>
                <a:cs typeface="Arial" panose="020B0604020202020204" pitchFamily="34" charset="0"/>
              </a:rPr>
              <a:t>os</a:t>
            </a:r>
            <a:r>
              <a:rPr lang="en-US" sz="700" dirty="0">
                <a:latin typeface="Arial" panose="020B0604020202020204" pitchFamily="34" charset="0"/>
                <a:cs typeface="Arial" panose="020B0604020202020204" pitchFamily="34" charset="0"/>
              </a:rPr>
              <a:t> responsible for correcting course and steering everyone back to appropriate conversations within the correct time limits. </a:t>
            </a:r>
          </a:p>
        </p:txBody>
      </p:sp>
    </p:spTree>
    <p:extLst>
      <p:ext uri="{BB962C8B-B14F-4D97-AF65-F5344CB8AC3E}">
        <p14:creationId xmlns:p14="http://schemas.microsoft.com/office/powerpoint/2010/main" val="4148875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8BE427-E089-3642-B45B-64BC11B42AF7}"/>
              </a:ext>
            </a:extLst>
          </p:cNvPr>
          <p:cNvSpPr/>
          <p:nvPr/>
        </p:nvSpPr>
        <p:spPr>
          <a:xfrm>
            <a:off x="152400" y="304800"/>
            <a:ext cx="3352800" cy="415498"/>
          </a:xfrm>
          <a:prstGeom prst="rect">
            <a:avLst/>
          </a:prstGeom>
        </p:spPr>
        <p:txBody>
          <a:bodyPr wrap="square">
            <a:spAutoFit/>
          </a:bodyPr>
          <a:lstStyle/>
          <a:p>
            <a:pPr>
              <a:spcAft>
                <a:spcPts val="600"/>
              </a:spcAft>
            </a:pPr>
            <a:r>
              <a:rPr lang="en-US" sz="1050" b="1" i="0" dirty="0">
                <a:solidFill>
                  <a:srgbClr val="DC948A"/>
                </a:solidFill>
                <a:effectLst/>
                <a:latin typeface="Georgia" panose="02040502050405020303" pitchFamily="18" charset="0"/>
              </a:rPr>
              <a:t>Step 4: All Chapter Members In Good Standin</a:t>
            </a:r>
            <a:r>
              <a:rPr lang="en-US" sz="1050" b="1" dirty="0">
                <a:solidFill>
                  <a:srgbClr val="DC948A"/>
                </a:solidFill>
                <a:latin typeface="Georgia" panose="02040502050405020303" pitchFamily="18" charset="0"/>
              </a:rPr>
              <a:t>g Vote </a:t>
            </a:r>
            <a:endParaRPr lang="en-US" sz="1400" b="1" i="0" dirty="0">
              <a:solidFill>
                <a:srgbClr val="002060"/>
              </a:solidFill>
              <a:effectLst/>
              <a:latin typeface="Georgia" panose="02040502050405020303" pitchFamily="18" charset="0"/>
            </a:endParaRPr>
          </a:p>
        </p:txBody>
      </p:sp>
      <p:pic>
        <p:nvPicPr>
          <p:cNvPr id="4" name="Picture 3">
            <a:extLst>
              <a:ext uri="{FF2B5EF4-FFF2-40B4-BE49-F238E27FC236}">
                <a16:creationId xmlns:a16="http://schemas.microsoft.com/office/drawing/2014/main" id="{C0CB4715-BB58-4EE4-B630-910BF25035C2}"/>
              </a:ext>
            </a:extLst>
          </p:cNvPr>
          <p:cNvPicPr>
            <a:picLocks noChangeAspect="1"/>
          </p:cNvPicPr>
          <p:nvPr/>
        </p:nvPicPr>
        <p:blipFill>
          <a:blip r:embed="rId3"/>
          <a:stretch>
            <a:fillRect/>
          </a:stretch>
        </p:blipFill>
        <p:spPr>
          <a:xfrm>
            <a:off x="268793" y="822696"/>
            <a:ext cx="3276600" cy="1097808"/>
          </a:xfrm>
          <a:prstGeom prst="rect">
            <a:avLst/>
          </a:prstGeom>
        </p:spPr>
      </p:pic>
    </p:spTree>
    <p:extLst>
      <p:ext uri="{BB962C8B-B14F-4D97-AF65-F5344CB8AC3E}">
        <p14:creationId xmlns:p14="http://schemas.microsoft.com/office/powerpoint/2010/main" val="3690812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8BE427-E089-3642-B45B-64BC11B42AF7}"/>
              </a:ext>
            </a:extLst>
          </p:cNvPr>
          <p:cNvSpPr/>
          <p:nvPr/>
        </p:nvSpPr>
        <p:spPr>
          <a:xfrm>
            <a:off x="152400" y="304800"/>
            <a:ext cx="3352800" cy="253916"/>
          </a:xfrm>
          <a:prstGeom prst="rect">
            <a:avLst/>
          </a:prstGeom>
        </p:spPr>
        <p:txBody>
          <a:bodyPr wrap="square">
            <a:spAutoFit/>
          </a:bodyPr>
          <a:lstStyle/>
          <a:p>
            <a:pPr>
              <a:spcAft>
                <a:spcPts val="600"/>
              </a:spcAft>
            </a:pPr>
            <a:r>
              <a:rPr lang="en-US" sz="1050" b="1" i="0" dirty="0">
                <a:solidFill>
                  <a:srgbClr val="DC948A"/>
                </a:solidFill>
                <a:effectLst/>
                <a:latin typeface="Georgia" panose="02040502050405020303" pitchFamily="18" charset="0"/>
              </a:rPr>
              <a:t>Step 6: Evaluating The Results </a:t>
            </a:r>
            <a:endParaRPr lang="en-US" sz="1400" b="1" i="0" dirty="0">
              <a:solidFill>
                <a:srgbClr val="002060"/>
              </a:solidFill>
              <a:effectLst/>
              <a:latin typeface="Georgia" panose="02040502050405020303" pitchFamily="18" charset="0"/>
            </a:endParaRPr>
          </a:p>
        </p:txBody>
      </p:sp>
      <p:pic>
        <p:nvPicPr>
          <p:cNvPr id="4" name="Picture 3">
            <a:extLst>
              <a:ext uri="{FF2B5EF4-FFF2-40B4-BE49-F238E27FC236}">
                <a16:creationId xmlns:a16="http://schemas.microsoft.com/office/drawing/2014/main" id="{ADB01B49-DBD9-4744-A237-B2BE40106AFD}"/>
              </a:ext>
            </a:extLst>
          </p:cNvPr>
          <p:cNvPicPr>
            <a:picLocks noChangeAspect="1"/>
          </p:cNvPicPr>
          <p:nvPr/>
        </p:nvPicPr>
        <p:blipFill>
          <a:blip r:embed="rId3"/>
          <a:stretch>
            <a:fillRect/>
          </a:stretch>
        </p:blipFill>
        <p:spPr>
          <a:xfrm>
            <a:off x="266700" y="762000"/>
            <a:ext cx="3124200" cy="900955"/>
          </a:xfrm>
          <a:prstGeom prst="rect">
            <a:avLst/>
          </a:prstGeom>
        </p:spPr>
      </p:pic>
      <p:sp>
        <p:nvSpPr>
          <p:cNvPr id="6" name="TextBox 5">
            <a:extLst>
              <a:ext uri="{FF2B5EF4-FFF2-40B4-BE49-F238E27FC236}">
                <a16:creationId xmlns:a16="http://schemas.microsoft.com/office/drawing/2014/main" id="{1AF3F3A0-D080-4200-BDFF-57EAF57CC4BE}"/>
              </a:ext>
            </a:extLst>
          </p:cNvPr>
          <p:cNvSpPr txBox="1"/>
          <p:nvPr/>
        </p:nvSpPr>
        <p:spPr>
          <a:xfrm>
            <a:off x="1219200" y="1894709"/>
            <a:ext cx="1981200" cy="415498"/>
          </a:xfrm>
          <a:prstGeom prst="rect">
            <a:avLst/>
          </a:prstGeom>
          <a:noFill/>
        </p:spPr>
        <p:txBody>
          <a:bodyPr wrap="square" rtlCol="0">
            <a:spAutoFit/>
          </a:bodyPr>
          <a:lstStyle/>
          <a:p>
            <a:r>
              <a:rPr kumimoji="0" lang="en-US" sz="700" b="0" i="0" u="none" strike="noStrike" kern="1200" cap="none" spc="0" normalizeH="0" baseline="0" noProof="0" dirty="0">
                <a:ln>
                  <a:noFill/>
                </a:ln>
                <a:solidFill>
                  <a:srgbClr val="00205B"/>
                </a:solidFill>
                <a:effectLst/>
                <a:uLnTx/>
                <a:uFillTx/>
                <a:latin typeface="Arial" panose="020B0604020202020204" pitchFamily="34" charset="0"/>
                <a:ea typeface="+mn-ea"/>
                <a:cs typeface="Arial" panose="020B0604020202020204" pitchFamily="34" charset="0"/>
              </a:rPr>
              <a:t>You can pull the data from Additional Evaluations by clicking Export&gt;Select A Report&gt;Votes For Current Round&gt;Export </a:t>
            </a:r>
            <a:endParaRPr lang="en-US" dirty="0"/>
          </a:p>
        </p:txBody>
      </p:sp>
    </p:spTree>
    <p:extLst>
      <p:ext uri="{BB962C8B-B14F-4D97-AF65-F5344CB8AC3E}">
        <p14:creationId xmlns:p14="http://schemas.microsoft.com/office/powerpoint/2010/main" val="2846295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8BE427-E089-3642-B45B-64BC11B42AF7}"/>
              </a:ext>
            </a:extLst>
          </p:cNvPr>
          <p:cNvSpPr/>
          <p:nvPr/>
        </p:nvSpPr>
        <p:spPr>
          <a:xfrm>
            <a:off x="152400" y="304800"/>
            <a:ext cx="3352800" cy="1623521"/>
          </a:xfrm>
          <a:prstGeom prst="rect">
            <a:avLst/>
          </a:prstGeom>
        </p:spPr>
        <p:txBody>
          <a:bodyPr wrap="square">
            <a:spAutoFit/>
          </a:bodyPr>
          <a:lstStyle/>
          <a:p>
            <a:pPr>
              <a:spcAft>
                <a:spcPts val="600"/>
              </a:spcAft>
            </a:pPr>
            <a:r>
              <a:rPr lang="en-US" sz="1050" b="1" i="0" dirty="0">
                <a:solidFill>
                  <a:srgbClr val="DC948A"/>
                </a:solidFill>
                <a:effectLst/>
                <a:latin typeface="Georgia" panose="02040502050405020303" pitchFamily="18" charset="0"/>
              </a:rPr>
              <a:t>What Now?</a:t>
            </a:r>
            <a:endParaRPr lang="en-US" sz="1400" b="1" i="0" dirty="0">
              <a:solidFill>
                <a:srgbClr val="002060"/>
              </a:solidFill>
              <a:effectLst/>
              <a:latin typeface="Georgia" panose="02040502050405020303" pitchFamily="18" charset="0"/>
            </a:endParaRPr>
          </a:p>
          <a:p>
            <a:pPr marL="0" indent="0">
              <a:lnSpc>
                <a:spcPct val="100000"/>
              </a:lnSpc>
              <a:buFont typeface="Wingdings" pitchFamily="2" charset="2"/>
              <a:buNone/>
            </a:pPr>
            <a:r>
              <a:rPr lang="en-US" sz="700" dirty="0">
                <a:effectLst/>
                <a:latin typeface="Arial" panose="020B0604020202020204" pitchFamily="34" charset="0"/>
                <a:cs typeface="Arial" panose="020B0604020202020204" pitchFamily="34" charset="0"/>
              </a:rPr>
              <a:t>Depending on how you used Additional Evaluations (PNMs with 0 votes, PNMs with same votes in between th</a:t>
            </a:r>
            <a:r>
              <a:rPr lang="en-US" sz="700" dirty="0">
                <a:latin typeface="Arial" panose="020B0604020202020204" pitchFamily="34" charset="0"/>
                <a:cs typeface="Arial" panose="020B0604020202020204" pitchFamily="34" charset="0"/>
              </a:rPr>
              <a:t>e invite line, etc.), you can use your Export list “Votes For Current Round” to discuss with EVC how you want to reorder the PNMs in your Results page.</a:t>
            </a:r>
          </a:p>
          <a:p>
            <a:pPr marL="0" indent="0">
              <a:lnSpc>
                <a:spcPct val="100000"/>
              </a:lnSpc>
              <a:buFont typeface="Wingdings" pitchFamily="2" charset="2"/>
              <a:buNone/>
            </a:pPr>
            <a:endParaRPr lang="en-US" sz="700" dirty="0">
              <a:latin typeface="Arial" panose="020B0604020202020204" pitchFamily="34" charset="0"/>
              <a:cs typeface="Arial" panose="020B0604020202020204" pitchFamily="34" charset="0"/>
            </a:endParaRPr>
          </a:p>
          <a:p>
            <a:pPr marL="0" indent="0">
              <a:lnSpc>
                <a:spcPct val="100000"/>
              </a:lnSpc>
              <a:buFont typeface="Wingdings" pitchFamily="2" charset="2"/>
              <a:buNone/>
            </a:pPr>
            <a:r>
              <a:rPr lang="en-US" sz="700" dirty="0">
                <a:latin typeface="Arial" panose="020B0604020202020204" pitchFamily="34" charset="0"/>
                <a:cs typeface="Arial" panose="020B0604020202020204" pitchFamily="34" charset="0"/>
              </a:rPr>
              <a:t>For example, if you voted and discussed 10 PNMs during Additional Evaluations who all had the same/similar scores, but the invite line was drawn through them, you can look at the 10 PNMs on your Export list and view how the PNMs are now ordered after Additional Evaluations.</a:t>
            </a:r>
          </a:p>
          <a:p>
            <a:pPr marL="0" indent="0">
              <a:lnSpc>
                <a:spcPct val="100000"/>
              </a:lnSpc>
              <a:buFont typeface="Wingdings" pitchFamily="2" charset="2"/>
              <a:buNone/>
            </a:pPr>
            <a:endParaRPr lang="en-US" sz="700" dirty="0">
              <a:latin typeface="Arial" panose="020B0604020202020204" pitchFamily="34" charset="0"/>
              <a:cs typeface="Arial" panose="020B0604020202020204" pitchFamily="34" charset="0"/>
            </a:endParaRPr>
          </a:p>
          <a:p>
            <a:pPr marL="0" indent="0">
              <a:lnSpc>
                <a:spcPct val="100000"/>
              </a:lnSpc>
              <a:buFont typeface="Wingdings" pitchFamily="2" charset="2"/>
              <a:buNone/>
            </a:pPr>
            <a:r>
              <a:rPr lang="en-US" sz="700" dirty="0">
                <a:latin typeface="Arial" panose="020B0604020202020204" pitchFamily="34" charset="0"/>
                <a:cs typeface="Arial" panose="020B0604020202020204" pitchFamily="34" charset="0"/>
              </a:rPr>
              <a:t>Then, you can go back to your Results page and move the 10 PNMs to reflect the new order based off votes and discussion during </a:t>
            </a:r>
            <a:r>
              <a:rPr lang="en-US" sz="700">
                <a:latin typeface="Arial" panose="020B0604020202020204" pitchFamily="34" charset="0"/>
                <a:cs typeface="Arial" panose="020B0604020202020204" pitchFamily="34" charset="0"/>
              </a:rPr>
              <a:t>Additional Evaluations. </a:t>
            </a:r>
            <a:endParaRPr lang="en-US" sz="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2523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0C1FB34-B68A-45E4-B86B-412C78CF45C5}"/>
              </a:ext>
            </a:extLst>
          </p:cNvPr>
          <p:cNvPicPr>
            <a:picLocks noChangeAspect="1"/>
          </p:cNvPicPr>
          <p:nvPr/>
        </p:nvPicPr>
        <p:blipFill>
          <a:blip r:embed="rId3"/>
          <a:stretch>
            <a:fillRect/>
          </a:stretch>
        </p:blipFill>
        <p:spPr>
          <a:xfrm>
            <a:off x="325472" y="381000"/>
            <a:ext cx="3006655" cy="1461544"/>
          </a:xfrm>
          <a:prstGeom prst="rect">
            <a:avLst/>
          </a:prstGeom>
        </p:spPr>
      </p:pic>
    </p:spTree>
    <p:extLst>
      <p:ext uri="{BB962C8B-B14F-4D97-AF65-F5344CB8AC3E}">
        <p14:creationId xmlns:p14="http://schemas.microsoft.com/office/powerpoint/2010/main" val="1870670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E0920A4-DBFF-479B-A5DF-3AABFC198581}"/>
              </a:ext>
            </a:extLst>
          </p:cNvPr>
          <p:cNvPicPr>
            <a:picLocks noChangeAspect="1"/>
          </p:cNvPicPr>
          <p:nvPr/>
        </p:nvPicPr>
        <p:blipFill>
          <a:blip r:embed="rId2"/>
          <a:stretch>
            <a:fillRect/>
          </a:stretch>
        </p:blipFill>
        <p:spPr>
          <a:xfrm>
            <a:off x="1447800" y="380313"/>
            <a:ext cx="1978114" cy="1982574"/>
          </a:xfrm>
          <a:prstGeom prst="rect">
            <a:avLst/>
          </a:prstGeom>
        </p:spPr>
      </p:pic>
      <p:sp>
        <p:nvSpPr>
          <p:cNvPr id="3" name="TextBox 2">
            <a:extLst>
              <a:ext uri="{FF2B5EF4-FFF2-40B4-BE49-F238E27FC236}">
                <a16:creationId xmlns:a16="http://schemas.microsoft.com/office/drawing/2014/main" id="{8710C451-44CE-45B1-9979-74DC30310E7F}"/>
              </a:ext>
            </a:extLst>
          </p:cNvPr>
          <p:cNvSpPr txBox="1"/>
          <p:nvPr/>
        </p:nvSpPr>
        <p:spPr>
          <a:xfrm>
            <a:off x="152400" y="609600"/>
            <a:ext cx="990600" cy="646331"/>
          </a:xfrm>
          <a:prstGeom prst="rect">
            <a:avLst/>
          </a:prstGeom>
          <a:noFill/>
        </p:spPr>
        <p:txBody>
          <a:bodyPr wrap="square" rtlCol="0">
            <a:spAutoFit/>
          </a:bodyPr>
          <a:lstStyle/>
          <a:p>
            <a:pPr algn="l"/>
            <a:r>
              <a:rPr lang="en-US" sz="1200" dirty="0">
                <a:solidFill>
                  <a:srgbClr val="002060"/>
                </a:solidFill>
                <a:latin typeface="Impact" panose="020B0806030902050204" pitchFamily="34" charset="0"/>
              </a:rPr>
              <a:t>ADDITIONAL EVALUATIONS PROCESS</a:t>
            </a:r>
          </a:p>
        </p:txBody>
      </p:sp>
    </p:spTree>
    <p:extLst>
      <p:ext uri="{BB962C8B-B14F-4D97-AF65-F5344CB8AC3E}">
        <p14:creationId xmlns:p14="http://schemas.microsoft.com/office/powerpoint/2010/main" val="1220120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8BE427-E089-3642-B45B-64BC11B42AF7}"/>
              </a:ext>
            </a:extLst>
          </p:cNvPr>
          <p:cNvSpPr/>
          <p:nvPr/>
        </p:nvSpPr>
        <p:spPr>
          <a:xfrm>
            <a:off x="152400" y="304800"/>
            <a:ext cx="3352800" cy="1569660"/>
          </a:xfrm>
          <a:prstGeom prst="rect">
            <a:avLst/>
          </a:prstGeom>
        </p:spPr>
        <p:txBody>
          <a:bodyPr wrap="square">
            <a:spAutoFit/>
          </a:bodyPr>
          <a:lstStyle/>
          <a:p>
            <a:pPr>
              <a:spcAft>
                <a:spcPts val="600"/>
              </a:spcAft>
            </a:pPr>
            <a:r>
              <a:rPr lang="en-US" sz="1050" b="1" i="0" dirty="0">
                <a:solidFill>
                  <a:srgbClr val="DC948A"/>
                </a:solidFill>
                <a:effectLst/>
                <a:latin typeface="Georgia" panose="02040502050405020303" pitchFamily="18" charset="0"/>
              </a:rPr>
              <a:t>Step 1: EVC Determines Additional Evaluations Are Needed</a:t>
            </a:r>
            <a:endParaRPr lang="en-US" sz="1400" b="1" i="0" dirty="0">
              <a:solidFill>
                <a:srgbClr val="002060"/>
              </a:solidFill>
              <a:effectLst/>
              <a:latin typeface="Georgia" panose="02040502050405020303" pitchFamily="18" charset="0"/>
            </a:endParaRPr>
          </a:p>
          <a:p>
            <a:pPr marL="0" indent="0">
              <a:lnSpc>
                <a:spcPct val="100000"/>
              </a:lnSpc>
              <a:buFont typeface="Wingdings" pitchFamily="2" charset="2"/>
              <a:buNone/>
            </a:pPr>
            <a:r>
              <a:rPr lang="en-US" sz="700" dirty="0">
                <a:effectLst/>
                <a:latin typeface="Arial" panose="020B0604020202020204" pitchFamily="34" charset="0"/>
                <a:cs typeface="Arial" panose="020B0604020202020204" pitchFamily="34" charset="0"/>
              </a:rPr>
              <a:t>Some suggestions of when to use Additional Evaluations</a:t>
            </a:r>
          </a:p>
          <a:p>
            <a:pPr marL="0" indent="0">
              <a:lnSpc>
                <a:spcPct val="100000"/>
              </a:lnSpc>
              <a:buFont typeface="Wingdings" pitchFamily="2" charset="2"/>
              <a:buNone/>
            </a:pPr>
            <a:endParaRPr lang="en-US" sz="700" dirty="0">
              <a:effectLst/>
              <a:latin typeface="Arial" panose="020B0604020202020204" pitchFamily="34" charset="0"/>
              <a:cs typeface="Arial" panose="020B0604020202020204" pitchFamily="34" charset="0"/>
            </a:endParaRPr>
          </a:p>
          <a:p>
            <a:pPr marL="171450" indent="-171450">
              <a:lnSpc>
                <a:spcPct val="100000"/>
              </a:lnSpc>
              <a:buFont typeface="Wingdings" pitchFamily="2" charset="2"/>
              <a:buChar char="§"/>
            </a:pPr>
            <a:r>
              <a:rPr lang="en-US" sz="700" dirty="0">
                <a:effectLst/>
                <a:latin typeface="Arial" panose="020B0604020202020204" pitchFamily="34" charset="0"/>
                <a:cs typeface="Arial" panose="020B0604020202020204" pitchFamily="34" charset="0"/>
              </a:rPr>
              <a:t>PNMs with 0 votes</a:t>
            </a:r>
          </a:p>
          <a:p>
            <a:pPr marL="171450" indent="-171450">
              <a:lnSpc>
                <a:spcPct val="100000"/>
              </a:lnSpc>
              <a:buFont typeface="Wingdings" pitchFamily="2" charset="2"/>
              <a:buChar char="§"/>
            </a:pPr>
            <a:r>
              <a:rPr lang="en-US" sz="700" dirty="0">
                <a:latin typeface="Arial" panose="020B0604020202020204" pitchFamily="34" charset="0"/>
                <a:cs typeface="Arial" panose="020B0604020202020204" pitchFamily="34" charset="0"/>
              </a:rPr>
              <a:t>PNMs who came late or missed party</a:t>
            </a:r>
          </a:p>
          <a:p>
            <a:pPr marL="171450" indent="-171450">
              <a:lnSpc>
                <a:spcPct val="100000"/>
              </a:lnSpc>
              <a:buFont typeface="Wingdings" pitchFamily="2" charset="2"/>
              <a:buChar char="§"/>
            </a:pPr>
            <a:r>
              <a:rPr lang="en-US" sz="700" dirty="0">
                <a:effectLst/>
                <a:latin typeface="Arial" panose="020B0604020202020204" pitchFamily="34" charset="0"/>
                <a:cs typeface="Arial" panose="020B0604020202020204" pitchFamily="34" charset="0"/>
              </a:rPr>
              <a:t>PNMs with simi</a:t>
            </a:r>
            <a:r>
              <a:rPr lang="en-US" sz="700" dirty="0">
                <a:latin typeface="Arial" panose="020B0604020202020204" pitchFamily="34" charset="0"/>
                <a:cs typeface="Arial" panose="020B0604020202020204" pitchFamily="34" charset="0"/>
              </a:rPr>
              <a:t>lar names </a:t>
            </a:r>
          </a:p>
          <a:p>
            <a:pPr marL="171450" indent="-171450">
              <a:lnSpc>
                <a:spcPct val="100000"/>
              </a:lnSpc>
              <a:buFont typeface="Wingdings" pitchFamily="2" charset="2"/>
              <a:buChar char="§"/>
            </a:pPr>
            <a:r>
              <a:rPr lang="en-US" sz="700" dirty="0">
                <a:effectLst/>
                <a:latin typeface="Arial" panose="020B0604020202020204" pitchFamily="34" charset="0"/>
                <a:cs typeface="Arial" panose="020B0604020202020204" pitchFamily="34" charset="0"/>
              </a:rPr>
              <a:t>PNMs with mixed or drastically different scores</a:t>
            </a:r>
          </a:p>
          <a:p>
            <a:pPr marL="171450" indent="-171450">
              <a:lnSpc>
                <a:spcPct val="100000"/>
              </a:lnSpc>
              <a:buFont typeface="Wingdings" pitchFamily="2" charset="2"/>
              <a:buChar char="§"/>
            </a:pPr>
            <a:r>
              <a:rPr lang="en-US" sz="700" dirty="0">
                <a:latin typeface="Arial" panose="020B0604020202020204" pitchFamily="34" charset="0"/>
                <a:cs typeface="Arial" panose="020B0604020202020204" pitchFamily="34" charset="0"/>
              </a:rPr>
              <a:t>PNMs with similar scores that fall within the flex cutoffs </a:t>
            </a:r>
          </a:p>
          <a:p>
            <a:pPr marL="171450" indent="-171450">
              <a:lnSpc>
                <a:spcPct val="100000"/>
              </a:lnSpc>
              <a:buFont typeface="Wingdings" pitchFamily="2" charset="2"/>
              <a:buChar char="§"/>
            </a:pPr>
            <a:endParaRPr lang="en-US" sz="700" dirty="0">
              <a:effectLst/>
              <a:latin typeface="Arial" panose="020B0604020202020204" pitchFamily="34" charset="0"/>
              <a:cs typeface="Arial" panose="020B0604020202020204" pitchFamily="34" charset="0"/>
            </a:endParaRPr>
          </a:p>
          <a:p>
            <a:pPr>
              <a:lnSpc>
                <a:spcPct val="100000"/>
              </a:lnSpc>
            </a:pPr>
            <a:r>
              <a:rPr lang="en-US" sz="700" dirty="0">
                <a:effectLst/>
                <a:latin typeface="Arial" panose="020B0604020202020204" pitchFamily="34" charset="0"/>
                <a:cs typeface="Arial" panose="020B0604020202020204" pitchFamily="34" charset="0"/>
              </a:rPr>
              <a:t>Tip: Mark these PNMS throughout the day so you are ready to discuss them as soon as the events end for the day.</a:t>
            </a:r>
          </a:p>
        </p:txBody>
      </p:sp>
    </p:spTree>
    <p:extLst>
      <p:ext uri="{BB962C8B-B14F-4D97-AF65-F5344CB8AC3E}">
        <p14:creationId xmlns:p14="http://schemas.microsoft.com/office/powerpoint/2010/main" val="1209319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8BE427-E089-3642-B45B-64BC11B42AF7}"/>
              </a:ext>
            </a:extLst>
          </p:cNvPr>
          <p:cNvSpPr/>
          <p:nvPr/>
        </p:nvSpPr>
        <p:spPr>
          <a:xfrm>
            <a:off x="152400" y="304800"/>
            <a:ext cx="3352800" cy="1500411"/>
          </a:xfrm>
          <a:prstGeom prst="rect">
            <a:avLst/>
          </a:prstGeom>
        </p:spPr>
        <p:txBody>
          <a:bodyPr wrap="square">
            <a:spAutoFit/>
          </a:bodyPr>
          <a:lstStyle/>
          <a:p>
            <a:pPr>
              <a:spcAft>
                <a:spcPts val="600"/>
              </a:spcAft>
            </a:pPr>
            <a:r>
              <a:rPr lang="en-US" sz="1050" b="1" i="0" dirty="0">
                <a:solidFill>
                  <a:srgbClr val="DC948A"/>
                </a:solidFill>
                <a:effectLst/>
                <a:latin typeface="Georgia" panose="02040502050405020303" pitchFamily="18" charset="0"/>
              </a:rPr>
              <a:t>Step 2: EVC Sets Up </a:t>
            </a:r>
            <a:r>
              <a:rPr lang="en-US" sz="1050" b="1" i="1" dirty="0">
                <a:solidFill>
                  <a:srgbClr val="DC948A"/>
                </a:solidFill>
                <a:effectLst/>
                <a:latin typeface="Georgia" panose="02040502050405020303" pitchFamily="18" charset="0"/>
              </a:rPr>
              <a:t>Additional Evaluations </a:t>
            </a:r>
            <a:r>
              <a:rPr lang="en-US" sz="1050" b="1" i="0" dirty="0">
                <a:solidFill>
                  <a:srgbClr val="DC948A"/>
                </a:solidFill>
                <a:effectLst/>
                <a:latin typeface="Georgia" panose="02040502050405020303" pitchFamily="18" charset="0"/>
              </a:rPr>
              <a:t>Round In MYVOTE</a:t>
            </a:r>
          </a:p>
          <a:p>
            <a:pPr>
              <a:spcAft>
                <a:spcPts val="600"/>
              </a:spcAft>
            </a:pPr>
            <a:endParaRPr lang="en-US" sz="1050" b="1" dirty="0">
              <a:solidFill>
                <a:srgbClr val="DC948A"/>
              </a:solidFill>
              <a:latin typeface="Georgia" panose="02040502050405020303" pitchFamily="18" charset="0"/>
              <a:cs typeface="Arial" panose="020B0604020202020204" pitchFamily="34" charset="0"/>
            </a:endParaRPr>
          </a:p>
          <a:p>
            <a:pPr>
              <a:spcAft>
                <a:spcPts val="600"/>
              </a:spcAft>
            </a:pPr>
            <a:endParaRPr lang="en-US" sz="1050" b="1" dirty="0">
              <a:solidFill>
                <a:srgbClr val="DC948A"/>
              </a:solidFill>
              <a:effectLst/>
              <a:latin typeface="Georgia" panose="02040502050405020303" pitchFamily="18" charset="0"/>
              <a:cs typeface="Arial" panose="020B0604020202020204" pitchFamily="34" charset="0"/>
            </a:endParaRPr>
          </a:p>
          <a:p>
            <a:pPr>
              <a:spcAft>
                <a:spcPts val="600"/>
              </a:spcAft>
            </a:pPr>
            <a:endParaRPr lang="en-US" sz="1050" b="1" dirty="0">
              <a:solidFill>
                <a:srgbClr val="DC948A"/>
              </a:solidFill>
              <a:latin typeface="Georgia" panose="02040502050405020303" pitchFamily="18" charset="0"/>
              <a:cs typeface="Arial" panose="020B0604020202020204" pitchFamily="34" charset="0"/>
            </a:endParaRPr>
          </a:p>
          <a:p>
            <a:pPr>
              <a:spcAft>
                <a:spcPts val="600"/>
              </a:spcAft>
            </a:pPr>
            <a:endParaRPr lang="en-US" sz="700" dirty="0">
              <a:effectLst/>
              <a:latin typeface="Arial" panose="020B0604020202020204" pitchFamily="34" charset="0"/>
              <a:cs typeface="Arial" panose="020B0604020202020204" pitchFamily="34" charset="0"/>
            </a:endParaRPr>
          </a:p>
          <a:p>
            <a:pPr>
              <a:lnSpc>
                <a:spcPct val="100000"/>
              </a:lnSpc>
            </a:pPr>
            <a:r>
              <a:rPr lang="en-US" sz="700" dirty="0">
                <a:effectLst/>
                <a:latin typeface="Arial" panose="020B0604020202020204" pitchFamily="34" charset="0"/>
                <a:cs typeface="Arial" panose="020B0604020202020204" pitchFamily="34" charset="0"/>
              </a:rPr>
              <a:t>Go to Settings&gt;Rounds&gt;Add Round</a:t>
            </a:r>
          </a:p>
        </p:txBody>
      </p:sp>
      <p:pic>
        <p:nvPicPr>
          <p:cNvPr id="3" name="Picture 2">
            <a:extLst>
              <a:ext uri="{FF2B5EF4-FFF2-40B4-BE49-F238E27FC236}">
                <a16:creationId xmlns:a16="http://schemas.microsoft.com/office/drawing/2014/main" id="{2B03350C-D365-4B95-AE83-3B3A56A5A84E}"/>
              </a:ext>
            </a:extLst>
          </p:cNvPr>
          <p:cNvPicPr>
            <a:picLocks noChangeAspect="1"/>
          </p:cNvPicPr>
          <p:nvPr/>
        </p:nvPicPr>
        <p:blipFill>
          <a:blip r:embed="rId3"/>
          <a:stretch>
            <a:fillRect/>
          </a:stretch>
        </p:blipFill>
        <p:spPr>
          <a:xfrm>
            <a:off x="204316" y="762000"/>
            <a:ext cx="3248967" cy="794532"/>
          </a:xfrm>
          <a:prstGeom prst="rect">
            <a:avLst/>
          </a:prstGeom>
        </p:spPr>
      </p:pic>
    </p:spTree>
    <p:extLst>
      <p:ext uri="{BB962C8B-B14F-4D97-AF65-F5344CB8AC3E}">
        <p14:creationId xmlns:p14="http://schemas.microsoft.com/office/powerpoint/2010/main" val="3773704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8BE427-E089-3642-B45B-64BC11B42AF7}"/>
              </a:ext>
            </a:extLst>
          </p:cNvPr>
          <p:cNvSpPr/>
          <p:nvPr/>
        </p:nvSpPr>
        <p:spPr>
          <a:xfrm>
            <a:off x="152400" y="304800"/>
            <a:ext cx="3352800" cy="2015936"/>
          </a:xfrm>
          <a:prstGeom prst="rect">
            <a:avLst/>
          </a:prstGeom>
        </p:spPr>
        <p:txBody>
          <a:bodyPr wrap="square">
            <a:spAutoFit/>
          </a:bodyPr>
          <a:lstStyle/>
          <a:p>
            <a:pPr>
              <a:spcAft>
                <a:spcPts val="600"/>
              </a:spcAft>
            </a:pPr>
            <a:r>
              <a:rPr lang="en-US" sz="1050" b="1" i="0" dirty="0">
                <a:solidFill>
                  <a:srgbClr val="DC948A"/>
                </a:solidFill>
                <a:effectLst/>
                <a:latin typeface="Georgia" panose="02040502050405020303" pitchFamily="18" charset="0"/>
              </a:rPr>
              <a:t>Step 2: EVC Sets Up </a:t>
            </a:r>
            <a:r>
              <a:rPr lang="en-US" sz="1050" b="1" i="1" dirty="0">
                <a:solidFill>
                  <a:srgbClr val="DC948A"/>
                </a:solidFill>
                <a:effectLst/>
                <a:latin typeface="Georgia" panose="02040502050405020303" pitchFamily="18" charset="0"/>
              </a:rPr>
              <a:t>Additional Evaluations </a:t>
            </a:r>
            <a:r>
              <a:rPr lang="en-US" sz="1050" b="1" i="0" dirty="0">
                <a:solidFill>
                  <a:srgbClr val="DC948A"/>
                </a:solidFill>
                <a:effectLst/>
                <a:latin typeface="Georgia" panose="02040502050405020303" pitchFamily="18" charset="0"/>
              </a:rPr>
              <a:t>Round In MYVOTE</a:t>
            </a:r>
          </a:p>
          <a:p>
            <a:pPr>
              <a:spcAft>
                <a:spcPts val="600"/>
              </a:spcAft>
            </a:pPr>
            <a:endParaRPr lang="en-US" sz="1050" b="1" dirty="0">
              <a:solidFill>
                <a:srgbClr val="DC948A"/>
              </a:solidFill>
              <a:latin typeface="Georgia" panose="02040502050405020303" pitchFamily="18" charset="0"/>
              <a:cs typeface="Arial" panose="020B0604020202020204" pitchFamily="34" charset="0"/>
            </a:endParaRPr>
          </a:p>
          <a:p>
            <a:pPr>
              <a:spcAft>
                <a:spcPts val="600"/>
              </a:spcAft>
            </a:pPr>
            <a:endParaRPr lang="en-US" sz="1050" b="1" dirty="0">
              <a:solidFill>
                <a:srgbClr val="DC948A"/>
              </a:solidFill>
              <a:effectLst/>
              <a:latin typeface="Georgia" panose="02040502050405020303" pitchFamily="18" charset="0"/>
              <a:cs typeface="Arial" panose="020B0604020202020204" pitchFamily="34" charset="0"/>
            </a:endParaRPr>
          </a:p>
          <a:p>
            <a:pPr>
              <a:spcAft>
                <a:spcPts val="600"/>
              </a:spcAft>
            </a:pPr>
            <a:endParaRPr lang="en-US" sz="700" dirty="0">
              <a:effectLst/>
              <a:latin typeface="Arial" panose="020B0604020202020204" pitchFamily="34" charset="0"/>
              <a:cs typeface="Arial" panose="020B0604020202020204" pitchFamily="34" charset="0"/>
            </a:endParaRPr>
          </a:p>
          <a:p>
            <a:pPr>
              <a:lnSpc>
                <a:spcPct val="100000"/>
              </a:lnSpc>
            </a:pPr>
            <a:r>
              <a:rPr lang="en-US" sz="700" dirty="0">
                <a:effectLst/>
                <a:latin typeface="Arial" panose="020B0604020202020204" pitchFamily="34" charset="0"/>
                <a:cs typeface="Arial" panose="020B0604020202020204" pitchFamily="34" charset="0"/>
              </a:rPr>
              <a:t>Set the Round Type to “Invitation” and rename the Round Name “Additional Evaluations.” Keep the Events set to open.</a:t>
            </a:r>
          </a:p>
          <a:p>
            <a:pPr>
              <a:lnSpc>
                <a:spcPct val="100000"/>
              </a:lnSpc>
            </a:pPr>
            <a:endParaRPr lang="en-US" sz="700" dirty="0">
              <a:latin typeface="Arial" panose="020B0604020202020204" pitchFamily="34" charset="0"/>
              <a:cs typeface="Arial" panose="020B0604020202020204" pitchFamily="34" charset="0"/>
            </a:endParaRPr>
          </a:p>
          <a:p>
            <a:pPr>
              <a:lnSpc>
                <a:spcPct val="100000"/>
              </a:lnSpc>
            </a:pPr>
            <a:r>
              <a:rPr lang="en-US" sz="700" dirty="0">
                <a:effectLst/>
                <a:latin typeface="Arial" panose="020B0604020202020204" pitchFamily="34" charset="0"/>
                <a:cs typeface="Arial" panose="020B0604020202020204" pitchFamily="34" charset="0"/>
              </a:rPr>
              <a:t>	Note: If you are a Campus Director chapter, you must 	have the Invitation round listed AFTER </a:t>
            </a:r>
            <a:r>
              <a:rPr lang="en-US" sz="700" dirty="0">
                <a:latin typeface="Arial" panose="020B0604020202020204" pitchFamily="34" charset="0"/>
                <a:cs typeface="Arial" panose="020B0604020202020204" pitchFamily="34" charset="0"/>
              </a:rPr>
              <a:t>your preference 	round. You can still vote on this round before preference, 	but this ensures Campus Director does not sync to this 	round. </a:t>
            </a:r>
            <a:r>
              <a:rPr lang="en-US" sz="700" dirty="0">
                <a:effectLst/>
                <a:latin typeface="Arial" panose="020B0604020202020204" pitchFamily="34" charset="0"/>
                <a:cs typeface="Arial" panose="020B0604020202020204" pitchFamily="34" charset="0"/>
              </a:rPr>
              <a:t> </a:t>
            </a:r>
          </a:p>
        </p:txBody>
      </p:sp>
      <p:pic>
        <p:nvPicPr>
          <p:cNvPr id="4" name="Picture 3">
            <a:extLst>
              <a:ext uri="{FF2B5EF4-FFF2-40B4-BE49-F238E27FC236}">
                <a16:creationId xmlns:a16="http://schemas.microsoft.com/office/drawing/2014/main" id="{FE0DE735-146D-426A-8C04-9287486BBFC2}"/>
              </a:ext>
            </a:extLst>
          </p:cNvPr>
          <p:cNvPicPr>
            <a:picLocks noChangeAspect="1"/>
          </p:cNvPicPr>
          <p:nvPr/>
        </p:nvPicPr>
        <p:blipFill>
          <a:blip r:embed="rId3"/>
          <a:stretch>
            <a:fillRect/>
          </a:stretch>
        </p:blipFill>
        <p:spPr>
          <a:xfrm>
            <a:off x="114300" y="837556"/>
            <a:ext cx="3429000" cy="434898"/>
          </a:xfrm>
          <a:prstGeom prst="rect">
            <a:avLst/>
          </a:prstGeom>
        </p:spPr>
      </p:pic>
    </p:spTree>
    <p:extLst>
      <p:ext uri="{BB962C8B-B14F-4D97-AF65-F5344CB8AC3E}">
        <p14:creationId xmlns:p14="http://schemas.microsoft.com/office/powerpoint/2010/main" val="2351759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8BE427-E089-3642-B45B-64BC11B42AF7}"/>
              </a:ext>
            </a:extLst>
          </p:cNvPr>
          <p:cNvSpPr/>
          <p:nvPr/>
        </p:nvSpPr>
        <p:spPr>
          <a:xfrm>
            <a:off x="152400" y="304800"/>
            <a:ext cx="3352800" cy="1077218"/>
          </a:xfrm>
          <a:prstGeom prst="rect">
            <a:avLst/>
          </a:prstGeom>
        </p:spPr>
        <p:txBody>
          <a:bodyPr wrap="square">
            <a:spAutoFit/>
          </a:bodyPr>
          <a:lstStyle/>
          <a:p>
            <a:pPr>
              <a:spcAft>
                <a:spcPts val="600"/>
              </a:spcAft>
            </a:pPr>
            <a:r>
              <a:rPr lang="en-US" sz="1050" b="1" i="0" dirty="0">
                <a:solidFill>
                  <a:srgbClr val="DC948A"/>
                </a:solidFill>
                <a:effectLst/>
                <a:latin typeface="Georgia" panose="02040502050405020303" pitchFamily="18" charset="0"/>
              </a:rPr>
              <a:t>Step 3: EVC Brings First PNM Profile Forward To Chapter</a:t>
            </a:r>
          </a:p>
          <a:p>
            <a:pPr>
              <a:spcAft>
                <a:spcPts val="600"/>
              </a:spcAft>
            </a:pPr>
            <a:endParaRPr lang="en-US" sz="1050" b="1" dirty="0">
              <a:solidFill>
                <a:srgbClr val="DC948A"/>
              </a:solidFill>
              <a:latin typeface="Georgia" panose="02040502050405020303" pitchFamily="18" charset="0"/>
              <a:cs typeface="Arial" panose="020B0604020202020204" pitchFamily="34" charset="0"/>
            </a:endParaRPr>
          </a:p>
          <a:p>
            <a:pPr>
              <a:spcAft>
                <a:spcPts val="600"/>
              </a:spcAft>
            </a:pPr>
            <a:endParaRPr lang="en-US" sz="1050" b="1" dirty="0">
              <a:solidFill>
                <a:srgbClr val="DC948A"/>
              </a:solidFill>
              <a:effectLst/>
              <a:latin typeface="Georgia" panose="02040502050405020303" pitchFamily="18" charset="0"/>
              <a:cs typeface="Arial" panose="020B0604020202020204" pitchFamily="34" charset="0"/>
            </a:endParaRPr>
          </a:p>
          <a:p>
            <a:pPr>
              <a:spcAft>
                <a:spcPts val="600"/>
              </a:spcAft>
            </a:pPr>
            <a:endParaRPr lang="en-US" sz="700" dirty="0">
              <a:effectLst/>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508F6D67-3E58-4C64-818C-CBBFFDA8B441}"/>
              </a:ext>
            </a:extLst>
          </p:cNvPr>
          <p:cNvPicPr>
            <a:picLocks noChangeAspect="1"/>
          </p:cNvPicPr>
          <p:nvPr/>
        </p:nvPicPr>
        <p:blipFill>
          <a:blip r:embed="rId3"/>
          <a:stretch>
            <a:fillRect/>
          </a:stretch>
        </p:blipFill>
        <p:spPr>
          <a:xfrm>
            <a:off x="1515122" y="609600"/>
            <a:ext cx="1954909" cy="1453432"/>
          </a:xfrm>
          <a:prstGeom prst="rect">
            <a:avLst/>
          </a:prstGeom>
        </p:spPr>
      </p:pic>
      <p:sp>
        <p:nvSpPr>
          <p:cNvPr id="5" name="TextBox 4">
            <a:extLst>
              <a:ext uri="{FF2B5EF4-FFF2-40B4-BE49-F238E27FC236}">
                <a16:creationId xmlns:a16="http://schemas.microsoft.com/office/drawing/2014/main" id="{85C87BCC-2DFD-4CFF-A4F0-56A956477F96}"/>
              </a:ext>
            </a:extLst>
          </p:cNvPr>
          <p:cNvSpPr txBox="1"/>
          <p:nvPr/>
        </p:nvSpPr>
        <p:spPr>
          <a:xfrm>
            <a:off x="76200" y="685800"/>
            <a:ext cx="1295400" cy="1107996"/>
          </a:xfrm>
          <a:prstGeom prst="rect">
            <a:avLst/>
          </a:prstGeom>
          <a:noFill/>
        </p:spPr>
        <p:txBody>
          <a:bodyPr wrap="square" rtlCol="0">
            <a:spAutoFit/>
          </a:bodyPr>
          <a:lstStyle/>
          <a:p>
            <a:pPr marL="171450" indent="-171450">
              <a:buFont typeface="Arial" panose="020B0604020202020204" pitchFamily="34" charset="0"/>
              <a:buChar char="•"/>
            </a:pPr>
            <a:r>
              <a:rPr kumimoji="0" lang="en-US" sz="600" b="0" i="0" u="none" strike="noStrike" kern="1200" cap="none" spc="0" normalizeH="0" baseline="0" noProof="0" dirty="0">
                <a:ln>
                  <a:noFill/>
                </a:ln>
                <a:solidFill>
                  <a:srgbClr val="00205B"/>
                </a:solidFill>
                <a:effectLst/>
                <a:uLnTx/>
                <a:uFillTx/>
                <a:latin typeface="Arial" panose="020B0604020202020204" pitchFamily="34" charset="0"/>
                <a:ea typeface="+mn-ea"/>
                <a:cs typeface="Arial" panose="020B0604020202020204" pitchFamily="34" charset="0"/>
              </a:rPr>
              <a:t>What’s On the Card</a:t>
            </a:r>
          </a:p>
          <a:p>
            <a:r>
              <a:rPr lang="en-US" sz="600" dirty="0">
                <a:solidFill>
                  <a:srgbClr val="00205B"/>
                </a:solidFill>
                <a:latin typeface="Arial" panose="020B0604020202020204" pitchFamily="34" charset="0"/>
                <a:cs typeface="Arial" panose="020B0604020202020204" pitchFamily="34" charset="0"/>
              </a:rPr>
              <a:t>Other PNM profile information could be displayed here such as activities and interests.</a:t>
            </a:r>
          </a:p>
          <a:p>
            <a:pPr marL="171450" indent="-171450">
              <a:buFont typeface="Arial" panose="020B0604020202020204" pitchFamily="34" charset="0"/>
              <a:buChar char="•"/>
            </a:pPr>
            <a:r>
              <a:rPr lang="en-US" sz="600" dirty="0">
                <a:solidFill>
                  <a:srgbClr val="00205B"/>
                </a:solidFill>
                <a:latin typeface="Arial" panose="020B0604020202020204" pitchFamily="34" charset="0"/>
                <a:cs typeface="Arial" panose="020B0604020202020204" pitchFamily="34" charset="0"/>
              </a:rPr>
              <a:t>Remember: hide confidential information like GPA</a:t>
            </a:r>
          </a:p>
          <a:p>
            <a:pPr marL="171450" indent="-171450">
              <a:buFont typeface="Arial" panose="020B0604020202020204" pitchFamily="34" charset="0"/>
              <a:buChar char="•"/>
            </a:pPr>
            <a:r>
              <a:rPr lang="en-US" sz="600" dirty="0">
                <a:solidFill>
                  <a:srgbClr val="00205B"/>
                </a:solidFill>
                <a:latin typeface="Arial" panose="020B0604020202020204" pitchFamily="34" charset="0"/>
                <a:cs typeface="Arial" panose="020B0604020202020204" pitchFamily="34" charset="0"/>
              </a:rPr>
              <a:t>Order: director of recruitment records can configure order the info is displayed (refer to arrow)</a:t>
            </a:r>
          </a:p>
        </p:txBody>
      </p:sp>
      <p:pic>
        <p:nvPicPr>
          <p:cNvPr id="6" name="Picture 5">
            <a:extLst>
              <a:ext uri="{FF2B5EF4-FFF2-40B4-BE49-F238E27FC236}">
                <a16:creationId xmlns:a16="http://schemas.microsoft.com/office/drawing/2014/main" id="{D7F7E484-B8C1-4955-8FE3-DEBEF785C576}"/>
              </a:ext>
            </a:extLst>
          </p:cNvPr>
          <p:cNvPicPr>
            <a:picLocks noChangeAspect="1"/>
          </p:cNvPicPr>
          <p:nvPr/>
        </p:nvPicPr>
        <p:blipFill>
          <a:blip r:embed="rId4"/>
          <a:stretch>
            <a:fillRect/>
          </a:stretch>
        </p:blipFill>
        <p:spPr>
          <a:xfrm rot="5400000">
            <a:off x="2810832" y="1828527"/>
            <a:ext cx="525828" cy="203892"/>
          </a:xfrm>
          <a:prstGeom prst="rect">
            <a:avLst/>
          </a:prstGeom>
        </p:spPr>
      </p:pic>
      <p:sp>
        <p:nvSpPr>
          <p:cNvPr id="7" name="TextBox 6">
            <a:extLst>
              <a:ext uri="{FF2B5EF4-FFF2-40B4-BE49-F238E27FC236}">
                <a16:creationId xmlns:a16="http://schemas.microsoft.com/office/drawing/2014/main" id="{3F35DA5D-72BB-4E6D-9B63-243EC9F9ADA6}"/>
              </a:ext>
            </a:extLst>
          </p:cNvPr>
          <p:cNvSpPr txBox="1"/>
          <p:nvPr/>
        </p:nvSpPr>
        <p:spPr>
          <a:xfrm>
            <a:off x="1066800" y="2253734"/>
            <a:ext cx="1905000" cy="461665"/>
          </a:xfrm>
          <a:prstGeom prst="rect">
            <a:avLst/>
          </a:prstGeom>
          <a:noFill/>
        </p:spPr>
        <p:txBody>
          <a:bodyPr wrap="square" rtlCol="0">
            <a:spAutoFit/>
          </a:bodyPr>
          <a:lstStyle/>
          <a:p>
            <a:r>
              <a:rPr kumimoji="0" lang="en-US" sz="600" b="0" i="0" u="none" strike="noStrike" kern="1200" cap="none" spc="0" normalizeH="0" baseline="0" noProof="0" dirty="0">
                <a:ln>
                  <a:noFill/>
                </a:ln>
                <a:solidFill>
                  <a:srgbClr val="00205B"/>
                </a:solidFill>
                <a:effectLst/>
                <a:uLnTx/>
                <a:uFillTx/>
                <a:latin typeface="Arial" panose="020B0604020202020204" pitchFamily="34" charset="0"/>
                <a:ea typeface="+mn-ea"/>
                <a:cs typeface="Arial" panose="020B0604020202020204" pitchFamily="34" charset="0"/>
              </a:rPr>
              <a:t>NOTE: Be sure you log in to a Voting Member account, so you don’t share your screen for members to view GPA, votes, and other sensitive information. </a:t>
            </a:r>
            <a:endParaRPr lang="en-US" dirty="0"/>
          </a:p>
        </p:txBody>
      </p:sp>
    </p:spTree>
    <p:extLst>
      <p:ext uri="{BB962C8B-B14F-4D97-AF65-F5344CB8AC3E}">
        <p14:creationId xmlns:p14="http://schemas.microsoft.com/office/powerpoint/2010/main" val="2159562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8BE427-E089-3642-B45B-64BC11B42AF7}"/>
              </a:ext>
            </a:extLst>
          </p:cNvPr>
          <p:cNvSpPr/>
          <p:nvPr/>
        </p:nvSpPr>
        <p:spPr>
          <a:xfrm>
            <a:off x="152400" y="304800"/>
            <a:ext cx="3352800" cy="1246495"/>
          </a:xfrm>
          <a:prstGeom prst="rect">
            <a:avLst/>
          </a:prstGeom>
        </p:spPr>
        <p:txBody>
          <a:bodyPr wrap="square">
            <a:spAutoFit/>
          </a:bodyPr>
          <a:lstStyle/>
          <a:p>
            <a:pPr>
              <a:spcAft>
                <a:spcPts val="600"/>
              </a:spcAft>
            </a:pPr>
            <a:r>
              <a:rPr lang="en-US" sz="1050" b="1" i="0" dirty="0">
                <a:solidFill>
                  <a:srgbClr val="DC948A"/>
                </a:solidFill>
                <a:effectLst/>
                <a:latin typeface="Georgia" panose="02040502050405020303" pitchFamily="18" charset="0"/>
              </a:rPr>
              <a:t>Step 4: Up to Three Members Speak On the PNM’s Behalf – Who Should Speak</a:t>
            </a:r>
            <a:endParaRPr lang="en-US" sz="1400" b="1" i="0" dirty="0">
              <a:solidFill>
                <a:srgbClr val="002060"/>
              </a:solidFill>
              <a:effectLst/>
              <a:latin typeface="Georgia" panose="02040502050405020303" pitchFamily="18" charset="0"/>
            </a:endParaRPr>
          </a:p>
          <a:p>
            <a:pPr marL="0" indent="0">
              <a:lnSpc>
                <a:spcPct val="100000"/>
              </a:lnSpc>
              <a:buFont typeface="Wingdings" pitchFamily="2" charset="2"/>
              <a:buNone/>
            </a:pPr>
            <a:r>
              <a:rPr lang="en-US" sz="700" dirty="0">
                <a:effectLst/>
                <a:latin typeface="Arial" panose="020B0604020202020204" pitchFamily="34" charset="0"/>
                <a:cs typeface="Arial" panose="020B0604020202020204" pitchFamily="34" charset="0"/>
              </a:rPr>
              <a:t>Who can speak?</a:t>
            </a:r>
          </a:p>
          <a:p>
            <a:pPr marL="0" indent="0">
              <a:lnSpc>
                <a:spcPct val="100000"/>
              </a:lnSpc>
              <a:buFont typeface="Wingdings" pitchFamily="2" charset="2"/>
              <a:buNone/>
            </a:pPr>
            <a:endParaRPr lang="en-US" sz="700" dirty="0">
              <a:latin typeface="Arial" panose="020B0604020202020204" pitchFamily="34" charset="0"/>
              <a:cs typeface="Arial" panose="020B0604020202020204" pitchFamily="34" charset="0"/>
            </a:endParaRPr>
          </a:p>
          <a:p>
            <a:pPr marL="171450" indent="-171450">
              <a:lnSpc>
                <a:spcPct val="100000"/>
              </a:lnSpc>
              <a:buFont typeface="Arial" panose="020B0604020202020204" pitchFamily="34" charset="0"/>
              <a:buChar char="•"/>
            </a:pPr>
            <a:r>
              <a:rPr lang="en-US" sz="700" dirty="0">
                <a:effectLst/>
                <a:latin typeface="Arial" panose="020B0604020202020204" pitchFamily="34" charset="0"/>
                <a:cs typeface="Arial" panose="020B0604020202020204" pitchFamily="34" charset="0"/>
              </a:rPr>
              <a:t>Anyone who has spoken to the PNM or a member who has previously known the PNM prior to recruitment.</a:t>
            </a:r>
          </a:p>
          <a:p>
            <a:pPr marL="171450" indent="-171450">
              <a:lnSpc>
                <a:spcPct val="100000"/>
              </a:lnSpc>
              <a:buFont typeface="Arial" panose="020B0604020202020204" pitchFamily="34" charset="0"/>
              <a:buChar char="•"/>
            </a:pPr>
            <a:r>
              <a:rPr lang="en-US" sz="700" dirty="0">
                <a:latin typeface="Arial" panose="020B0604020202020204" pitchFamily="34" charset="0"/>
                <a:cs typeface="Arial" panose="020B0604020202020204" pitchFamily="34" charset="0"/>
              </a:rPr>
              <a:t>This is an opportunity for someone who knew her before but has not had the chance to talk to her during recruitment to speak on her behalf.</a:t>
            </a:r>
          </a:p>
          <a:p>
            <a:pPr marL="171450" indent="-171450">
              <a:lnSpc>
                <a:spcPct val="100000"/>
              </a:lnSpc>
              <a:buFont typeface="Arial" panose="020B0604020202020204" pitchFamily="34" charset="0"/>
              <a:buChar char="•"/>
            </a:pPr>
            <a:r>
              <a:rPr lang="en-US" sz="700" dirty="0">
                <a:effectLst/>
                <a:latin typeface="Arial" panose="020B0604020202020204" pitchFamily="34" charset="0"/>
                <a:cs typeface="Arial" panose="020B0604020202020204" pitchFamily="34" charset="0"/>
              </a:rPr>
              <a:t>Any member regardless </a:t>
            </a:r>
            <a:r>
              <a:rPr lang="en-US" sz="700" dirty="0">
                <a:latin typeface="Arial" panose="020B0604020202020204" pitchFamily="34" charset="0"/>
                <a:cs typeface="Arial" panose="020B0604020202020204" pitchFamily="34" charset="0"/>
              </a:rPr>
              <a:t>of whether she is in good standing or not. </a:t>
            </a:r>
            <a:endParaRPr lang="en-US" sz="7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0389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8BE427-E089-3642-B45B-64BC11B42AF7}"/>
              </a:ext>
            </a:extLst>
          </p:cNvPr>
          <p:cNvSpPr/>
          <p:nvPr/>
        </p:nvSpPr>
        <p:spPr>
          <a:xfrm>
            <a:off x="152400" y="304800"/>
            <a:ext cx="3352800" cy="1338828"/>
          </a:xfrm>
          <a:prstGeom prst="rect">
            <a:avLst/>
          </a:prstGeom>
        </p:spPr>
        <p:txBody>
          <a:bodyPr wrap="square">
            <a:spAutoFit/>
          </a:bodyPr>
          <a:lstStyle/>
          <a:p>
            <a:pPr>
              <a:spcAft>
                <a:spcPts val="600"/>
              </a:spcAft>
            </a:pPr>
            <a:r>
              <a:rPr lang="en-US" sz="1050" b="1" i="0" dirty="0">
                <a:solidFill>
                  <a:srgbClr val="DC948A"/>
                </a:solidFill>
                <a:effectLst/>
                <a:latin typeface="Georgia" panose="02040502050405020303" pitchFamily="18" charset="0"/>
              </a:rPr>
              <a:t>Step 4: Up to Three Members Speak On the PNM’s Behalf – What Should They Say?</a:t>
            </a:r>
            <a:endParaRPr lang="en-US" sz="1400" b="1" i="0" dirty="0">
              <a:solidFill>
                <a:srgbClr val="002060"/>
              </a:solidFill>
              <a:effectLst/>
              <a:latin typeface="Georgia" panose="02040502050405020303" pitchFamily="18" charset="0"/>
            </a:endParaRPr>
          </a:p>
          <a:p>
            <a:pPr marL="0" indent="0">
              <a:lnSpc>
                <a:spcPct val="100000"/>
              </a:lnSpc>
              <a:buFont typeface="Wingdings" pitchFamily="2" charset="2"/>
              <a:buNone/>
            </a:pPr>
            <a:r>
              <a:rPr lang="en-US" sz="600" dirty="0">
                <a:effectLst/>
                <a:latin typeface="Arial" panose="020B0604020202020204" pitchFamily="34" charset="0"/>
                <a:cs typeface="Arial" panose="020B0604020202020204" pitchFamily="34" charset="0"/>
              </a:rPr>
              <a:t>What should they say?</a:t>
            </a:r>
          </a:p>
          <a:p>
            <a:pPr marL="0" indent="0">
              <a:lnSpc>
                <a:spcPct val="100000"/>
              </a:lnSpc>
              <a:buFont typeface="Wingdings" pitchFamily="2" charset="2"/>
              <a:buNone/>
            </a:pPr>
            <a:endParaRPr lang="en-US" sz="600" dirty="0">
              <a:latin typeface="Arial" panose="020B0604020202020204" pitchFamily="34" charset="0"/>
              <a:cs typeface="Arial" panose="020B0604020202020204" pitchFamily="34" charset="0"/>
            </a:endParaRPr>
          </a:p>
          <a:p>
            <a:pPr marL="171450" indent="-171450">
              <a:lnSpc>
                <a:spcPct val="100000"/>
              </a:lnSpc>
              <a:buFont typeface="Arial" panose="020B0604020202020204" pitchFamily="34" charset="0"/>
              <a:buChar char="•"/>
            </a:pPr>
            <a:r>
              <a:rPr lang="en-US" sz="600" dirty="0">
                <a:effectLst/>
                <a:latin typeface="Arial" panose="020B0604020202020204" pitchFamily="34" charset="0"/>
                <a:cs typeface="Arial" panose="020B0604020202020204" pitchFamily="34" charset="0"/>
              </a:rPr>
              <a:t>The member should speak about her own experience with the PNM prior to or during recruitment.</a:t>
            </a:r>
          </a:p>
          <a:p>
            <a:pPr marL="171450" indent="-171450">
              <a:lnSpc>
                <a:spcPct val="100000"/>
              </a:lnSpc>
              <a:buFont typeface="Arial" panose="020B0604020202020204" pitchFamily="34" charset="0"/>
              <a:buChar char="•"/>
            </a:pPr>
            <a:r>
              <a:rPr lang="en-US" sz="600" dirty="0">
                <a:latin typeface="Arial" panose="020B0604020202020204" pitchFamily="34" charset="0"/>
                <a:cs typeface="Arial" panose="020B0604020202020204" pitchFamily="34" charset="0"/>
              </a:rPr>
              <a:t>Adjectives are a good place to start, but this should dive deeper.</a:t>
            </a:r>
          </a:p>
          <a:p>
            <a:pPr marL="628650" lvl="1" indent="-171450">
              <a:buFont typeface="Arial" panose="020B0604020202020204" pitchFamily="34" charset="0"/>
              <a:buChar char="•"/>
            </a:pPr>
            <a:r>
              <a:rPr lang="en-US" sz="600" dirty="0">
                <a:latin typeface="Arial" panose="020B0604020202020204" pitchFamily="34" charset="0"/>
                <a:cs typeface="Arial" panose="020B0604020202020204" pitchFamily="34" charset="0"/>
              </a:rPr>
              <a:t>How do you know that she is philanthropic?</a:t>
            </a:r>
          </a:p>
          <a:p>
            <a:pPr marL="628650" lvl="1" indent="-171450">
              <a:buFont typeface="Arial" panose="020B0604020202020204" pitchFamily="34" charset="0"/>
              <a:buChar char="•"/>
            </a:pPr>
            <a:r>
              <a:rPr lang="en-US" sz="600" dirty="0">
                <a:latin typeface="Arial" panose="020B0604020202020204" pitchFamily="34" charset="0"/>
                <a:cs typeface="Arial" panose="020B0604020202020204" pitchFamily="34" charset="0"/>
              </a:rPr>
              <a:t>What did she say during your conversations to let you know she is interested in leadership opportunities?</a:t>
            </a:r>
          </a:p>
          <a:p>
            <a:pPr marL="628650" lvl="1" indent="-171450">
              <a:buFont typeface="Arial" panose="020B0604020202020204" pitchFamily="34" charset="0"/>
              <a:buChar char="•"/>
            </a:pPr>
            <a:endParaRPr lang="en-US"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989426A-9A4F-49BE-9BF3-E63D8FC70758}"/>
              </a:ext>
            </a:extLst>
          </p:cNvPr>
          <p:cNvSpPr txBox="1"/>
          <p:nvPr/>
        </p:nvSpPr>
        <p:spPr>
          <a:xfrm>
            <a:off x="990600" y="1624254"/>
            <a:ext cx="251460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kumimoji="0" lang="en-US" sz="600" b="0" i="0" u="none" strike="noStrike" kern="1200" cap="none" spc="0" normalizeH="0" baseline="0" noProof="0" dirty="0">
                <a:ln>
                  <a:noFill/>
                </a:ln>
                <a:solidFill>
                  <a:srgbClr val="00205B"/>
                </a:solidFill>
                <a:effectLst/>
                <a:uLnTx/>
                <a:uFillTx/>
                <a:latin typeface="Arial" panose="020B0604020202020204" pitchFamily="34" charset="0"/>
                <a:ea typeface="+mn-ea"/>
                <a:cs typeface="Arial" panose="020B0604020202020204" pitchFamily="34" charset="0"/>
              </a:rPr>
              <a:t>What should they NOT say?</a:t>
            </a: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sz="600" dirty="0">
              <a:solidFill>
                <a:srgbClr val="00205B"/>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600" b="0" i="0" u="none" strike="noStrike" kern="1200" cap="none" spc="0" normalizeH="0" baseline="0" noProof="0" dirty="0">
                <a:ln>
                  <a:noFill/>
                </a:ln>
                <a:solidFill>
                  <a:srgbClr val="00205B"/>
                </a:solidFill>
                <a:effectLst/>
                <a:uLnTx/>
                <a:uFillTx/>
                <a:latin typeface="Arial" panose="020B0604020202020204" pitchFamily="34" charset="0"/>
                <a:ea typeface="+mn-ea"/>
                <a:cs typeface="Arial" panose="020B0604020202020204" pitchFamily="34" charset="0"/>
              </a:rPr>
              <a:t>This is not a place to discuss what someone heard about her or a friend’s cousin’s boyfriend’s interaction with the PNM. This time should focus on first-hand interactions with the PNM that speak to the values of Delta Gamma.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600" dirty="0">
                <a:solidFill>
                  <a:srgbClr val="00205B"/>
                </a:solidFill>
                <a:latin typeface="Arial" panose="020B0604020202020204" pitchFamily="34" charset="0"/>
                <a:cs typeface="Arial" panose="020B0604020202020204" pitchFamily="34" charset="0"/>
              </a:rPr>
              <a:t>We also do not want to spend time talking about how “cute” or “nice” or “wonderful” the PNM is. We are so glad she is all of those things, but how do we know? Give specifics of WHY she would be an asset to the chapter. </a:t>
            </a:r>
            <a:endParaRPr kumimoji="0" lang="en-US" sz="600" b="0" i="0" u="none" strike="noStrike" kern="1200" cap="none" spc="0" normalizeH="0" baseline="0" noProof="0" dirty="0">
              <a:ln>
                <a:noFill/>
              </a:ln>
              <a:solidFill>
                <a:srgbClr val="00205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65570148"/>
      </p:ext>
    </p:extLst>
  </p:cSld>
  <p:clrMapOvr>
    <a:masterClrMapping/>
  </p:clrMapOvr>
</p:sld>
</file>

<file path=ppt/theme/theme1.xml><?xml version="1.0" encoding="utf-8"?>
<a:theme xmlns:a="http://schemas.openxmlformats.org/drawingml/2006/main" name="White Space">
  <a:themeElements>
    <a:clrScheme name="Delta Gamma Brand">
      <a:dk1>
        <a:srgbClr val="00205B"/>
      </a:dk1>
      <a:lt1>
        <a:sysClr val="window" lastClr="FFFFFF"/>
      </a:lt1>
      <a:dk2>
        <a:srgbClr val="E69B93"/>
      </a:dk2>
      <a:lt2>
        <a:srgbClr val="FDE4DF"/>
      </a:lt2>
      <a:accent1>
        <a:srgbClr val="B88F52"/>
      </a:accent1>
      <a:accent2>
        <a:srgbClr val="436E60"/>
      </a:accent2>
      <a:accent3>
        <a:srgbClr val="0A718D"/>
      </a:accent3>
      <a:accent4>
        <a:srgbClr val="954764"/>
      </a:accent4>
      <a:accent5>
        <a:srgbClr val="FABBCB"/>
      </a:accent5>
      <a:accent6>
        <a:srgbClr val="DCB073"/>
      </a:accent6>
      <a:hlink>
        <a:srgbClr val="0056A3"/>
      </a:hlink>
      <a:folHlink>
        <a:srgbClr val="954764"/>
      </a:folHlink>
    </a:clrScheme>
    <a:fontScheme name="Custom 2">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9066BBE1-0C61-4396-B44A-5E435365BD0C}" vid="{73523971-A7B3-4526-80D0-ACBAA88A106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DG Brand Powerpoint template 2</Template>
  <TotalTime>57</TotalTime>
  <Words>1509</Words>
  <Application>Microsoft Office PowerPoint</Application>
  <PresentationFormat>Custom</PresentationFormat>
  <Paragraphs>104</Paragraphs>
  <Slides>14</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Georgia</vt:lpstr>
      <vt:lpstr>Impact</vt:lpstr>
      <vt:lpstr>Roboto</vt:lpstr>
      <vt:lpstr>Tropiline Black</vt:lpstr>
      <vt:lpstr>Wingdings</vt:lpstr>
      <vt:lpstr>White Space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Mathews</dc:creator>
  <cp:lastModifiedBy>Emma Mathews</cp:lastModifiedBy>
  <cp:revision>1</cp:revision>
  <dcterms:created xsi:type="dcterms:W3CDTF">2021-11-19T19:51:29Z</dcterms:created>
  <dcterms:modified xsi:type="dcterms:W3CDTF">2021-11-19T20:48:32Z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2020-03-26T00:00:00Z</vt:filetime>
  </property>
  <property fmtid="{D5CDD505-2E9C-101B-9397-08002B2CF9AE}" pid="3" name="Creator">
    <vt:lpwstr>Adobe InDesign 15.0 (Macintosh)</vt:lpwstr>
  </property>
  <property fmtid="{D5CDD505-2E9C-101B-9397-08002B2CF9AE}" pid="4" name="LastSaved">
    <vt:filetime>2020-03-26T00:00:00Z</vt:filetime>
  </property>
</Properties>
</file>