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6" r:id="rId1"/>
  </p:sldMasterIdLst>
  <p:notesMasterIdLst>
    <p:notesMasterId r:id="rId23"/>
  </p:notesMasterIdLst>
  <p:sldIdLst>
    <p:sldId id="258" r:id="rId2"/>
    <p:sldId id="259" r:id="rId3"/>
    <p:sldId id="287" r:id="rId4"/>
    <p:sldId id="288" r:id="rId5"/>
    <p:sldId id="293" r:id="rId6"/>
    <p:sldId id="294" r:id="rId7"/>
    <p:sldId id="263" r:id="rId8"/>
    <p:sldId id="264" r:id="rId9"/>
    <p:sldId id="265" r:id="rId10"/>
    <p:sldId id="320" r:id="rId11"/>
    <p:sldId id="319" r:id="rId12"/>
    <p:sldId id="322" r:id="rId13"/>
    <p:sldId id="321" r:id="rId14"/>
    <p:sldId id="298" r:id="rId15"/>
    <p:sldId id="292" r:id="rId16"/>
    <p:sldId id="313" r:id="rId17"/>
    <p:sldId id="268" r:id="rId18"/>
    <p:sldId id="267" r:id="rId19"/>
    <p:sldId id="318" r:id="rId20"/>
    <p:sldId id="286" r:id="rId21"/>
    <p:sldId id="280" r:id="rId22"/>
  </p:sldIdLst>
  <p:sldSz cx="9144000" cy="5143500" type="screen16x9"/>
  <p:notesSz cx="3657600" cy="2743200"/>
  <p:defaultTextStyle>
    <a:defPPr>
      <a:defRPr lang="en-US"/>
    </a:defPPr>
    <a:lvl1pPr marL="0" algn="l" defTabSz="2041032" rtl="0" eaLnBrk="1" latinLnBrk="0" hangingPunct="1">
      <a:defRPr sz="4018" kern="1200">
        <a:solidFill>
          <a:schemeClr val="tx1"/>
        </a:solidFill>
        <a:latin typeface="+mn-lt"/>
        <a:ea typeface="+mn-ea"/>
        <a:cs typeface="+mn-cs"/>
      </a:defRPr>
    </a:lvl1pPr>
    <a:lvl2pPr marL="1020516" algn="l" defTabSz="2041032" rtl="0" eaLnBrk="1" latinLnBrk="0" hangingPunct="1">
      <a:defRPr sz="4018" kern="1200">
        <a:solidFill>
          <a:schemeClr val="tx1"/>
        </a:solidFill>
        <a:latin typeface="+mn-lt"/>
        <a:ea typeface="+mn-ea"/>
        <a:cs typeface="+mn-cs"/>
      </a:defRPr>
    </a:lvl2pPr>
    <a:lvl3pPr marL="2041032" algn="l" defTabSz="2041032" rtl="0" eaLnBrk="1" latinLnBrk="0" hangingPunct="1">
      <a:defRPr sz="4018" kern="1200">
        <a:solidFill>
          <a:schemeClr val="tx1"/>
        </a:solidFill>
        <a:latin typeface="+mn-lt"/>
        <a:ea typeface="+mn-ea"/>
        <a:cs typeface="+mn-cs"/>
      </a:defRPr>
    </a:lvl3pPr>
    <a:lvl4pPr marL="3061548" algn="l" defTabSz="2041032" rtl="0" eaLnBrk="1" latinLnBrk="0" hangingPunct="1">
      <a:defRPr sz="4018" kern="1200">
        <a:solidFill>
          <a:schemeClr val="tx1"/>
        </a:solidFill>
        <a:latin typeface="+mn-lt"/>
        <a:ea typeface="+mn-ea"/>
        <a:cs typeface="+mn-cs"/>
      </a:defRPr>
    </a:lvl4pPr>
    <a:lvl5pPr marL="4082064" algn="l" defTabSz="2041032" rtl="0" eaLnBrk="1" latinLnBrk="0" hangingPunct="1">
      <a:defRPr sz="4018" kern="1200">
        <a:solidFill>
          <a:schemeClr val="tx1"/>
        </a:solidFill>
        <a:latin typeface="+mn-lt"/>
        <a:ea typeface="+mn-ea"/>
        <a:cs typeface="+mn-cs"/>
      </a:defRPr>
    </a:lvl5pPr>
    <a:lvl6pPr marL="5102581" algn="l" defTabSz="2041032" rtl="0" eaLnBrk="1" latinLnBrk="0" hangingPunct="1">
      <a:defRPr sz="4018" kern="1200">
        <a:solidFill>
          <a:schemeClr val="tx1"/>
        </a:solidFill>
        <a:latin typeface="+mn-lt"/>
        <a:ea typeface="+mn-ea"/>
        <a:cs typeface="+mn-cs"/>
      </a:defRPr>
    </a:lvl6pPr>
    <a:lvl7pPr marL="6123097" algn="l" defTabSz="2041032" rtl="0" eaLnBrk="1" latinLnBrk="0" hangingPunct="1">
      <a:defRPr sz="4018" kern="1200">
        <a:solidFill>
          <a:schemeClr val="tx1"/>
        </a:solidFill>
        <a:latin typeface="+mn-lt"/>
        <a:ea typeface="+mn-ea"/>
        <a:cs typeface="+mn-cs"/>
      </a:defRPr>
    </a:lvl7pPr>
    <a:lvl8pPr marL="7143613" algn="l" defTabSz="2041032" rtl="0" eaLnBrk="1" latinLnBrk="0" hangingPunct="1">
      <a:defRPr sz="4018" kern="1200">
        <a:solidFill>
          <a:schemeClr val="tx1"/>
        </a:solidFill>
        <a:latin typeface="+mn-lt"/>
        <a:ea typeface="+mn-ea"/>
        <a:cs typeface="+mn-cs"/>
      </a:defRPr>
    </a:lvl8pPr>
    <a:lvl9pPr marL="8164129" algn="l" defTabSz="2041032" rtl="0" eaLnBrk="1" latinLnBrk="0" hangingPunct="1">
      <a:defRPr sz="401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400" userDrawn="1">
          <p15:clr>
            <a:srgbClr val="A4A3A4"/>
          </p15:clr>
        </p15:guide>
        <p15:guide id="2" pos="540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ierstan Dufour" initials="KD" lastIdx="33" clrIdx="0">
    <p:extLst>
      <p:ext uri="{19B8F6BF-5375-455C-9EA6-DF929625EA0E}">
        <p15:presenceInfo xmlns:p15="http://schemas.microsoft.com/office/powerpoint/2012/main" userId="S-1-5-21-3771580355-733302493-3856140215-4677" providerId="AD"/>
      </p:ext>
    </p:extLst>
  </p:cmAuthor>
  <p:cmAuthor id="2" name="Jennifer Magro Algarotti" initials="JMA" lastIdx="8" clrIdx="1">
    <p:extLst>
      <p:ext uri="{19B8F6BF-5375-455C-9EA6-DF929625EA0E}">
        <p15:presenceInfo xmlns:p15="http://schemas.microsoft.com/office/powerpoint/2012/main" userId="S::jennifera@deltagamma.org::802c269e-a5b2-4d65-8957-aef8474b89aa" providerId="AD"/>
      </p:ext>
    </p:extLst>
  </p:cmAuthor>
  <p:cmAuthor id="3" name="Natalie Knapp" initials="NK" lastIdx="1" clrIdx="2">
    <p:extLst>
      <p:ext uri="{19B8F6BF-5375-455C-9EA6-DF929625EA0E}">
        <p15:presenceInfo xmlns:p15="http://schemas.microsoft.com/office/powerpoint/2012/main" userId="S::natalie@deltagamma.org::03dfa7b6-2bae-4357-ace2-dbb271fc479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6E42"/>
    <a:srgbClr val="00205B"/>
    <a:srgbClr val="B88F52"/>
    <a:srgbClr val="FDE3DE"/>
    <a:srgbClr val="DC94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513A3C-3001-728D-FAEF-E7F88F3F796D}" v="58" dt="2025-07-28T13:38:59.724"/>
    <p1510:client id="{37CFB490-5363-457A-91A1-79BD930A83CF}" v="1" dt="2025-07-28T13:39:38.798"/>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723" autoAdjust="0"/>
    <p:restoredTop sz="96247" autoAdjust="0"/>
  </p:normalViewPr>
  <p:slideViewPr>
    <p:cSldViewPr>
      <p:cViewPr>
        <p:scale>
          <a:sx n="130" d="100"/>
          <a:sy n="130" d="100"/>
        </p:scale>
        <p:origin x="816" y="306"/>
      </p:cViewPr>
      <p:guideLst>
        <p:guide orient="horz" pos="5400"/>
        <p:guide pos="540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1584325" cy="138113"/>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2071688" y="0"/>
            <a:ext cx="1584325" cy="138113"/>
          </a:xfrm>
          <a:prstGeom prst="rect">
            <a:avLst/>
          </a:prstGeom>
        </p:spPr>
        <p:txBody>
          <a:bodyPr vert="horz" lIns="91440" tIns="45720" rIns="91440" bIns="45720" rtlCol="0"/>
          <a:lstStyle>
            <a:lvl1pPr algn="r">
              <a:defRPr sz="1200"/>
            </a:lvl1pPr>
          </a:lstStyle>
          <a:p>
            <a:fld id="{3326B5C8-503F-4CD6-AB93-CEB668C7D7BD}" type="datetimeFigureOut">
              <a:rPr lang="en-US" smtClean="0"/>
              <a:t>8/1/2025</a:t>
            </a:fld>
            <a:endParaRPr lang="en-US" dirty="0"/>
          </a:p>
        </p:txBody>
      </p:sp>
      <p:sp>
        <p:nvSpPr>
          <p:cNvPr id="4" name="Slide Image Placeholder 3"/>
          <p:cNvSpPr>
            <a:spLocks noGrp="1" noRot="1" noChangeAspect="1"/>
          </p:cNvSpPr>
          <p:nvPr>
            <p:ph type="sldImg" idx="2"/>
          </p:nvPr>
        </p:nvSpPr>
        <p:spPr>
          <a:xfrm>
            <a:off x="1006475" y="342900"/>
            <a:ext cx="1644650" cy="925513"/>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65125" y="1320800"/>
            <a:ext cx="2927350" cy="1079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2605088"/>
            <a:ext cx="1584325" cy="13811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2071688" y="2605088"/>
            <a:ext cx="1584325" cy="138112"/>
          </a:xfrm>
          <a:prstGeom prst="rect">
            <a:avLst/>
          </a:prstGeom>
        </p:spPr>
        <p:txBody>
          <a:bodyPr vert="horz" lIns="91440" tIns="45720" rIns="91440" bIns="45720" rtlCol="0" anchor="b"/>
          <a:lstStyle>
            <a:lvl1pPr algn="r">
              <a:defRPr sz="1200"/>
            </a:lvl1pPr>
          </a:lstStyle>
          <a:p>
            <a:fld id="{FD8C6C6A-A056-41D9-AFDA-135FC957D6DD}" type="slidenum">
              <a:rPr lang="en-US" smtClean="0"/>
              <a:t>‹#›</a:t>
            </a:fld>
            <a:endParaRPr lang="en-US" dirty="0"/>
          </a:p>
        </p:txBody>
      </p:sp>
    </p:spTree>
    <p:extLst>
      <p:ext uri="{BB962C8B-B14F-4D97-AF65-F5344CB8AC3E}">
        <p14:creationId xmlns:p14="http://schemas.microsoft.com/office/powerpoint/2010/main" val="2431486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1</a:t>
            </a:fld>
            <a:endParaRPr lang="en-US" dirty="0"/>
          </a:p>
        </p:txBody>
      </p:sp>
    </p:spTree>
    <p:extLst>
      <p:ext uri="{BB962C8B-B14F-4D97-AF65-F5344CB8AC3E}">
        <p14:creationId xmlns:p14="http://schemas.microsoft.com/office/powerpoint/2010/main" val="4081564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415445-D75D-807C-A8F4-E39E079AFB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87D728-5FB2-2815-4EFA-024DA8BA12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73484E-3CD6-59A1-8D3A-27403A6E933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72E05119-E40D-5E4B-E7CF-61662408C593}"/>
              </a:ext>
            </a:extLst>
          </p:cNvPr>
          <p:cNvSpPr>
            <a:spLocks noGrp="1"/>
          </p:cNvSpPr>
          <p:nvPr>
            <p:ph type="sldNum" sz="quarter" idx="5"/>
          </p:nvPr>
        </p:nvSpPr>
        <p:spPr/>
        <p:txBody>
          <a:bodyPr/>
          <a:lstStyle/>
          <a:p>
            <a:fld id="{FD8C6C6A-A056-41D9-AFDA-135FC957D6DD}" type="slidenum">
              <a:rPr lang="en-US" smtClean="0"/>
              <a:t>10</a:t>
            </a:fld>
            <a:endParaRPr lang="en-US" dirty="0"/>
          </a:p>
        </p:txBody>
      </p:sp>
    </p:spTree>
    <p:extLst>
      <p:ext uri="{BB962C8B-B14F-4D97-AF65-F5344CB8AC3E}">
        <p14:creationId xmlns:p14="http://schemas.microsoft.com/office/powerpoint/2010/main" val="3567350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0E901B-C3FB-D13A-E209-ED530438F4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224890-B548-0859-D8D5-9EA78476B0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C1F0A9-A08C-345C-EA85-F8528627EBB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169E640-581E-ED96-C41C-E71F5487A087}"/>
              </a:ext>
            </a:extLst>
          </p:cNvPr>
          <p:cNvSpPr>
            <a:spLocks noGrp="1"/>
          </p:cNvSpPr>
          <p:nvPr>
            <p:ph type="sldNum" sz="quarter" idx="5"/>
          </p:nvPr>
        </p:nvSpPr>
        <p:spPr/>
        <p:txBody>
          <a:bodyPr/>
          <a:lstStyle/>
          <a:p>
            <a:fld id="{FD8C6C6A-A056-41D9-AFDA-135FC957D6DD}" type="slidenum">
              <a:rPr lang="en-US" smtClean="0"/>
              <a:t>11</a:t>
            </a:fld>
            <a:endParaRPr lang="en-US" dirty="0"/>
          </a:p>
        </p:txBody>
      </p:sp>
    </p:spTree>
    <p:extLst>
      <p:ext uri="{BB962C8B-B14F-4D97-AF65-F5344CB8AC3E}">
        <p14:creationId xmlns:p14="http://schemas.microsoft.com/office/powerpoint/2010/main" val="31993304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4D351E-0D3A-6BF8-18D3-DCF5C09E46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57206FD-9FBD-919A-E467-C8FDF78EB1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3DC49B-5F4C-AC03-3FCF-573F6BEA57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71FF5B4-A28C-A034-B645-74B1F67ADDBE}"/>
              </a:ext>
            </a:extLst>
          </p:cNvPr>
          <p:cNvSpPr>
            <a:spLocks noGrp="1"/>
          </p:cNvSpPr>
          <p:nvPr>
            <p:ph type="sldNum" sz="quarter" idx="5"/>
          </p:nvPr>
        </p:nvSpPr>
        <p:spPr/>
        <p:txBody>
          <a:bodyPr/>
          <a:lstStyle/>
          <a:p>
            <a:fld id="{FD8C6C6A-A056-41D9-AFDA-135FC957D6DD}" type="slidenum">
              <a:rPr lang="en-US" smtClean="0"/>
              <a:t>12</a:t>
            </a:fld>
            <a:endParaRPr lang="en-US" dirty="0"/>
          </a:p>
        </p:txBody>
      </p:sp>
    </p:spTree>
    <p:extLst>
      <p:ext uri="{BB962C8B-B14F-4D97-AF65-F5344CB8AC3E}">
        <p14:creationId xmlns:p14="http://schemas.microsoft.com/office/powerpoint/2010/main" val="30711710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4BDDE4-22FC-EC7B-657C-7CC1D2E172E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6DAD3C-A125-5877-D1D2-C5E49C269D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CC6506-FC98-A377-6040-AC15BED7D56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377042F-5D48-FA31-77D3-B23D6AC01041}"/>
              </a:ext>
            </a:extLst>
          </p:cNvPr>
          <p:cNvSpPr>
            <a:spLocks noGrp="1"/>
          </p:cNvSpPr>
          <p:nvPr>
            <p:ph type="sldNum" sz="quarter" idx="5"/>
          </p:nvPr>
        </p:nvSpPr>
        <p:spPr/>
        <p:txBody>
          <a:bodyPr/>
          <a:lstStyle/>
          <a:p>
            <a:fld id="{FD8C6C6A-A056-41D9-AFDA-135FC957D6DD}" type="slidenum">
              <a:rPr lang="en-US" smtClean="0"/>
              <a:t>13</a:t>
            </a:fld>
            <a:endParaRPr lang="en-US" dirty="0"/>
          </a:p>
        </p:txBody>
      </p:sp>
    </p:spTree>
    <p:extLst>
      <p:ext uri="{BB962C8B-B14F-4D97-AF65-F5344CB8AC3E}">
        <p14:creationId xmlns:p14="http://schemas.microsoft.com/office/powerpoint/2010/main" val="1286518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dirty="0"/>
          </a:p>
        </p:txBody>
      </p:sp>
      <p:sp>
        <p:nvSpPr>
          <p:cNvPr id="4" name="Slide Number Placeholder 3"/>
          <p:cNvSpPr>
            <a:spLocks noGrp="1"/>
          </p:cNvSpPr>
          <p:nvPr>
            <p:ph type="sldNum" sz="quarter" idx="5"/>
          </p:nvPr>
        </p:nvSpPr>
        <p:spPr/>
        <p:txBody>
          <a:bodyPr/>
          <a:lstStyle/>
          <a:p>
            <a:fld id="{FD8C6C6A-A056-41D9-AFDA-135FC957D6DD}" type="slidenum">
              <a:rPr lang="en-US" smtClean="0"/>
              <a:t>14</a:t>
            </a:fld>
            <a:endParaRPr lang="en-US" dirty="0"/>
          </a:p>
        </p:txBody>
      </p:sp>
    </p:spTree>
    <p:extLst>
      <p:ext uri="{BB962C8B-B14F-4D97-AF65-F5344CB8AC3E}">
        <p14:creationId xmlns:p14="http://schemas.microsoft.com/office/powerpoint/2010/main" val="1608283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1" u="none" strike="noStrike" kern="1200" cap="none" spc="0" normalizeH="0" baseline="0" noProof="0" dirty="0">
              <a:ln>
                <a:noFill/>
              </a:ln>
              <a:solidFill>
                <a:srgbClr val="00205B"/>
              </a:solidFill>
              <a:effectLst/>
              <a:uLnTx/>
              <a:uFillTx/>
              <a:latin typeface="Arial"/>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15</a:t>
            </a:fld>
            <a:endParaRPr lang="en-US" dirty="0"/>
          </a:p>
        </p:txBody>
      </p:sp>
    </p:spTree>
    <p:extLst>
      <p:ext uri="{BB962C8B-B14F-4D97-AF65-F5344CB8AC3E}">
        <p14:creationId xmlns:p14="http://schemas.microsoft.com/office/powerpoint/2010/main" val="12157315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u="sng" dirty="0"/>
          </a:p>
        </p:txBody>
      </p:sp>
      <p:sp>
        <p:nvSpPr>
          <p:cNvPr id="4" name="Slide Number Placeholder 3"/>
          <p:cNvSpPr>
            <a:spLocks noGrp="1"/>
          </p:cNvSpPr>
          <p:nvPr>
            <p:ph type="sldNum" sz="quarter" idx="5"/>
          </p:nvPr>
        </p:nvSpPr>
        <p:spPr/>
        <p:txBody>
          <a:bodyPr/>
          <a:lstStyle/>
          <a:p>
            <a:fld id="{FD8C6C6A-A056-41D9-AFDA-135FC957D6DD}" type="slidenum">
              <a:rPr lang="en-US" smtClean="0"/>
              <a:t>16</a:t>
            </a:fld>
            <a:endParaRPr lang="en-US" dirty="0"/>
          </a:p>
        </p:txBody>
      </p:sp>
    </p:spTree>
    <p:extLst>
      <p:ext uri="{BB962C8B-B14F-4D97-AF65-F5344CB8AC3E}">
        <p14:creationId xmlns:p14="http://schemas.microsoft.com/office/powerpoint/2010/main" val="1394203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17</a:t>
            </a:fld>
            <a:endParaRPr lang="en-US" dirty="0"/>
          </a:p>
        </p:txBody>
      </p:sp>
    </p:spTree>
    <p:extLst>
      <p:ext uri="{BB962C8B-B14F-4D97-AF65-F5344CB8AC3E}">
        <p14:creationId xmlns:p14="http://schemas.microsoft.com/office/powerpoint/2010/main" val="11437347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125"/>
              </a:spcAft>
            </a:pPr>
            <a:endParaRPr lang="en-US" sz="1200" b="1" i="0" kern="1200" dirty="0">
              <a:solidFill>
                <a:srgbClr val="002060"/>
              </a:solidFill>
              <a:effectLst/>
              <a:latin typeface="+mn-lt"/>
              <a:ea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18</a:t>
            </a:fld>
            <a:endParaRPr lang="en-US" dirty="0"/>
          </a:p>
        </p:txBody>
      </p:sp>
    </p:spTree>
    <p:extLst>
      <p:ext uri="{BB962C8B-B14F-4D97-AF65-F5344CB8AC3E}">
        <p14:creationId xmlns:p14="http://schemas.microsoft.com/office/powerpoint/2010/main" val="23536576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9377A9-70EC-F838-0305-494D8F6BE33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506FEC-7FEE-9397-E8BA-EFD59523EF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52B6EF-DB8E-014F-F8F4-E6D43C0E5505}"/>
              </a:ext>
            </a:extLst>
          </p:cNvPr>
          <p:cNvSpPr>
            <a:spLocks noGrp="1"/>
          </p:cNvSpPr>
          <p:nvPr>
            <p:ph type="body" idx="1"/>
          </p:nvPr>
        </p:nvSpPr>
        <p:spPr/>
        <p:txBody>
          <a:bodyPr/>
          <a:lstStyle/>
          <a:p>
            <a:endParaRPr lang="en-US" b="1" i="1" u="sng" dirty="0"/>
          </a:p>
        </p:txBody>
      </p:sp>
      <p:sp>
        <p:nvSpPr>
          <p:cNvPr id="4" name="Slide Number Placeholder 3">
            <a:extLst>
              <a:ext uri="{FF2B5EF4-FFF2-40B4-BE49-F238E27FC236}">
                <a16:creationId xmlns:a16="http://schemas.microsoft.com/office/drawing/2014/main" id="{6D39A50E-BFD7-E07B-5F51-59EE69D485E9}"/>
              </a:ext>
            </a:extLst>
          </p:cNvPr>
          <p:cNvSpPr>
            <a:spLocks noGrp="1"/>
          </p:cNvSpPr>
          <p:nvPr>
            <p:ph type="sldNum" sz="quarter" idx="5"/>
          </p:nvPr>
        </p:nvSpPr>
        <p:spPr/>
        <p:txBody>
          <a:bodyPr/>
          <a:lstStyle/>
          <a:p>
            <a:fld id="{FD8C6C6A-A056-41D9-AFDA-135FC957D6DD}" type="slidenum">
              <a:rPr lang="en-US" smtClean="0"/>
              <a:t>19</a:t>
            </a:fld>
            <a:endParaRPr lang="en-US" dirty="0"/>
          </a:p>
        </p:txBody>
      </p:sp>
    </p:spTree>
    <p:extLst>
      <p:ext uri="{BB962C8B-B14F-4D97-AF65-F5344CB8AC3E}">
        <p14:creationId xmlns:p14="http://schemas.microsoft.com/office/powerpoint/2010/main" val="697168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p>
          <a:p>
            <a:endParaRPr lang="en-US" dirty="0"/>
          </a:p>
          <a:p>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2</a:t>
            </a:fld>
            <a:endParaRPr lang="en-US" dirty="0"/>
          </a:p>
        </p:txBody>
      </p:sp>
    </p:spTree>
    <p:extLst>
      <p:ext uri="{BB962C8B-B14F-4D97-AF65-F5344CB8AC3E}">
        <p14:creationId xmlns:p14="http://schemas.microsoft.com/office/powerpoint/2010/main" val="13645850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2041032" rtl="0" eaLnBrk="1" fontAlgn="auto" latinLnBrk="0" hangingPunct="1">
              <a:lnSpc>
                <a:spcPct val="100000"/>
              </a:lnSpc>
              <a:spcBef>
                <a:spcPts val="0"/>
              </a:spcBef>
              <a:spcAft>
                <a:spcPts val="375"/>
              </a:spcAft>
              <a:buClrTx/>
              <a:buSzTx/>
              <a:buFontTx/>
              <a:buNone/>
              <a:tabLst/>
              <a:defRPr/>
            </a:pPr>
            <a:endParaRPr lang="en-US" i="1" dirty="0"/>
          </a:p>
        </p:txBody>
      </p:sp>
      <p:sp>
        <p:nvSpPr>
          <p:cNvPr id="4" name="Slide Number Placeholder 3"/>
          <p:cNvSpPr>
            <a:spLocks noGrp="1"/>
          </p:cNvSpPr>
          <p:nvPr>
            <p:ph type="sldNum" sz="quarter" idx="5"/>
          </p:nvPr>
        </p:nvSpPr>
        <p:spPr/>
        <p:txBody>
          <a:bodyPr/>
          <a:lstStyle/>
          <a:p>
            <a:fld id="{FD8C6C6A-A056-41D9-AFDA-135FC957D6DD}" type="slidenum">
              <a:rPr lang="en-US" smtClean="0"/>
              <a:t>20</a:t>
            </a:fld>
            <a:endParaRPr lang="en-US" dirty="0"/>
          </a:p>
        </p:txBody>
      </p:sp>
    </p:spTree>
    <p:extLst>
      <p:ext uri="{BB962C8B-B14F-4D97-AF65-F5344CB8AC3E}">
        <p14:creationId xmlns:p14="http://schemas.microsoft.com/office/powerpoint/2010/main" val="35441690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21</a:t>
            </a:fld>
            <a:endParaRPr lang="en-US" dirty="0"/>
          </a:p>
        </p:txBody>
      </p:sp>
    </p:spTree>
    <p:extLst>
      <p:ext uri="{BB962C8B-B14F-4D97-AF65-F5344CB8AC3E}">
        <p14:creationId xmlns:p14="http://schemas.microsoft.com/office/powerpoint/2010/main" val="2741540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3</a:t>
            </a:fld>
            <a:endParaRPr lang="en-US" dirty="0"/>
          </a:p>
        </p:txBody>
      </p:sp>
    </p:spTree>
    <p:extLst>
      <p:ext uri="{BB962C8B-B14F-4D97-AF65-F5344CB8AC3E}">
        <p14:creationId xmlns:p14="http://schemas.microsoft.com/office/powerpoint/2010/main" val="2213133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4</a:t>
            </a:fld>
            <a:endParaRPr lang="en-US" dirty="0"/>
          </a:p>
        </p:txBody>
      </p:sp>
    </p:spTree>
    <p:extLst>
      <p:ext uri="{BB962C8B-B14F-4D97-AF65-F5344CB8AC3E}">
        <p14:creationId xmlns:p14="http://schemas.microsoft.com/office/powerpoint/2010/main" val="29717407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5</a:t>
            </a:fld>
            <a:endParaRPr lang="en-US" dirty="0"/>
          </a:p>
        </p:txBody>
      </p:sp>
    </p:spTree>
    <p:extLst>
      <p:ext uri="{BB962C8B-B14F-4D97-AF65-F5344CB8AC3E}">
        <p14:creationId xmlns:p14="http://schemas.microsoft.com/office/powerpoint/2010/main" val="4159813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2041032" rtl="0" eaLnBrk="1" fontAlgn="auto" latinLnBrk="0" hangingPunct="1">
              <a:lnSpc>
                <a:spcPct val="100000"/>
              </a:lnSpc>
              <a:spcBef>
                <a:spcPts val="0"/>
              </a:spcBef>
              <a:spcAft>
                <a:spcPts val="1125"/>
              </a:spcAft>
              <a:buClrTx/>
              <a:buSzTx/>
              <a:buFontTx/>
              <a:buNone/>
              <a:tabLst/>
              <a:defRPr/>
            </a:pPr>
            <a:endParaRPr kumimoji="0" lang="en-US" sz="1200" b="0" i="0" u="none" strike="noStrike" kern="1200" cap="none" spc="0" normalizeH="0" baseline="0" noProof="0" dirty="0">
              <a:ln>
                <a:noFill/>
              </a:ln>
              <a:solidFill>
                <a:srgbClr val="00205B"/>
              </a:solidFill>
              <a:effectLst/>
              <a:uLnTx/>
              <a:uFillTx/>
              <a:latin typeface="Arial"/>
              <a:ea typeface="+mn-ea"/>
              <a:cs typeface="+mn-cs"/>
            </a:endParaRPr>
          </a:p>
        </p:txBody>
      </p:sp>
      <p:sp>
        <p:nvSpPr>
          <p:cNvPr id="4" name="Slide Number Placeholder 3"/>
          <p:cNvSpPr>
            <a:spLocks noGrp="1"/>
          </p:cNvSpPr>
          <p:nvPr>
            <p:ph type="sldNum" sz="quarter" idx="5"/>
          </p:nvPr>
        </p:nvSpPr>
        <p:spPr/>
        <p:txBody>
          <a:bodyPr/>
          <a:lstStyle/>
          <a:p>
            <a:fld id="{FD8C6C6A-A056-41D9-AFDA-135FC957D6DD}" type="slidenum">
              <a:rPr lang="en-US" smtClean="0"/>
              <a:t>6</a:t>
            </a:fld>
            <a:endParaRPr lang="en-US" dirty="0"/>
          </a:p>
        </p:txBody>
      </p:sp>
    </p:spTree>
    <p:extLst>
      <p:ext uri="{BB962C8B-B14F-4D97-AF65-F5344CB8AC3E}">
        <p14:creationId xmlns:p14="http://schemas.microsoft.com/office/powerpoint/2010/main" val="16960209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7</a:t>
            </a:fld>
            <a:endParaRPr lang="en-US" dirty="0"/>
          </a:p>
        </p:txBody>
      </p:sp>
    </p:spTree>
    <p:extLst>
      <p:ext uri="{BB962C8B-B14F-4D97-AF65-F5344CB8AC3E}">
        <p14:creationId xmlns:p14="http://schemas.microsoft.com/office/powerpoint/2010/main" val="3298608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5"/>
          </p:nvPr>
        </p:nvSpPr>
        <p:spPr/>
        <p:txBody>
          <a:bodyPr/>
          <a:lstStyle/>
          <a:p>
            <a:fld id="{FD8C6C6A-A056-41D9-AFDA-135FC957D6DD}" type="slidenum">
              <a:rPr lang="en-US" smtClean="0"/>
              <a:t>8</a:t>
            </a:fld>
            <a:endParaRPr lang="en-US" dirty="0"/>
          </a:p>
        </p:txBody>
      </p:sp>
    </p:spTree>
    <p:extLst>
      <p:ext uri="{BB962C8B-B14F-4D97-AF65-F5344CB8AC3E}">
        <p14:creationId xmlns:p14="http://schemas.microsoft.com/office/powerpoint/2010/main" val="3251910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9</a:t>
            </a:fld>
            <a:endParaRPr lang="en-US" dirty="0"/>
          </a:p>
        </p:txBody>
      </p:sp>
    </p:spTree>
    <p:extLst>
      <p:ext uri="{BB962C8B-B14F-4D97-AF65-F5344CB8AC3E}">
        <p14:creationId xmlns:p14="http://schemas.microsoft.com/office/powerpoint/2010/main" val="18997299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Text&#10;&#10;Description automatically generated">
            <a:extLst>
              <a:ext uri="{FF2B5EF4-FFF2-40B4-BE49-F238E27FC236}">
                <a16:creationId xmlns:a16="http://schemas.microsoft.com/office/drawing/2014/main" id="{13EEAF60-631F-90E8-59E9-44CABD61DC07}"/>
              </a:ext>
            </a:extLst>
          </p:cNvPr>
          <p:cNvPicPr>
            <a:picLocks noChangeAspect="1"/>
          </p:cNvPicPr>
          <p:nvPr userDrawn="1"/>
        </p:nvPicPr>
        <p:blipFill>
          <a:blip r:embed="rId2"/>
          <a:stretch>
            <a:fillRect/>
          </a:stretch>
        </p:blipFill>
        <p:spPr>
          <a:xfrm>
            <a:off x="2894" y="-1085"/>
            <a:ext cx="9138212" cy="5145670"/>
          </a:xfrm>
          <a:prstGeom prst="rect">
            <a:avLst/>
          </a:prstGeom>
        </p:spPr>
      </p:pic>
    </p:spTree>
    <p:extLst>
      <p:ext uri="{BB962C8B-B14F-4D97-AF65-F5344CB8AC3E}">
        <p14:creationId xmlns:p14="http://schemas.microsoft.com/office/powerpoint/2010/main" val="3664083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Picture 6" descr="Text&#10;&#10;Description automatically generated">
            <a:extLst>
              <a:ext uri="{FF2B5EF4-FFF2-40B4-BE49-F238E27FC236}">
                <a16:creationId xmlns:a16="http://schemas.microsoft.com/office/drawing/2014/main" id="{13EEAF60-631F-90E8-59E9-44CABD61DC07}"/>
              </a:ext>
            </a:extLst>
          </p:cNvPr>
          <p:cNvPicPr>
            <a:picLocks noChangeAspect="1"/>
          </p:cNvPicPr>
          <p:nvPr userDrawn="1"/>
        </p:nvPicPr>
        <p:blipFill>
          <a:blip r:embed="rId2"/>
          <a:stretch>
            <a:fillRect/>
          </a:stretch>
        </p:blipFill>
        <p:spPr>
          <a:xfrm>
            <a:off x="2894" y="-1085"/>
            <a:ext cx="9138212" cy="5145670"/>
          </a:xfrm>
          <a:prstGeom prst="rect">
            <a:avLst/>
          </a:prstGeom>
        </p:spPr>
      </p:pic>
      <p:pic>
        <p:nvPicPr>
          <p:cNvPr id="2" name="Graphic 1">
            <a:extLst>
              <a:ext uri="{FF2B5EF4-FFF2-40B4-BE49-F238E27FC236}">
                <a16:creationId xmlns:a16="http://schemas.microsoft.com/office/drawing/2014/main" id="{3CA7AA9F-8392-49D2-89CE-45F3BFD65EA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8077200" y="3638550"/>
            <a:ext cx="815735" cy="1271587"/>
          </a:xfrm>
          <a:prstGeom prst="rect">
            <a:avLst/>
          </a:prstGeom>
        </p:spPr>
      </p:pic>
    </p:spTree>
    <p:extLst>
      <p:ext uri="{BB962C8B-B14F-4D97-AF65-F5344CB8AC3E}">
        <p14:creationId xmlns:p14="http://schemas.microsoft.com/office/powerpoint/2010/main" val="3263927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2" descr="A black background with gold flowers and leaves&#10;&#10;Description automatically generated">
            <a:extLst>
              <a:ext uri="{FF2B5EF4-FFF2-40B4-BE49-F238E27FC236}">
                <a16:creationId xmlns:a16="http://schemas.microsoft.com/office/drawing/2014/main" id="{076A52E0-8A4B-3FF6-4FE6-4548FB28A1DE}"/>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763776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3" name="Picture 2" descr="A white background with flowers and leaves&#10;&#10;Description automatically generated">
            <a:extLst>
              <a:ext uri="{FF2B5EF4-FFF2-40B4-BE49-F238E27FC236}">
                <a16:creationId xmlns:a16="http://schemas.microsoft.com/office/drawing/2014/main" id="{675B0D88-D408-F778-848A-62116942A54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4374457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6" name="Picture 5" descr="A pink background with a pink border&#10;&#10;Description automatically generated">
            <a:extLst>
              <a:ext uri="{FF2B5EF4-FFF2-40B4-BE49-F238E27FC236}">
                <a16:creationId xmlns:a16="http://schemas.microsoft.com/office/drawing/2014/main" id="{A5849AB5-FD4B-E1C2-DE5E-203AC682EF8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1479999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35110396"/>
      </p:ext>
    </p:extLst>
  </p:cSld>
  <p:clrMap bg1="lt1" tx1="dk1" bg2="lt2" tx2="dk2" accent1="accent1" accent2="accent2" accent3="accent3" accent4="accent4" accent5="accent5" accent6="accent6" hlink="hlink" folHlink="folHlink"/>
  <p:sldLayoutIdLst>
    <p:sldLayoutId id="2147483667" r:id="rId1"/>
    <p:sldLayoutId id="2147483670" r:id="rId2"/>
    <p:sldLayoutId id="2147483668" r:id="rId3"/>
    <p:sldLayoutId id="2147483669" r:id="rId4"/>
    <p:sldLayoutId id="2147483671"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9.sv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hyperlink" Target="http://dgckids.org/" TargetMode="External"/><Relationship Id="rId3" Type="http://schemas.openxmlformats.org/officeDocument/2006/relationships/image" Target="../media/image19.png"/><Relationship Id="rId7" Type="http://schemas.openxmlformats.org/officeDocument/2006/relationships/hyperlink" Target="https://www.ccvi.org/"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hyperlink" Target="https://anchorcenter.org/" TargetMode="External"/><Relationship Id="rId5" Type="http://schemas.openxmlformats.org/officeDocument/2006/relationships/hyperlink" Target="https://seeitourway.org/" TargetMode="External"/><Relationship Id="rId4" Type="http://schemas.openxmlformats.org/officeDocument/2006/relationships/hyperlink" Target="https://www.blindchildrenscenter.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1219200" y="3381727"/>
            <a:ext cx="6705600" cy="602088"/>
          </a:xfrm>
          <a:prstGeom prst="rect">
            <a:avLst/>
          </a:prstGeom>
        </p:spPr>
        <p:txBody>
          <a:bodyPr wrap="square">
            <a:spAutoFit/>
          </a:bodyPr>
          <a:lstStyle/>
          <a:p>
            <a:pPr algn="ctr">
              <a:lnSpc>
                <a:spcPts val="3800"/>
              </a:lnSpc>
              <a:spcAft>
                <a:spcPts val="1125"/>
              </a:spcAft>
            </a:pPr>
            <a:r>
              <a:rPr lang="en-US" sz="4000" dirty="0">
                <a:solidFill>
                  <a:srgbClr val="00205B"/>
                </a:solidFill>
                <a:latin typeface="Impact" panose="020B0806030902050204" pitchFamily="34" charset="0"/>
              </a:rPr>
              <a:t>LET’S TALK PHILANTHROPY!</a:t>
            </a:r>
          </a:p>
        </p:txBody>
      </p:sp>
      <p:pic>
        <p:nvPicPr>
          <p:cNvPr id="3" name="Picture 2" descr="A picture containing drawing, sign&#10;&#10;Description automatically generated">
            <a:extLst>
              <a:ext uri="{FF2B5EF4-FFF2-40B4-BE49-F238E27FC236}">
                <a16:creationId xmlns:a16="http://schemas.microsoft.com/office/drawing/2014/main" id="{1C562FA4-6D76-EE46-B308-25DA23BC43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29400" y="4535366"/>
            <a:ext cx="2286000" cy="398584"/>
          </a:xfrm>
          <a:prstGeom prst="rect">
            <a:avLst/>
          </a:prstGeom>
        </p:spPr>
      </p:pic>
      <p:pic>
        <p:nvPicPr>
          <p:cNvPr id="4" name="Graphic 3">
            <a:extLst>
              <a:ext uri="{FF2B5EF4-FFF2-40B4-BE49-F238E27FC236}">
                <a16:creationId xmlns:a16="http://schemas.microsoft.com/office/drawing/2014/main" id="{931295CA-4604-8228-F364-5AE31A7F60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86225" y="1281112"/>
            <a:ext cx="971550" cy="1514475"/>
          </a:xfrm>
          <a:prstGeom prst="rect">
            <a:avLst/>
          </a:prstGeom>
        </p:spPr>
      </p:pic>
      <p:sp>
        <p:nvSpPr>
          <p:cNvPr id="6" name="Rectangle 5">
            <a:extLst>
              <a:ext uri="{FF2B5EF4-FFF2-40B4-BE49-F238E27FC236}">
                <a16:creationId xmlns:a16="http://schemas.microsoft.com/office/drawing/2014/main" id="{DAE7FE7C-EEDE-7B62-EFA4-FBEA768F8D0E}"/>
              </a:ext>
            </a:extLst>
          </p:cNvPr>
          <p:cNvSpPr/>
          <p:nvPr/>
        </p:nvSpPr>
        <p:spPr>
          <a:xfrm>
            <a:off x="1219200" y="2864981"/>
            <a:ext cx="6705600" cy="510396"/>
          </a:xfrm>
          <a:prstGeom prst="rect">
            <a:avLst/>
          </a:prstGeom>
        </p:spPr>
        <p:txBody>
          <a:bodyPr wrap="square">
            <a:spAutoFit/>
          </a:bodyPr>
          <a:lstStyle/>
          <a:p>
            <a:pPr algn="ctr">
              <a:lnSpc>
                <a:spcPts val="3800"/>
              </a:lnSpc>
              <a:spcAft>
                <a:spcPts val="1125"/>
              </a:spcAft>
            </a:pPr>
            <a:r>
              <a:rPr lang="en-US" sz="1800" dirty="0">
                <a:solidFill>
                  <a:srgbClr val="00205B"/>
                </a:solidFill>
                <a:latin typeface="Arial" panose="020B0604020202020204" pitchFamily="34" charset="0"/>
                <a:cs typeface="Arial" panose="020B0604020202020204" pitchFamily="34" charset="0"/>
              </a:rPr>
              <a:t>Foundation Education for Recruitment:</a:t>
            </a:r>
          </a:p>
        </p:txBody>
      </p:sp>
    </p:spTree>
    <p:extLst>
      <p:ext uri="{BB962C8B-B14F-4D97-AF65-F5344CB8AC3E}">
        <p14:creationId xmlns:p14="http://schemas.microsoft.com/office/powerpoint/2010/main" val="2203094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3B609-1196-840A-1FDB-4F2426422C09}"/>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5AB71D9A-DBD1-FDB9-E618-7B6AE1C81B1B}"/>
              </a:ext>
            </a:extLst>
          </p:cNvPr>
          <p:cNvSpPr/>
          <p:nvPr/>
        </p:nvSpPr>
        <p:spPr>
          <a:xfrm>
            <a:off x="3657600" y="2080783"/>
            <a:ext cx="4572000" cy="1569660"/>
          </a:xfrm>
          <a:prstGeom prst="rect">
            <a:avLst/>
          </a:prstGeom>
        </p:spPr>
        <p:txBody>
          <a:bodyPr wrap="square">
            <a:spAutoFit/>
          </a:bodyPr>
          <a:lstStyle/>
          <a:p>
            <a:r>
              <a:rPr lang="en-US" sz="2400" dirty="0">
                <a:solidFill>
                  <a:srgbClr val="00205B"/>
                </a:solidFill>
                <a:latin typeface="Arial" panose="020B0604020202020204" pitchFamily="34" charset="0"/>
                <a:cs typeface="Arial" panose="020B0604020202020204" pitchFamily="34" charset="0"/>
              </a:rPr>
              <a:t>Talking about philanthropy means talking about IMPACT. Here are a few stories to get you started! </a:t>
            </a:r>
          </a:p>
        </p:txBody>
      </p:sp>
      <p:sp>
        <p:nvSpPr>
          <p:cNvPr id="5" name="Rectangle 4">
            <a:extLst>
              <a:ext uri="{FF2B5EF4-FFF2-40B4-BE49-F238E27FC236}">
                <a16:creationId xmlns:a16="http://schemas.microsoft.com/office/drawing/2014/main" id="{50B1E423-782D-AF52-1DB9-5638C7D8E3CD}"/>
              </a:ext>
            </a:extLst>
          </p:cNvPr>
          <p:cNvSpPr/>
          <p:nvPr/>
        </p:nvSpPr>
        <p:spPr>
          <a:xfrm>
            <a:off x="3657600" y="577008"/>
            <a:ext cx="4724400" cy="1446550"/>
          </a:xfrm>
          <a:prstGeom prst="rect">
            <a:avLst/>
          </a:prstGeom>
        </p:spPr>
        <p:txBody>
          <a:bodyPr wrap="square">
            <a:spAutoFit/>
          </a:bodyPr>
          <a:lstStyle/>
          <a:p>
            <a:r>
              <a:rPr lang="en-US" sz="4400" dirty="0">
                <a:solidFill>
                  <a:srgbClr val="966E42"/>
                </a:solidFill>
                <a:latin typeface="Impact" panose="020B0806030902050204" pitchFamily="34" charset="0"/>
              </a:rPr>
              <a:t>SERVICE FOR SIGHT IN ACTION…</a:t>
            </a:r>
          </a:p>
        </p:txBody>
      </p:sp>
      <p:pic>
        <p:nvPicPr>
          <p:cNvPr id="12" name="Picture 11" descr="A person holding a dog&#10;&#10;AI-generated content may be incorrect.">
            <a:extLst>
              <a:ext uri="{FF2B5EF4-FFF2-40B4-BE49-F238E27FC236}">
                <a16:creationId xmlns:a16="http://schemas.microsoft.com/office/drawing/2014/main" id="{EDF49D04-52E5-00AB-F1F4-42FB548B02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577008"/>
            <a:ext cx="2111207" cy="3125530"/>
          </a:xfrm>
          <a:prstGeom prst="rect">
            <a:avLst/>
          </a:prstGeom>
        </p:spPr>
      </p:pic>
    </p:spTree>
    <p:extLst>
      <p:ext uri="{BB962C8B-B14F-4D97-AF65-F5344CB8AC3E}">
        <p14:creationId xmlns:p14="http://schemas.microsoft.com/office/powerpoint/2010/main" val="2028318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28EBC2-35DE-E56A-2A85-F0F860C3EC8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5618602-263C-E377-B45A-00A7BF364FA4}"/>
              </a:ext>
            </a:extLst>
          </p:cNvPr>
          <p:cNvSpPr/>
          <p:nvPr/>
        </p:nvSpPr>
        <p:spPr>
          <a:xfrm>
            <a:off x="291353" y="429006"/>
            <a:ext cx="7620000" cy="646331"/>
          </a:xfrm>
          <a:prstGeom prst="rect">
            <a:avLst/>
          </a:prstGeom>
        </p:spPr>
        <p:txBody>
          <a:bodyPr wrap="square">
            <a:spAutoFit/>
          </a:bodyPr>
          <a:lstStyle/>
          <a:p>
            <a:r>
              <a:rPr lang="en-US" sz="3600" dirty="0">
                <a:solidFill>
                  <a:srgbClr val="966E42"/>
                </a:solidFill>
                <a:latin typeface="Impact" panose="020B0806030902050204" pitchFamily="34" charset="0"/>
              </a:rPr>
              <a:t>ADAPTIVE SPORTS CENTER</a:t>
            </a:r>
          </a:p>
        </p:txBody>
      </p:sp>
      <p:pic>
        <p:nvPicPr>
          <p:cNvPr id="4" name="Picture 3" descr="Two people on skis posing for the camera&#10;&#10;AI-generated content may be incorrect.">
            <a:extLst>
              <a:ext uri="{FF2B5EF4-FFF2-40B4-BE49-F238E27FC236}">
                <a16:creationId xmlns:a16="http://schemas.microsoft.com/office/drawing/2014/main" id="{39843961-1B28-2EBF-997F-69A0A292F29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72200" y="536379"/>
            <a:ext cx="2425310" cy="3590544"/>
          </a:xfrm>
          <a:prstGeom prst="rect">
            <a:avLst/>
          </a:prstGeom>
        </p:spPr>
      </p:pic>
      <p:sp>
        <p:nvSpPr>
          <p:cNvPr id="5" name="Rectangle 4">
            <a:extLst>
              <a:ext uri="{FF2B5EF4-FFF2-40B4-BE49-F238E27FC236}">
                <a16:creationId xmlns:a16="http://schemas.microsoft.com/office/drawing/2014/main" id="{11BD75C7-647C-7161-B566-33956BDFCA38}"/>
              </a:ext>
            </a:extLst>
          </p:cNvPr>
          <p:cNvSpPr/>
          <p:nvPr/>
        </p:nvSpPr>
        <p:spPr>
          <a:xfrm>
            <a:off x="291353" y="1232922"/>
            <a:ext cx="5728447" cy="2677656"/>
          </a:xfrm>
          <a:prstGeom prst="rect">
            <a:avLst/>
          </a:prstGeom>
        </p:spPr>
        <p:txBody>
          <a:bodyPr wrap="square">
            <a:spAutoFit/>
          </a:bodyPr>
          <a:lstStyle/>
          <a:p>
            <a:r>
              <a:rPr lang="en-US" sz="2400" dirty="0">
                <a:solidFill>
                  <a:srgbClr val="00205B"/>
                </a:solidFill>
                <a:latin typeface="Arial" panose="020B0604020202020204" pitchFamily="34" charset="0"/>
                <a:cs typeface="Arial" panose="020B0604020202020204" pitchFamily="34" charset="0"/>
              </a:rPr>
              <a:t>Service for Sight grants help further their mission of making outdoor adventures accessible and extraordinary for all, including people who are visually impaired. Spending a week in Crested Butte, Colorado instilled confidence and friendship for this high school student!</a:t>
            </a:r>
          </a:p>
        </p:txBody>
      </p:sp>
    </p:spTree>
    <p:extLst>
      <p:ext uri="{BB962C8B-B14F-4D97-AF65-F5344CB8AC3E}">
        <p14:creationId xmlns:p14="http://schemas.microsoft.com/office/powerpoint/2010/main" val="834686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5F3B08-653A-136F-270C-E3775CA0F3A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65E89B2-451F-FECA-A1F0-F1D652654CCF}"/>
              </a:ext>
            </a:extLst>
          </p:cNvPr>
          <p:cNvSpPr/>
          <p:nvPr/>
        </p:nvSpPr>
        <p:spPr>
          <a:xfrm>
            <a:off x="291353" y="429006"/>
            <a:ext cx="7620000" cy="615553"/>
          </a:xfrm>
          <a:prstGeom prst="rect">
            <a:avLst/>
          </a:prstGeom>
        </p:spPr>
        <p:txBody>
          <a:bodyPr wrap="square" lIns="91440" tIns="45720" rIns="91440" bIns="45720" anchor="t">
            <a:spAutoFit/>
          </a:bodyPr>
          <a:lstStyle/>
          <a:p>
            <a:r>
              <a:rPr lang="en-US" sz="3400" dirty="0">
                <a:solidFill>
                  <a:srgbClr val="966E42"/>
                </a:solidFill>
                <a:latin typeface="Impact"/>
              </a:rPr>
              <a:t>RETINA FOUNDATION SOUTHWEST</a:t>
            </a:r>
          </a:p>
        </p:txBody>
      </p:sp>
      <p:sp>
        <p:nvSpPr>
          <p:cNvPr id="5" name="Rectangle 4">
            <a:extLst>
              <a:ext uri="{FF2B5EF4-FFF2-40B4-BE49-F238E27FC236}">
                <a16:creationId xmlns:a16="http://schemas.microsoft.com/office/drawing/2014/main" id="{74F4456B-A342-D505-AF04-AAD194E2ADCB}"/>
              </a:ext>
            </a:extLst>
          </p:cNvPr>
          <p:cNvSpPr/>
          <p:nvPr/>
        </p:nvSpPr>
        <p:spPr>
          <a:xfrm>
            <a:off x="291353" y="1232922"/>
            <a:ext cx="5728447" cy="2677656"/>
          </a:xfrm>
          <a:prstGeom prst="rect">
            <a:avLst/>
          </a:prstGeom>
        </p:spPr>
        <p:txBody>
          <a:bodyPr wrap="square">
            <a:spAutoFit/>
          </a:bodyPr>
          <a:lstStyle/>
          <a:p>
            <a:r>
              <a:rPr lang="en-US" sz="2400" dirty="0">
                <a:solidFill>
                  <a:srgbClr val="00205B"/>
                </a:solidFill>
                <a:latin typeface="Arial" panose="020B0604020202020204" pitchFamily="34" charset="0"/>
                <a:cs typeface="Arial" panose="020B0604020202020204" pitchFamily="34" charset="0"/>
              </a:rPr>
              <a:t>Service for Sight grants are helping improve visual outcomes for children with early-onset eye conditions, like amblyopia (lazy eye) and strabismus (misaligned eyes), through their Pediatric Vision Laboratory. The grant provides low-cost vision screenings for children.</a:t>
            </a:r>
          </a:p>
        </p:txBody>
      </p:sp>
      <p:pic>
        <p:nvPicPr>
          <p:cNvPr id="3" name="Picture 2" descr="A child with an eye patch&#10;&#10;AI-generated content may be incorrect.">
            <a:extLst>
              <a:ext uri="{FF2B5EF4-FFF2-40B4-BE49-F238E27FC236}">
                <a16:creationId xmlns:a16="http://schemas.microsoft.com/office/drawing/2014/main" id="{B243F867-8EF5-F5A5-6BD6-9A01B35B1817}"/>
              </a:ext>
            </a:extLst>
          </p:cNvPr>
          <p:cNvPicPr>
            <a:picLocks noChangeAspect="1"/>
          </p:cNvPicPr>
          <p:nvPr/>
        </p:nvPicPr>
        <p:blipFill>
          <a:blip r:embed="rId3"/>
          <a:stretch>
            <a:fillRect/>
          </a:stretch>
        </p:blipFill>
        <p:spPr>
          <a:xfrm>
            <a:off x="6010765" y="432707"/>
            <a:ext cx="2568053" cy="3747408"/>
          </a:xfrm>
          <a:prstGeom prst="rect">
            <a:avLst/>
          </a:prstGeom>
        </p:spPr>
      </p:pic>
    </p:spTree>
    <p:extLst>
      <p:ext uri="{BB962C8B-B14F-4D97-AF65-F5344CB8AC3E}">
        <p14:creationId xmlns:p14="http://schemas.microsoft.com/office/powerpoint/2010/main" val="1927421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66D17-6F68-53A3-EE4C-CCEC13EEDEA2}"/>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1CE491D3-B6B9-B387-F15B-E9C4684A7ADD}"/>
              </a:ext>
            </a:extLst>
          </p:cNvPr>
          <p:cNvSpPr/>
          <p:nvPr/>
        </p:nvSpPr>
        <p:spPr>
          <a:xfrm>
            <a:off x="291353" y="429006"/>
            <a:ext cx="7620000" cy="646331"/>
          </a:xfrm>
          <a:prstGeom prst="rect">
            <a:avLst/>
          </a:prstGeom>
        </p:spPr>
        <p:txBody>
          <a:bodyPr wrap="square" lIns="91440" tIns="45720" rIns="91440" bIns="45720" anchor="t">
            <a:spAutoFit/>
          </a:bodyPr>
          <a:lstStyle/>
          <a:p>
            <a:r>
              <a:rPr lang="en-US" sz="3600" dirty="0">
                <a:solidFill>
                  <a:srgbClr val="966E42"/>
                </a:solidFill>
                <a:latin typeface="Impact"/>
              </a:rPr>
              <a:t>MIRA FOUNDATION USA</a:t>
            </a:r>
            <a:endParaRPr lang="en-US" dirty="0">
              <a:solidFill>
                <a:srgbClr val="966E42"/>
              </a:solidFill>
            </a:endParaRPr>
          </a:p>
        </p:txBody>
      </p:sp>
      <p:sp>
        <p:nvSpPr>
          <p:cNvPr id="5" name="Rectangle 4">
            <a:extLst>
              <a:ext uri="{FF2B5EF4-FFF2-40B4-BE49-F238E27FC236}">
                <a16:creationId xmlns:a16="http://schemas.microsoft.com/office/drawing/2014/main" id="{8EF580DD-7514-133E-1CC9-3B5B90A19143}"/>
              </a:ext>
            </a:extLst>
          </p:cNvPr>
          <p:cNvSpPr/>
          <p:nvPr/>
        </p:nvSpPr>
        <p:spPr>
          <a:xfrm>
            <a:off x="291353" y="1075337"/>
            <a:ext cx="5728447" cy="3046988"/>
          </a:xfrm>
          <a:prstGeom prst="rect">
            <a:avLst/>
          </a:prstGeom>
        </p:spPr>
        <p:txBody>
          <a:bodyPr wrap="square">
            <a:spAutoFit/>
          </a:bodyPr>
          <a:lstStyle/>
          <a:p>
            <a:r>
              <a:rPr lang="en-US" sz="2400" dirty="0">
                <a:solidFill>
                  <a:srgbClr val="00205B"/>
                </a:solidFill>
                <a:latin typeface="Arial" panose="020B0604020202020204" pitchFamily="34" charset="0"/>
                <a:cs typeface="Arial" panose="020B0604020202020204" pitchFamily="34" charset="0"/>
              </a:rPr>
              <a:t>Guide dog organizations, like MIRA, use Service for Sight grants to provide guide dogs to people who need them. With the help of her very first guide dog Guiro, Shaelin is experiencing greater independence and confidence and raising awareness in her community about the importance of guide dogs.  </a:t>
            </a:r>
          </a:p>
        </p:txBody>
      </p:sp>
      <p:pic>
        <p:nvPicPr>
          <p:cNvPr id="3" name="Picture 2" descr="A person standing next to a dog&#10;&#10;AI-generated content may be incorrect.">
            <a:extLst>
              <a:ext uri="{FF2B5EF4-FFF2-40B4-BE49-F238E27FC236}">
                <a16:creationId xmlns:a16="http://schemas.microsoft.com/office/drawing/2014/main" id="{16CB3885-A344-B77A-101A-9A84019CB7D5}"/>
              </a:ext>
            </a:extLst>
          </p:cNvPr>
          <p:cNvPicPr>
            <a:picLocks noChangeAspect="1"/>
          </p:cNvPicPr>
          <p:nvPr/>
        </p:nvPicPr>
        <p:blipFill>
          <a:blip r:embed="rId3"/>
          <a:stretch>
            <a:fillRect/>
          </a:stretch>
        </p:blipFill>
        <p:spPr>
          <a:xfrm>
            <a:off x="6214870" y="432706"/>
            <a:ext cx="2421097" cy="3584123"/>
          </a:xfrm>
          <a:prstGeom prst="rect">
            <a:avLst/>
          </a:prstGeom>
        </p:spPr>
      </p:pic>
    </p:spTree>
    <p:extLst>
      <p:ext uri="{BB962C8B-B14F-4D97-AF65-F5344CB8AC3E}">
        <p14:creationId xmlns:p14="http://schemas.microsoft.com/office/powerpoint/2010/main" val="2632525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C07F75-E91C-664C-4A4C-46CBF9A143A5}"/>
              </a:ext>
            </a:extLst>
          </p:cNvPr>
          <p:cNvSpPr/>
          <p:nvPr/>
        </p:nvSpPr>
        <p:spPr>
          <a:xfrm>
            <a:off x="304800" y="2114550"/>
            <a:ext cx="3886200" cy="2862322"/>
          </a:xfrm>
          <a:prstGeom prst="rect">
            <a:avLst/>
          </a:prstGeom>
        </p:spPr>
        <p:txBody>
          <a:bodyPr wrap="square">
            <a:spAutoFit/>
          </a:bodyPr>
          <a:lstStyle/>
          <a:p>
            <a:pPr>
              <a:spcAft>
                <a:spcPts val="1125"/>
              </a:spcAft>
            </a:pPr>
            <a:r>
              <a:rPr lang="en-US" sz="6000" dirty="0">
                <a:solidFill>
                  <a:srgbClr val="00205B"/>
                </a:solidFill>
                <a:latin typeface="Impact" panose="020B0806030902050204" pitchFamily="34" charset="0"/>
              </a:rPr>
              <a:t>OUR CHAPTER STORY…</a:t>
            </a:r>
          </a:p>
        </p:txBody>
      </p:sp>
    </p:spTree>
    <p:extLst>
      <p:ext uri="{BB962C8B-B14F-4D97-AF65-F5344CB8AC3E}">
        <p14:creationId xmlns:p14="http://schemas.microsoft.com/office/powerpoint/2010/main" val="2014053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F265EF-C34A-64C3-14A5-11C2A76F8523}"/>
              </a:ext>
            </a:extLst>
          </p:cNvPr>
          <p:cNvSpPr/>
          <p:nvPr/>
        </p:nvSpPr>
        <p:spPr>
          <a:xfrm>
            <a:off x="1257300" y="1694587"/>
            <a:ext cx="6629400" cy="1200329"/>
          </a:xfrm>
          <a:prstGeom prst="rect">
            <a:avLst/>
          </a:prstGeom>
        </p:spPr>
        <p:txBody>
          <a:bodyPr wrap="square">
            <a:spAutoFit/>
          </a:bodyPr>
          <a:lstStyle/>
          <a:p>
            <a:pPr algn="ctr"/>
            <a:r>
              <a:rPr lang="en-US" sz="3600" dirty="0">
                <a:solidFill>
                  <a:srgbClr val="00205B"/>
                </a:solidFill>
                <a:latin typeface="Impact" panose="020B0806030902050204" pitchFamily="34" charset="0"/>
              </a:rPr>
              <a:t>WHAT DOES OUR CHAPTER DO TO SUPPORT SERVICE FOR SIGHT?</a:t>
            </a:r>
          </a:p>
        </p:txBody>
      </p:sp>
    </p:spTree>
    <p:extLst>
      <p:ext uri="{BB962C8B-B14F-4D97-AF65-F5344CB8AC3E}">
        <p14:creationId xmlns:p14="http://schemas.microsoft.com/office/powerpoint/2010/main" val="124068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F265EF-C34A-64C3-14A5-11C2A76F8523}"/>
              </a:ext>
            </a:extLst>
          </p:cNvPr>
          <p:cNvSpPr/>
          <p:nvPr/>
        </p:nvSpPr>
        <p:spPr>
          <a:xfrm>
            <a:off x="304800" y="361950"/>
            <a:ext cx="7620000" cy="1200329"/>
          </a:xfrm>
          <a:prstGeom prst="rect">
            <a:avLst/>
          </a:prstGeom>
        </p:spPr>
        <p:txBody>
          <a:bodyPr wrap="square">
            <a:spAutoFit/>
          </a:bodyPr>
          <a:lstStyle/>
          <a:p>
            <a:r>
              <a:rPr lang="en-US" sz="3600" dirty="0">
                <a:solidFill>
                  <a:srgbClr val="00205B"/>
                </a:solidFill>
                <a:latin typeface="Impact" panose="020B0806030902050204" pitchFamily="34" charset="0"/>
              </a:rPr>
              <a:t>HOW [CHAPTER NAME] SUPPORTS SERVICE FOR SIGHT AND THE FOUNDATION:</a:t>
            </a:r>
          </a:p>
        </p:txBody>
      </p:sp>
      <p:sp>
        <p:nvSpPr>
          <p:cNvPr id="3" name="Rectangle 2">
            <a:extLst>
              <a:ext uri="{FF2B5EF4-FFF2-40B4-BE49-F238E27FC236}">
                <a16:creationId xmlns:a16="http://schemas.microsoft.com/office/drawing/2014/main" id="{F61D7143-89E0-85C3-862A-2F334599B7F1}"/>
              </a:ext>
            </a:extLst>
          </p:cNvPr>
          <p:cNvSpPr/>
          <p:nvPr/>
        </p:nvSpPr>
        <p:spPr>
          <a:xfrm>
            <a:off x="304800" y="1657350"/>
            <a:ext cx="8305800" cy="1231106"/>
          </a:xfrm>
          <a:prstGeom prst="rect">
            <a:avLst/>
          </a:prstGeom>
        </p:spPr>
        <p:txBody>
          <a:bodyPr wrap="square">
            <a:spAutoFit/>
          </a:bodyPr>
          <a:lstStyle/>
          <a:p>
            <a:pPr marL="342900" indent="-342900">
              <a:spcAft>
                <a:spcPts val="1200"/>
              </a:spcAft>
              <a:buFont typeface="Arial" panose="020B0604020202020204" pitchFamily="34" charset="0"/>
              <a:buChar char="•"/>
            </a:pPr>
            <a:r>
              <a:rPr lang="en-US" sz="1800" dirty="0">
                <a:solidFill>
                  <a:srgbClr val="002060"/>
                </a:solidFill>
                <a:latin typeface="Arial" panose="020B0604020202020204" pitchFamily="34" charset="0"/>
                <a:cs typeface="Arial" panose="020B0604020202020204" pitchFamily="34" charset="0"/>
              </a:rPr>
              <a:t>[Insert Do Good: Service for Sight Hours]</a:t>
            </a:r>
            <a:endParaRPr lang="en-US" sz="1800" dirty="0">
              <a:solidFill>
                <a:srgbClr val="002060"/>
              </a:solidFill>
              <a:latin typeface="Arial" panose="020B0604020202020204" pitchFamily="34" charset="0"/>
              <a:ea typeface="Arial" panose="020B0604020202020204" pitchFamily="34" charset="0"/>
              <a:cs typeface="Arial" panose="020B0604020202020204" pitchFamily="34" charset="0"/>
            </a:endParaRPr>
          </a:p>
          <a:p>
            <a:pPr marL="342900" indent="-342900">
              <a:spcAft>
                <a:spcPts val="1200"/>
              </a:spcAft>
              <a:buFont typeface="Arial" panose="020B0604020202020204" pitchFamily="34" charset="0"/>
              <a:buChar char="•"/>
            </a:pPr>
            <a:r>
              <a:rPr lang="en-US" sz="1800" dirty="0">
                <a:solidFill>
                  <a:srgbClr val="002060"/>
                </a:solidFill>
                <a:latin typeface="Arial" panose="020B0604020202020204" pitchFamily="34" charset="0"/>
                <a:ea typeface="Arial" panose="020B0604020202020204" pitchFamily="34" charset="0"/>
                <a:cs typeface="Arial" panose="020B0604020202020204" pitchFamily="34" charset="0"/>
              </a:rPr>
              <a:t>[Insert chapter Signature and Non-Signature Fundraisers]</a:t>
            </a:r>
          </a:p>
          <a:p>
            <a:pPr marL="342900" indent="-342900">
              <a:spcAft>
                <a:spcPts val="1200"/>
              </a:spcAft>
              <a:buFont typeface="Arial" panose="020B0604020202020204" pitchFamily="34" charset="0"/>
              <a:buChar char="•"/>
            </a:pPr>
            <a:r>
              <a:rPr lang="en-US" sz="1800" dirty="0">
                <a:solidFill>
                  <a:srgbClr val="002060"/>
                </a:solidFill>
                <a:latin typeface="Arial" panose="020B0604020202020204" pitchFamily="34" charset="0"/>
                <a:ea typeface="Arial" panose="020B0604020202020204" pitchFamily="34" charset="0"/>
                <a:cs typeface="Arial" panose="020B0604020202020204" pitchFamily="34" charset="0"/>
              </a:rPr>
              <a:t>[Insert upcoming fundraising and service events]</a:t>
            </a:r>
          </a:p>
        </p:txBody>
      </p:sp>
    </p:spTree>
    <p:extLst>
      <p:ext uri="{BB962C8B-B14F-4D97-AF65-F5344CB8AC3E}">
        <p14:creationId xmlns:p14="http://schemas.microsoft.com/office/powerpoint/2010/main" val="3852421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nodePh="1">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nodePh="1">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A35D460-5840-9033-EB5A-00B595767ED4}"/>
              </a:ext>
            </a:extLst>
          </p:cNvPr>
          <p:cNvSpPr/>
          <p:nvPr/>
        </p:nvSpPr>
        <p:spPr>
          <a:xfrm>
            <a:off x="1266825" y="1504950"/>
            <a:ext cx="6610350" cy="1754326"/>
          </a:xfrm>
          <a:prstGeom prst="rect">
            <a:avLst/>
          </a:prstGeom>
        </p:spPr>
        <p:txBody>
          <a:bodyPr wrap="square">
            <a:spAutoFit/>
          </a:bodyPr>
          <a:lstStyle/>
          <a:p>
            <a:pPr algn="ctr"/>
            <a:r>
              <a:rPr lang="en-US" sz="3600" dirty="0">
                <a:solidFill>
                  <a:srgbClr val="00205B"/>
                </a:solidFill>
                <a:latin typeface="Impact" panose="020B0806030902050204" pitchFamily="34" charset="0"/>
              </a:rPr>
              <a:t>WHAT ARE YOUR FAVORITE SERVICE AND FUNDRAISING ACTIVITIES YOU’VE DONE WITHIN THE CHAPTER?</a:t>
            </a:r>
          </a:p>
        </p:txBody>
      </p:sp>
    </p:spTree>
    <p:extLst>
      <p:ext uri="{BB962C8B-B14F-4D97-AF65-F5344CB8AC3E}">
        <p14:creationId xmlns:p14="http://schemas.microsoft.com/office/powerpoint/2010/main" val="1936658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32BBFE0-C0D5-E10D-43ED-8AF554FDC3E1}"/>
              </a:ext>
            </a:extLst>
          </p:cNvPr>
          <p:cNvSpPr/>
          <p:nvPr/>
        </p:nvSpPr>
        <p:spPr>
          <a:xfrm>
            <a:off x="4267200" y="1148730"/>
            <a:ext cx="3048000" cy="1938992"/>
          </a:xfrm>
          <a:prstGeom prst="rect">
            <a:avLst/>
          </a:prstGeom>
        </p:spPr>
        <p:txBody>
          <a:bodyPr wrap="square">
            <a:spAutoFit/>
          </a:bodyPr>
          <a:lstStyle/>
          <a:p>
            <a:r>
              <a:rPr lang="en-US" sz="4000" dirty="0">
                <a:solidFill>
                  <a:srgbClr val="966E42"/>
                </a:solidFill>
                <a:latin typeface="Impact" panose="020B0806030902050204" pitchFamily="34" charset="0"/>
              </a:rPr>
              <a:t>TELLING OUR CHAPTER’S DO GOOD STORY…</a:t>
            </a:r>
          </a:p>
        </p:txBody>
      </p:sp>
      <p:pic>
        <p:nvPicPr>
          <p:cNvPr id="5" name="Picture 4">
            <a:extLst>
              <a:ext uri="{FF2B5EF4-FFF2-40B4-BE49-F238E27FC236}">
                <a16:creationId xmlns:a16="http://schemas.microsoft.com/office/drawing/2014/main" id="{26813337-CD32-8E78-75E7-A7133B330F5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2133600" y="577008"/>
            <a:ext cx="1981199" cy="3082436"/>
          </a:xfrm>
          <a:prstGeom prst="rect">
            <a:avLst/>
          </a:prstGeom>
        </p:spPr>
      </p:pic>
    </p:spTree>
    <p:extLst>
      <p:ext uri="{BB962C8B-B14F-4D97-AF65-F5344CB8AC3E}">
        <p14:creationId xmlns:p14="http://schemas.microsoft.com/office/powerpoint/2010/main" val="1916318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108682-3A5B-AC8E-F036-6F92E8B28727}"/>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7EADF3C3-CDD3-B0DC-3C8A-07BD760CE405}"/>
              </a:ext>
            </a:extLst>
          </p:cNvPr>
          <p:cNvSpPr/>
          <p:nvPr/>
        </p:nvSpPr>
        <p:spPr>
          <a:xfrm>
            <a:off x="304800" y="361950"/>
            <a:ext cx="7620000" cy="646331"/>
          </a:xfrm>
          <a:prstGeom prst="rect">
            <a:avLst/>
          </a:prstGeom>
        </p:spPr>
        <p:txBody>
          <a:bodyPr wrap="square">
            <a:spAutoFit/>
          </a:bodyPr>
          <a:lstStyle/>
          <a:p>
            <a:r>
              <a:rPr lang="en-US" sz="3600" dirty="0">
                <a:solidFill>
                  <a:srgbClr val="00205B"/>
                </a:solidFill>
                <a:latin typeface="Impact" panose="020B0806030902050204" pitchFamily="34" charset="0"/>
              </a:rPr>
              <a:t>WHAT? HOW? WHY?</a:t>
            </a:r>
          </a:p>
        </p:txBody>
      </p:sp>
      <p:sp>
        <p:nvSpPr>
          <p:cNvPr id="3" name="Rectangle 2">
            <a:extLst>
              <a:ext uri="{FF2B5EF4-FFF2-40B4-BE49-F238E27FC236}">
                <a16:creationId xmlns:a16="http://schemas.microsoft.com/office/drawing/2014/main" id="{68BA4F64-63B5-D412-65E0-BA5464EA6B0C}"/>
              </a:ext>
            </a:extLst>
          </p:cNvPr>
          <p:cNvSpPr/>
          <p:nvPr/>
        </p:nvSpPr>
        <p:spPr>
          <a:xfrm>
            <a:off x="304800" y="1657350"/>
            <a:ext cx="8153400" cy="1508105"/>
          </a:xfrm>
          <a:prstGeom prst="rect">
            <a:avLst/>
          </a:prstGeom>
        </p:spPr>
        <p:txBody>
          <a:bodyPr wrap="square">
            <a:spAutoFit/>
          </a:bodyPr>
          <a:lstStyle/>
          <a:p>
            <a:pPr marL="342900" indent="-342900">
              <a:spcAft>
                <a:spcPts val="1200"/>
              </a:spcAft>
              <a:buFont typeface="Arial" panose="020B0604020202020204" pitchFamily="34" charset="0"/>
              <a:buChar char="•"/>
            </a:pPr>
            <a:r>
              <a:rPr lang="en-US" sz="2400" b="1" i="1" u="sng" dirty="0">
                <a:solidFill>
                  <a:srgbClr val="002060"/>
                </a:solidFill>
                <a:latin typeface="Arial" panose="020B0604020202020204" pitchFamily="34" charset="0"/>
                <a:cs typeface="Arial" panose="020B0604020202020204" pitchFamily="34" charset="0"/>
              </a:rPr>
              <a:t>What</a:t>
            </a:r>
            <a:r>
              <a:rPr lang="en-US" sz="2400" dirty="0">
                <a:solidFill>
                  <a:srgbClr val="002060"/>
                </a:solidFill>
                <a:latin typeface="Arial" panose="020B0604020202020204" pitchFamily="34" charset="0"/>
                <a:cs typeface="Arial" panose="020B0604020202020204" pitchFamily="34" charset="0"/>
              </a:rPr>
              <a:t> is Service for Sight? </a:t>
            </a:r>
          </a:p>
          <a:p>
            <a:pPr marL="342900" indent="-342900">
              <a:spcAft>
                <a:spcPts val="1200"/>
              </a:spcAft>
              <a:buFont typeface="Arial" panose="020B0604020202020204" pitchFamily="34" charset="0"/>
              <a:buChar char="•"/>
            </a:pPr>
            <a:r>
              <a:rPr lang="en-US" sz="2400" b="1" i="1" u="sng" dirty="0">
                <a:solidFill>
                  <a:srgbClr val="002060"/>
                </a:solidFill>
                <a:latin typeface="Arial" panose="020B0604020202020204" pitchFamily="34" charset="0"/>
                <a:ea typeface="Arial" panose="020B0604020202020204" pitchFamily="34" charset="0"/>
                <a:cs typeface="Arial" panose="020B0604020202020204" pitchFamily="34" charset="0"/>
              </a:rPr>
              <a:t>How</a:t>
            </a:r>
            <a:r>
              <a:rPr lang="en-US" sz="2400" dirty="0">
                <a:solidFill>
                  <a:srgbClr val="002060"/>
                </a:solidFill>
                <a:latin typeface="Arial" panose="020B0604020202020204" pitchFamily="34" charset="0"/>
                <a:ea typeface="Arial" panose="020B0604020202020204" pitchFamily="34" charset="0"/>
                <a:cs typeface="Arial" panose="020B0604020202020204" pitchFamily="34" charset="0"/>
              </a:rPr>
              <a:t> does our chapter support Service for Sight? </a:t>
            </a:r>
          </a:p>
          <a:p>
            <a:pPr marL="342900" indent="-342900">
              <a:spcAft>
                <a:spcPts val="1200"/>
              </a:spcAft>
              <a:buFont typeface="Arial" panose="020B0604020202020204" pitchFamily="34" charset="0"/>
              <a:buChar char="•"/>
            </a:pPr>
            <a:r>
              <a:rPr lang="en-US" sz="2400" b="1" i="1" u="sng" dirty="0">
                <a:solidFill>
                  <a:srgbClr val="002060"/>
                </a:solidFill>
                <a:latin typeface="Arial" panose="020B0604020202020204" pitchFamily="34" charset="0"/>
                <a:ea typeface="Arial" panose="020B0604020202020204" pitchFamily="34" charset="0"/>
                <a:cs typeface="Arial" panose="020B0604020202020204" pitchFamily="34" charset="0"/>
              </a:rPr>
              <a:t>Why</a:t>
            </a:r>
            <a:r>
              <a:rPr lang="en-US" sz="2400" dirty="0">
                <a:solidFill>
                  <a:srgbClr val="002060"/>
                </a:solidFill>
                <a:latin typeface="Arial" panose="020B0604020202020204" pitchFamily="34" charset="0"/>
                <a:ea typeface="Arial" panose="020B0604020202020204" pitchFamily="34" charset="0"/>
                <a:cs typeface="Arial" panose="020B0604020202020204" pitchFamily="34" charset="0"/>
              </a:rPr>
              <a:t> is it important to support Service for Sight? </a:t>
            </a:r>
          </a:p>
        </p:txBody>
      </p:sp>
    </p:spTree>
    <p:extLst>
      <p:ext uri="{BB962C8B-B14F-4D97-AF65-F5344CB8AC3E}">
        <p14:creationId xmlns:p14="http://schemas.microsoft.com/office/powerpoint/2010/main" val="3265841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77B13FF-A011-DACB-3E47-65E945269DAC}"/>
              </a:ext>
            </a:extLst>
          </p:cNvPr>
          <p:cNvSpPr/>
          <p:nvPr/>
        </p:nvSpPr>
        <p:spPr>
          <a:xfrm>
            <a:off x="3810000" y="2285821"/>
            <a:ext cx="4495800" cy="830997"/>
          </a:xfrm>
          <a:prstGeom prst="rect">
            <a:avLst/>
          </a:prstGeom>
        </p:spPr>
        <p:txBody>
          <a:bodyPr wrap="square">
            <a:spAutoFit/>
          </a:bodyPr>
          <a:lstStyle/>
          <a:p>
            <a:r>
              <a:rPr lang="en-US" sz="2400" dirty="0">
                <a:solidFill>
                  <a:srgbClr val="00205B"/>
                </a:solidFill>
                <a:latin typeface="Arial" panose="020B0604020202020204" pitchFamily="34" charset="0"/>
                <a:cs typeface="Arial" panose="020B0604020202020204" pitchFamily="34" charset="0"/>
              </a:rPr>
              <a:t>and how we do good with Service for Sight!</a:t>
            </a:r>
          </a:p>
        </p:txBody>
      </p:sp>
      <p:sp>
        <p:nvSpPr>
          <p:cNvPr id="8" name="Rectangle 7">
            <a:extLst>
              <a:ext uri="{FF2B5EF4-FFF2-40B4-BE49-F238E27FC236}">
                <a16:creationId xmlns:a16="http://schemas.microsoft.com/office/drawing/2014/main" id="{60116A9C-FBEE-4059-6089-05A34313C2BE}"/>
              </a:ext>
            </a:extLst>
          </p:cNvPr>
          <p:cNvSpPr/>
          <p:nvPr/>
        </p:nvSpPr>
        <p:spPr>
          <a:xfrm>
            <a:off x="3810000" y="1123950"/>
            <a:ext cx="4125064" cy="1213922"/>
          </a:xfrm>
          <a:prstGeom prst="rect">
            <a:avLst/>
          </a:prstGeom>
        </p:spPr>
        <p:txBody>
          <a:bodyPr wrap="square">
            <a:spAutoFit/>
          </a:bodyPr>
          <a:lstStyle/>
          <a:p>
            <a:pPr>
              <a:lnSpc>
                <a:spcPts val="3800"/>
              </a:lnSpc>
              <a:spcAft>
                <a:spcPts val="1125"/>
              </a:spcAft>
            </a:pPr>
            <a:r>
              <a:rPr lang="en-US" sz="4800" dirty="0">
                <a:solidFill>
                  <a:srgbClr val="966E42"/>
                </a:solidFill>
                <a:latin typeface="Impact" panose="020B0806030902050204" pitchFamily="34" charset="0"/>
              </a:rPr>
              <a:t>LET’S TALK </a:t>
            </a:r>
          </a:p>
          <a:p>
            <a:pPr>
              <a:lnSpc>
                <a:spcPts val="3800"/>
              </a:lnSpc>
              <a:spcAft>
                <a:spcPts val="1125"/>
              </a:spcAft>
            </a:pPr>
            <a:r>
              <a:rPr lang="en-US" sz="4800" dirty="0">
                <a:solidFill>
                  <a:srgbClr val="966E42"/>
                </a:solidFill>
                <a:latin typeface="Impact" panose="020B0806030902050204" pitchFamily="34" charset="0"/>
              </a:rPr>
              <a:t>PHILANTHROPY…</a:t>
            </a:r>
          </a:p>
        </p:txBody>
      </p:sp>
      <p:pic>
        <p:nvPicPr>
          <p:cNvPr id="12" name="Picture 11">
            <a:extLst>
              <a:ext uri="{FF2B5EF4-FFF2-40B4-BE49-F238E27FC236}">
                <a16:creationId xmlns:a16="http://schemas.microsoft.com/office/drawing/2014/main" id="{5F2EAC19-F5E0-1B3B-2723-21482CE0A8C2}"/>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600200" y="459326"/>
            <a:ext cx="1981200" cy="3082437"/>
          </a:xfrm>
          <a:prstGeom prst="rect">
            <a:avLst/>
          </a:prstGeom>
        </p:spPr>
      </p:pic>
    </p:spTree>
    <p:extLst>
      <p:ext uri="{BB962C8B-B14F-4D97-AF65-F5344CB8AC3E}">
        <p14:creationId xmlns:p14="http://schemas.microsoft.com/office/powerpoint/2010/main" val="1477620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B1EA1E3-3213-473E-AA8B-64D0C12A37C7}"/>
              </a:ext>
            </a:extLst>
          </p:cNvPr>
          <p:cNvSpPr/>
          <p:nvPr/>
        </p:nvSpPr>
        <p:spPr>
          <a:xfrm>
            <a:off x="3886200" y="1300053"/>
            <a:ext cx="4419600" cy="1636345"/>
          </a:xfrm>
          <a:prstGeom prst="rect">
            <a:avLst/>
          </a:prstGeom>
        </p:spPr>
        <p:txBody>
          <a:bodyPr wrap="square">
            <a:spAutoFit/>
          </a:bodyPr>
          <a:lstStyle/>
          <a:p>
            <a:pPr>
              <a:spcAft>
                <a:spcPts val="375"/>
              </a:spcAft>
            </a:pPr>
            <a:r>
              <a:rPr lang="en-US" sz="3200" dirty="0">
                <a:solidFill>
                  <a:srgbClr val="966E42"/>
                </a:solidFill>
                <a:latin typeface="Impact" panose="020B0806030902050204" pitchFamily="34" charset="0"/>
              </a:rPr>
              <a:t>HOW CAN YOU DESCRIBE YOUR EXPERIENCE WITH SERVICE FOR SIGHT?</a:t>
            </a:r>
          </a:p>
          <a:p>
            <a:pPr>
              <a:spcAft>
                <a:spcPts val="375"/>
              </a:spcAft>
            </a:pPr>
            <a:endParaRPr lang="en-US" sz="100" b="1" dirty="0">
              <a:solidFill>
                <a:srgbClr val="966E42"/>
              </a:solidFill>
              <a:latin typeface="+mj-lt"/>
            </a:endParaRPr>
          </a:p>
        </p:txBody>
      </p:sp>
      <p:pic>
        <p:nvPicPr>
          <p:cNvPr id="4" name="Picture 3">
            <a:extLst>
              <a:ext uri="{FF2B5EF4-FFF2-40B4-BE49-F238E27FC236}">
                <a16:creationId xmlns:a16="http://schemas.microsoft.com/office/drawing/2014/main" id="{5F487AD4-4474-6495-CAC7-69AEC01F6CA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752600" y="577008"/>
            <a:ext cx="1981198" cy="3082436"/>
          </a:xfrm>
          <a:prstGeom prst="rect">
            <a:avLst/>
          </a:prstGeom>
        </p:spPr>
      </p:pic>
    </p:spTree>
    <p:extLst>
      <p:ext uri="{BB962C8B-B14F-4D97-AF65-F5344CB8AC3E}">
        <p14:creationId xmlns:p14="http://schemas.microsoft.com/office/powerpoint/2010/main" val="418584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2514600" y="2756151"/>
            <a:ext cx="4180447" cy="1200329"/>
          </a:xfrm>
          <a:prstGeom prst="rect">
            <a:avLst/>
          </a:prstGeom>
        </p:spPr>
        <p:txBody>
          <a:bodyPr wrap="square">
            <a:spAutoFit/>
          </a:bodyPr>
          <a:lstStyle/>
          <a:p>
            <a:pPr algn="ctr"/>
            <a:r>
              <a:rPr lang="en-US" sz="2400" b="1" dirty="0">
                <a:solidFill>
                  <a:srgbClr val="966E42"/>
                </a:solidFill>
                <a:latin typeface="Arial" panose="020B0604020202020204" pitchFamily="34" charset="0"/>
                <a:cs typeface="Arial" panose="020B0604020202020204" pitchFamily="34" charset="0"/>
              </a:rPr>
              <a:t>Philanthropy is at the </a:t>
            </a:r>
          </a:p>
          <a:p>
            <a:pPr algn="ctr"/>
            <a:r>
              <a:rPr lang="en-US" sz="2400" b="1" dirty="0">
                <a:solidFill>
                  <a:srgbClr val="966E42"/>
                </a:solidFill>
                <a:latin typeface="Arial" panose="020B0604020202020204" pitchFamily="34" charset="0"/>
                <a:cs typeface="Arial" panose="020B0604020202020204" pitchFamily="34" charset="0"/>
              </a:rPr>
              <a:t>heart of Delta Gamma and our do good motto!</a:t>
            </a:r>
          </a:p>
        </p:txBody>
      </p:sp>
      <p:sp>
        <p:nvSpPr>
          <p:cNvPr id="4" name="Rectangle 3">
            <a:extLst>
              <a:ext uri="{FF2B5EF4-FFF2-40B4-BE49-F238E27FC236}">
                <a16:creationId xmlns:a16="http://schemas.microsoft.com/office/drawing/2014/main" id="{EBEC6558-995B-12EC-D05A-185FBC61E7FC}"/>
              </a:ext>
            </a:extLst>
          </p:cNvPr>
          <p:cNvSpPr/>
          <p:nvPr/>
        </p:nvSpPr>
        <p:spPr>
          <a:xfrm>
            <a:off x="2019300" y="1612248"/>
            <a:ext cx="5105400" cy="1143903"/>
          </a:xfrm>
          <a:prstGeom prst="rect">
            <a:avLst/>
          </a:prstGeom>
        </p:spPr>
        <p:txBody>
          <a:bodyPr wrap="square">
            <a:spAutoFit/>
          </a:bodyPr>
          <a:lstStyle/>
          <a:p>
            <a:pPr algn="ctr">
              <a:lnSpc>
                <a:spcPts val="4100"/>
              </a:lnSpc>
              <a:spcAft>
                <a:spcPts val="1125"/>
              </a:spcAft>
            </a:pPr>
            <a:r>
              <a:rPr lang="en-US" sz="4000" dirty="0">
                <a:solidFill>
                  <a:srgbClr val="00205B"/>
                </a:solidFill>
                <a:latin typeface="Impact" panose="020B0806030902050204" pitchFamily="34" charset="0"/>
              </a:rPr>
              <a:t>THANK YOU FOR PARTICIPATING TODAY!</a:t>
            </a:r>
          </a:p>
        </p:txBody>
      </p:sp>
    </p:spTree>
    <p:extLst>
      <p:ext uri="{BB962C8B-B14F-4D97-AF65-F5344CB8AC3E}">
        <p14:creationId xmlns:p14="http://schemas.microsoft.com/office/powerpoint/2010/main" val="1993452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181C662-0406-6263-F6AF-50E19B07A428}"/>
              </a:ext>
            </a:extLst>
          </p:cNvPr>
          <p:cNvSpPr/>
          <p:nvPr/>
        </p:nvSpPr>
        <p:spPr>
          <a:xfrm>
            <a:off x="304800" y="2952750"/>
            <a:ext cx="5562600" cy="1938992"/>
          </a:xfrm>
          <a:prstGeom prst="rect">
            <a:avLst/>
          </a:prstGeom>
        </p:spPr>
        <p:txBody>
          <a:bodyPr wrap="square">
            <a:spAutoFit/>
          </a:bodyPr>
          <a:lstStyle/>
          <a:p>
            <a:pPr>
              <a:spcAft>
                <a:spcPts val="1125"/>
              </a:spcAft>
            </a:pPr>
            <a:r>
              <a:rPr lang="en-US" sz="6000" dirty="0">
                <a:solidFill>
                  <a:srgbClr val="00205B"/>
                </a:solidFill>
                <a:latin typeface="Impact" panose="020B0806030902050204" pitchFamily="34" charset="0"/>
              </a:rPr>
              <a:t>WHAT IS PHILANTHROPY?</a:t>
            </a:r>
          </a:p>
        </p:txBody>
      </p:sp>
    </p:spTree>
    <p:extLst>
      <p:ext uri="{BB962C8B-B14F-4D97-AF65-F5344CB8AC3E}">
        <p14:creationId xmlns:p14="http://schemas.microsoft.com/office/powerpoint/2010/main" val="1453409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ED7FD3-B748-16FE-4328-C2BE317C1C13}"/>
              </a:ext>
            </a:extLst>
          </p:cNvPr>
          <p:cNvSpPr/>
          <p:nvPr/>
        </p:nvSpPr>
        <p:spPr>
          <a:xfrm>
            <a:off x="3657600" y="1967479"/>
            <a:ext cx="4572000" cy="1200329"/>
          </a:xfrm>
          <a:prstGeom prst="rect">
            <a:avLst/>
          </a:prstGeom>
        </p:spPr>
        <p:txBody>
          <a:bodyPr wrap="square">
            <a:spAutoFit/>
          </a:bodyPr>
          <a:lstStyle/>
          <a:p>
            <a:r>
              <a:rPr lang="en-US" sz="2400" dirty="0">
                <a:solidFill>
                  <a:srgbClr val="00205B"/>
                </a:solidFill>
                <a:latin typeface="Arial" panose="020B0604020202020204" pitchFamily="34" charset="0"/>
                <a:cs typeface="Arial" panose="020B0604020202020204" pitchFamily="34" charset="0"/>
              </a:rPr>
              <a:t>The Delta Gamma motto is </a:t>
            </a:r>
          </a:p>
          <a:p>
            <a:r>
              <a:rPr lang="en-US" sz="2400" dirty="0">
                <a:solidFill>
                  <a:srgbClr val="00205B"/>
                </a:solidFill>
                <a:latin typeface="Arial" panose="020B0604020202020204" pitchFamily="34" charset="0"/>
                <a:cs typeface="Arial" panose="020B0604020202020204" pitchFamily="34" charset="0"/>
              </a:rPr>
              <a:t>do good, and our badge is the anchor which stands for hope.</a:t>
            </a:r>
          </a:p>
        </p:txBody>
      </p:sp>
      <p:sp>
        <p:nvSpPr>
          <p:cNvPr id="5" name="Rectangle 4">
            <a:extLst>
              <a:ext uri="{FF2B5EF4-FFF2-40B4-BE49-F238E27FC236}">
                <a16:creationId xmlns:a16="http://schemas.microsoft.com/office/drawing/2014/main" id="{F5F800F1-C20F-F70C-8A7F-A8E3EB651A39}"/>
              </a:ext>
            </a:extLst>
          </p:cNvPr>
          <p:cNvSpPr/>
          <p:nvPr/>
        </p:nvSpPr>
        <p:spPr>
          <a:xfrm>
            <a:off x="3657600" y="1312874"/>
            <a:ext cx="4724400" cy="769441"/>
          </a:xfrm>
          <a:prstGeom prst="rect">
            <a:avLst/>
          </a:prstGeom>
        </p:spPr>
        <p:txBody>
          <a:bodyPr wrap="square">
            <a:spAutoFit/>
          </a:bodyPr>
          <a:lstStyle/>
          <a:p>
            <a:r>
              <a:rPr lang="en-US" sz="4400" dirty="0">
                <a:solidFill>
                  <a:srgbClr val="966E42"/>
                </a:solidFill>
                <a:latin typeface="Impact" panose="020B0806030902050204" pitchFamily="34" charset="0"/>
              </a:rPr>
              <a:t>HOW WE DO GOOD…</a:t>
            </a:r>
          </a:p>
        </p:txBody>
      </p:sp>
      <p:pic>
        <p:nvPicPr>
          <p:cNvPr id="8" name="Picture 7">
            <a:extLst>
              <a:ext uri="{FF2B5EF4-FFF2-40B4-BE49-F238E27FC236}">
                <a16:creationId xmlns:a16="http://schemas.microsoft.com/office/drawing/2014/main" id="{4BB5C116-1C1E-BD4C-6CF9-D434460074B3}"/>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524000" y="577008"/>
            <a:ext cx="1981200" cy="3082437"/>
          </a:xfrm>
          <a:prstGeom prst="rect">
            <a:avLst/>
          </a:prstGeom>
        </p:spPr>
      </p:pic>
    </p:spTree>
    <p:extLst>
      <p:ext uri="{BB962C8B-B14F-4D97-AF65-F5344CB8AC3E}">
        <p14:creationId xmlns:p14="http://schemas.microsoft.com/office/powerpoint/2010/main" val="3726857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707863C-8FBD-B8C7-F5BF-B43DA39F77E5}"/>
              </a:ext>
            </a:extLst>
          </p:cNvPr>
          <p:cNvSpPr/>
          <p:nvPr/>
        </p:nvSpPr>
        <p:spPr>
          <a:xfrm>
            <a:off x="1333500" y="2187029"/>
            <a:ext cx="6477000" cy="923330"/>
          </a:xfrm>
          <a:prstGeom prst="rect">
            <a:avLst/>
          </a:prstGeom>
        </p:spPr>
        <p:txBody>
          <a:bodyPr wrap="square">
            <a:spAutoFit/>
          </a:bodyPr>
          <a:lstStyle/>
          <a:p>
            <a:pPr algn="ctr">
              <a:spcAft>
                <a:spcPts val="1125"/>
              </a:spcAft>
            </a:pPr>
            <a:r>
              <a:rPr lang="en-US" sz="5400" dirty="0">
                <a:solidFill>
                  <a:srgbClr val="00205B"/>
                </a:solidFill>
                <a:latin typeface="Impact" panose="020B0806030902050204" pitchFamily="34" charset="0"/>
              </a:rPr>
              <a:t>SIT DOWN WHEN…</a:t>
            </a:r>
          </a:p>
        </p:txBody>
      </p:sp>
    </p:spTree>
    <p:extLst>
      <p:ext uri="{BB962C8B-B14F-4D97-AF65-F5344CB8AC3E}">
        <p14:creationId xmlns:p14="http://schemas.microsoft.com/office/powerpoint/2010/main" val="3990990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FF0DE55-564C-A9B5-39C1-EA9A38B7F076}"/>
              </a:ext>
            </a:extLst>
          </p:cNvPr>
          <p:cNvSpPr/>
          <p:nvPr/>
        </p:nvSpPr>
        <p:spPr>
          <a:xfrm>
            <a:off x="304800" y="1200150"/>
            <a:ext cx="3352800" cy="3785652"/>
          </a:xfrm>
          <a:prstGeom prst="rect">
            <a:avLst/>
          </a:prstGeom>
        </p:spPr>
        <p:txBody>
          <a:bodyPr wrap="square">
            <a:spAutoFit/>
          </a:bodyPr>
          <a:lstStyle/>
          <a:p>
            <a:pPr>
              <a:spcAft>
                <a:spcPts val="1125"/>
              </a:spcAft>
            </a:pPr>
            <a:r>
              <a:rPr lang="en-US" sz="6000" dirty="0">
                <a:solidFill>
                  <a:srgbClr val="00205B"/>
                </a:solidFill>
                <a:latin typeface="Impact" panose="020B0806030902050204" pitchFamily="34" charset="0"/>
              </a:rPr>
              <a:t>WHAT IS SERVICE FOR SIGHT?</a:t>
            </a:r>
          </a:p>
        </p:txBody>
      </p:sp>
    </p:spTree>
    <p:extLst>
      <p:ext uri="{BB962C8B-B14F-4D97-AF65-F5344CB8AC3E}">
        <p14:creationId xmlns:p14="http://schemas.microsoft.com/office/powerpoint/2010/main" val="1130111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2B5E737B-9001-4296-AA10-0FC2C58BD588}"/>
              </a:ext>
            </a:extLst>
          </p:cNvPr>
          <p:cNvSpPr txBox="1"/>
          <p:nvPr/>
        </p:nvSpPr>
        <p:spPr>
          <a:xfrm>
            <a:off x="152400" y="209550"/>
            <a:ext cx="3657600" cy="769441"/>
          </a:xfrm>
          <a:prstGeom prst="rect">
            <a:avLst/>
          </a:prstGeom>
          <a:noFill/>
        </p:spPr>
        <p:txBody>
          <a:bodyPr wrap="square" rtlCol="0">
            <a:spAutoFit/>
          </a:bodyPr>
          <a:lstStyle/>
          <a:p>
            <a:r>
              <a:rPr lang="en-US" sz="4400" dirty="0">
                <a:solidFill>
                  <a:srgbClr val="00205B"/>
                </a:solidFill>
                <a:latin typeface="Impact" panose="020B0806030902050204" pitchFamily="34" charset="0"/>
              </a:rPr>
              <a:t>RUTH BILLOW</a:t>
            </a:r>
          </a:p>
        </p:txBody>
      </p:sp>
      <p:pic>
        <p:nvPicPr>
          <p:cNvPr id="5" name="Picture 4" descr="A group of women sitting around a table&#10;&#10;Description automatically generated">
            <a:extLst>
              <a:ext uri="{FF2B5EF4-FFF2-40B4-BE49-F238E27FC236}">
                <a16:creationId xmlns:a16="http://schemas.microsoft.com/office/drawing/2014/main" id="{13EC5829-B7B8-F75B-4EC6-4F5DBBA8FFA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889" t="11111" r="17407"/>
          <a:stretch/>
        </p:blipFill>
        <p:spPr>
          <a:xfrm rot="5400000">
            <a:off x="3594193" y="2672544"/>
            <a:ext cx="2219097" cy="2322310"/>
          </a:xfrm>
          <a:prstGeom prst="rect">
            <a:avLst/>
          </a:prstGeom>
        </p:spPr>
      </p:pic>
      <p:pic>
        <p:nvPicPr>
          <p:cNvPr id="11" name="Picture 10" descr="A group of women in black and white&#10;&#10;Description automatically generated">
            <a:extLst>
              <a:ext uri="{FF2B5EF4-FFF2-40B4-BE49-F238E27FC236}">
                <a16:creationId xmlns:a16="http://schemas.microsoft.com/office/drawing/2014/main" id="{C7319CC7-7E50-80C4-43EC-A95CEEBE8BC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1424" r="13686" b="24390"/>
          <a:stretch/>
        </p:blipFill>
        <p:spPr>
          <a:xfrm>
            <a:off x="2362200" y="1330536"/>
            <a:ext cx="1862344" cy="1241214"/>
          </a:xfrm>
          <a:prstGeom prst="rect">
            <a:avLst/>
          </a:prstGeom>
        </p:spPr>
      </p:pic>
      <p:pic>
        <p:nvPicPr>
          <p:cNvPr id="13" name="Picture 12" descr="A person sitting in a chair holding flowers&#10;&#10;Description automatically generated">
            <a:extLst>
              <a:ext uri="{FF2B5EF4-FFF2-40B4-BE49-F238E27FC236}">
                <a16:creationId xmlns:a16="http://schemas.microsoft.com/office/drawing/2014/main" id="{6BCDDAF8-50F3-DE77-651A-DE9512EDC0E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651" r="6977"/>
          <a:stretch/>
        </p:blipFill>
        <p:spPr>
          <a:xfrm>
            <a:off x="6019800" y="262389"/>
            <a:ext cx="2895600" cy="4680857"/>
          </a:xfrm>
          <a:prstGeom prst="rect">
            <a:avLst/>
          </a:prstGeom>
        </p:spPr>
      </p:pic>
      <p:pic>
        <p:nvPicPr>
          <p:cNvPr id="15" name="Picture 14" descr="A person sitting on a couch with a dog&#10;&#10;Description automatically generated">
            <a:extLst>
              <a:ext uri="{FF2B5EF4-FFF2-40B4-BE49-F238E27FC236}">
                <a16:creationId xmlns:a16="http://schemas.microsoft.com/office/drawing/2014/main" id="{F101755E-A98C-225E-7DA1-A7BCB0D174C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81757" y="1047749"/>
            <a:ext cx="1480830" cy="1532659"/>
          </a:xfrm>
          <a:prstGeom prst="rect">
            <a:avLst/>
          </a:prstGeom>
        </p:spPr>
      </p:pic>
      <p:pic>
        <p:nvPicPr>
          <p:cNvPr id="17" name="Picture 16" descr="A person and child sitting on steps&#10;&#10;Description automatically generated">
            <a:extLst>
              <a:ext uri="{FF2B5EF4-FFF2-40B4-BE49-F238E27FC236}">
                <a16:creationId xmlns:a16="http://schemas.microsoft.com/office/drawing/2014/main" id="{6E3DD436-1ED5-849C-6490-F77DCE09E295}"/>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0910" t="30741" r="7403" b="5555"/>
          <a:stretch/>
        </p:blipFill>
        <p:spPr>
          <a:xfrm>
            <a:off x="1709229" y="2724148"/>
            <a:ext cx="1676144" cy="2219098"/>
          </a:xfrm>
          <a:prstGeom prst="rect">
            <a:avLst/>
          </a:prstGeom>
        </p:spPr>
      </p:pic>
      <p:sp>
        <p:nvSpPr>
          <p:cNvPr id="18" name="TextBox 17">
            <a:extLst>
              <a:ext uri="{FF2B5EF4-FFF2-40B4-BE49-F238E27FC236}">
                <a16:creationId xmlns:a16="http://schemas.microsoft.com/office/drawing/2014/main" id="{0FDCB779-B5F9-C4FC-B678-6D809C0AB1F3}"/>
              </a:ext>
            </a:extLst>
          </p:cNvPr>
          <p:cNvSpPr txBox="1"/>
          <p:nvPr/>
        </p:nvSpPr>
        <p:spPr>
          <a:xfrm>
            <a:off x="154709" y="786139"/>
            <a:ext cx="3657600" cy="523220"/>
          </a:xfrm>
          <a:prstGeom prst="rect">
            <a:avLst/>
          </a:prstGeom>
          <a:noFill/>
        </p:spPr>
        <p:txBody>
          <a:bodyPr wrap="square" rtlCol="0">
            <a:spAutoFit/>
          </a:bodyPr>
          <a:lstStyle/>
          <a:p>
            <a:r>
              <a:rPr lang="en-US" sz="2800" dirty="0">
                <a:solidFill>
                  <a:srgbClr val="00205B"/>
                </a:solidFill>
                <a:latin typeface="Arial" panose="020B0604020202020204" pitchFamily="34" charset="0"/>
                <a:cs typeface="Arial" panose="020B0604020202020204" pitchFamily="34" charset="0"/>
              </a:rPr>
              <a:t>Eta-Akron</a:t>
            </a:r>
          </a:p>
        </p:txBody>
      </p:sp>
      <p:pic>
        <p:nvPicPr>
          <p:cNvPr id="20" name="Picture 19" descr="A group of women rowing a boat&#10;&#10;Description automatically generated">
            <a:extLst>
              <a:ext uri="{FF2B5EF4-FFF2-40B4-BE49-F238E27FC236}">
                <a16:creationId xmlns:a16="http://schemas.microsoft.com/office/drawing/2014/main" id="{EDF37364-DC47-C9B9-9237-C3123A9F0003}"/>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11237" t="32547" r="43539" b="17958"/>
          <a:stretch/>
        </p:blipFill>
        <p:spPr>
          <a:xfrm>
            <a:off x="2362200" y="1330536"/>
            <a:ext cx="1862344" cy="1241214"/>
          </a:xfrm>
          <a:prstGeom prst="rect">
            <a:avLst/>
          </a:prstGeom>
        </p:spPr>
      </p:pic>
    </p:spTree>
    <p:extLst>
      <p:ext uri="{BB962C8B-B14F-4D97-AF65-F5344CB8AC3E}">
        <p14:creationId xmlns:p14="http://schemas.microsoft.com/office/powerpoint/2010/main" val="1592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E66EF07-637A-17DE-D6B4-1D75723E2B79}"/>
              </a:ext>
            </a:extLst>
          </p:cNvPr>
          <p:cNvSpPr/>
          <p:nvPr/>
        </p:nvSpPr>
        <p:spPr>
          <a:xfrm>
            <a:off x="3657600" y="1312874"/>
            <a:ext cx="4724400" cy="1754326"/>
          </a:xfrm>
          <a:prstGeom prst="rect">
            <a:avLst/>
          </a:prstGeom>
        </p:spPr>
        <p:txBody>
          <a:bodyPr wrap="square">
            <a:spAutoFit/>
          </a:bodyPr>
          <a:lstStyle/>
          <a:p>
            <a:r>
              <a:rPr lang="en-US" sz="3600" dirty="0">
                <a:solidFill>
                  <a:srgbClr val="00205B"/>
                </a:solidFill>
                <a:latin typeface="Impact" panose="020B0806030902050204" pitchFamily="34" charset="0"/>
              </a:rPr>
              <a:t>IN WHAT WAYS DOES DELTA GAMMA SUPPORT SERVICE FOR SIGHT?</a:t>
            </a:r>
          </a:p>
        </p:txBody>
      </p:sp>
      <p:pic>
        <p:nvPicPr>
          <p:cNvPr id="8" name="Picture 7">
            <a:extLst>
              <a:ext uri="{FF2B5EF4-FFF2-40B4-BE49-F238E27FC236}">
                <a16:creationId xmlns:a16="http://schemas.microsoft.com/office/drawing/2014/main" id="{EB9BC407-997B-33AD-28BF-013C42B9237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524000" y="577008"/>
            <a:ext cx="1981200" cy="3082437"/>
          </a:xfrm>
          <a:prstGeom prst="rect">
            <a:avLst/>
          </a:prstGeom>
        </p:spPr>
      </p:pic>
    </p:spTree>
    <p:extLst>
      <p:ext uri="{BB962C8B-B14F-4D97-AF65-F5344CB8AC3E}">
        <p14:creationId xmlns:p14="http://schemas.microsoft.com/office/powerpoint/2010/main" val="215690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map&#10;&#10;Description automatically generated">
            <a:extLst>
              <a:ext uri="{FF2B5EF4-FFF2-40B4-BE49-F238E27FC236}">
                <a16:creationId xmlns:a16="http://schemas.microsoft.com/office/drawing/2014/main" id="{5072870C-0AF8-4790-B5D1-6424FDE484B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743" y="742950"/>
            <a:ext cx="4456134" cy="2931955"/>
          </a:xfrm>
          <a:prstGeom prst="rect">
            <a:avLst/>
          </a:prstGeom>
        </p:spPr>
      </p:pic>
      <p:sp>
        <p:nvSpPr>
          <p:cNvPr id="3" name="Rectangle 2">
            <a:extLst>
              <a:ext uri="{FF2B5EF4-FFF2-40B4-BE49-F238E27FC236}">
                <a16:creationId xmlns:a16="http://schemas.microsoft.com/office/drawing/2014/main" id="{E1E119D3-5C31-5946-A892-5BE995111422}"/>
              </a:ext>
            </a:extLst>
          </p:cNvPr>
          <p:cNvSpPr/>
          <p:nvPr/>
        </p:nvSpPr>
        <p:spPr>
          <a:xfrm>
            <a:off x="5105401" y="590550"/>
            <a:ext cx="3505200" cy="3367397"/>
          </a:xfrm>
          <a:prstGeom prst="rect">
            <a:avLst/>
          </a:prstGeom>
        </p:spPr>
        <p:txBody>
          <a:bodyPr wrap="square">
            <a:spAutoFit/>
          </a:bodyPr>
          <a:lstStyle/>
          <a:p>
            <a:pPr>
              <a:spcAft>
                <a:spcPts val="1125"/>
              </a:spcAft>
              <a:tabLst>
                <a:tab pos="228600" algn="l"/>
              </a:tabLst>
            </a:pPr>
            <a:r>
              <a:rPr lang="en-US" sz="2400" dirty="0">
                <a:solidFill>
                  <a:srgbClr val="00205B"/>
                </a:solidFill>
                <a:latin typeface="Impact" panose="020B0806030902050204" pitchFamily="34" charset="0"/>
                <a:cs typeface="Arial" panose="020B0604020202020204" pitchFamily="34" charset="0"/>
              </a:rPr>
              <a:t>DELTA GAMMA SCHOOLS FOR CHILDREN WITH VISUAL IMPAIRMENTS</a:t>
            </a:r>
          </a:p>
          <a:p>
            <a:pPr marL="342900" indent="-342900">
              <a:lnSpc>
                <a:spcPts val="2300"/>
              </a:lnSpc>
              <a:buFont typeface="+mj-lt"/>
              <a:buAutoNum type="arabicPeriod"/>
              <a:tabLst>
                <a:tab pos="228600" algn="l"/>
              </a:tabLst>
            </a:pPr>
            <a:r>
              <a:rPr lang="en-US" sz="1200" dirty="0">
                <a:solidFill>
                  <a:srgbClr val="00205B"/>
                </a:solidFill>
                <a:latin typeface="Arial"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Blind Children's Center</a:t>
            </a:r>
            <a:r>
              <a:rPr lang="en-US" sz="1200" dirty="0">
                <a:solidFill>
                  <a:srgbClr val="00205B"/>
                </a:solidFill>
                <a:latin typeface="Arial" panose="020B0604020202020204" pitchFamily="34" charset="0"/>
                <a:cs typeface="Arial" panose="020B0604020202020204" pitchFamily="34" charset="0"/>
              </a:rPr>
              <a:t>, Los Angeles</a:t>
            </a:r>
          </a:p>
          <a:p>
            <a:pPr marL="342900" indent="-342900">
              <a:lnSpc>
                <a:spcPts val="2300"/>
              </a:lnSpc>
              <a:buFont typeface="+mj-lt"/>
              <a:buAutoNum type="arabicPeriod"/>
              <a:tabLst>
                <a:tab pos="228600" algn="l"/>
              </a:tabLst>
            </a:pPr>
            <a:r>
              <a:rPr lang="en-US" sz="1200" dirty="0">
                <a:solidFill>
                  <a:srgbClr val="00205B"/>
                </a:solidFill>
                <a:latin typeface="Arial" panose="020B0604020202020204" pitchFamily="34" charset="0"/>
                <a:cs typeface="Arial" panose="020B0604020202020204" pitchFamily="34" charset="0"/>
                <a:hlinkClick r:id="rId5">
                  <a:extLst>
                    <a:ext uri="{A12FA001-AC4F-418D-AE19-62706E023703}">
                      <ahyp:hlinkClr xmlns:ahyp="http://schemas.microsoft.com/office/drawing/2018/hyperlinkcolor" val="tx"/>
                    </a:ext>
                  </a:extLst>
                </a:hlinkClick>
              </a:rPr>
              <a:t>Foundation for Blind Children</a:t>
            </a:r>
            <a:r>
              <a:rPr lang="en-US" sz="1200" dirty="0">
                <a:solidFill>
                  <a:srgbClr val="00205B"/>
                </a:solidFill>
                <a:latin typeface="Arial" panose="020B0604020202020204" pitchFamily="34" charset="0"/>
                <a:cs typeface="Arial" panose="020B0604020202020204" pitchFamily="34" charset="0"/>
              </a:rPr>
              <a:t>, Phoenix</a:t>
            </a:r>
          </a:p>
          <a:p>
            <a:pPr marL="342900" indent="-342900">
              <a:lnSpc>
                <a:spcPts val="2300"/>
              </a:lnSpc>
              <a:buFont typeface="+mj-lt"/>
              <a:buAutoNum type="arabicPeriod"/>
              <a:tabLst>
                <a:tab pos="228600" algn="l"/>
              </a:tabLst>
            </a:pPr>
            <a:r>
              <a:rPr lang="en-US" sz="1200" dirty="0">
                <a:solidFill>
                  <a:srgbClr val="00205B"/>
                </a:solidFill>
                <a:latin typeface="Arial" panose="020B0604020202020204" pitchFamily="34" charset="0"/>
                <a:cs typeface="Arial" panose="020B0604020202020204" pitchFamily="34" charset="0"/>
                <a:hlinkClick r:id="rId6">
                  <a:extLst>
                    <a:ext uri="{A12FA001-AC4F-418D-AE19-62706E023703}">
                      <ahyp:hlinkClr xmlns:ahyp="http://schemas.microsoft.com/office/drawing/2018/hyperlinkcolor" val="tx"/>
                    </a:ext>
                  </a:extLst>
                </a:hlinkClick>
              </a:rPr>
              <a:t>Anchor Center for Blind Children</a:t>
            </a:r>
            <a:r>
              <a:rPr lang="en-US" sz="1200" dirty="0">
                <a:solidFill>
                  <a:srgbClr val="00205B"/>
                </a:solidFill>
                <a:latin typeface="Arial" panose="020B0604020202020204" pitchFamily="34" charset="0"/>
                <a:cs typeface="Arial" panose="020B0604020202020204" pitchFamily="34" charset="0"/>
              </a:rPr>
              <a:t>, Denver</a:t>
            </a:r>
          </a:p>
          <a:p>
            <a:pPr marL="342900" indent="-342900">
              <a:lnSpc>
                <a:spcPts val="2300"/>
              </a:lnSpc>
              <a:buFont typeface="+mj-lt"/>
              <a:buAutoNum type="arabicPeriod"/>
              <a:tabLst>
                <a:tab pos="228600" algn="l"/>
              </a:tabLst>
            </a:pPr>
            <a:r>
              <a:rPr lang="en-US" sz="1200" dirty="0">
                <a:solidFill>
                  <a:srgbClr val="00205B"/>
                </a:solidFill>
                <a:latin typeface="Arial" panose="020B0604020202020204" pitchFamily="34" charset="0"/>
                <a:cs typeface="Arial" panose="020B0604020202020204" pitchFamily="34" charset="0"/>
                <a:hlinkClick r:id="rId7">
                  <a:extLst>
                    <a:ext uri="{A12FA001-AC4F-418D-AE19-62706E023703}">
                      <ahyp:hlinkClr xmlns:ahyp="http://schemas.microsoft.com/office/drawing/2018/hyperlinkcolor" val="tx"/>
                    </a:ext>
                  </a:extLst>
                </a:hlinkClick>
              </a:rPr>
              <a:t>Children's Center for the Visually Impaired</a:t>
            </a:r>
            <a:r>
              <a:rPr lang="en-US" sz="1200" dirty="0">
                <a:solidFill>
                  <a:srgbClr val="00205B"/>
                </a:solidFill>
                <a:latin typeface="Arial" panose="020B0604020202020204" pitchFamily="34" charset="0"/>
                <a:cs typeface="Arial" panose="020B0604020202020204" pitchFamily="34" charset="0"/>
              </a:rPr>
              <a:t>, Kansas City</a:t>
            </a:r>
          </a:p>
          <a:p>
            <a:pPr marL="342900" indent="-342900">
              <a:lnSpc>
                <a:spcPts val="2300"/>
              </a:lnSpc>
              <a:buFont typeface="+mj-lt"/>
              <a:buAutoNum type="arabicPeriod"/>
              <a:tabLst>
                <a:tab pos="228600" algn="l"/>
              </a:tabLst>
            </a:pPr>
            <a:r>
              <a:rPr lang="en-US" sz="1200" dirty="0" err="1">
                <a:solidFill>
                  <a:srgbClr val="00205B"/>
                </a:solidFill>
                <a:latin typeface="Arial" panose="020B0604020202020204" pitchFamily="34" charset="0"/>
                <a:cs typeface="Arial" panose="020B0604020202020204" pitchFamily="34" charset="0"/>
                <a:hlinkClick r:id="rId8">
                  <a:extLst>
                    <a:ext uri="{A12FA001-AC4F-418D-AE19-62706E023703}">
                      <ahyp:hlinkClr xmlns:ahyp="http://schemas.microsoft.com/office/drawing/2018/hyperlinkcolor" val="tx"/>
                    </a:ext>
                  </a:extLst>
                </a:hlinkClick>
              </a:rPr>
              <a:t>DGCKids</a:t>
            </a:r>
            <a:r>
              <a:rPr lang="en-US" sz="1200" dirty="0">
                <a:solidFill>
                  <a:srgbClr val="00205B"/>
                </a:solidFill>
                <a:latin typeface="Arial" panose="020B0604020202020204" pitchFamily="34" charset="0"/>
                <a:cs typeface="Arial" panose="020B0604020202020204" pitchFamily="34" charset="0"/>
              </a:rPr>
              <a:t> (formerly Delta Gamma Center), St. Louis</a:t>
            </a:r>
          </a:p>
        </p:txBody>
      </p:sp>
    </p:spTree>
    <p:extLst>
      <p:ext uri="{BB962C8B-B14F-4D97-AF65-F5344CB8AC3E}">
        <p14:creationId xmlns:p14="http://schemas.microsoft.com/office/powerpoint/2010/main" val="119223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4f7e5c52-327d-415f-8d86-eeec521447c3}" enabled="0" method="" siteId="{4f7e5c52-327d-415f-8d86-eeec521447c3}" removed="1"/>
</clbl:labelList>
</file>

<file path=docProps/app.xml><?xml version="1.0" encoding="utf-8"?>
<Properties xmlns="http://schemas.openxmlformats.org/officeDocument/2006/extended-properties" xmlns:vt="http://schemas.openxmlformats.org/officeDocument/2006/docPropsVTypes">
  <Template>DG Branded PowerPoint Template 2 - widescreen</Template>
  <TotalTime>5571</TotalTime>
  <Words>451</Words>
  <Application>Microsoft Office PowerPoint</Application>
  <PresentationFormat>On-screen Show (16:9)</PresentationFormat>
  <Paragraphs>67</Paragraphs>
  <Slides>21</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21</vt:i4>
      </vt:variant>
    </vt:vector>
  </HeadingPairs>
  <TitlesOfParts>
    <vt:vector size="25" baseType="lpstr">
      <vt:lpstr>Arial</vt:lpstr>
      <vt:lpstr>Calibri</vt:lpstr>
      <vt:lpstr>Impact</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Magro Algarotti</dc:creator>
  <cp:lastModifiedBy>Natalie Knapp</cp:lastModifiedBy>
  <cp:revision>127</cp:revision>
  <dcterms:created xsi:type="dcterms:W3CDTF">2020-07-08T17:06:12Z</dcterms:created>
  <dcterms:modified xsi:type="dcterms:W3CDTF">2025-08-01T13:25:13Z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2020-03-26T00:00:00Z</vt:filetime>
  </property>
  <property fmtid="{D5CDD505-2E9C-101B-9397-08002B2CF9AE}" pid="3" name="Creator">
    <vt:lpwstr>Adobe InDesign 15.0 (Macintosh)</vt:lpwstr>
  </property>
  <property fmtid="{D5CDD505-2E9C-101B-9397-08002B2CF9AE}" pid="4" name="LastSaved">
    <vt:filetime>2020-03-26T00:00:00Z</vt:filetime>
  </property>
</Properties>
</file>