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2"/>
  </p:notesMasterIdLst>
  <p:sldIdLst>
    <p:sldId id="256" r:id="rId2"/>
    <p:sldId id="257" r:id="rId3"/>
    <p:sldId id="258" r:id="rId4"/>
    <p:sldId id="271" r:id="rId5"/>
    <p:sldId id="269" r:id="rId6"/>
    <p:sldId id="276" r:id="rId7"/>
    <p:sldId id="259" r:id="rId8"/>
    <p:sldId id="260" r:id="rId9"/>
    <p:sldId id="261" r:id="rId10"/>
    <p:sldId id="272" r:id="rId11"/>
    <p:sldId id="262" r:id="rId12"/>
    <p:sldId id="270" r:id="rId13"/>
    <p:sldId id="263" r:id="rId14"/>
    <p:sldId id="264" r:id="rId15"/>
    <p:sldId id="277" r:id="rId16"/>
    <p:sldId id="265" r:id="rId17"/>
    <p:sldId id="267" r:id="rId18"/>
    <p:sldId id="275" r:id="rId19"/>
    <p:sldId id="273" r:id="rId20"/>
    <p:sldId id="274" r:id="rId21"/>
  </p:sldIdLst>
  <p:sldSz cx="3657600" cy="2743200"/>
  <p:notesSz cx="3657600" cy="2743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7E7F24A-7936-EC8A-A9ED-B962DF2692A9}" name="Hannah Haulsee" initials="HH" userId="S::hannah@deltagamma.org::6e84942c-cda6-44b9-9c8a-6f5f1da1c1c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C948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0014732-2965-E9A5-75F6-EF3C27949F67}" v="5" dt="2023-08-07T14:05:50.552"/>
    <p1510:client id="{35741D0D-470C-43ED-B715-9458F28A2206}" v="17" dt="2023-07-21T17:17:25.263"/>
    <p1510:client id="{43A248B9-3C23-4B93-9E04-A4F5600C4B2C}" v="32" dt="2023-07-20T21:16:51.602"/>
    <p1510:client id="{DCD174F6-2619-2EC1-146C-146F455CBCA1}" v="57" dt="2023-08-07T13:54:46.709"/>
    <p1510:client id="{ECD0BF4C-1199-4DBF-B773-4092EAB995FB}" v="145" dt="2023-07-31T15:12:56.601"/>
  </p1510:revLst>
</p1510:revInfo>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013" autoAdjust="0"/>
    <p:restoredTop sz="77361" autoAdjust="0"/>
  </p:normalViewPr>
  <p:slideViewPr>
    <p:cSldViewPr>
      <p:cViewPr varScale="1">
        <p:scale>
          <a:sx n="204" d="100"/>
          <a:sy n="204" d="100"/>
        </p:scale>
        <p:origin x="1740" y="162"/>
      </p:cViewPr>
      <p:guideLst>
        <p:guide orient="horz" pos="2880"/>
        <p:guide pos="216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28" Type="http://schemas.microsoft.com/office/2018/10/relationships/authors" Target="author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1584325" cy="138113"/>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2071688" y="0"/>
            <a:ext cx="1584325" cy="138113"/>
          </a:xfrm>
          <a:prstGeom prst="rect">
            <a:avLst/>
          </a:prstGeom>
        </p:spPr>
        <p:txBody>
          <a:bodyPr vert="horz" lIns="91440" tIns="45720" rIns="91440" bIns="45720" rtlCol="0"/>
          <a:lstStyle>
            <a:lvl1pPr algn="r">
              <a:defRPr sz="1200"/>
            </a:lvl1pPr>
          </a:lstStyle>
          <a:p>
            <a:fld id="{9F06ADEB-E64E-40C1-BE2B-6419785803EC}" type="datetimeFigureOut">
              <a:t>8/7/2023</a:t>
            </a:fld>
            <a:endParaRPr lang="en-US"/>
          </a:p>
        </p:txBody>
      </p:sp>
      <p:sp>
        <p:nvSpPr>
          <p:cNvPr id="4" name="Slide Image Placeholder 3"/>
          <p:cNvSpPr>
            <a:spLocks noGrp="1" noRot="1" noChangeAspect="1"/>
          </p:cNvSpPr>
          <p:nvPr>
            <p:ph type="sldImg" idx="2"/>
          </p:nvPr>
        </p:nvSpPr>
        <p:spPr>
          <a:xfrm>
            <a:off x="1211263" y="342900"/>
            <a:ext cx="1235075" cy="925513"/>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365125" y="1320800"/>
            <a:ext cx="2927350" cy="10795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2605088"/>
            <a:ext cx="1584325" cy="138112"/>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2071688" y="2605088"/>
            <a:ext cx="1584325" cy="138112"/>
          </a:xfrm>
          <a:prstGeom prst="rect">
            <a:avLst/>
          </a:prstGeom>
        </p:spPr>
        <p:txBody>
          <a:bodyPr vert="horz" lIns="91440" tIns="45720" rIns="91440" bIns="45720" rtlCol="0" anchor="b"/>
          <a:lstStyle>
            <a:lvl1pPr algn="r">
              <a:defRPr sz="1200"/>
            </a:lvl1pPr>
          </a:lstStyle>
          <a:p>
            <a:fld id="{96F47424-2F1E-4B08-8688-B65CCE8DEEA5}" type="slidenum">
              <a:t>‹#›</a:t>
            </a:fld>
            <a:endParaRPr lang="en-US"/>
          </a:p>
        </p:txBody>
      </p:sp>
    </p:spTree>
    <p:extLst>
      <p:ext uri="{BB962C8B-B14F-4D97-AF65-F5344CB8AC3E}">
        <p14:creationId xmlns:p14="http://schemas.microsoft.com/office/powerpoint/2010/main" val="7907614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vimeo.com/734731998/d10cf133f5"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Welcome to RPW #2! We will be going over Purpose and Strategy. </a:t>
            </a:r>
          </a:p>
        </p:txBody>
      </p:sp>
      <p:sp>
        <p:nvSpPr>
          <p:cNvPr id="4" name="Slide Number Placeholder 3"/>
          <p:cNvSpPr>
            <a:spLocks noGrp="1"/>
          </p:cNvSpPr>
          <p:nvPr>
            <p:ph type="sldNum" sz="quarter" idx="5"/>
          </p:nvPr>
        </p:nvSpPr>
        <p:spPr/>
        <p:txBody>
          <a:bodyPr/>
          <a:lstStyle/>
          <a:p>
            <a:fld id="{96F47424-2F1E-4B08-8688-B65CCE8DEEA5}" type="slidenum">
              <a:t>1</a:t>
            </a:fld>
            <a:endParaRPr lang="en-US"/>
          </a:p>
        </p:txBody>
      </p:sp>
    </p:spTree>
    <p:extLst>
      <p:ext uri="{BB962C8B-B14F-4D97-AF65-F5344CB8AC3E}">
        <p14:creationId xmlns:p14="http://schemas.microsoft.com/office/powerpoint/2010/main" val="29492764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70510" marR="231013" indent="4178" rtl="0">
              <a:spcBef>
                <a:spcPts val="0"/>
              </a:spcBef>
              <a:spcAft>
                <a:spcPts val="0"/>
              </a:spcAft>
            </a:pPr>
            <a:r>
              <a:rPr lang="en-US" sz="1800" b="0" i="1" u="none" strike="noStrike" dirty="0">
                <a:solidFill>
                  <a:srgbClr val="000000"/>
                </a:solidFill>
                <a:effectLst/>
                <a:latin typeface="Montserrat" panose="00000500000000000000" pitchFamily="2" charset="0"/>
              </a:rPr>
              <a:t>[Adviser name] and I would like to now present our recruitment strengths and areas of improvements from our most recent recruitment. The data is summarized in our Strategic Report. </a:t>
            </a:r>
            <a:r>
              <a:rPr lang="en-US" sz="1800" b="0" i="0" u="none" strike="noStrike" dirty="0">
                <a:solidFill>
                  <a:srgbClr val="000000"/>
                </a:solidFill>
                <a:effectLst/>
                <a:latin typeface="Montserrat" panose="00000500000000000000" pitchFamily="2" charset="0"/>
              </a:rPr>
              <a:t>Review report with group here. </a:t>
            </a:r>
            <a:endParaRPr lang="en-US" b="0" dirty="0">
              <a:effectLst/>
            </a:endParaRPr>
          </a:p>
          <a:p>
            <a:pPr marL="70510" marR="231013" indent="4178" rtl="0">
              <a:spcBef>
                <a:spcPts val="0"/>
              </a:spcBef>
              <a:spcAft>
                <a:spcPts val="0"/>
              </a:spcAft>
            </a:pPr>
            <a:br>
              <a:rPr lang="en-US" b="0" dirty="0">
                <a:effectLst/>
              </a:rPr>
            </a:br>
            <a:r>
              <a:rPr lang="en-US" sz="1800" b="0" i="0" u="none" strike="noStrike" dirty="0">
                <a:solidFill>
                  <a:srgbClr val="000000"/>
                </a:solidFill>
                <a:effectLst/>
                <a:latin typeface="Montserrat" panose="00000500000000000000" pitchFamily="2" charset="0"/>
              </a:rPr>
              <a:t>Fac Note: Define and highlight any important statistics. Review trends from recruitment counselors, new members, and initiated members. Include any additional information if applicable to your chapter.</a:t>
            </a:r>
            <a:endParaRPr lang="en-US" b="0" dirty="0">
              <a:effectLst/>
            </a:endParaRPr>
          </a:p>
          <a:p>
            <a:pPr marL="77483" marR="54293" indent="2781" rtl="0">
              <a:spcBef>
                <a:spcPts val="1381"/>
              </a:spcBef>
              <a:spcAft>
                <a:spcPts val="0"/>
              </a:spcAft>
            </a:pPr>
            <a:r>
              <a:rPr lang="en-US" sz="1800" b="0" i="1" u="none" strike="noStrike" dirty="0">
                <a:solidFill>
                  <a:srgbClr val="000000"/>
                </a:solidFill>
                <a:effectLst/>
                <a:latin typeface="Montserrat" panose="00000500000000000000" pitchFamily="2" charset="0"/>
              </a:rPr>
              <a:t>Based on what we just reviewed. Does anyone have any questions or need  clarification on any points?</a:t>
            </a:r>
            <a:endParaRPr lang="en-US" b="0" dirty="0">
              <a:effectLst/>
            </a:endParaRPr>
          </a:p>
          <a:p>
            <a:br>
              <a:rPr lang="en-US" dirty="0"/>
            </a:br>
            <a:endParaRPr lang="en-US" dirty="0">
              <a:cs typeface="Calibri"/>
            </a:endParaRPr>
          </a:p>
        </p:txBody>
      </p:sp>
      <p:sp>
        <p:nvSpPr>
          <p:cNvPr id="4" name="Slide Number Placeholder 3"/>
          <p:cNvSpPr>
            <a:spLocks noGrp="1"/>
          </p:cNvSpPr>
          <p:nvPr>
            <p:ph type="sldNum" sz="quarter" idx="5"/>
          </p:nvPr>
        </p:nvSpPr>
        <p:spPr/>
        <p:txBody>
          <a:bodyPr/>
          <a:lstStyle/>
          <a:p>
            <a:fld id="{96F47424-2F1E-4B08-8688-B65CCE8DEEA5}" type="slidenum">
              <a:t>14</a:t>
            </a:fld>
            <a:endParaRPr lang="en-US"/>
          </a:p>
        </p:txBody>
      </p:sp>
    </p:spTree>
    <p:extLst>
      <p:ext uri="{BB962C8B-B14F-4D97-AF65-F5344CB8AC3E}">
        <p14:creationId xmlns:p14="http://schemas.microsoft.com/office/powerpoint/2010/main" val="20692325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200"/>
              </a:spcAft>
              <a:buClrTx/>
              <a:buSzTx/>
              <a:buFontTx/>
              <a:buNone/>
              <a:tabLst/>
              <a:defRPr/>
            </a:pPr>
            <a:r>
              <a:rPr lang="en-US" sz="1200" b="0" i="0" u="none" strike="noStrike" dirty="0">
                <a:solidFill>
                  <a:srgbClr val="000000"/>
                </a:solidFill>
                <a:effectLst/>
                <a:latin typeface="Montserrat" panose="00000500000000000000" pitchFamily="2" charset="0"/>
              </a:rPr>
              <a:t>Choose Your Next Section–Either </a:t>
            </a:r>
            <a:r>
              <a:rPr kumimoji="0" lang="en-US" sz="12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Goal Setting and Committing to Our Future </a:t>
            </a:r>
            <a:r>
              <a:rPr kumimoji="0" lang="en-US" sz="1200" b="0" i="0" u="sng"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OR</a:t>
            </a:r>
            <a:r>
              <a:rPr kumimoji="0" lang="en-US" sz="12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 </a:t>
            </a:r>
            <a:r>
              <a:rPr kumimoji="0" lang="en-US" sz="12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Round Questions and Question Building</a:t>
            </a:r>
          </a:p>
          <a:p>
            <a:r>
              <a:rPr lang="en-US" sz="1200" b="0" i="0" u="none" strike="noStrike" dirty="0">
                <a:solidFill>
                  <a:srgbClr val="000000"/>
                </a:solidFill>
                <a:effectLst/>
                <a:latin typeface="Montserrat" panose="00000500000000000000" pitchFamily="2" charset="0"/>
              </a:rPr>
              <a:t>Depending on which section EVC wants to cover, you can “hide” the slides of the activities you do not want to cover. To hide slides, left click the slides you do not want to show and select “hide slide”. Those slides will not show on the presentation. We recommend hiding this slide in your presentation as well. </a:t>
            </a:r>
            <a:endParaRPr lang="en-US" sz="1200" dirty="0"/>
          </a:p>
        </p:txBody>
      </p:sp>
      <p:sp>
        <p:nvSpPr>
          <p:cNvPr id="4" name="Slide Number Placeholder 3"/>
          <p:cNvSpPr>
            <a:spLocks noGrp="1"/>
          </p:cNvSpPr>
          <p:nvPr>
            <p:ph type="sldNum" sz="quarter" idx="5"/>
          </p:nvPr>
        </p:nvSpPr>
        <p:spPr/>
        <p:txBody>
          <a:bodyPr/>
          <a:lstStyle/>
          <a:p>
            <a:fld id="{96F47424-2F1E-4B08-8688-B65CCE8DEEA5}" type="slidenum">
              <a:t>15</a:t>
            </a:fld>
            <a:endParaRPr lang="en-US"/>
          </a:p>
        </p:txBody>
      </p:sp>
    </p:spTree>
    <p:extLst>
      <p:ext uri="{BB962C8B-B14F-4D97-AF65-F5344CB8AC3E}">
        <p14:creationId xmlns:p14="http://schemas.microsoft.com/office/powerpoint/2010/main" val="17453263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a:t>Using what we just learned about our strengths and weaknesses as a  chapter in recruitment, we’re going to use that information to set some  goals as a chapter for our next recruitment. Throughout this next activity, I  want you to remember what we’ve learned in previous RPW’s: what are our values? What attracted us to Delta Gamma? How the chapter can utilize recruitment to display the values of Delta Gamma?</a:t>
            </a:r>
            <a:endParaRPr lang="en-US"/>
          </a:p>
          <a:p>
            <a:endParaRPr lang="en-US" dirty="0">
              <a:cs typeface="Calibri"/>
            </a:endParaRPr>
          </a:p>
          <a:p>
            <a:r>
              <a:rPr lang="en-US"/>
              <a:t>Pass out handout: </a:t>
            </a:r>
          </a:p>
          <a:p>
            <a:r>
              <a:rPr lang="en-US" i="1"/>
              <a:t>Now, in our small groups, complete the following handout and respond to each question: when thinking about recruitment:  </a:t>
            </a:r>
            <a:endParaRPr lang="en-US"/>
          </a:p>
          <a:p>
            <a:r>
              <a:rPr lang="en-US"/>
              <a:t>• </a:t>
            </a:r>
            <a:r>
              <a:rPr lang="en-US" i="1"/>
              <a:t>What should we start doing? </a:t>
            </a:r>
            <a:endParaRPr lang="en-US"/>
          </a:p>
          <a:p>
            <a:r>
              <a:rPr lang="en-US"/>
              <a:t>• </a:t>
            </a:r>
            <a:r>
              <a:rPr lang="en-US" i="1"/>
              <a:t>What should we stop doing? </a:t>
            </a:r>
            <a:endParaRPr lang="en-US"/>
          </a:p>
          <a:p>
            <a:r>
              <a:rPr lang="en-US" dirty="0"/>
              <a:t>• </a:t>
            </a:r>
            <a:r>
              <a:rPr lang="en-US" i="1" dirty="0"/>
              <a:t>What should we keep doing? </a:t>
            </a:r>
            <a:endParaRPr lang="en-US" dirty="0"/>
          </a:p>
          <a:p>
            <a:r>
              <a:rPr lang="en-US" dirty="0"/>
              <a:t>Groups should pick one answer to each question to share with the larger group. A member of EVC should record all information shared. </a:t>
            </a:r>
            <a:endParaRPr lang="en-US" dirty="0">
              <a:cs typeface="Calibri"/>
            </a:endParaRPr>
          </a:p>
          <a:p>
            <a:r>
              <a:rPr lang="en-US" i="1" dirty="0"/>
              <a:t>Thank you all for sharing! These are great ideas and I can’t wait to see how  we implement them. Let’s now think at the micro-level, what can each of  us as members start, stop and keep doing to better recruitment? Flip your worksheet over, complete the other side and share in your small groups.  </a:t>
            </a:r>
            <a:endParaRPr lang="en-US" dirty="0"/>
          </a:p>
          <a:p>
            <a:r>
              <a:rPr lang="en-US" dirty="0"/>
              <a:t>• </a:t>
            </a:r>
            <a:r>
              <a:rPr lang="en-US" i="1" dirty="0"/>
              <a:t>What should I start doing? </a:t>
            </a:r>
            <a:endParaRPr lang="en-US" dirty="0"/>
          </a:p>
          <a:p>
            <a:r>
              <a:rPr lang="en-US" dirty="0"/>
              <a:t>• </a:t>
            </a:r>
            <a:r>
              <a:rPr lang="en-US" i="1" dirty="0"/>
              <a:t>What should I stop doing? </a:t>
            </a:r>
            <a:endParaRPr lang="en-US" dirty="0"/>
          </a:p>
          <a:p>
            <a:r>
              <a:rPr lang="en-US" dirty="0"/>
              <a:t>• </a:t>
            </a:r>
            <a:r>
              <a:rPr lang="en-US" i="1" dirty="0"/>
              <a:t>What should I keep doing? </a:t>
            </a:r>
            <a:endParaRPr lang="en-US" dirty="0"/>
          </a:p>
          <a:p>
            <a:r>
              <a:rPr lang="en-US" i="1" dirty="0"/>
              <a:t>It looks like now we’ve been able to identify our needs as a chapter and  where we want to go. These commitments are only helpful if we put them into action, let’s remember these come recruitment and hold each other accountable to them.</a:t>
            </a:r>
            <a:endParaRPr lang="en-US" dirty="0"/>
          </a:p>
          <a:p>
            <a:br>
              <a:rPr lang="en-US" dirty="0"/>
            </a:br>
            <a:endParaRPr lang="en-US" dirty="0"/>
          </a:p>
        </p:txBody>
      </p:sp>
      <p:sp>
        <p:nvSpPr>
          <p:cNvPr id="4" name="Slide Number Placeholder 3"/>
          <p:cNvSpPr>
            <a:spLocks noGrp="1"/>
          </p:cNvSpPr>
          <p:nvPr>
            <p:ph type="sldNum" sz="quarter" idx="5"/>
          </p:nvPr>
        </p:nvSpPr>
        <p:spPr/>
        <p:txBody>
          <a:bodyPr/>
          <a:lstStyle/>
          <a:p>
            <a:fld id="{96F47424-2F1E-4B08-8688-B65CCE8DEEA5}" type="slidenum">
              <a:t>16</a:t>
            </a:fld>
            <a:endParaRPr lang="en-US"/>
          </a:p>
        </p:txBody>
      </p:sp>
    </p:spTree>
    <p:extLst>
      <p:ext uri="{BB962C8B-B14F-4D97-AF65-F5344CB8AC3E}">
        <p14:creationId xmlns:p14="http://schemas.microsoft.com/office/powerpoint/2010/main" val="37748044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a:buChar char="•"/>
            </a:pPr>
            <a:r>
              <a:rPr lang="en-US" dirty="0"/>
              <a:t>Recruitment is a long period for PNMs. They are often answering the same questions over and over again, make chapters run together. Today we are going to focus on how to ask more intentional questions. In your groups, please fill out the first part of this activity: What questions do you remember being asked often? </a:t>
            </a:r>
          </a:p>
          <a:p>
            <a:pPr marL="285750" lvl="1" indent="-285750">
              <a:buFont typeface="Arial"/>
              <a:buChar char="•"/>
            </a:pPr>
            <a:r>
              <a:rPr lang="en-US" dirty="0"/>
              <a:t>Have 5 or 6 people share these questions. Then asked, how did these questions make you feel? Have 2 to 4 people answer. </a:t>
            </a:r>
            <a:endParaRPr lang="en-US" dirty="0">
              <a:cs typeface="Calibri"/>
            </a:endParaRPr>
          </a:p>
          <a:p>
            <a:pPr marL="285750" indent="-285750">
              <a:buFont typeface="Arial"/>
              <a:buChar char="•"/>
            </a:pPr>
            <a:r>
              <a:rPr lang="en-US" dirty="0"/>
              <a:t>Being asked these questions often can make you feel exhausted, annoyed, or even upset. We know we need to get to know a PNMs major, and their background, but there is other ways to ask questions to learn about them in a more intentional way. Instead of asking about their major and why they chose it, ask who inspired them to pursue the major or career they are pursuing. If they are undecided or unsure, ask them who they look up to and why. We want to ask open-ended questions so we are able to learn more about them. Reminder, even if these PNMs join our chapter, join another organization, or are just a friend in the fraternity/sorority community, they could potential be a new friend. We want to get to know them and create lasting relationships. </a:t>
            </a:r>
            <a:endParaRPr lang="en-US" dirty="0">
              <a:cs typeface="Calibri"/>
            </a:endParaRPr>
          </a:p>
          <a:p>
            <a:pPr marL="285750" indent="-285750">
              <a:buFont typeface="Arial"/>
              <a:buChar char="•"/>
            </a:pPr>
            <a:r>
              <a:rPr lang="en-US" dirty="0"/>
              <a:t>Looking back at these questions PNMs are getting asked currently, how can we be more intentional with our questions? For each question you wrote, re-phrase it to make it more open-ended and intentional. Example phrases to use are: why, how, tell me about, etc. </a:t>
            </a:r>
            <a:endParaRPr lang="en-US" dirty="0">
              <a:cs typeface="Calibri"/>
            </a:endParaRPr>
          </a:p>
          <a:p>
            <a:pPr marL="285750" indent="-285750">
              <a:buFont typeface="Arial"/>
              <a:buChar char="•"/>
            </a:pPr>
            <a:r>
              <a:rPr lang="en-US" dirty="0"/>
              <a:t>After the 5 minutes, look at each of the questions from earlier and have a volunteer share their new question. Afterward, have anyone share if they are proud of the question they created. </a:t>
            </a:r>
            <a:endParaRPr lang="en-US" dirty="0">
              <a:cs typeface="Calibri"/>
            </a:endParaRPr>
          </a:p>
          <a:p>
            <a:pPr marL="171450" indent="-171450">
              <a:buFont typeface="Arial"/>
              <a:buChar char="•"/>
            </a:pPr>
            <a:r>
              <a:rPr lang="en-US" dirty="0"/>
              <a:t>Lastly, have members write intentional questions for each round. Make a flipchart page for each round or a PowerPoint that group leaders can add to. Give members 10 minutes to each come up with an intentional question to ask in one of the rounds to get to know a pnm better. (A great way to split this up, have each member class take a certain round). Share some of the best questions you see with the group. Have a member of EVC write down the best questions and create/add them to a shared question bank document for members. </a:t>
            </a:r>
            <a:endParaRPr lang="en-US" dirty="0">
              <a:cs typeface="Calibri" panose="020F0502020204030204"/>
            </a:endParaRPr>
          </a:p>
          <a:p>
            <a:pPr marL="171450" indent="-171450">
              <a:buFont typeface="Arial"/>
              <a:buChar char="•"/>
            </a:pPr>
            <a:r>
              <a:rPr lang="en-US" dirty="0"/>
              <a:t>Remember, “recruitment is all about people and connections. Be curious, be genuine, and be vulnerable. Be yourself and keep an open mind. Make connections. People join people.”  (</a:t>
            </a:r>
            <a:r>
              <a:rPr lang="en-US" dirty="0" err="1"/>
              <a:t>Phired</a:t>
            </a:r>
            <a:r>
              <a:rPr lang="en-US" dirty="0"/>
              <a:t> Up)</a:t>
            </a:r>
            <a:endParaRPr lang="en-US" dirty="0">
              <a:cs typeface="Calibri"/>
            </a:endParaRPr>
          </a:p>
          <a:p>
            <a:endParaRPr lang="en-US" dirty="0">
              <a:cs typeface="Calibri"/>
            </a:endParaRPr>
          </a:p>
        </p:txBody>
      </p:sp>
      <p:sp>
        <p:nvSpPr>
          <p:cNvPr id="4" name="Slide Number Placeholder 3"/>
          <p:cNvSpPr>
            <a:spLocks noGrp="1"/>
          </p:cNvSpPr>
          <p:nvPr>
            <p:ph type="sldNum" sz="quarter" idx="5"/>
          </p:nvPr>
        </p:nvSpPr>
        <p:spPr/>
        <p:txBody>
          <a:bodyPr/>
          <a:lstStyle/>
          <a:p>
            <a:fld id="{96F47424-2F1E-4B08-8688-B65CCE8DEEA5}" type="slidenum">
              <a:t>17</a:t>
            </a:fld>
            <a:endParaRPr lang="en-US"/>
          </a:p>
        </p:txBody>
      </p:sp>
    </p:spTree>
    <p:extLst>
      <p:ext uri="{BB962C8B-B14F-4D97-AF65-F5344CB8AC3E}">
        <p14:creationId xmlns:p14="http://schemas.microsoft.com/office/powerpoint/2010/main" val="31974780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a:buChar char="•"/>
            </a:pPr>
            <a:endParaRPr lang="en-US" dirty="0">
              <a:cs typeface="Calibri"/>
            </a:endParaRPr>
          </a:p>
          <a:p>
            <a:endParaRPr lang="en-US" dirty="0">
              <a:cs typeface="Calibri"/>
            </a:endParaRPr>
          </a:p>
        </p:txBody>
      </p:sp>
      <p:sp>
        <p:nvSpPr>
          <p:cNvPr id="4" name="Slide Number Placeholder 3"/>
          <p:cNvSpPr>
            <a:spLocks noGrp="1"/>
          </p:cNvSpPr>
          <p:nvPr>
            <p:ph type="sldNum" sz="quarter" idx="5"/>
          </p:nvPr>
        </p:nvSpPr>
        <p:spPr/>
        <p:txBody>
          <a:bodyPr/>
          <a:lstStyle/>
          <a:p>
            <a:fld id="{96F47424-2F1E-4B08-8688-B65CCE8DEEA5}" type="slidenum">
              <a:t>18</a:t>
            </a:fld>
            <a:endParaRPr lang="en-US"/>
          </a:p>
        </p:txBody>
      </p:sp>
    </p:spTree>
    <p:extLst>
      <p:ext uri="{BB962C8B-B14F-4D97-AF65-F5344CB8AC3E}">
        <p14:creationId xmlns:p14="http://schemas.microsoft.com/office/powerpoint/2010/main" val="14796037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a:buChar char="•"/>
            </a:pPr>
            <a:r>
              <a:rPr lang="en-US"/>
              <a:t>Setup: Make a flip chart page of each of the Delta Gamma values and the chapter values from last RPW and place them around the room. If Flipchart paper in unavailable, please create a slideshow and allow group leaders to bring their laptops to type out their questions. </a:t>
            </a:r>
          </a:p>
          <a:p>
            <a:pPr marL="285750" indent="-285750">
              <a:buFont typeface="Arial"/>
              <a:buChar char="•"/>
            </a:pPr>
            <a:r>
              <a:rPr lang="en-US"/>
              <a:t>Today we are going to work on question building. We prioritize a values-based recruitment, which means being intentional about our questions and asking the right questions to understand who our pnm is. We are going to take time to work as groups and create questions for each group. </a:t>
            </a:r>
          </a:p>
          <a:p>
            <a:pPr marL="285750" lvl="1" indent="-285750">
              <a:buFont typeface="Arial"/>
              <a:buChar char="•"/>
            </a:pPr>
            <a:r>
              <a:rPr lang="en-US"/>
              <a:t>(Split up the groups evenly so there is an even number of groups representing each round ex, if there are 4 rounds fo recruitment and 20 groups, there will be 5 groups representing each round of recruitment) if there is 3 rounds of recruitment and 20 groups, Round 1 and Round 2 have 7 groups each and Round3 has 6 groups)</a:t>
            </a:r>
          </a:p>
          <a:p>
            <a:pPr marL="285750" indent="-285750">
              <a:buFont typeface="Arial"/>
              <a:buChar char="•"/>
            </a:pPr>
            <a:r>
              <a:rPr lang="en-US"/>
              <a:t>For the round you are assigned, come up with at least one question for each of our Delta Gamma values that are open-ended and intentional. Once you have come up with all of your questions, please have members come and write them on the flipcharts around the room and add their round number to the beginning of the question. (15 minutes)</a:t>
            </a:r>
          </a:p>
          <a:p>
            <a:pPr marL="285750" indent="-285750">
              <a:buFont typeface="Arial"/>
              <a:buChar char="•"/>
            </a:pPr>
            <a:r>
              <a:rPr lang="en-US"/>
              <a:t>Once all the groups are back seated or shut their laptops, read the questions out loud. If there is a question that you think is not appropriate or would not work well, here is some suggestions:</a:t>
            </a:r>
          </a:p>
          <a:p>
            <a:pPr marL="285750" lvl="1" indent="-285750">
              <a:buFont typeface="Arial"/>
              <a:buChar char="•"/>
            </a:pPr>
            <a:r>
              <a:rPr lang="en-US"/>
              <a:t>This is a great question, but would work better in this round:</a:t>
            </a:r>
          </a:p>
          <a:p>
            <a:pPr marL="285750" lvl="1" indent="-285750">
              <a:buFont typeface="Arial"/>
              <a:buChar char="•"/>
            </a:pPr>
            <a:r>
              <a:rPr lang="en-US"/>
              <a:t>I like this question, but it would be better for an informal setting outside or primary recruitment</a:t>
            </a:r>
          </a:p>
          <a:p>
            <a:pPr marL="285750" lvl="1" indent="-285750">
              <a:buFont typeface="Arial"/>
              <a:buChar char="•"/>
            </a:pPr>
            <a:r>
              <a:rPr lang="en-US" dirty="0"/>
              <a:t>I like this question, but I think we can improve on it to make it even better, does anyone have any suggestions? </a:t>
            </a:r>
            <a:endParaRPr lang="en-US" dirty="0">
              <a:cs typeface="Calibri"/>
            </a:endParaRPr>
          </a:p>
          <a:p>
            <a:pPr>
              <a:buFont typeface="Arial"/>
              <a:buChar char="•"/>
            </a:pPr>
            <a:r>
              <a:rPr lang="en-US"/>
              <a:t>After you read each value, ask the chapter if anyone has any other questions they think should be added. Wait at least one minute. If people have suggestions, have them add them to the flipchart. (have a member of EVC copy the questions into a document the chapter can access. </a:t>
            </a:r>
            <a:endParaRPr lang="en-US" dirty="0">
              <a:cs typeface="Calibri"/>
            </a:endParaRPr>
          </a:p>
          <a:p>
            <a:pPr>
              <a:buFont typeface="Arial"/>
              <a:buChar char="•"/>
            </a:pPr>
            <a:r>
              <a:rPr lang="en-US"/>
              <a:t>Thank you all for participating and I am proud of you all for these intentional, wonderful questions. We want to focus on the pnms and ensure we are gathering information about them. EVC is currently creating a document with these questions that will be available during recruitment periods to look back and reflect on. We hope this helps you understand how to curate questions that better assist you and our chapter during recruitment. </a:t>
            </a:r>
          </a:p>
          <a:p>
            <a:pPr marL="285750" lvl="1" indent="-285750">
              <a:buFont typeface="Arial"/>
              <a:buChar char="•"/>
            </a:pPr>
            <a:endParaRPr lang="en-US" dirty="0">
              <a:cs typeface="Calibri"/>
            </a:endParaRPr>
          </a:p>
          <a:p>
            <a:endParaRPr lang="en-US" dirty="0">
              <a:cs typeface="Calibri"/>
            </a:endParaRPr>
          </a:p>
        </p:txBody>
      </p:sp>
      <p:sp>
        <p:nvSpPr>
          <p:cNvPr id="4" name="Slide Number Placeholder 3"/>
          <p:cNvSpPr>
            <a:spLocks noGrp="1"/>
          </p:cNvSpPr>
          <p:nvPr>
            <p:ph type="sldNum" sz="quarter" idx="5"/>
          </p:nvPr>
        </p:nvSpPr>
        <p:spPr/>
        <p:txBody>
          <a:bodyPr/>
          <a:lstStyle/>
          <a:p>
            <a:fld id="{96F47424-2F1E-4B08-8688-B65CCE8DEEA5}" type="slidenum">
              <a:t>19</a:t>
            </a:fld>
            <a:endParaRPr lang="en-US"/>
          </a:p>
        </p:txBody>
      </p:sp>
    </p:spTree>
    <p:extLst>
      <p:ext uri="{BB962C8B-B14F-4D97-AF65-F5344CB8AC3E}">
        <p14:creationId xmlns:p14="http://schemas.microsoft.com/office/powerpoint/2010/main" val="19551015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are some expectations for each member to make the RPW more efficient and effective</a:t>
            </a:r>
          </a:p>
          <a:p>
            <a:pPr marL="171450" indent="-171450">
              <a:buFont typeface="Calibri,Sans-Serif"/>
              <a:buChar char="-"/>
            </a:pPr>
            <a:r>
              <a:rPr lang="en-US" dirty="0"/>
              <a:t>Listen Respectfully and Intentionally – There will be a lot of discussions and group work as well as </a:t>
            </a:r>
            <a:r>
              <a:rPr lang="en-US" dirty="0" err="1"/>
              <a:t>powerpoint</a:t>
            </a:r>
            <a:r>
              <a:rPr lang="en-US" dirty="0"/>
              <a:t> slides, so please listen respectfully and do not hold side conversations. </a:t>
            </a:r>
          </a:p>
          <a:p>
            <a:pPr marL="171450" indent="-171450">
              <a:buFont typeface="Calibri,Sans-Serif"/>
              <a:buChar char="-"/>
            </a:pPr>
            <a:r>
              <a:rPr lang="en-US" dirty="0"/>
              <a:t>This is not an evaluation time, this is a learning and practice time. If you are confused or need clarification, ask questions! We want you to feel confident in the material!</a:t>
            </a:r>
          </a:p>
          <a:p>
            <a:pPr marL="171450" indent="-171450">
              <a:buFont typeface="Calibri,Sans-Serif"/>
              <a:buChar char="-"/>
            </a:pPr>
            <a:r>
              <a:rPr lang="en-US" dirty="0"/>
              <a:t>We will be asking questions and wanting member participation. Raise your hand and be quiet so the whole chapter can hear each chapter members' answers. </a:t>
            </a:r>
          </a:p>
          <a:p>
            <a:pPr marL="171450" indent="-171450">
              <a:buFont typeface="Calibri,Sans-Serif"/>
              <a:buChar char="-"/>
            </a:pPr>
            <a:r>
              <a:rPr lang="en-US" dirty="0"/>
              <a:t>(This is a space for you to add any chapter specific expectations. We suggest doing something along the lines of your watch word.)</a:t>
            </a:r>
          </a:p>
          <a:p>
            <a:pPr marL="171450" indent="-171450">
              <a:buFont typeface="Calibri,Sans-Serif"/>
              <a:buChar char="-"/>
            </a:pPr>
            <a:endParaRPr lang="en-US" dirty="0"/>
          </a:p>
          <a:p>
            <a:r>
              <a:rPr lang="en-US" dirty="0"/>
              <a:t>For Facilitator's: Please wait at least 45 seconds after you ask questions before you answer the question. Many people need time to digest and think about the question before answering it, so waiting will prompt more to discover their answer and want to answer. </a:t>
            </a:r>
          </a:p>
          <a:p>
            <a:endParaRPr lang="en-US" dirty="0">
              <a:cs typeface="Calibri"/>
            </a:endParaRPr>
          </a:p>
        </p:txBody>
      </p:sp>
      <p:sp>
        <p:nvSpPr>
          <p:cNvPr id="4" name="Slide Number Placeholder 3"/>
          <p:cNvSpPr>
            <a:spLocks noGrp="1"/>
          </p:cNvSpPr>
          <p:nvPr>
            <p:ph type="sldNum" sz="quarter" idx="5"/>
          </p:nvPr>
        </p:nvSpPr>
        <p:spPr/>
        <p:txBody>
          <a:bodyPr/>
          <a:lstStyle/>
          <a:p>
            <a:fld id="{96F47424-2F1E-4B08-8688-B65CCE8DEEA5}" type="slidenum">
              <a:t>2</a:t>
            </a:fld>
            <a:endParaRPr lang="en-US"/>
          </a:p>
        </p:txBody>
      </p:sp>
    </p:spTree>
    <p:extLst>
      <p:ext uri="{BB962C8B-B14F-4D97-AF65-F5344CB8AC3E}">
        <p14:creationId xmlns:p14="http://schemas.microsoft.com/office/powerpoint/2010/main" val="10956740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Right now, we are going to do a quick recap of our last RPW. (Facilitators: Please use the Kahoot or read off the questions:</a:t>
            </a:r>
          </a:p>
          <a:p>
            <a:pPr marL="171450" indent="-171450">
              <a:buFont typeface="Calibri"/>
              <a:buChar char="-"/>
            </a:pPr>
            <a:r>
              <a:rPr lang="en-US" dirty="0">
                <a:cs typeface="Calibri"/>
              </a:rPr>
              <a:t>What goals did we set with the Retention Committee?</a:t>
            </a:r>
          </a:p>
          <a:p>
            <a:pPr marL="171450" indent="-171450">
              <a:buFont typeface="Calibri"/>
              <a:buChar char="-"/>
            </a:pPr>
            <a:r>
              <a:rPr lang="en-US" dirty="0">
                <a:cs typeface="Calibri"/>
              </a:rPr>
              <a:t>Is Continuous recruitment the concept of continually showcasing Delta Gamma's brand on campus? (YES) </a:t>
            </a:r>
          </a:p>
          <a:p>
            <a:pPr marL="171450" indent="-171450">
              <a:buFont typeface="Calibri"/>
              <a:buChar char="-"/>
            </a:pPr>
            <a:r>
              <a:rPr lang="en-US" dirty="0">
                <a:cs typeface="Calibri"/>
              </a:rPr>
              <a:t>What were our chapter values? </a:t>
            </a:r>
          </a:p>
          <a:p>
            <a:pPr marL="171450" indent="-171450">
              <a:buFont typeface="Calibri"/>
              <a:buChar char="-"/>
            </a:pPr>
            <a:endParaRPr lang="en-US" dirty="0">
              <a:cs typeface="Calibri"/>
            </a:endParaRPr>
          </a:p>
          <a:p>
            <a:r>
              <a:rPr lang="en-US" dirty="0">
                <a:cs typeface="Calibri"/>
              </a:rPr>
              <a:t>You are free to add different questions and replay the Fact or Fiction movement activity as the Icebreaker as well. </a:t>
            </a:r>
          </a:p>
        </p:txBody>
      </p:sp>
      <p:sp>
        <p:nvSpPr>
          <p:cNvPr id="4" name="Slide Number Placeholder 3"/>
          <p:cNvSpPr>
            <a:spLocks noGrp="1"/>
          </p:cNvSpPr>
          <p:nvPr>
            <p:ph type="sldNum" sz="quarter" idx="5"/>
          </p:nvPr>
        </p:nvSpPr>
        <p:spPr/>
        <p:txBody>
          <a:bodyPr/>
          <a:lstStyle/>
          <a:p>
            <a:fld id="{96F47424-2F1E-4B08-8688-B65CCE8DEEA5}" type="slidenum">
              <a:t>4</a:t>
            </a:fld>
            <a:endParaRPr lang="en-US"/>
          </a:p>
        </p:txBody>
      </p:sp>
    </p:spTree>
    <p:extLst>
      <p:ext uri="{BB962C8B-B14F-4D97-AF65-F5344CB8AC3E}">
        <p14:creationId xmlns:p14="http://schemas.microsoft.com/office/powerpoint/2010/main" val="36907188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72733" marR="76340" indent="9754" rtl="0">
              <a:spcBef>
                <a:spcPts val="0"/>
              </a:spcBef>
              <a:spcAft>
                <a:spcPts val="0"/>
              </a:spcAft>
            </a:pPr>
            <a:r>
              <a:rPr lang="en-US" sz="1800" b="0" i="1" u="none" strike="noStrike" dirty="0">
                <a:solidFill>
                  <a:srgbClr val="000000"/>
                </a:solidFill>
                <a:effectLst/>
                <a:latin typeface="Montserrat" panose="00000500000000000000" pitchFamily="2" charset="0"/>
              </a:rPr>
              <a:t>Today we will be discussing the purpose of recruitment in Delta Gamma  membership and importance of aligning DG values with our recruitment efforts. This session will help us identify strategies that recruit women with high ideals, the best qualities of character, educational and cultural  interests, a true sense of social responsibility, and a desire to develop on a  personal level.</a:t>
            </a:r>
            <a:endParaRPr lang="en-US" b="0" dirty="0">
              <a:effectLst/>
            </a:endParaRPr>
          </a:p>
          <a:p>
            <a:pPr marL="72733" marR="76340" indent="9754" rtl="0">
              <a:spcBef>
                <a:spcPts val="0"/>
              </a:spcBef>
              <a:spcAft>
                <a:spcPts val="0"/>
              </a:spcAft>
            </a:pPr>
            <a:br>
              <a:rPr lang="en-US" b="0" dirty="0">
                <a:effectLst/>
              </a:rPr>
            </a:br>
            <a:r>
              <a:rPr lang="en-US" sz="1800" b="0" i="1" u="none" strike="noStrike" dirty="0">
                <a:solidFill>
                  <a:srgbClr val="000000"/>
                </a:solidFill>
                <a:effectLst/>
                <a:latin typeface="Montserrat" panose="00000500000000000000" pitchFamily="2" charset="0"/>
              </a:rPr>
              <a:t>First, we are going to watch a short video that shares why recruitment is important to Delta Gamma and its members. Then, we will break out into small groups to discuss the purpose of recruitment.  </a:t>
            </a:r>
            <a:endParaRPr lang="en-US" b="0" dirty="0">
              <a:effectLst/>
            </a:endParaRPr>
          </a:p>
          <a:p>
            <a:br>
              <a:rPr lang="en-US" b="0" dirty="0">
                <a:effectLst/>
              </a:rPr>
            </a:br>
            <a:r>
              <a:rPr lang="en-US" sz="1800" b="0" i="0" u="none" strike="noStrike" dirty="0">
                <a:solidFill>
                  <a:srgbClr val="000000"/>
                </a:solidFill>
                <a:effectLst/>
                <a:latin typeface="Montserrat" panose="00000500000000000000" pitchFamily="2" charset="0"/>
              </a:rPr>
              <a:t>Play the Internal Recruitment video: </a:t>
            </a:r>
            <a:r>
              <a:rPr lang="en-US" sz="1800" b="0" i="0" u="sng" strike="noStrike" dirty="0">
                <a:solidFill>
                  <a:srgbClr val="1155CC"/>
                </a:solidFill>
                <a:effectLst/>
                <a:latin typeface="Montserrat" panose="00000500000000000000" pitchFamily="2" charset="0"/>
                <a:hlinkClick r:id="rId3"/>
              </a:rPr>
              <a:t>https://vimeo.com/734731998/d10cf133f5</a:t>
            </a:r>
            <a:r>
              <a:rPr lang="en-US" sz="1800" b="0" i="0" u="none" strike="noStrike" dirty="0">
                <a:solidFill>
                  <a:srgbClr val="000000"/>
                </a:solidFill>
                <a:effectLst/>
                <a:latin typeface="Montserrat" panose="00000500000000000000" pitchFamily="2" charset="0"/>
              </a:rPr>
              <a:t> </a:t>
            </a:r>
            <a:endParaRPr lang="en-US" dirty="0"/>
          </a:p>
        </p:txBody>
      </p:sp>
      <p:sp>
        <p:nvSpPr>
          <p:cNvPr id="4" name="Slide Number Placeholder 3"/>
          <p:cNvSpPr>
            <a:spLocks noGrp="1"/>
          </p:cNvSpPr>
          <p:nvPr>
            <p:ph type="sldNum" sz="quarter" idx="5"/>
          </p:nvPr>
        </p:nvSpPr>
        <p:spPr/>
        <p:txBody>
          <a:bodyPr/>
          <a:lstStyle/>
          <a:p>
            <a:fld id="{96F47424-2F1E-4B08-8688-B65CCE8DEEA5}" type="slidenum">
              <a:rPr lang="en-US" smtClean="0"/>
              <a:t>6</a:t>
            </a:fld>
            <a:endParaRPr lang="en-US"/>
          </a:p>
        </p:txBody>
      </p:sp>
    </p:spTree>
    <p:extLst>
      <p:ext uri="{BB962C8B-B14F-4D97-AF65-F5344CB8AC3E}">
        <p14:creationId xmlns:p14="http://schemas.microsoft.com/office/powerpoint/2010/main" val="20741966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87516" rtl="0">
              <a:spcBef>
                <a:spcPts val="0"/>
              </a:spcBef>
              <a:spcAft>
                <a:spcPts val="0"/>
              </a:spcAft>
            </a:pPr>
            <a:r>
              <a:rPr lang="en-US" sz="1800" b="0" i="0" u="none" strike="noStrike" dirty="0">
                <a:solidFill>
                  <a:srgbClr val="000000"/>
                </a:solidFill>
                <a:effectLst/>
                <a:latin typeface="Montserrat" panose="00000500000000000000" pitchFamily="2" charset="0"/>
              </a:rPr>
              <a:t>Break group into small groups of 8-12. Ask the small groups to discuss amongst themselves: </a:t>
            </a:r>
            <a:endParaRPr lang="en-US" b="0" dirty="0">
              <a:effectLst/>
            </a:endParaRPr>
          </a:p>
          <a:p>
            <a:pPr marL="88773" rtl="0">
              <a:spcBef>
                <a:spcPts val="1401"/>
              </a:spcBef>
              <a:spcAft>
                <a:spcPts val="0"/>
              </a:spcAft>
            </a:pPr>
            <a:r>
              <a:rPr lang="en-US" sz="1800" b="0" i="1" u="none" strike="noStrike" dirty="0">
                <a:solidFill>
                  <a:srgbClr val="000000"/>
                </a:solidFill>
                <a:effectLst/>
                <a:latin typeface="Montserrat" panose="00000500000000000000" pitchFamily="2" charset="0"/>
              </a:rPr>
              <a:t>What do you see as the purpose of recruitment?</a:t>
            </a:r>
            <a:br>
              <a:rPr lang="en-US" sz="1800" b="0" i="1" u="none" strike="noStrike" dirty="0">
                <a:solidFill>
                  <a:srgbClr val="000000"/>
                </a:solidFill>
                <a:effectLst/>
                <a:latin typeface="Montserrat" panose="00000500000000000000" pitchFamily="2" charset="0"/>
              </a:rPr>
            </a:br>
            <a:br>
              <a:rPr lang="en-US" sz="1800" b="0" i="1" u="none" strike="noStrike" dirty="0">
                <a:solidFill>
                  <a:srgbClr val="000000"/>
                </a:solidFill>
                <a:effectLst/>
                <a:latin typeface="Montserrat" panose="00000500000000000000" pitchFamily="2" charset="0"/>
              </a:rPr>
            </a:br>
            <a:endParaRPr lang="en-US" b="0" dirty="0">
              <a:effectLst/>
            </a:endParaRPr>
          </a:p>
          <a:p>
            <a:pPr marL="73990" marR="101791" indent="13526" rtl="0">
              <a:spcBef>
                <a:spcPts val="63"/>
              </a:spcBef>
              <a:spcAft>
                <a:spcPts val="0"/>
              </a:spcAft>
            </a:pPr>
            <a:r>
              <a:rPr lang="en-US" sz="1800" b="0" i="0" u="none" strike="noStrike" dirty="0">
                <a:solidFill>
                  <a:srgbClr val="000000"/>
                </a:solidFill>
                <a:effectLst/>
                <a:latin typeface="Montserrat" panose="00000500000000000000" pitchFamily="2" charset="0"/>
              </a:rPr>
              <a:t>[Potential answers: allow for potential new members and chapters to find their best fit, display of sisterhood, chance to learn about sororities on campus and what they offer, a formal way for potential new members and active sorority members to meet and interact with one another, etc.] </a:t>
            </a:r>
            <a:endParaRPr lang="en-US" b="0" dirty="0">
              <a:effectLst/>
            </a:endParaRPr>
          </a:p>
          <a:p>
            <a:pPr marL="78042" marR="30797" indent="9474" rtl="0">
              <a:spcBef>
                <a:spcPts val="1381"/>
              </a:spcBef>
              <a:spcAft>
                <a:spcPts val="0"/>
              </a:spcAft>
            </a:pPr>
            <a:r>
              <a:rPr lang="en-US" sz="1800" b="0" i="0" u="none" strike="noStrike" dirty="0">
                <a:solidFill>
                  <a:srgbClr val="000000"/>
                </a:solidFill>
                <a:effectLst/>
                <a:latin typeface="Montserrat" panose="00000500000000000000" pitchFamily="2" charset="0"/>
              </a:rPr>
              <a:t>Bring group back together and ask each group to summarize what they  discussed into one sentence. Write responses on a white board, flipchart, or poster paper that the whole group can see. </a:t>
            </a:r>
            <a:endParaRPr lang="en-US" b="0" dirty="0">
              <a:effectLst/>
            </a:endParaRPr>
          </a:p>
          <a:p>
            <a:br>
              <a:rPr lang="en-US" dirty="0"/>
            </a:br>
            <a:endParaRPr lang="en-US" dirty="0"/>
          </a:p>
        </p:txBody>
      </p:sp>
      <p:sp>
        <p:nvSpPr>
          <p:cNvPr id="4" name="Slide Number Placeholder 3"/>
          <p:cNvSpPr>
            <a:spLocks noGrp="1"/>
          </p:cNvSpPr>
          <p:nvPr>
            <p:ph type="sldNum" sz="quarter" idx="5"/>
          </p:nvPr>
        </p:nvSpPr>
        <p:spPr/>
        <p:txBody>
          <a:bodyPr/>
          <a:lstStyle/>
          <a:p>
            <a:fld id="{96F47424-2F1E-4B08-8688-B65CCE8DEEA5}" type="slidenum">
              <a:t>7</a:t>
            </a:fld>
            <a:endParaRPr lang="en-US"/>
          </a:p>
        </p:txBody>
      </p:sp>
    </p:spTree>
    <p:extLst>
      <p:ext uri="{BB962C8B-B14F-4D97-AF65-F5344CB8AC3E}">
        <p14:creationId xmlns:p14="http://schemas.microsoft.com/office/powerpoint/2010/main" val="22670675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Pass out notecards or sticky notes to each participant </a:t>
            </a:r>
          </a:p>
          <a:p>
            <a:endParaRPr lang="en-US" dirty="0"/>
          </a:p>
          <a:p>
            <a:r>
              <a:rPr lang="en-US" i="1" dirty="0"/>
              <a:t>Now that we all have a clear understanding of the importance of  recruitment and why it is important, let’s reflect on why you believe in the Delta Gamma experience. What about Delta Gamma has impacted you in a positive way? Take two minutes to write down your thoughts on your notecards.  </a:t>
            </a:r>
            <a:endParaRPr lang="en-US" dirty="0"/>
          </a:p>
          <a:p>
            <a:endParaRPr lang="en-US" i="1" dirty="0"/>
          </a:p>
          <a:p>
            <a:r>
              <a:rPr lang="en-US" i="1" dirty="0"/>
              <a:t>Who would like to share why they believe in the Delta Gamma experience? </a:t>
            </a:r>
            <a:endParaRPr lang="en-US" dirty="0"/>
          </a:p>
          <a:p>
            <a:r>
              <a:rPr lang="en-US" dirty="0"/>
              <a:t>Once 5-6 participants share, collect the notecards or sticky notes and read  some aloud.</a:t>
            </a:r>
            <a:endParaRPr lang="en-US" dirty="0">
              <a:cs typeface="Calibri"/>
            </a:endParaRPr>
          </a:p>
          <a:p>
            <a:endParaRPr lang="en-US" dirty="0"/>
          </a:p>
          <a:p>
            <a:r>
              <a:rPr lang="en-US" dirty="0"/>
              <a:t> Summarize their responses: </a:t>
            </a:r>
          </a:p>
          <a:p>
            <a:r>
              <a:rPr lang="en-US" i="1" dirty="0"/>
              <a:t>Delta Gamma has provided collegiate women with sisterhood and  opportunities of growth, for well over a century. Recruitment is a way of us ensuring the sisterhood of Delta Gamma is carried forward. This is how we collectively make a positive impact in the world as empowered women. Recruitment allows us to communicate and share our values and ideals to attract women who also share those same values and want to carry out our mission as an organization. </a:t>
            </a:r>
            <a:endParaRPr lang="en-US" dirty="0"/>
          </a:p>
          <a:p>
            <a:br>
              <a:rPr lang="en-US" dirty="0"/>
            </a:br>
            <a:endParaRPr lang="en-US" dirty="0"/>
          </a:p>
          <a:p>
            <a:br>
              <a:rPr lang="en-US" dirty="0"/>
            </a:br>
            <a:endParaRPr lang="en-US" dirty="0"/>
          </a:p>
        </p:txBody>
      </p:sp>
      <p:sp>
        <p:nvSpPr>
          <p:cNvPr id="4" name="Slide Number Placeholder 3"/>
          <p:cNvSpPr>
            <a:spLocks noGrp="1"/>
          </p:cNvSpPr>
          <p:nvPr>
            <p:ph type="sldNum" sz="quarter" idx="5"/>
          </p:nvPr>
        </p:nvSpPr>
        <p:spPr/>
        <p:txBody>
          <a:bodyPr/>
          <a:lstStyle/>
          <a:p>
            <a:fld id="{96F47424-2F1E-4B08-8688-B65CCE8DEEA5}" type="slidenum">
              <a:t>8</a:t>
            </a:fld>
            <a:endParaRPr lang="en-US"/>
          </a:p>
        </p:txBody>
      </p:sp>
    </p:spTree>
    <p:extLst>
      <p:ext uri="{BB962C8B-B14F-4D97-AF65-F5344CB8AC3E}">
        <p14:creationId xmlns:p14="http://schemas.microsoft.com/office/powerpoint/2010/main" val="26331719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Find a partner. </a:t>
            </a:r>
            <a:r>
              <a:rPr lang="en-US" dirty="0"/>
              <a:t>[pause while participants partner up.] </a:t>
            </a:r>
            <a:r>
              <a:rPr lang="en-US" i="1" dirty="0"/>
              <a:t>Knowing what Delta Gamma means to each of you, what attracted you to Delta Gamma? Why did you want to join this organization? What stuck out about Delta Gamma during the recruitment process? </a:t>
            </a:r>
            <a:endParaRPr lang="en-US" dirty="0"/>
          </a:p>
          <a:p>
            <a:r>
              <a:rPr lang="en-US" dirty="0"/>
              <a:t>Allow 5 minutes of conversation </a:t>
            </a:r>
            <a:endParaRPr lang="en-US" dirty="0">
              <a:cs typeface="Calibri"/>
            </a:endParaRPr>
          </a:p>
          <a:p>
            <a:endParaRPr lang="en-US" dirty="0"/>
          </a:p>
          <a:p>
            <a:r>
              <a:rPr lang="en-US" i="1" dirty="0"/>
              <a:t>Can I hear from a pair about what attracted them to Delta Gamma? </a:t>
            </a:r>
            <a:r>
              <a:rPr lang="en-US" dirty="0"/>
              <a:t>[Ask  for 3-4 more pairs to share their responses. Seek seniors to keep them engaged.] </a:t>
            </a:r>
            <a:endParaRPr lang="en-US" dirty="0">
              <a:cs typeface="Calibri"/>
            </a:endParaRPr>
          </a:p>
          <a:p>
            <a:endParaRPr lang="en-US" dirty="0">
              <a:cs typeface="+mn-lt"/>
            </a:endParaRPr>
          </a:p>
          <a:p>
            <a:r>
              <a:rPr lang="en-US" i="1" dirty="0"/>
              <a:t>So, we heard </a:t>
            </a:r>
            <a:r>
              <a:rPr lang="en-US" dirty="0"/>
              <a:t>[summarize responses] </a:t>
            </a:r>
            <a:r>
              <a:rPr lang="en-US" i="1" dirty="0"/>
              <a:t>are all reasons each of you wanted to  be a part of this sisterhood and I’m sure there are many more unique  reasons we all chose to dedicate ourselves to Delta Gamma. Your  responses so easily represent what our sisterhood stands for: those with  the best qualities of character, the aspiration to belong to an organization with high ideals of friendship, women with educational and cultural interests and a true sense of social responsibility, a group that desires to develop personally and professionally. Let’s also think about the “why” of DG: that our Founders started a “club of mutual helpfulness.” They wanted  to “Do Good” in their communities – how does our chapter live this motto?  Take 2 minutes in your small groups to identify how our chapter lives by  the DG motto.</a:t>
            </a:r>
            <a:endParaRPr lang="en-US"/>
          </a:p>
          <a:p>
            <a:endParaRPr lang="en-US" dirty="0">
              <a:cs typeface="+mn-lt"/>
            </a:endParaRPr>
          </a:p>
          <a:p>
            <a:endParaRPr lang="en-US" dirty="0"/>
          </a:p>
          <a:p>
            <a:r>
              <a:rPr lang="en-US" i="1" dirty="0"/>
              <a:t>Now we all probably have a strong understanding of why we value our  Delta Gamma experience, but what values do each of you see in sorority membership as a whole? Find your small groups and take about 5 minutes to discuss.  </a:t>
            </a:r>
            <a:endParaRPr lang="en-US"/>
          </a:p>
          <a:p>
            <a:endParaRPr lang="en-US" i="1" dirty="0"/>
          </a:p>
          <a:p>
            <a:r>
              <a:rPr lang="en-US" i="1" dirty="0"/>
              <a:t>What are some of your thoughts? </a:t>
            </a:r>
            <a:endParaRPr lang="en-US" dirty="0">
              <a:cs typeface="Calibri"/>
            </a:endParaRPr>
          </a:p>
          <a:p>
            <a:r>
              <a:rPr lang="en-US" dirty="0"/>
              <a:t>[Possible answers may include: Make the college experience more fruitful,  provide friendships and support systems, aid in personal and professional  development, beneficial to exploring careers and networking, mentorship,  help make you better friends, sisters, citizens, etc.] </a:t>
            </a:r>
            <a:endParaRPr lang="en-US" dirty="0">
              <a:cs typeface="Calibri"/>
            </a:endParaRPr>
          </a:p>
          <a:p>
            <a:endParaRPr lang="en-US" i="1" dirty="0"/>
          </a:p>
          <a:p>
            <a:r>
              <a:rPr lang="en-US" i="1" dirty="0"/>
              <a:t>The skills we gain during recruitment can be used outside of the sorority  experience. We’re communicating who we are as people, what we value,  and what our identity as a group is. We practice flexibility, how to take  initiative, and develop the ability to stay optimistic in stressful situations.  We’re also learning how to inspire others to see the same vision we’re  passionate about. We’re capitalizing on the differences that exist in our  chapter and utilizing the various strengths and experiences of one  another. The skills we’re gaining through this experience will help grow  our capacities to be better leaders, women, and citizens. I hope each of  you can leave here today knowing why the Delta Gamma experience is so  important and how we use recruitment as a strategy to carry on our  legacy.</a:t>
            </a:r>
            <a:endParaRPr lang="en-US" dirty="0">
              <a:cs typeface="Calibri"/>
            </a:endParaRPr>
          </a:p>
          <a:p>
            <a:br>
              <a:rPr lang="en-US" dirty="0"/>
            </a:br>
            <a:br>
              <a:rPr lang="en-US" dirty="0">
                <a:cs typeface="+mn-lt"/>
              </a:rPr>
            </a:br>
            <a:endParaRPr lang="en-US">
              <a:cs typeface="Calibri"/>
            </a:endParaRPr>
          </a:p>
        </p:txBody>
      </p:sp>
      <p:sp>
        <p:nvSpPr>
          <p:cNvPr id="4" name="Slide Number Placeholder 3"/>
          <p:cNvSpPr>
            <a:spLocks noGrp="1"/>
          </p:cNvSpPr>
          <p:nvPr>
            <p:ph type="sldNum" sz="quarter" idx="5"/>
          </p:nvPr>
        </p:nvSpPr>
        <p:spPr/>
        <p:txBody>
          <a:bodyPr/>
          <a:lstStyle/>
          <a:p>
            <a:fld id="{96F47424-2F1E-4B08-8688-B65CCE8DEEA5}" type="slidenum">
              <a:t>9</a:t>
            </a:fld>
            <a:endParaRPr lang="en-US"/>
          </a:p>
        </p:txBody>
      </p:sp>
    </p:spTree>
    <p:extLst>
      <p:ext uri="{BB962C8B-B14F-4D97-AF65-F5344CB8AC3E}">
        <p14:creationId xmlns:p14="http://schemas.microsoft.com/office/powerpoint/2010/main" val="39019328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a:t>Now we are going to focus on the PNM. Our priority is to focus on the potential new member and how they would contribute to the chapter as well as how they would grow in our chapter. We want them to enjoy themselves and learn about our chapter. We have focused on our DG values and chapter values, but what characteristics would be an asset in our chapter. (This part they can either use the figure below or list characteristics) (examples we are looking for: a watch because they are on time and manage time well, a pencil or something in their hands because they have passions they are interested in, a gavel because they want to serve on leadership, </a:t>
            </a:r>
            <a:r>
              <a:rPr lang="en-US" dirty="0" err="1"/>
              <a:t>etc</a:t>
            </a:r>
            <a:r>
              <a:rPr lang="en-US" dirty="0"/>
              <a:t>). After 5 minutes, come together as a group and fill out a figure together with the characteristics of the ideal PNMs. </a:t>
            </a:r>
          </a:p>
          <a:p>
            <a:pPr marL="628650" lvl="1" indent="-171450">
              <a:buFont typeface="Arial"/>
              <a:buChar char="•"/>
            </a:pPr>
            <a:r>
              <a:rPr lang="en-US" dirty="0"/>
              <a:t>Facilitator: DO NOT focus on appearance or superficial. This activity is to focus on ideals like passionate, motivated, confidentiality, and Delta Gamma values. Make sure to give an example first and emphasizes the importance of values based recruitment before sharing. </a:t>
            </a:r>
            <a:endParaRPr lang="en-US" dirty="0">
              <a:cs typeface="Calibri"/>
            </a:endParaRPr>
          </a:p>
          <a:p>
            <a:pPr marL="171450" indent="-171450">
              <a:buFont typeface="Arial"/>
              <a:buChar char="•"/>
            </a:pPr>
            <a:r>
              <a:rPr lang="en-US" dirty="0"/>
              <a:t>Thank you for sharing. We are looking for a PNM that is.. (list some of the characteristics) which aligns closely with Article II. </a:t>
            </a:r>
            <a:endParaRPr lang="en-US" dirty="0">
              <a:cs typeface="Calibri"/>
            </a:endParaRPr>
          </a:p>
          <a:p>
            <a:endParaRPr lang="en-US" i="1" dirty="0">
              <a:cs typeface="Calibri"/>
            </a:endParaRPr>
          </a:p>
        </p:txBody>
      </p:sp>
      <p:sp>
        <p:nvSpPr>
          <p:cNvPr id="4" name="Slide Number Placeholder 3"/>
          <p:cNvSpPr>
            <a:spLocks noGrp="1"/>
          </p:cNvSpPr>
          <p:nvPr>
            <p:ph type="sldNum" sz="quarter" idx="5"/>
          </p:nvPr>
        </p:nvSpPr>
        <p:spPr/>
        <p:txBody>
          <a:bodyPr/>
          <a:lstStyle/>
          <a:p>
            <a:fld id="{96F47424-2F1E-4B08-8688-B65CCE8DEEA5}" type="slidenum">
              <a:t>10</a:t>
            </a:fld>
            <a:endParaRPr lang="en-US"/>
          </a:p>
        </p:txBody>
      </p:sp>
    </p:spTree>
    <p:extLst>
      <p:ext uri="{BB962C8B-B14F-4D97-AF65-F5344CB8AC3E}">
        <p14:creationId xmlns:p14="http://schemas.microsoft.com/office/powerpoint/2010/main" val="26507091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For the second portion of this RPW, we are focusing on Strategy. Today we will be going over recruitment assessment, Goal setting, question building, Round Questions, and a reflection at the end. </a:t>
            </a:r>
          </a:p>
        </p:txBody>
      </p:sp>
      <p:sp>
        <p:nvSpPr>
          <p:cNvPr id="4" name="Slide Number Placeholder 3"/>
          <p:cNvSpPr>
            <a:spLocks noGrp="1"/>
          </p:cNvSpPr>
          <p:nvPr>
            <p:ph type="sldNum" sz="quarter" idx="5"/>
          </p:nvPr>
        </p:nvSpPr>
        <p:spPr/>
        <p:txBody>
          <a:bodyPr/>
          <a:lstStyle/>
          <a:p>
            <a:fld id="{96F47424-2F1E-4B08-8688-B65CCE8DEEA5}" type="slidenum">
              <a:t>13</a:t>
            </a:fld>
            <a:endParaRPr lang="en-US"/>
          </a:p>
        </p:txBody>
      </p:sp>
    </p:spTree>
    <p:extLst>
      <p:ext uri="{BB962C8B-B14F-4D97-AF65-F5344CB8AC3E}">
        <p14:creationId xmlns:p14="http://schemas.microsoft.com/office/powerpoint/2010/main" val="9140204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ody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2" r:id="rId1"/>
    <p:sldLayoutId id="2147483664" r:id="rId2"/>
  </p:sldLayoutIdLst>
  <p:txStyles>
    <p:titleStyle>
      <a:lvl1pPr eaLnBrk="1" hangingPunct="1">
        <a:defRPr>
          <a:latin typeface="+mj-lt"/>
          <a:ea typeface="+mj-ea"/>
          <a:cs typeface="+mj-cs"/>
        </a:defRPr>
      </a:lvl1pPr>
    </p:titleStyle>
    <p:bodyStyle>
      <a:lvl1pPr marL="0" eaLnBrk="1" hangingPunct="1">
        <a:defRPr>
          <a:latin typeface="+mn-lt"/>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p:bodyStyle>
    <p:otherStyle>
      <a:lvl1pPr marL="0" eaLnBrk="1" hangingPunct="1">
        <a:defRPr>
          <a:latin typeface="+mn-lt"/>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jpg"/></Relationships>
</file>

<file path=ppt/slides/_rels/slide10.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4.jpg"/></Relationships>
</file>

<file path=ppt/slides/_rels/slide16.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5.jpg"/></Relationships>
</file>

<file path=ppt/slides/_rels/slide20.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video" Target="https://player.vimeo.com/video/734731998?app_id=122963" TargetMode="External"/><Relationship Id="rId4" Type="http://schemas.openxmlformats.org/officeDocument/2006/relationships/image" Target="../media/image10.jpeg"/></Relationships>
</file>

<file path=ppt/slides/_rels/slide7.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5724FDC-51DC-4543-8D0B-44B8ABD80B7D}"/>
              </a:ext>
            </a:extLst>
          </p:cNvPr>
          <p:cNvSpPr/>
          <p:nvPr/>
        </p:nvSpPr>
        <p:spPr>
          <a:xfrm>
            <a:off x="1295400" y="1447800"/>
            <a:ext cx="1981200" cy="830997"/>
          </a:xfrm>
          <a:prstGeom prst="rect">
            <a:avLst/>
          </a:prstGeom>
        </p:spPr>
        <p:txBody>
          <a:bodyPr wrap="square">
            <a:spAutoFit/>
          </a:bodyPr>
          <a:lstStyle/>
          <a:p>
            <a:pPr>
              <a:spcAft>
                <a:spcPts val="600"/>
              </a:spcAft>
            </a:pPr>
            <a:r>
              <a:rPr lang="en-US" sz="1600" b="1" dirty="0">
                <a:solidFill>
                  <a:srgbClr val="002060"/>
                </a:solidFill>
                <a:latin typeface="Georgia" panose="02040502050405020303" pitchFamily="18" charset="0"/>
              </a:rPr>
              <a:t>Recruitment Preparation Workshop #2</a:t>
            </a:r>
            <a:endParaRPr lang="en-US" sz="1600" b="1" i="0" dirty="0">
              <a:solidFill>
                <a:srgbClr val="002060"/>
              </a:solidFill>
              <a:effectLst/>
              <a:latin typeface="Georgia" panose="02040502050405020303" pitchFamily="18" charset="0"/>
            </a:endParaRPr>
          </a:p>
        </p:txBody>
      </p:sp>
      <p:sp>
        <p:nvSpPr>
          <p:cNvPr id="7" name="Rectangle 6">
            <a:extLst>
              <a:ext uri="{FF2B5EF4-FFF2-40B4-BE49-F238E27FC236}">
                <a16:creationId xmlns:a16="http://schemas.microsoft.com/office/drawing/2014/main" id="{20C37751-AD7C-9448-B640-F15174AAC4DF}"/>
              </a:ext>
            </a:extLst>
          </p:cNvPr>
          <p:cNvSpPr/>
          <p:nvPr/>
        </p:nvSpPr>
        <p:spPr>
          <a:xfrm>
            <a:off x="381000" y="381000"/>
            <a:ext cx="1295400" cy="215444"/>
          </a:xfrm>
          <a:prstGeom prst="rect">
            <a:avLst/>
          </a:prstGeom>
        </p:spPr>
        <p:txBody>
          <a:bodyPr wrap="square" lIns="91440" tIns="45720" rIns="91440" bIns="45720" anchor="t">
            <a:spAutoFit/>
          </a:bodyPr>
          <a:lstStyle/>
          <a:p>
            <a:pPr>
              <a:spcAft>
                <a:spcPts val="200"/>
              </a:spcAft>
            </a:pPr>
            <a:r>
              <a:rPr lang="en-US" sz="800" dirty="0">
                <a:solidFill>
                  <a:schemeClr val="bg1"/>
                </a:solidFill>
                <a:highlight>
                  <a:srgbClr val="C0C0C0"/>
                </a:highlight>
                <a:latin typeface="Arial"/>
                <a:cs typeface="Arial"/>
              </a:rPr>
              <a:t>Chapter-School</a:t>
            </a:r>
            <a:endParaRPr lang="en-US" sz="800">
              <a:solidFill>
                <a:schemeClr val="bg1"/>
              </a:solidFill>
              <a:effectLst/>
              <a:highlight>
                <a:srgbClr val="C0C0C0"/>
              </a:highlight>
              <a:latin typeface="Arial" panose="020B0604020202020204" pitchFamily="34" charset="0"/>
              <a:cs typeface="Arial" panose="020B0604020202020204" pitchFamily="34" charset="0"/>
            </a:endParaRPr>
          </a:p>
        </p:txBody>
      </p:sp>
      <p:pic>
        <p:nvPicPr>
          <p:cNvPr id="13" name="Picture 12" descr="Two women holding up letters&#10;&#10;Description automatically generated">
            <a:extLst>
              <a:ext uri="{FF2B5EF4-FFF2-40B4-BE49-F238E27FC236}">
                <a16:creationId xmlns:a16="http://schemas.microsoft.com/office/drawing/2014/main" id="{DE08C06B-C4CD-D00A-D853-65CA66F23BE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0" y="1090350"/>
            <a:ext cx="1047180" cy="1295400"/>
          </a:xfrm>
          <a:prstGeom prst="rect">
            <a:avLst/>
          </a:prstGeom>
        </p:spPr>
      </p:pic>
      <p:pic>
        <p:nvPicPr>
          <p:cNvPr id="15" name="Picture 14" descr="Two women sitting at a table&#10;&#10;Description automatically generated">
            <a:extLst>
              <a:ext uri="{FF2B5EF4-FFF2-40B4-BE49-F238E27FC236}">
                <a16:creationId xmlns:a16="http://schemas.microsoft.com/office/drawing/2014/main" id="{5A7A305D-7C92-ECCF-A263-D027D5D0A20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52600" y="151343"/>
            <a:ext cx="1752600" cy="1144058"/>
          </a:xfrm>
          <a:prstGeom prst="rect">
            <a:avLst/>
          </a:prstGeom>
        </p:spPr>
      </p:pic>
    </p:spTree>
    <p:extLst>
      <p:ext uri="{BB962C8B-B14F-4D97-AF65-F5344CB8AC3E}">
        <p14:creationId xmlns:p14="http://schemas.microsoft.com/office/powerpoint/2010/main" val="34382800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08BE427-E089-3642-B45B-64BC11B42AF7}"/>
              </a:ext>
            </a:extLst>
          </p:cNvPr>
          <p:cNvSpPr/>
          <p:nvPr/>
        </p:nvSpPr>
        <p:spPr>
          <a:xfrm>
            <a:off x="304800" y="344269"/>
            <a:ext cx="2057400" cy="1184940"/>
          </a:xfrm>
          <a:prstGeom prst="rect">
            <a:avLst/>
          </a:prstGeom>
        </p:spPr>
        <p:txBody>
          <a:bodyPr wrap="square" lIns="91440" tIns="45720" rIns="91440" bIns="45720" anchor="t">
            <a:spAutoFit/>
          </a:bodyPr>
          <a:lstStyle/>
          <a:p>
            <a:pPr>
              <a:spcAft>
                <a:spcPts val="600"/>
              </a:spcAft>
            </a:pPr>
            <a:r>
              <a:rPr lang="en-US" sz="1400" b="1" dirty="0">
                <a:solidFill>
                  <a:srgbClr val="002060"/>
                </a:solidFill>
                <a:latin typeface="Georgia"/>
              </a:rPr>
              <a:t>Ideal PNM</a:t>
            </a:r>
            <a:endParaRPr lang="en-US" sz="1400" b="1" i="0" dirty="0">
              <a:solidFill>
                <a:srgbClr val="002060"/>
              </a:solidFill>
              <a:effectLst/>
              <a:latin typeface="Georgia"/>
            </a:endParaRPr>
          </a:p>
          <a:p>
            <a:pPr>
              <a:spcAft>
                <a:spcPts val="200"/>
              </a:spcAft>
            </a:pPr>
            <a:endParaRPr lang="en-US" sz="700" b="1" dirty="0">
              <a:solidFill>
                <a:schemeClr val="bg1"/>
              </a:solidFill>
              <a:effectLst/>
              <a:latin typeface="Georgia" panose="02040502050405020303" pitchFamily="18" charset="0"/>
              <a:cs typeface="Arial" panose="020B0604020202020204" pitchFamily="34" charset="0"/>
            </a:endParaRPr>
          </a:p>
          <a:p>
            <a:pPr marL="171450" indent="-171450">
              <a:spcAft>
                <a:spcPts val="200"/>
              </a:spcAft>
              <a:buFont typeface="Arial"/>
              <a:buChar char="•"/>
            </a:pPr>
            <a:r>
              <a:rPr lang="en-US" sz="800" dirty="0">
                <a:solidFill>
                  <a:schemeClr val="bg1"/>
                </a:solidFill>
                <a:latin typeface="Arial"/>
                <a:cs typeface="Arial"/>
              </a:rPr>
              <a:t>What traits and characteristics does the ideal PNM have?</a:t>
            </a:r>
          </a:p>
          <a:p>
            <a:pPr marL="171450" indent="-171450">
              <a:spcAft>
                <a:spcPts val="200"/>
              </a:spcAft>
              <a:buFont typeface="Arial"/>
              <a:buChar char="•"/>
            </a:pPr>
            <a:endParaRPr lang="en-US" sz="800" dirty="0">
              <a:solidFill>
                <a:schemeClr val="bg1"/>
              </a:solidFill>
              <a:latin typeface="Arial"/>
              <a:cs typeface="Arial" panose="020B0604020202020204" pitchFamily="34" charset="0"/>
            </a:endParaRPr>
          </a:p>
          <a:p>
            <a:pPr marL="171450" indent="-171450">
              <a:spcAft>
                <a:spcPts val="200"/>
              </a:spcAft>
              <a:buFont typeface="Arial"/>
              <a:buChar char="•"/>
            </a:pPr>
            <a:r>
              <a:rPr lang="en-US" sz="800" dirty="0">
                <a:solidFill>
                  <a:schemeClr val="bg1"/>
                </a:solidFill>
                <a:latin typeface="Arial"/>
                <a:cs typeface="Arial"/>
              </a:rPr>
              <a:t>Please work in your groups to fill in the ideal PNM worksheet! </a:t>
            </a:r>
            <a:endParaRPr lang="en-US" sz="800" dirty="0">
              <a:solidFill>
                <a:schemeClr val="bg1"/>
              </a:solidFill>
              <a:latin typeface="Arial"/>
              <a:cs typeface="Arial" panose="020B0604020202020204" pitchFamily="34" charset="0"/>
            </a:endParaRPr>
          </a:p>
        </p:txBody>
      </p:sp>
      <p:sp>
        <p:nvSpPr>
          <p:cNvPr id="3" name="TextBox 2">
            <a:extLst>
              <a:ext uri="{FF2B5EF4-FFF2-40B4-BE49-F238E27FC236}">
                <a16:creationId xmlns:a16="http://schemas.microsoft.com/office/drawing/2014/main" id="{B920A619-3888-0741-8FD1-21C0ABC86890}"/>
              </a:ext>
            </a:extLst>
          </p:cNvPr>
          <p:cNvSpPr txBox="1"/>
          <p:nvPr/>
        </p:nvSpPr>
        <p:spPr>
          <a:xfrm>
            <a:off x="2362200" y="725269"/>
            <a:ext cx="914400" cy="646331"/>
          </a:xfrm>
          <a:prstGeom prst="rect">
            <a:avLst/>
          </a:prstGeom>
          <a:noFill/>
        </p:spPr>
        <p:txBody>
          <a:bodyPr wrap="square" rtlCol="0">
            <a:spAutoFit/>
          </a:bodyPr>
          <a:lstStyle/>
          <a:p>
            <a:pPr algn="l"/>
            <a:r>
              <a:rPr lang="en-US" sz="1200" dirty="0">
                <a:solidFill>
                  <a:srgbClr val="002060"/>
                </a:solidFill>
                <a:latin typeface="Impact" panose="020B0806030902050204" pitchFamily="34" charset="0"/>
              </a:rPr>
              <a:t>Pull quote, fact, image goes here</a:t>
            </a:r>
          </a:p>
        </p:txBody>
      </p:sp>
      <p:pic>
        <p:nvPicPr>
          <p:cNvPr id="7" name="Picture 6" descr="A group of women posing for a picture&#10;&#10;Description automatically generated">
            <a:extLst>
              <a:ext uri="{FF2B5EF4-FFF2-40B4-BE49-F238E27FC236}">
                <a16:creationId xmlns:a16="http://schemas.microsoft.com/office/drawing/2014/main" id="{3F065D58-FB9E-F92F-3F9C-4ECCB0B0985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13585" y="476934"/>
            <a:ext cx="1064307" cy="1143000"/>
          </a:xfrm>
          <a:prstGeom prst="rect">
            <a:avLst/>
          </a:prstGeom>
        </p:spPr>
      </p:pic>
    </p:spTree>
    <p:extLst>
      <p:ext uri="{BB962C8B-B14F-4D97-AF65-F5344CB8AC3E}">
        <p14:creationId xmlns:p14="http://schemas.microsoft.com/office/powerpoint/2010/main" val="6610108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08BE427-E089-3642-B45B-64BC11B42AF7}"/>
              </a:ext>
            </a:extLst>
          </p:cNvPr>
          <p:cNvSpPr/>
          <p:nvPr/>
        </p:nvSpPr>
        <p:spPr>
          <a:xfrm>
            <a:off x="304800" y="344269"/>
            <a:ext cx="1624414" cy="1277273"/>
          </a:xfrm>
          <a:prstGeom prst="rect">
            <a:avLst/>
          </a:prstGeom>
        </p:spPr>
        <p:txBody>
          <a:bodyPr wrap="square" lIns="91440" tIns="45720" rIns="91440" bIns="45720" anchor="t">
            <a:spAutoFit/>
          </a:bodyPr>
          <a:lstStyle/>
          <a:p>
            <a:pPr>
              <a:spcAft>
                <a:spcPts val="600"/>
              </a:spcAft>
            </a:pPr>
            <a:r>
              <a:rPr lang="en-US" sz="1400" b="1" dirty="0">
                <a:solidFill>
                  <a:srgbClr val="002060"/>
                </a:solidFill>
                <a:latin typeface="Georgia"/>
              </a:rPr>
              <a:t>Reflection</a:t>
            </a:r>
            <a:r>
              <a:rPr lang="en-US" sz="1200" b="1" dirty="0">
                <a:solidFill>
                  <a:srgbClr val="002060"/>
                </a:solidFill>
                <a:latin typeface="Georgia"/>
              </a:rPr>
              <a:t> </a:t>
            </a:r>
            <a:endParaRPr lang="en-US" sz="1200" b="1" i="0" dirty="0">
              <a:solidFill>
                <a:srgbClr val="002060"/>
              </a:solidFill>
              <a:effectLst/>
              <a:latin typeface="Georgia" panose="02040502050405020303" pitchFamily="18" charset="0"/>
            </a:endParaRPr>
          </a:p>
          <a:p>
            <a:pPr>
              <a:spcAft>
                <a:spcPts val="200"/>
              </a:spcAft>
            </a:pPr>
            <a:endParaRPr lang="en-US" sz="700" b="1" dirty="0">
              <a:solidFill>
                <a:schemeClr val="bg1"/>
              </a:solidFill>
              <a:effectLst/>
              <a:latin typeface="Georgia" panose="02040502050405020303" pitchFamily="18" charset="0"/>
              <a:cs typeface="Arial" panose="020B0604020202020204" pitchFamily="34" charset="0"/>
            </a:endParaRPr>
          </a:p>
          <a:p>
            <a:pPr>
              <a:spcAft>
                <a:spcPts val="200"/>
              </a:spcAft>
            </a:pPr>
            <a:endParaRPr lang="en-US" sz="700" b="1" dirty="0">
              <a:solidFill>
                <a:schemeClr val="bg1"/>
              </a:solidFill>
              <a:latin typeface="Georgia" panose="02040502050405020303" pitchFamily="18" charset="0"/>
              <a:cs typeface="Arial" panose="020B0604020202020204" pitchFamily="34" charset="0"/>
            </a:endParaRPr>
          </a:p>
          <a:p>
            <a:pPr>
              <a:spcAft>
                <a:spcPts val="200"/>
              </a:spcAft>
            </a:pPr>
            <a:endParaRPr lang="en-US" sz="700" b="1" dirty="0">
              <a:solidFill>
                <a:schemeClr val="bg1"/>
              </a:solidFill>
              <a:latin typeface="Georgia" panose="02040502050405020303" pitchFamily="18" charset="0"/>
              <a:cs typeface="Arial" panose="020B0604020202020204" pitchFamily="34" charset="0"/>
            </a:endParaRPr>
          </a:p>
          <a:p>
            <a:pPr>
              <a:spcAft>
                <a:spcPts val="200"/>
              </a:spcAft>
            </a:pPr>
            <a:r>
              <a:rPr lang="en-US" sz="800" dirty="0">
                <a:solidFill>
                  <a:schemeClr val="bg1"/>
                </a:solidFill>
                <a:latin typeface="Arial"/>
                <a:cs typeface="Arial"/>
              </a:rPr>
              <a:t>Using only one word, what word would you choose to describe what you learned today? </a:t>
            </a:r>
            <a:endParaRPr lang="en-US" sz="800">
              <a:solidFill>
                <a:schemeClr val="bg1"/>
              </a:solidFill>
              <a:latin typeface="Arial"/>
              <a:cs typeface="Arial" panose="020B0604020202020204" pitchFamily="34" charset="0"/>
            </a:endParaRPr>
          </a:p>
        </p:txBody>
      </p:sp>
      <p:sp>
        <p:nvSpPr>
          <p:cNvPr id="3" name="TextBox 2">
            <a:extLst>
              <a:ext uri="{FF2B5EF4-FFF2-40B4-BE49-F238E27FC236}">
                <a16:creationId xmlns:a16="http://schemas.microsoft.com/office/drawing/2014/main" id="{B920A619-3888-0741-8FD1-21C0ABC86890}"/>
              </a:ext>
            </a:extLst>
          </p:cNvPr>
          <p:cNvSpPr txBox="1"/>
          <p:nvPr/>
        </p:nvSpPr>
        <p:spPr>
          <a:xfrm>
            <a:off x="2362200" y="725269"/>
            <a:ext cx="914400" cy="646331"/>
          </a:xfrm>
          <a:prstGeom prst="rect">
            <a:avLst/>
          </a:prstGeom>
          <a:noFill/>
        </p:spPr>
        <p:txBody>
          <a:bodyPr wrap="square" rtlCol="0">
            <a:spAutoFit/>
          </a:bodyPr>
          <a:lstStyle/>
          <a:p>
            <a:pPr algn="l"/>
            <a:r>
              <a:rPr lang="en-US" sz="1200" dirty="0">
                <a:solidFill>
                  <a:srgbClr val="002060"/>
                </a:solidFill>
                <a:latin typeface="Impact" panose="020B0806030902050204" pitchFamily="34" charset="0"/>
              </a:rPr>
              <a:t>Pull quote, fact, image goes here</a:t>
            </a:r>
          </a:p>
        </p:txBody>
      </p:sp>
      <p:pic>
        <p:nvPicPr>
          <p:cNvPr id="5" name="Picture 4" descr="Two women standing together smiling&#10;&#10;Description automatically generated">
            <a:extLst>
              <a:ext uri="{FF2B5EF4-FFF2-40B4-BE49-F238E27FC236}">
                <a16:creationId xmlns:a16="http://schemas.microsoft.com/office/drawing/2014/main" id="{F8B3E1C3-C7C8-466C-4FDC-D3CEA021246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48521" y="381000"/>
            <a:ext cx="1220330" cy="1219200"/>
          </a:xfrm>
          <a:prstGeom prst="rect">
            <a:avLst/>
          </a:prstGeom>
        </p:spPr>
      </p:pic>
    </p:spTree>
    <p:extLst>
      <p:ext uri="{BB962C8B-B14F-4D97-AF65-F5344CB8AC3E}">
        <p14:creationId xmlns:p14="http://schemas.microsoft.com/office/powerpoint/2010/main" val="16412958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5724FDC-51DC-4543-8D0B-44B8ABD80B7D}"/>
              </a:ext>
            </a:extLst>
          </p:cNvPr>
          <p:cNvSpPr/>
          <p:nvPr/>
        </p:nvSpPr>
        <p:spPr>
          <a:xfrm>
            <a:off x="1295400" y="1447800"/>
            <a:ext cx="1981200" cy="584775"/>
          </a:xfrm>
          <a:prstGeom prst="rect">
            <a:avLst/>
          </a:prstGeom>
        </p:spPr>
        <p:txBody>
          <a:bodyPr wrap="square" lIns="91440" tIns="45720" rIns="91440" bIns="45720" anchor="t">
            <a:spAutoFit/>
          </a:bodyPr>
          <a:lstStyle/>
          <a:p>
            <a:pPr>
              <a:spcAft>
                <a:spcPts val="600"/>
              </a:spcAft>
            </a:pPr>
            <a:r>
              <a:rPr lang="en-US" sz="1600" b="1" dirty="0">
                <a:solidFill>
                  <a:srgbClr val="002060"/>
                </a:solidFill>
                <a:latin typeface="Georgia"/>
              </a:rPr>
              <a:t>RPW#2: Strategy</a:t>
            </a:r>
            <a:endParaRPr lang="en-US" sz="1600" b="1" i="0" dirty="0">
              <a:solidFill>
                <a:srgbClr val="002060"/>
              </a:solidFill>
              <a:effectLst/>
              <a:latin typeface="Georgia"/>
            </a:endParaRPr>
          </a:p>
        </p:txBody>
      </p:sp>
      <p:pic>
        <p:nvPicPr>
          <p:cNvPr id="3" name="Picture 2" descr="A group of women posing for a photo&#10;&#10;Description automatically generated">
            <a:extLst>
              <a:ext uri="{FF2B5EF4-FFF2-40B4-BE49-F238E27FC236}">
                <a16:creationId xmlns:a16="http://schemas.microsoft.com/office/drawing/2014/main" id="{CA6920B0-67B2-F6B6-9C80-BCF6E4538A6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52600" y="141732"/>
            <a:ext cx="1752600" cy="1254407"/>
          </a:xfrm>
          <a:prstGeom prst="rect">
            <a:avLst/>
          </a:prstGeom>
        </p:spPr>
      </p:pic>
      <p:pic>
        <p:nvPicPr>
          <p:cNvPr id="10" name="Picture 9" descr="A group of women posing for a picture&#10;&#10;Description automatically generated">
            <a:extLst>
              <a:ext uri="{FF2B5EF4-FFF2-40B4-BE49-F238E27FC236}">
                <a16:creationId xmlns:a16="http://schemas.microsoft.com/office/drawing/2014/main" id="{433557B5-8355-4A90-5D1C-04CD5041AAE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600" y="1524000"/>
            <a:ext cx="864357" cy="990600"/>
          </a:xfrm>
          <a:prstGeom prst="rect">
            <a:avLst/>
          </a:prstGeom>
        </p:spPr>
      </p:pic>
    </p:spTree>
    <p:extLst>
      <p:ext uri="{BB962C8B-B14F-4D97-AF65-F5344CB8AC3E}">
        <p14:creationId xmlns:p14="http://schemas.microsoft.com/office/powerpoint/2010/main" val="23159772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08BE427-E089-3642-B45B-64BC11B42AF7}"/>
              </a:ext>
            </a:extLst>
          </p:cNvPr>
          <p:cNvSpPr/>
          <p:nvPr/>
        </p:nvSpPr>
        <p:spPr>
          <a:xfrm>
            <a:off x="304800" y="344269"/>
            <a:ext cx="2057400" cy="1510926"/>
          </a:xfrm>
          <a:prstGeom prst="rect">
            <a:avLst/>
          </a:prstGeom>
        </p:spPr>
        <p:txBody>
          <a:bodyPr wrap="square" lIns="91440" tIns="45720" rIns="91440" bIns="45720" anchor="t">
            <a:spAutoFit/>
          </a:bodyPr>
          <a:lstStyle/>
          <a:p>
            <a:pPr>
              <a:spcAft>
                <a:spcPts val="600"/>
              </a:spcAft>
            </a:pPr>
            <a:r>
              <a:rPr lang="en-US" sz="1400" b="1" dirty="0">
                <a:solidFill>
                  <a:srgbClr val="002060"/>
                </a:solidFill>
                <a:latin typeface="Georgia"/>
              </a:rPr>
              <a:t>Agenda </a:t>
            </a:r>
            <a:r>
              <a:rPr lang="en-US" sz="1400" b="1" i="0" dirty="0">
                <a:solidFill>
                  <a:srgbClr val="002060"/>
                </a:solidFill>
                <a:effectLst/>
                <a:latin typeface="Georgia"/>
              </a:rPr>
              <a:t> </a:t>
            </a:r>
          </a:p>
          <a:p>
            <a:pPr marL="171450" indent="-171450">
              <a:spcAft>
                <a:spcPts val="200"/>
              </a:spcAft>
              <a:buFont typeface="Arial"/>
              <a:buChar char="•"/>
            </a:pPr>
            <a:r>
              <a:rPr lang="en-US" sz="800" dirty="0">
                <a:solidFill>
                  <a:schemeClr val="bg1"/>
                </a:solidFill>
                <a:latin typeface="Arial"/>
                <a:cs typeface="Arial"/>
              </a:rPr>
              <a:t>Recruitment Strengths and Opportunities </a:t>
            </a:r>
            <a:endParaRPr lang="en-US" sz="800" dirty="0">
              <a:solidFill>
                <a:schemeClr val="bg1"/>
              </a:solidFill>
              <a:latin typeface="Arial"/>
              <a:cs typeface="Arial" panose="020B0604020202020204" pitchFamily="34" charset="0"/>
            </a:endParaRPr>
          </a:p>
          <a:p>
            <a:pPr marL="171450" indent="-171450">
              <a:spcAft>
                <a:spcPts val="200"/>
              </a:spcAft>
              <a:buFont typeface="Arial"/>
              <a:buChar char="•"/>
            </a:pPr>
            <a:r>
              <a:rPr lang="en-US" sz="800" dirty="0">
                <a:solidFill>
                  <a:schemeClr val="bg1"/>
                </a:solidFill>
                <a:latin typeface="Arial"/>
                <a:cs typeface="Arial"/>
              </a:rPr>
              <a:t>Goal Setting and Committing to our Future </a:t>
            </a:r>
            <a:endParaRPr lang="en-US" sz="800" dirty="0">
              <a:solidFill>
                <a:schemeClr val="bg1"/>
              </a:solidFill>
              <a:latin typeface="Arial"/>
              <a:cs typeface="Arial" panose="020B0604020202020204" pitchFamily="34" charset="0"/>
            </a:endParaRPr>
          </a:p>
          <a:p>
            <a:pPr marL="171450" indent="-171450">
              <a:lnSpc>
                <a:spcPct val="150000"/>
              </a:lnSpc>
              <a:spcAft>
                <a:spcPts val="200"/>
              </a:spcAft>
              <a:buFont typeface="Arial"/>
              <a:buChar char="•"/>
            </a:pPr>
            <a:r>
              <a:rPr lang="en-US" sz="800" dirty="0">
                <a:solidFill>
                  <a:schemeClr val="bg1"/>
                </a:solidFill>
                <a:latin typeface="Arial"/>
                <a:cs typeface="Arial"/>
              </a:rPr>
              <a:t>Question Building </a:t>
            </a:r>
            <a:endParaRPr lang="en-US" sz="800" dirty="0">
              <a:solidFill>
                <a:schemeClr val="bg1"/>
              </a:solidFill>
              <a:latin typeface="Arial"/>
              <a:cs typeface="Arial" panose="020B0604020202020204" pitchFamily="34" charset="0"/>
            </a:endParaRPr>
          </a:p>
          <a:p>
            <a:pPr marL="171450" indent="-171450">
              <a:lnSpc>
                <a:spcPct val="150000"/>
              </a:lnSpc>
              <a:spcAft>
                <a:spcPts val="200"/>
              </a:spcAft>
              <a:buFont typeface="Arial"/>
              <a:buChar char="•"/>
            </a:pPr>
            <a:r>
              <a:rPr lang="en-US" sz="800" dirty="0">
                <a:solidFill>
                  <a:schemeClr val="bg1"/>
                </a:solidFill>
                <a:latin typeface="Arial"/>
                <a:cs typeface="Arial"/>
              </a:rPr>
              <a:t>Round Questions </a:t>
            </a:r>
          </a:p>
          <a:p>
            <a:pPr marL="171450" indent="-171450">
              <a:lnSpc>
                <a:spcPct val="150000"/>
              </a:lnSpc>
              <a:spcAft>
                <a:spcPts val="200"/>
              </a:spcAft>
              <a:buFont typeface="Arial"/>
              <a:buChar char="•"/>
            </a:pPr>
            <a:r>
              <a:rPr lang="en-US" sz="800" dirty="0">
                <a:solidFill>
                  <a:schemeClr val="bg1"/>
                </a:solidFill>
                <a:latin typeface="Arial"/>
                <a:cs typeface="Arial"/>
              </a:rPr>
              <a:t>Reflection </a:t>
            </a:r>
          </a:p>
        </p:txBody>
      </p:sp>
      <p:sp>
        <p:nvSpPr>
          <p:cNvPr id="3" name="TextBox 2">
            <a:extLst>
              <a:ext uri="{FF2B5EF4-FFF2-40B4-BE49-F238E27FC236}">
                <a16:creationId xmlns:a16="http://schemas.microsoft.com/office/drawing/2014/main" id="{B920A619-3888-0741-8FD1-21C0ABC86890}"/>
              </a:ext>
            </a:extLst>
          </p:cNvPr>
          <p:cNvSpPr txBox="1"/>
          <p:nvPr/>
        </p:nvSpPr>
        <p:spPr>
          <a:xfrm>
            <a:off x="2362200" y="725269"/>
            <a:ext cx="914400" cy="646331"/>
          </a:xfrm>
          <a:prstGeom prst="rect">
            <a:avLst/>
          </a:prstGeom>
          <a:noFill/>
        </p:spPr>
        <p:txBody>
          <a:bodyPr wrap="square" rtlCol="0">
            <a:spAutoFit/>
          </a:bodyPr>
          <a:lstStyle/>
          <a:p>
            <a:pPr algn="l"/>
            <a:r>
              <a:rPr lang="en-US" sz="1200" dirty="0">
                <a:solidFill>
                  <a:srgbClr val="002060"/>
                </a:solidFill>
                <a:latin typeface="Impact" panose="020B0806030902050204" pitchFamily="34" charset="0"/>
              </a:rPr>
              <a:t>Pull quote, fact, image goes here</a:t>
            </a:r>
          </a:p>
        </p:txBody>
      </p:sp>
      <p:pic>
        <p:nvPicPr>
          <p:cNvPr id="5" name="Picture 4" descr="A group of women posing for a picture&#10;&#10;Description automatically generated">
            <a:extLst>
              <a:ext uri="{FF2B5EF4-FFF2-40B4-BE49-F238E27FC236}">
                <a16:creationId xmlns:a16="http://schemas.microsoft.com/office/drawing/2014/main" id="{68E7763B-973C-3E52-EA6F-8EA5AE00E98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6000" y="387887"/>
            <a:ext cx="990600" cy="990600"/>
          </a:xfrm>
          <a:prstGeom prst="rect">
            <a:avLst/>
          </a:prstGeom>
        </p:spPr>
      </p:pic>
    </p:spTree>
    <p:extLst>
      <p:ext uri="{BB962C8B-B14F-4D97-AF65-F5344CB8AC3E}">
        <p14:creationId xmlns:p14="http://schemas.microsoft.com/office/powerpoint/2010/main" val="257321440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08BE427-E089-3642-B45B-64BC11B42AF7}"/>
              </a:ext>
            </a:extLst>
          </p:cNvPr>
          <p:cNvSpPr/>
          <p:nvPr/>
        </p:nvSpPr>
        <p:spPr>
          <a:xfrm>
            <a:off x="365185" y="1047322"/>
            <a:ext cx="1539815" cy="923330"/>
          </a:xfrm>
          <a:prstGeom prst="rect">
            <a:avLst/>
          </a:prstGeom>
        </p:spPr>
        <p:txBody>
          <a:bodyPr wrap="square" lIns="91440" tIns="45720" rIns="91440" bIns="45720" anchor="t">
            <a:spAutoFit/>
          </a:bodyPr>
          <a:lstStyle/>
          <a:p>
            <a:pPr>
              <a:spcAft>
                <a:spcPts val="600"/>
              </a:spcAft>
            </a:pPr>
            <a:r>
              <a:rPr lang="en-US" sz="1200" b="1" dirty="0">
                <a:solidFill>
                  <a:srgbClr val="002060"/>
                </a:solidFill>
                <a:latin typeface="Georgia"/>
              </a:rPr>
              <a:t>Rec</a:t>
            </a:r>
            <a:r>
              <a:rPr lang="en-US" sz="1400" b="1" dirty="0">
                <a:solidFill>
                  <a:srgbClr val="002060"/>
                </a:solidFill>
                <a:latin typeface="Georgia"/>
              </a:rPr>
              <a:t>ruitment Strengths and Opportunities</a:t>
            </a:r>
            <a:r>
              <a:rPr lang="en-US" sz="1400" b="1" i="0" dirty="0">
                <a:solidFill>
                  <a:srgbClr val="002060"/>
                </a:solidFill>
                <a:effectLst/>
                <a:latin typeface="Georgia"/>
              </a:rPr>
              <a:t> </a:t>
            </a:r>
          </a:p>
          <a:p>
            <a:pPr>
              <a:spcAft>
                <a:spcPts val="200"/>
              </a:spcAft>
            </a:pPr>
            <a:endParaRPr lang="en-US" sz="700" b="1" dirty="0">
              <a:solidFill>
                <a:schemeClr val="bg1"/>
              </a:solidFill>
              <a:effectLst/>
              <a:latin typeface="Georgia"/>
              <a:cs typeface="Arial" panose="020B0604020202020204" pitchFamily="34" charset="0"/>
            </a:endParaRPr>
          </a:p>
        </p:txBody>
      </p:sp>
      <p:sp>
        <p:nvSpPr>
          <p:cNvPr id="3" name="TextBox 2">
            <a:extLst>
              <a:ext uri="{FF2B5EF4-FFF2-40B4-BE49-F238E27FC236}">
                <a16:creationId xmlns:a16="http://schemas.microsoft.com/office/drawing/2014/main" id="{B920A619-3888-0741-8FD1-21C0ABC86890}"/>
              </a:ext>
            </a:extLst>
          </p:cNvPr>
          <p:cNvSpPr txBox="1"/>
          <p:nvPr/>
        </p:nvSpPr>
        <p:spPr>
          <a:xfrm>
            <a:off x="2362200" y="725269"/>
            <a:ext cx="914400" cy="646331"/>
          </a:xfrm>
          <a:prstGeom prst="rect">
            <a:avLst/>
          </a:prstGeom>
          <a:noFill/>
        </p:spPr>
        <p:txBody>
          <a:bodyPr wrap="square" rtlCol="0">
            <a:spAutoFit/>
          </a:bodyPr>
          <a:lstStyle/>
          <a:p>
            <a:pPr algn="l"/>
            <a:r>
              <a:rPr lang="en-US" sz="1200" dirty="0">
                <a:solidFill>
                  <a:srgbClr val="002060"/>
                </a:solidFill>
                <a:latin typeface="Impact" panose="020B0806030902050204" pitchFamily="34" charset="0"/>
              </a:rPr>
              <a:t>Pull quote, fact, image goes here</a:t>
            </a:r>
          </a:p>
        </p:txBody>
      </p:sp>
      <p:pic>
        <p:nvPicPr>
          <p:cNvPr id="5" name="Picture 4" descr="A person saluting in front of a wall of post it notes&#10;&#10;Description automatically generated">
            <a:extLst>
              <a:ext uri="{FF2B5EF4-FFF2-40B4-BE49-F238E27FC236}">
                <a16:creationId xmlns:a16="http://schemas.microsoft.com/office/drawing/2014/main" id="{9D5687AE-03FA-CFE6-3E72-7367EFE0350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05000" y="380999"/>
            <a:ext cx="1387415" cy="1734269"/>
          </a:xfrm>
          <a:prstGeom prst="rect">
            <a:avLst/>
          </a:prstGeom>
        </p:spPr>
      </p:pic>
    </p:spTree>
    <p:extLst>
      <p:ext uri="{BB962C8B-B14F-4D97-AF65-F5344CB8AC3E}">
        <p14:creationId xmlns:p14="http://schemas.microsoft.com/office/powerpoint/2010/main" val="18592287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5724FDC-51DC-4543-8D0B-44B8ABD80B7D}"/>
              </a:ext>
            </a:extLst>
          </p:cNvPr>
          <p:cNvSpPr/>
          <p:nvPr/>
        </p:nvSpPr>
        <p:spPr>
          <a:xfrm>
            <a:off x="1295400" y="1447800"/>
            <a:ext cx="1981200" cy="1302921"/>
          </a:xfrm>
          <a:prstGeom prst="rect">
            <a:avLst/>
          </a:prstGeom>
        </p:spPr>
        <p:txBody>
          <a:bodyPr wrap="square">
            <a:spAutoFit/>
          </a:bodyPr>
          <a:lstStyle/>
          <a:p>
            <a:pPr>
              <a:spcAft>
                <a:spcPts val="600"/>
              </a:spcAft>
            </a:pPr>
            <a:r>
              <a:rPr lang="en-US" sz="1600" b="1" dirty="0">
                <a:solidFill>
                  <a:srgbClr val="002060"/>
                </a:solidFill>
                <a:latin typeface="Georgia" panose="02040502050405020303" pitchFamily="18" charset="0"/>
              </a:rPr>
              <a:t>Choose Your Next Section</a:t>
            </a:r>
          </a:p>
          <a:p>
            <a:pPr marL="0" marR="0" lvl="0" indent="0" algn="l" defTabSz="914400" rtl="0" eaLnBrk="1" fontAlgn="auto" latinLnBrk="0" hangingPunct="1">
              <a:lnSpc>
                <a:spcPct val="100000"/>
              </a:lnSpc>
              <a:spcBef>
                <a:spcPts val="0"/>
              </a:spcBef>
              <a:spcAft>
                <a:spcPts val="200"/>
              </a:spcAft>
              <a:buClrTx/>
              <a:buSzTx/>
              <a:buFontTx/>
              <a:buNone/>
              <a:tabLst/>
              <a:defRPr/>
            </a:pPr>
            <a:r>
              <a:rPr kumimoji="0" lang="en-US" sz="8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Goal Setting and Committing to Our Future </a:t>
            </a:r>
            <a:r>
              <a:rPr kumimoji="0" lang="en-US" sz="800" b="0" i="0" u="sng"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OR</a:t>
            </a:r>
            <a:r>
              <a:rPr kumimoji="0" lang="en-US" sz="8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 </a:t>
            </a:r>
            <a:r>
              <a:rPr kumimoji="0" lang="en-US" sz="8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Round Questions and Question Building</a:t>
            </a:r>
          </a:p>
          <a:p>
            <a:pPr>
              <a:spcAft>
                <a:spcPts val="600"/>
              </a:spcAft>
            </a:pPr>
            <a:endParaRPr lang="en-US" sz="1600" b="1" i="0" dirty="0">
              <a:solidFill>
                <a:srgbClr val="002060"/>
              </a:solidFill>
              <a:effectLst/>
              <a:latin typeface="Georgia" panose="02040502050405020303" pitchFamily="18" charset="0"/>
            </a:endParaRPr>
          </a:p>
        </p:txBody>
      </p:sp>
      <p:sp>
        <p:nvSpPr>
          <p:cNvPr id="7" name="Rectangle 6">
            <a:extLst>
              <a:ext uri="{FF2B5EF4-FFF2-40B4-BE49-F238E27FC236}">
                <a16:creationId xmlns:a16="http://schemas.microsoft.com/office/drawing/2014/main" id="{20C37751-AD7C-9448-B640-F15174AAC4DF}"/>
              </a:ext>
            </a:extLst>
          </p:cNvPr>
          <p:cNvSpPr/>
          <p:nvPr/>
        </p:nvSpPr>
        <p:spPr>
          <a:xfrm>
            <a:off x="381000" y="381000"/>
            <a:ext cx="1295400" cy="215444"/>
          </a:xfrm>
          <a:prstGeom prst="rect">
            <a:avLst/>
          </a:prstGeom>
        </p:spPr>
        <p:txBody>
          <a:bodyPr wrap="square">
            <a:spAutoFit/>
          </a:bodyPr>
          <a:lstStyle/>
          <a:p>
            <a:pPr>
              <a:spcAft>
                <a:spcPts val="200"/>
              </a:spcAft>
            </a:pPr>
            <a:r>
              <a:rPr lang="en-US" sz="800" dirty="0">
                <a:solidFill>
                  <a:schemeClr val="bg1"/>
                </a:solidFill>
                <a:effectLst/>
                <a:latin typeface="Arial" panose="020B0604020202020204" pitchFamily="34" charset="0"/>
                <a:cs typeface="Arial" panose="020B0604020202020204" pitchFamily="34" charset="0"/>
              </a:rPr>
              <a:t>RPW #2</a:t>
            </a:r>
          </a:p>
        </p:txBody>
      </p:sp>
      <p:pic>
        <p:nvPicPr>
          <p:cNvPr id="13" name="Picture 12" descr="Two women holding up letters&#10;&#10;Description automatically generated">
            <a:extLst>
              <a:ext uri="{FF2B5EF4-FFF2-40B4-BE49-F238E27FC236}">
                <a16:creationId xmlns:a16="http://schemas.microsoft.com/office/drawing/2014/main" id="{DE08C06B-C4CD-D00A-D853-65CA66F23BE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0" y="1090350"/>
            <a:ext cx="1047180" cy="1295400"/>
          </a:xfrm>
          <a:prstGeom prst="rect">
            <a:avLst/>
          </a:prstGeom>
        </p:spPr>
      </p:pic>
      <p:pic>
        <p:nvPicPr>
          <p:cNvPr id="15" name="Picture 14" descr="Two women sitting at a table&#10;&#10;Description automatically generated">
            <a:extLst>
              <a:ext uri="{FF2B5EF4-FFF2-40B4-BE49-F238E27FC236}">
                <a16:creationId xmlns:a16="http://schemas.microsoft.com/office/drawing/2014/main" id="{5A7A305D-7C92-ECCF-A263-D027D5D0A20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52600" y="151343"/>
            <a:ext cx="1752600" cy="1144058"/>
          </a:xfrm>
          <a:prstGeom prst="rect">
            <a:avLst/>
          </a:prstGeom>
        </p:spPr>
      </p:pic>
    </p:spTree>
    <p:extLst>
      <p:ext uri="{BB962C8B-B14F-4D97-AF65-F5344CB8AC3E}">
        <p14:creationId xmlns:p14="http://schemas.microsoft.com/office/powerpoint/2010/main" val="16021491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08BE427-E089-3642-B45B-64BC11B42AF7}"/>
              </a:ext>
            </a:extLst>
          </p:cNvPr>
          <p:cNvSpPr/>
          <p:nvPr/>
        </p:nvSpPr>
        <p:spPr>
          <a:xfrm>
            <a:off x="304800" y="344269"/>
            <a:ext cx="2057400" cy="2128788"/>
          </a:xfrm>
          <a:prstGeom prst="rect">
            <a:avLst/>
          </a:prstGeom>
        </p:spPr>
        <p:txBody>
          <a:bodyPr wrap="square" lIns="91440" tIns="45720" rIns="91440" bIns="45720" anchor="t">
            <a:spAutoFit/>
          </a:bodyPr>
          <a:lstStyle/>
          <a:p>
            <a:pPr>
              <a:spcAft>
                <a:spcPts val="600"/>
              </a:spcAft>
            </a:pPr>
            <a:r>
              <a:rPr lang="en-US" sz="1400" b="1" dirty="0">
                <a:solidFill>
                  <a:srgbClr val="002060"/>
                </a:solidFill>
                <a:latin typeface="Georgia"/>
              </a:rPr>
              <a:t>Goal Setting</a:t>
            </a:r>
            <a:endParaRPr lang="en-US" sz="1400" b="1" i="0" dirty="0">
              <a:solidFill>
                <a:srgbClr val="002060"/>
              </a:solidFill>
              <a:effectLst/>
              <a:latin typeface="Georgia"/>
            </a:endParaRPr>
          </a:p>
          <a:p>
            <a:pPr>
              <a:spcAft>
                <a:spcPts val="200"/>
              </a:spcAft>
            </a:pPr>
            <a:endParaRPr lang="en-US" sz="700" b="1" dirty="0">
              <a:solidFill>
                <a:schemeClr val="bg1"/>
              </a:solidFill>
              <a:latin typeface="Georgia"/>
            </a:endParaRPr>
          </a:p>
          <a:p>
            <a:pPr>
              <a:spcAft>
                <a:spcPts val="200"/>
              </a:spcAft>
            </a:pPr>
            <a:r>
              <a:rPr lang="en-US" sz="800" b="1" dirty="0">
                <a:solidFill>
                  <a:schemeClr val="bg1"/>
                </a:solidFill>
                <a:latin typeface="Arial"/>
                <a:cs typeface="Arial"/>
              </a:rPr>
              <a:t>Please fill out your handout.</a:t>
            </a:r>
            <a:endParaRPr lang="en-US" sz="800" b="1" i="0" dirty="0">
              <a:solidFill>
                <a:schemeClr val="bg1"/>
              </a:solidFill>
              <a:effectLst/>
              <a:latin typeface="Arial"/>
              <a:cs typeface="Arial"/>
            </a:endParaRPr>
          </a:p>
          <a:p>
            <a:pPr marL="0" indent="0">
              <a:lnSpc>
                <a:spcPct val="100000"/>
              </a:lnSpc>
              <a:spcAft>
                <a:spcPts val="200"/>
              </a:spcAft>
              <a:buFontTx/>
              <a:buNone/>
            </a:pPr>
            <a:endParaRPr lang="en-US" sz="800" b="1" dirty="0">
              <a:solidFill>
                <a:schemeClr val="bg1"/>
              </a:solidFill>
              <a:effectLst/>
              <a:latin typeface="Arial"/>
              <a:cs typeface="Arial" panose="020B0604020202020204" pitchFamily="34" charset="0"/>
            </a:endParaRPr>
          </a:p>
          <a:p>
            <a:pPr>
              <a:spcAft>
                <a:spcPts val="200"/>
              </a:spcAft>
            </a:pPr>
            <a:r>
              <a:rPr lang="en-US" sz="800" dirty="0">
                <a:solidFill>
                  <a:schemeClr val="bg1"/>
                </a:solidFill>
                <a:latin typeface="Arial"/>
                <a:cs typeface="Arial"/>
              </a:rPr>
              <a:t>What should we start doing?</a:t>
            </a:r>
            <a:endParaRPr lang="en-US" sz="800" dirty="0">
              <a:solidFill>
                <a:schemeClr val="bg1"/>
              </a:solidFill>
              <a:latin typeface="Arial"/>
              <a:cs typeface="Arial" panose="020B0604020202020204" pitchFamily="34" charset="0"/>
            </a:endParaRPr>
          </a:p>
          <a:p>
            <a:pPr>
              <a:spcAft>
                <a:spcPts val="200"/>
              </a:spcAft>
            </a:pPr>
            <a:r>
              <a:rPr lang="en-US" sz="800" dirty="0">
                <a:solidFill>
                  <a:schemeClr val="bg1"/>
                </a:solidFill>
                <a:latin typeface="Arial"/>
                <a:cs typeface="Arial"/>
              </a:rPr>
              <a:t>What should we stop doing?</a:t>
            </a:r>
            <a:endParaRPr lang="en-US" sz="800" dirty="0">
              <a:solidFill>
                <a:schemeClr val="bg1"/>
              </a:solidFill>
              <a:latin typeface="Arial"/>
              <a:cs typeface="Arial" panose="020B0604020202020204" pitchFamily="34" charset="0"/>
            </a:endParaRPr>
          </a:p>
          <a:p>
            <a:pPr>
              <a:spcAft>
                <a:spcPts val="200"/>
              </a:spcAft>
            </a:pPr>
            <a:r>
              <a:rPr lang="en-US" sz="800" dirty="0">
                <a:solidFill>
                  <a:schemeClr val="bg1"/>
                </a:solidFill>
                <a:latin typeface="Arial"/>
                <a:cs typeface="Arial"/>
              </a:rPr>
              <a:t>What should we keep doing? </a:t>
            </a:r>
            <a:endParaRPr lang="en-US" sz="800" dirty="0">
              <a:solidFill>
                <a:schemeClr val="bg1"/>
              </a:solidFill>
              <a:latin typeface="Arial"/>
              <a:cs typeface="Arial" panose="020B0604020202020204" pitchFamily="34" charset="0"/>
            </a:endParaRPr>
          </a:p>
          <a:p>
            <a:pPr>
              <a:spcAft>
                <a:spcPts val="200"/>
              </a:spcAft>
            </a:pPr>
            <a:endParaRPr lang="en-US" sz="800" dirty="0">
              <a:solidFill>
                <a:schemeClr val="bg1"/>
              </a:solidFill>
              <a:latin typeface="Arial"/>
              <a:cs typeface="Arial" panose="020B0604020202020204" pitchFamily="34" charset="0"/>
            </a:endParaRPr>
          </a:p>
          <a:p>
            <a:pPr>
              <a:spcAft>
                <a:spcPts val="200"/>
              </a:spcAft>
            </a:pPr>
            <a:endParaRPr lang="en-US" sz="800" dirty="0">
              <a:solidFill>
                <a:schemeClr val="bg1"/>
              </a:solidFill>
              <a:latin typeface="Arial"/>
              <a:cs typeface="Arial" panose="020B0604020202020204" pitchFamily="34" charset="0"/>
            </a:endParaRPr>
          </a:p>
          <a:p>
            <a:pPr>
              <a:spcAft>
                <a:spcPts val="200"/>
              </a:spcAft>
            </a:pPr>
            <a:r>
              <a:rPr lang="en-US" sz="800" dirty="0">
                <a:solidFill>
                  <a:schemeClr val="bg1"/>
                </a:solidFill>
                <a:latin typeface="Arial"/>
                <a:cs typeface="Arial"/>
              </a:rPr>
              <a:t>What should I start doing?</a:t>
            </a:r>
            <a:endParaRPr lang="en-US" sz="800" dirty="0">
              <a:solidFill>
                <a:schemeClr val="bg1"/>
              </a:solidFill>
              <a:latin typeface="Arial"/>
              <a:cs typeface="Arial" panose="020B0604020202020204" pitchFamily="34" charset="0"/>
            </a:endParaRPr>
          </a:p>
          <a:p>
            <a:pPr>
              <a:spcAft>
                <a:spcPts val="200"/>
              </a:spcAft>
            </a:pPr>
            <a:r>
              <a:rPr lang="en-US" sz="800" dirty="0">
                <a:solidFill>
                  <a:schemeClr val="bg1"/>
                </a:solidFill>
                <a:latin typeface="Arial"/>
                <a:cs typeface="Arial"/>
              </a:rPr>
              <a:t>What should I stop doing?</a:t>
            </a:r>
            <a:endParaRPr lang="en-US" sz="800" dirty="0">
              <a:solidFill>
                <a:schemeClr val="bg1"/>
              </a:solidFill>
              <a:latin typeface="Arial"/>
              <a:cs typeface="Arial" panose="020B0604020202020204" pitchFamily="34" charset="0"/>
            </a:endParaRPr>
          </a:p>
          <a:p>
            <a:pPr>
              <a:spcAft>
                <a:spcPts val="200"/>
              </a:spcAft>
            </a:pPr>
            <a:r>
              <a:rPr lang="en-US" sz="800" dirty="0">
                <a:solidFill>
                  <a:schemeClr val="bg1"/>
                </a:solidFill>
                <a:latin typeface="Arial"/>
                <a:cs typeface="Arial"/>
              </a:rPr>
              <a:t>What should I keep doing? </a:t>
            </a:r>
            <a:endParaRPr lang="en-US" sz="800" dirty="0">
              <a:solidFill>
                <a:schemeClr val="bg1"/>
              </a:solidFill>
              <a:latin typeface="Arial"/>
              <a:cs typeface="Arial" panose="020B0604020202020204" pitchFamily="34" charset="0"/>
            </a:endParaRPr>
          </a:p>
          <a:p>
            <a:pPr>
              <a:buFont typeface="Wingdings" pitchFamily="2" charset="2"/>
            </a:pPr>
            <a:endParaRPr lang="en-US" sz="800" dirty="0">
              <a:solidFill>
                <a:schemeClr val="bg1"/>
              </a:solidFill>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B920A619-3888-0741-8FD1-21C0ABC86890}"/>
              </a:ext>
            </a:extLst>
          </p:cNvPr>
          <p:cNvSpPr txBox="1"/>
          <p:nvPr/>
        </p:nvSpPr>
        <p:spPr>
          <a:xfrm>
            <a:off x="2362200" y="725269"/>
            <a:ext cx="914400" cy="646331"/>
          </a:xfrm>
          <a:prstGeom prst="rect">
            <a:avLst/>
          </a:prstGeom>
          <a:noFill/>
        </p:spPr>
        <p:txBody>
          <a:bodyPr wrap="square" rtlCol="0">
            <a:spAutoFit/>
          </a:bodyPr>
          <a:lstStyle/>
          <a:p>
            <a:pPr algn="l"/>
            <a:r>
              <a:rPr lang="en-US" sz="1200" dirty="0">
                <a:solidFill>
                  <a:srgbClr val="002060"/>
                </a:solidFill>
                <a:latin typeface="Impact" panose="020B0806030902050204" pitchFamily="34" charset="0"/>
              </a:rPr>
              <a:t>Pull quote, fact, image goes here</a:t>
            </a:r>
          </a:p>
        </p:txBody>
      </p:sp>
      <p:pic>
        <p:nvPicPr>
          <p:cNvPr id="5" name="Picture 4" descr="Two women smiling and holding each other&#10;&#10;Description automatically generated">
            <a:extLst>
              <a:ext uri="{FF2B5EF4-FFF2-40B4-BE49-F238E27FC236}">
                <a16:creationId xmlns:a16="http://schemas.microsoft.com/office/drawing/2014/main" id="{7E5AD2FF-7CC1-6F6C-683C-5D5B08D13E0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05000" y="533400"/>
            <a:ext cx="1219200" cy="1524000"/>
          </a:xfrm>
          <a:prstGeom prst="rect">
            <a:avLst/>
          </a:prstGeom>
        </p:spPr>
      </p:pic>
    </p:spTree>
    <p:extLst>
      <p:ext uri="{BB962C8B-B14F-4D97-AF65-F5344CB8AC3E}">
        <p14:creationId xmlns:p14="http://schemas.microsoft.com/office/powerpoint/2010/main" val="289241319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08BE427-E089-3642-B45B-64BC11B42AF7}"/>
              </a:ext>
            </a:extLst>
          </p:cNvPr>
          <p:cNvSpPr/>
          <p:nvPr/>
        </p:nvSpPr>
        <p:spPr>
          <a:xfrm>
            <a:off x="304800" y="344269"/>
            <a:ext cx="2057400" cy="1502976"/>
          </a:xfrm>
          <a:prstGeom prst="rect">
            <a:avLst/>
          </a:prstGeom>
        </p:spPr>
        <p:txBody>
          <a:bodyPr wrap="square" lIns="91440" tIns="45720" rIns="91440" bIns="45720" anchor="t">
            <a:spAutoFit/>
          </a:bodyPr>
          <a:lstStyle/>
          <a:p>
            <a:pPr>
              <a:spcAft>
                <a:spcPts val="600"/>
              </a:spcAft>
            </a:pPr>
            <a:r>
              <a:rPr lang="en-US" sz="1400" b="1" dirty="0">
                <a:solidFill>
                  <a:srgbClr val="002060"/>
                </a:solidFill>
                <a:latin typeface="Georgia"/>
              </a:rPr>
              <a:t>Question Building  </a:t>
            </a:r>
            <a:r>
              <a:rPr lang="en-US" sz="1400" b="1" i="0" dirty="0">
                <a:solidFill>
                  <a:srgbClr val="002060"/>
                </a:solidFill>
                <a:effectLst/>
                <a:latin typeface="Georgia"/>
              </a:rPr>
              <a:t> </a:t>
            </a:r>
          </a:p>
          <a:p>
            <a:pPr>
              <a:spcAft>
                <a:spcPts val="200"/>
              </a:spcAft>
            </a:pPr>
            <a:endParaRPr lang="en-US" sz="700" b="1" dirty="0">
              <a:solidFill>
                <a:schemeClr val="bg1"/>
              </a:solidFill>
              <a:effectLst/>
              <a:latin typeface="Georgia" panose="02040502050405020303" pitchFamily="18" charset="0"/>
              <a:cs typeface="Arial" panose="020B0604020202020204" pitchFamily="34" charset="0"/>
            </a:endParaRPr>
          </a:p>
          <a:p>
            <a:pPr marL="171450" indent="-171450">
              <a:buFont typeface="Wingdings" pitchFamily="2" charset="2"/>
              <a:buChar char="§"/>
            </a:pPr>
            <a:r>
              <a:rPr lang="en-US" sz="800" dirty="0">
                <a:solidFill>
                  <a:schemeClr val="bg1"/>
                </a:solidFill>
                <a:latin typeface="Arial"/>
                <a:cs typeface="Arial"/>
              </a:rPr>
              <a:t>What questions do you remember being asked often? How did these make you feel?</a:t>
            </a:r>
          </a:p>
          <a:p>
            <a:pPr marL="171450" indent="-171450">
              <a:buFont typeface="Wingdings" pitchFamily="2" charset="2"/>
              <a:buChar char="§"/>
            </a:pPr>
            <a:endParaRPr lang="en-US" sz="800" dirty="0">
              <a:solidFill>
                <a:schemeClr val="bg1"/>
              </a:solidFill>
              <a:latin typeface="Arial" panose="020B0604020202020204" pitchFamily="34" charset="0"/>
              <a:cs typeface="Arial" panose="020B0604020202020204" pitchFamily="34" charset="0"/>
            </a:endParaRPr>
          </a:p>
          <a:p>
            <a:pPr marL="171450" indent="-171450">
              <a:buFont typeface="Wingdings" pitchFamily="2" charset="2"/>
              <a:buChar char="§"/>
            </a:pPr>
            <a:r>
              <a:rPr lang="en-US" sz="800" dirty="0">
                <a:solidFill>
                  <a:schemeClr val="bg1"/>
                </a:solidFill>
                <a:latin typeface="Arial"/>
                <a:cs typeface="Arial"/>
              </a:rPr>
              <a:t>How can we be more intentional with our questions?</a:t>
            </a:r>
          </a:p>
          <a:p>
            <a:pPr marL="171450" indent="-171450">
              <a:buFont typeface="Wingdings" pitchFamily="2" charset="2"/>
              <a:buChar char="§"/>
            </a:pPr>
            <a:endParaRPr lang="en-US" sz="800" dirty="0">
              <a:solidFill>
                <a:schemeClr val="bg1"/>
              </a:solidFill>
              <a:latin typeface="Arial" panose="020B0604020202020204" pitchFamily="34" charset="0"/>
              <a:cs typeface="Arial" panose="020B0604020202020204" pitchFamily="34" charset="0"/>
            </a:endParaRPr>
          </a:p>
          <a:p>
            <a:pPr marL="171450" indent="-171450">
              <a:buFont typeface="Wingdings" pitchFamily="2" charset="2"/>
              <a:buChar char="§"/>
            </a:pPr>
            <a:endParaRPr lang="en-US" sz="800" dirty="0">
              <a:solidFill>
                <a:schemeClr val="bg1"/>
              </a:solidFill>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B920A619-3888-0741-8FD1-21C0ABC86890}"/>
              </a:ext>
            </a:extLst>
          </p:cNvPr>
          <p:cNvSpPr txBox="1"/>
          <p:nvPr/>
        </p:nvSpPr>
        <p:spPr>
          <a:xfrm>
            <a:off x="2362200" y="725269"/>
            <a:ext cx="914400" cy="646331"/>
          </a:xfrm>
          <a:prstGeom prst="rect">
            <a:avLst/>
          </a:prstGeom>
          <a:noFill/>
        </p:spPr>
        <p:txBody>
          <a:bodyPr wrap="square" rtlCol="0">
            <a:spAutoFit/>
          </a:bodyPr>
          <a:lstStyle/>
          <a:p>
            <a:pPr algn="l"/>
            <a:r>
              <a:rPr lang="en-US" sz="1200" dirty="0">
                <a:solidFill>
                  <a:srgbClr val="002060"/>
                </a:solidFill>
                <a:latin typeface="Impact" panose="020B0806030902050204" pitchFamily="34" charset="0"/>
              </a:rPr>
              <a:t>Pull quote, fact, image goes here</a:t>
            </a:r>
          </a:p>
        </p:txBody>
      </p:sp>
      <p:pic>
        <p:nvPicPr>
          <p:cNvPr id="5" name="Picture 4" descr="Two women posing with a dog&#10;&#10;Description automatically generated">
            <a:extLst>
              <a:ext uri="{FF2B5EF4-FFF2-40B4-BE49-F238E27FC236}">
                <a16:creationId xmlns:a16="http://schemas.microsoft.com/office/drawing/2014/main" id="{D638736D-8CCA-4052-32A1-731E5BA6B51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04732" y="438834"/>
            <a:ext cx="1029336" cy="1283067"/>
          </a:xfrm>
          <a:prstGeom prst="rect">
            <a:avLst/>
          </a:prstGeom>
        </p:spPr>
      </p:pic>
    </p:spTree>
    <p:extLst>
      <p:ext uri="{BB962C8B-B14F-4D97-AF65-F5344CB8AC3E}">
        <p14:creationId xmlns:p14="http://schemas.microsoft.com/office/powerpoint/2010/main" val="133830019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08BE427-E089-3642-B45B-64BC11B42AF7}"/>
              </a:ext>
            </a:extLst>
          </p:cNvPr>
          <p:cNvSpPr/>
          <p:nvPr/>
        </p:nvSpPr>
        <p:spPr>
          <a:xfrm>
            <a:off x="397707" y="813694"/>
            <a:ext cx="2859333" cy="1467068"/>
          </a:xfrm>
          <a:prstGeom prst="rect">
            <a:avLst/>
          </a:prstGeom>
        </p:spPr>
        <p:txBody>
          <a:bodyPr wrap="square" lIns="91440" tIns="45720" rIns="91440" bIns="45720" anchor="t">
            <a:spAutoFit/>
          </a:bodyPr>
          <a:lstStyle/>
          <a:p>
            <a:pPr>
              <a:spcAft>
                <a:spcPts val="200"/>
              </a:spcAft>
            </a:pPr>
            <a:r>
              <a:rPr lang="en-US" sz="1100" b="1" dirty="0">
                <a:solidFill>
                  <a:srgbClr val="FFFFFF"/>
                </a:solidFill>
                <a:latin typeface="Georgia"/>
                <a:cs typeface="Calibri"/>
              </a:rPr>
              <a:t>Recruitment is all about people and connections. Be curious, be genuine, and be vulnerable. Be yourself and keep an open mind. Make connections. People join people.</a:t>
            </a:r>
            <a:endParaRPr lang="en-US" sz="3600">
              <a:solidFill>
                <a:srgbClr val="00205B"/>
              </a:solidFill>
              <a:latin typeface="Arial"/>
              <a:cs typeface="Arial"/>
            </a:endParaRPr>
          </a:p>
          <a:p>
            <a:pPr>
              <a:spcAft>
                <a:spcPts val="200"/>
              </a:spcAft>
            </a:pPr>
            <a:r>
              <a:rPr lang="en-US" sz="600" b="1" dirty="0">
                <a:solidFill>
                  <a:srgbClr val="FFFFFF"/>
                </a:solidFill>
                <a:latin typeface="Georgia"/>
                <a:cs typeface="Calibri"/>
              </a:rPr>
              <a:t>(</a:t>
            </a:r>
            <a:r>
              <a:rPr lang="en-US" sz="600" b="1" err="1">
                <a:solidFill>
                  <a:srgbClr val="FFFFFF"/>
                </a:solidFill>
                <a:latin typeface="Georgia"/>
                <a:cs typeface="Calibri"/>
              </a:rPr>
              <a:t>Phired</a:t>
            </a:r>
            <a:r>
              <a:rPr lang="en-US" sz="600" b="1" dirty="0">
                <a:solidFill>
                  <a:srgbClr val="FFFFFF"/>
                </a:solidFill>
                <a:latin typeface="Georgia"/>
                <a:cs typeface="Calibri"/>
              </a:rPr>
              <a:t> Up)</a:t>
            </a:r>
            <a:endParaRPr lang="en-US" sz="600" dirty="0">
              <a:cs typeface="Arial"/>
            </a:endParaRPr>
          </a:p>
          <a:p>
            <a:pPr marL="171450" indent="-171450">
              <a:buFont typeface="Wingdings" pitchFamily="2" charset="2"/>
              <a:buChar char="§"/>
            </a:pPr>
            <a:endParaRPr lang="en-US" sz="800" dirty="0">
              <a:solidFill>
                <a:schemeClr val="bg1"/>
              </a:solidFill>
              <a:latin typeface="Arial"/>
              <a:cs typeface="Arial"/>
            </a:endParaRPr>
          </a:p>
          <a:p>
            <a:pPr marL="171450" indent="-171450">
              <a:buFont typeface="Wingdings" pitchFamily="2" charset="2"/>
              <a:buChar char="§"/>
            </a:pPr>
            <a:endParaRPr lang="en-US" sz="800" dirty="0">
              <a:solidFill>
                <a:schemeClr val="bg1"/>
              </a:solidFill>
              <a:latin typeface="Arial" panose="020B0604020202020204" pitchFamily="34" charset="0"/>
              <a:cs typeface="Arial" panose="020B0604020202020204" pitchFamily="34" charset="0"/>
            </a:endParaRPr>
          </a:p>
          <a:p>
            <a:pPr marL="171450" indent="-171450">
              <a:buFont typeface="Wingdings" pitchFamily="2" charset="2"/>
              <a:buChar char="§"/>
            </a:pPr>
            <a:endParaRPr lang="en-US" sz="8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2367760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08BE427-E089-3642-B45B-64BC11B42AF7}"/>
              </a:ext>
            </a:extLst>
          </p:cNvPr>
          <p:cNvSpPr/>
          <p:nvPr/>
        </p:nvSpPr>
        <p:spPr>
          <a:xfrm>
            <a:off x="304800" y="344269"/>
            <a:ext cx="2057400" cy="1538883"/>
          </a:xfrm>
          <a:prstGeom prst="rect">
            <a:avLst/>
          </a:prstGeom>
        </p:spPr>
        <p:txBody>
          <a:bodyPr wrap="square" lIns="91440" tIns="45720" rIns="91440" bIns="45720" anchor="t">
            <a:spAutoFit/>
          </a:bodyPr>
          <a:lstStyle/>
          <a:p>
            <a:pPr>
              <a:spcAft>
                <a:spcPts val="600"/>
              </a:spcAft>
            </a:pPr>
            <a:r>
              <a:rPr lang="en-US" sz="1400" b="1" dirty="0">
                <a:solidFill>
                  <a:srgbClr val="002060"/>
                </a:solidFill>
                <a:latin typeface="Georgia"/>
              </a:rPr>
              <a:t>Round Questions</a:t>
            </a:r>
            <a:endParaRPr lang="en-US" sz="1400" b="1" i="0" dirty="0">
              <a:solidFill>
                <a:srgbClr val="002060"/>
              </a:solidFill>
              <a:effectLst/>
              <a:latin typeface="Georgia"/>
            </a:endParaRPr>
          </a:p>
          <a:p>
            <a:pPr>
              <a:spcAft>
                <a:spcPts val="200"/>
              </a:spcAft>
            </a:pPr>
            <a:endParaRPr lang="en-US" sz="700" b="1" dirty="0">
              <a:solidFill>
                <a:schemeClr val="bg1"/>
              </a:solidFill>
              <a:effectLst/>
              <a:latin typeface="Georgia" panose="02040502050405020303" pitchFamily="18" charset="0"/>
              <a:cs typeface="Arial" panose="020B0604020202020204" pitchFamily="34" charset="0"/>
            </a:endParaRPr>
          </a:p>
          <a:p>
            <a:pPr>
              <a:spcAft>
                <a:spcPts val="200"/>
              </a:spcAft>
            </a:pPr>
            <a:endParaRPr lang="en-US" sz="700" b="1" dirty="0">
              <a:solidFill>
                <a:schemeClr val="bg1"/>
              </a:solidFill>
              <a:latin typeface="Georgia"/>
              <a:cs typeface="Arial"/>
            </a:endParaRPr>
          </a:p>
          <a:p>
            <a:pPr marL="171450" indent="-171450">
              <a:spcAft>
                <a:spcPts val="200"/>
              </a:spcAft>
              <a:buFont typeface="Arial"/>
              <a:buChar char="•"/>
            </a:pPr>
            <a:r>
              <a:rPr lang="en-US" sz="800" dirty="0">
                <a:solidFill>
                  <a:schemeClr val="bg1"/>
                </a:solidFill>
                <a:latin typeface="Arial"/>
                <a:cs typeface="Arial"/>
              </a:rPr>
              <a:t>In your groups, create intentional, open-ended questions for the value and round you are assigned. </a:t>
            </a:r>
          </a:p>
          <a:p>
            <a:pPr marL="171450" indent="-171450">
              <a:spcAft>
                <a:spcPts val="200"/>
              </a:spcAft>
              <a:buFont typeface="Arial"/>
              <a:buChar char="•"/>
            </a:pPr>
            <a:r>
              <a:rPr lang="en-US" sz="800" dirty="0">
                <a:solidFill>
                  <a:schemeClr val="bg1"/>
                </a:solidFill>
                <a:latin typeface="Arial"/>
                <a:cs typeface="Arial"/>
              </a:rPr>
              <a:t>Once questions are completed, select one member to add your questions to the flipchart sheets around the room. </a:t>
            </a:r>
            <a:endParaRPr lang="en-US" sz="800">
              <a:solidFill>
                <a:schemeClr val="bg1"/>
              </a:solidFill>
              <a:latin typeface="Arial"/>
              <a:cs typeface="Arial" panose="020B0604020202020204" pitchFamily="34" charset="0"/>
            </a:endParaRPr>
          </a:p>
        </p:txBody>
      </p:sp>
      <p:sp>
        <p:nvSpPr>
          <p:cNvPr id="3" name="TextBox 2">
            <a:extLst>
              <a:ext uri="{FF2B5EF4-FFF2-40B4-BE49-F238E27FC236}">
                <a16:creationId xmlns:a16="http://schemas.microsoft.com/office/drawing/2014/main" id="{B920A619-3888-0741-8FD1-21C0ABC86890}"/>
              </a:ext>
            </a:extLst>
          </p:cNvPr>
          <p:cNvSpPr txBox="1"/>
          <p:nvPr/>
        </p:nvSpPr>
        <p:spPr>
          <a:xfrm>
            <a:off x="2362200" y="725269"/>
            <a:ext cx="914400" cy="646331"/>
          </a:xfrm>
          <a:prstGeom prst="rect">
            <a:avLst/>
          </a:prstGeom>
          <a:noFill/>
        </p:spPr>
        <p:txBody>
          <a:bodyPr wrap="square" rtlCol="0">
            <a:spAutoFit/>
          </a:bodyPr>
          <a:lstStyle/>
          <a:p>
            <a:pPr algn="l"/>
            <a:r>
              <a:rPr lang="en-US" sz="1200" dirty="0">
                <a:solidFill>
                  <a:srgbClr val="002060"/>
                </a:solidFill>
                <a:latin typeface="Impact" panose="020B0806030902050204" pitchFamily="34" charset="0"/>
              </a:rPr>
              <a:t>Pull quote, fact, image goes here</a:t>
            </a:r>
          </a:p>
        </p:txBody>
      </p:sp>
      <p:pic>
        <p:nvPicPr>
          <p:cNvPr id="7" name="Picture 6" descr="Two women holding balloons in front of a building&#10;&#10;Description automatically generated">
            <a:extLst>
              <a:ext uri="{FF2B5EF4-FFF2-40B4-BE49-F238E27FC236}">
                <a16:creationId xmlns:a16="http://schemas.microsoft.com/office/drawing/2014/main" id="{3611F178-6235-C9B8-3034-AE8042A4932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36163" y="609600"/>
            <a:ext cx="1079183" cy="1143000"/>
          </a:xfrm>
          <a:prstGeom prst="rect">
            <a:avLst/>
          </a:prstGeom>
        </p:spPr>
      </p:pic>
    </p:spTree>
    <p:extLst>
      <p:ext uri="{BB962C8B-B14F-4D97-AF65-F5344CB8AC3E}">
        <p14:creationId xmlns:p14="http://schemas.microsoft.com/office/powerpoint/2010/main" val="12378465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08BE427-E089-3642-B45B-64BC11B42AF7}"/>
              </a:ext>
            </a:extLst>
          </p:cNvPr>
          <p:cNvSpPr/>
          <p:nvPr/>
        </p:nvSpPr>
        <p:spPr>
          <a:xfrm>
            <a:off x="377908" y="421039"/>
            <a:ext cx="2057400" cy="1682512"/>
          </a:xfrm>
          <a:prstGeom prst="rect">
            <a:avLst/>
          </a:prstGeom>
        </p:spPr>
        <p:txBody>
          <a:bodyPr wrap="square" lIns="91440" tIns="45720" rIns="91440" bIns="45720" anchor="t">
            <a:spAutoFit/>
          </a:bodyPr>
          <a:lstStyle/>
          <a:p>
            <a:pPr>
              <a:spcAft>
                <a:spcPts val="600"/>
              </a:spcAft>
            </a:pPr>
            <a:r>
              <a:rPr lang="en-US" sz="1400" b="1" dirty="0">
                <a:solidFill>
                  <a:srgbClr val="002060"/>
                </a:solidFill>
                <a:latin typeface="Georgia"/>
              </a:rPr>
              <a:t>Expectations</a:t>
            </a:r>
            <a:r>
              <a:rPr lang="en-US" sz="1200" b="1" dirty="0">
                <a:solidFill>
                  <a:srgbClr val="002060"/>
                </a:solidFill>
                <a:latin typeface="Georgia"/>
              </a:rPr>
              <a:t> </a:t>
            </a:r>
            <a:r>
              <a:rPr lang="en-US" sz="1200" b="1" i="0" dirty="0">
                <a:solidFill>
                  <a:srgbClr val="002060"/>
                </a:solidFill>
                <a:effectLst/>
                <a:latin typeface="Georgia"/>
              </a:rPr>
              <a:t> </a:t>
            </a:r>
          </a:p>
          <a:p>
            <a:pPr>
              <a:spcAft>
                <a:spcPts val="200"/>
              </a:spcAft>
            </a:pPr>
            <a:endParaRPr lang="en-US" sz="700" b="1" dirty="0">
              <a:solidFill>
                <a:schemeClr val="bg1"/>
              </a:solidFill>
              <a:latin typeface="Georgia"/>
            </a:endParaRPr>
          </a:p>
          <a:p>
            <a:pPr marL="171450" indent="-171450">
              <a:spcAft>
                <a:spcPts val="200"/>
              </a:spcAft>
              <a:buFont typeface="Arial"/>
              <a:buChar char="•"/>
            </a:pPr>
            <a:r>
              <a:rPr lang="en-US" sz="800">
                <a:solidFill>
                  <a:schemeClr val="bg1"/>
                </a:solidFill>
                <a:latin typeface="Arial"/>
                <a:cs typeface="Arial"/>
              </a:rPr>
              <a:t>Listen intentionally. </a:t>
            </a:r>
            <a:endParaRPr lang="en-US" sz="800" i="0">
              <a:solidFill>
                <a:schemeClr val="bg1"/>
              </a:solidFill>
              <a:effectLst/>
              <a:latin typeface="Arial"/>
              <a:cs typeface="Arial"/>
            </a:endParaRPr>
          </a:p>
          <a:p>
            <a:pPr marL="171450" indent="-171450">
              <a:spcAft>
                <a:spcPts val="200"/>
              </a:spcAft>
              <a:buFont typeface="Arial"/>
              <a:buChar char="•"/>
            </a:pPr>
            <a:endParaRPr lang="en-US" sz="800" dirty="0">
              <a:solidFill>
                <a:schemeClr val="bg1"/>
              </a:solidFill>
              <a:latin typeface="Arial"/>
              <a:cs typeface="Arial"/>
            </a:endParaRPr>
          </a:p>
          <a:p>
            <a:pPr marL="171450" indent="-171450">
              <a:spcAft>
                <a:spcPts val="200"/>
              </a:spcAft>
              <a:buFont typeface="Arial"/>
              <a:buChar char="•"/>
            </a:pPr>
            <a:r>
              <a:rPr lang="en-US" sz="800" dirty="0">
                <a:solidFill>
                  <a:schemeClr val="bg1"/>
                </a:solidFill>
                <a:latin typeface="Arial"/>
                <a:cs typeface="Arial"/>
              </a:rPr>
              <a:t>Ask questions.</a:t>
            </a:r>
          </a:p>
          <a:p>
            <a:pPr marL="171450" indent="-171450">
              <a:spcAft>
                <a:spcPts val="200"/>
              </a:spcAft>
              <a:buFont typeface="Arial"/>
              <a:buChar char="•"/>
            </a:pPr>
            <a:endParaRPr lang="en-US" sz="800" dirty="0">
              <a:solidFill>
                <a:schemeClr val="bg1"/>
              </a:solidFill>
              <a:latin typeface="Arial"/>
              <a:cs typeface="Arial"/>
            </a:endParaRPr>
          </a:p>
          <a:p>
            <a:pPr marL="171450" indent="-171450">
              <a:spcAft>
                <a:spcPts val="200"/>
              </a:spcAft>
              <a:buFont typeface="Arial"/>
              <a:buChar char="•"/>
            </a:pPr>
            <a:r>
              <a:rPr lang="en-US" sz="800">
                <a:solidFill>
                  <a:schemeClr val="bg1"/>
                </a:solidFill>
                <a:latin typeface="Arial"/>
                <a:cs typeface="Arial"/>
              </a:rPr>
              <a:t>Participate. </a:t>
            </a:r>
          </a:p>
          <a:p>
            <a:pPr marL="171450" indent="-171450">
              <a:spcAft>
                <a:spcPts val="200"/>
              </a:spcAft>
              <a:buFont typeface="Arial"/>
              <a:buChar char="•"/>
            </a:pPr>
            <a:endParaRPr lang="en-US" sz="800" dirty="0">
              <a:solidFill>
                <a:schemeClr val="bg1"/>
              </a:solidFill>
              <a:latin typeface="Arial"/>
              <a:cs typeface="Arial"/>
            </a:endParaRPr>
          </a:p>
          <a:p>
            <a:pPr marL="171450" indent="-171450">
              <a:spcAft>
                <a:spcPts val="200"/>
              </a:spcAft>
              <a:buFont typeface="Arial"/>
              <a:buChar char="•"/>
            </a:pPr>
            <a:r>
              <a:rPr lang="en-US" sz="800" dirty="0">
                <a:solidFill>
                  <a:schemeClr val="bg1"/>
                </a:solidFill>
                <a:latin typeface="Arial"/>
                <a:cs typeface="Arial"/>
              </a:rPr>
              <a:t>Be respectful.</a:t>
            </a:r>
            <a:r>
              <a:rPr lang="en-US" sz="800" b="1" dirty="0">
                <a:solidFill>
                  <a:schemeClr val="bg1"/>
                </a:solidFill>
                <a:latin typeface="Arial"/>
                <a:cs typeface="Arial"/>
              </a:rPr>
              <a:t> </a:t>
            </a:r>
          </a:p>
          <a:p>
            <a:pPr>
              <a:spcAft>
                <a:spcPts val="200"/>
              </a:spcAft>
            </a:pPr>
            <a:endParaRPr lang="en-US" sz="800" b="1" dirty="0">
              <a:solidFill>
                <a:schemeClr val="bg1"/>
              </a:solidFill>
              <a:latin typeface="Arial"/>
              <a:cs typeface="Arial"/>
            </a:endParaRPr>
          </a:p>
        </p:txBody>
      </p:sp>
      <p:sp>
        <p:nvSpPr>
          <p:cNvPr id="3" name="TextBox 2">
            <a:extLst>
              <a:ext uri="{FF2B5EF4-FFF2-40B4-BE49-F238E27FC236}">
                <a16:creationId xmlns:a16="http://schemas.microsoft.com/office/drawing/2014/main" id="{B920A619-3888-0741-8FD1-21C0ABC86890}"/>
              </a:ext>
            </a:extLst>
          </p:cNvPr>
          <p:cNvSpPr txBox="1"/>
          <p:nvPr/>
        </p:nvSpPr>
        <p:spPr>
          <a:xfrm>
            <a:off x="2362200" y="725269"/>
            <a:ext cx="914400" cy="646331"/>
          </a:xfrm>
          <a:prstGeom prst="rect">
            <a:avLst/>
          </a:prstGeom>
          <a:noFill/>
        </p:spPr>
        <p:txBody>
          <a:bodyPr wrap="square" rtlCol="0">
            <a:spAutoFit/>
          </a:bodyPr>
          <a:lstStyle/>
          <a:p>
            <a:pPr algn="l"/>
            <a:r>
              <a:rPr lang="en-US" sz="1200" dirty="0">
                <a:solidFill>
                  <a:srgbClr val="002060"/>
                </a:solidFill>
                <a:latin typeface="Impact" panose="020B0806030902050204" pitchFamily="34" charset="0"/>
              </a:rPr>
              <a:t>Pull quote, fact, image goes here</a:t>
            </a:r>
          </a:p>
        </p:txBody>
      </p:sp>
      <p:pic>
        <p:nvPicPr>
          <p:cNvPr id="5" name="Picture 4" descr="A group of people holding anchors&#10;&#10;Description automatically generated">
            <a:extLst>
              <a:ext uri="{FF2B5EF4-FFF2-40B4-BE49-F238E27FC236}">
                <a16:creationId xmlns:a16="http://schemas.microsoft.com/office/drawing/2014/main" id="{FE405E22-0DE2-90BD-D2C5-DCB6490F6AC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28800" y="476934"/>
            <a:ext cx="1355038" cy="1143000"/>
          </a:xfrm>
          <a:prstGeom prst="rect">
            <a:avLst/>
          </a:prstGeom>
        </p:spPr>
      </p:pic>
    </p:spTree>
    <p:extLst>
      <p:ext uri="{BB962C8B-B14F-4D97-AF65-F5344CB8AC3E}">
        <p14:creationId xmlns:p14="http://schemas.microsoft.com/office/powerpoint/2010/main" val="12093194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08BE427-E089-3642-B45B-64BC11B42AF7}"/>
              </a:ext>
            </a:extLst>
          </p:cNvPr>
          <p:cNvSpPr/>
          <p:nvPr/>
        </p:nvSpPr>
        <p:spPr>
          <a:xfrm>
            <a:off x="304800" y="344269"/>
            <a:ext cx="2057400" cy="1451679"/>
          </a:xfrm>
          <a:prstGeom prst="rect">
            <a:avLst/>
          </a:prstGeom>
        </p:spPr>
        <p:txBody>
          <a:bodyPr wrap="square" lIns="91440" tIns="45720" rIns="91440" bIns="45720" anchor="t">
            <a:spAutoFit/>
          </a:bodyPr>
          <a:lstStyle/>
          <a:p>
            <a:pPr>
              <a:spcAft>
                <a:spcPts val="600"/>
              </a:spcAft>
            </a:pPr>
            <a:r>
              <a:rPr lang="en-US" sz="1400" b="1" i="0" dirty="0">
                <a:solidFill>
                  <a:srgbClr val="002060"/>
                </a:solidFill>
                <a:effectLst/>
                <a:latin typeface="Georgia"/>
              </a:rPr>
              <a:t>Reflection  </a:t>
            </a:r>
          </a:p>
          <a:p>
            <a:pPr>
              <a:spcAft>
                <a:spcPts val="200"/>
              </a:spcAft>
            </a:pPr>
            <a:endParaRPr lang="en-US" sz="700" b="1" dirty="0">
              <a:solidFill>
                <a:schemeClr val="bg1"/>
              </a:solidFill>
              <a:effectLst/>
              <a:latin typeface="Georgia"/>
              <a:cs typeface="Arial" panose="020B0604020202020204" pitchFamily="34" charset="0"/>
            </a:endParaRPr>
          </a:p>
          <a:p>
            <a:pPr>
              <a:spcAft>
                <a:spcPts val="200"/>
              </a:spcAft>
            </a:pPr>
            <a:endParaRPr lang="en-US" sz="700" b="1" dirty="0">
              <a:solidFill>
                <a:schemeClr val="bg1"/>
              </a:solidFill>
              <a:latin typeface="Georgia"/>
              <a:cs typeface="Arial" panose="020B0604020202020204" pitchFamily="34" charset="0"/>
            </a:endParaRPr>
          </a:p>
          <a:p>
            <a:pPr>
              <a:spcAft>
                <a:spcPts val="200"/>
              </a:spcAft>
            </a:pPr>
            <a:endParaRPr lang="en-US" sz="700" b="1" dirty="0">
              <a:solidFill>
                <a:schemeClr val="bg1"/>
              </a:solidFill>
              <a:latin typeface="Georgia"/>
              <a:cs typeface="Arial" panose="020B0604020202020204" pitchFamily="34" charset="0"/>
            </a:endParaRPr>
          </a:p>
          <a:p>
            <a:pPr>
              <a:spcAft>
                <a:spcPts val="200"/>
              </a:spcAft>
            </a:pPr>
            <a:r>
              <a:rPr lang="en-US" sz="800" dirty="0">
                <a:solidFill>
                  <a:schemeClr val="bg1"/>
                </a:solidFill>
                <a:latin typeface="Arial"/>
                <a:cs typeface="Arial"/>
              </a:rPr>
              <a:t>What can you do to keep yourself accountable for the goals we set earlier?</a:t>
            </a:r>
            <a:endParaRPr lang="en-US" sz="800" dirty="0">
              <a:solidFill>
                <a:schemeClr val="bg1"/>
              </a:solidFill>
              <a:latin typeface="Arial"/>
              <a:cs typeface="Arial" panose="020B0604020202020204" pitchFamily="34" charset="0"/>
            </a:endParaRPr>
          </a:p>
          <a:p>
            <a:pPr>
              <a:spcAft>
                <a:spcPts val="200"/>
              </a:spcAft>
            </a:pPr>
            <a:endParaRPr lang="en-US" sz="800" dirty="0">
              <a:solidFill>
                <a:schemeClr val="bg1"/>
              </a:solidFill>
              <a:latin typeface="Arial"/>
              <a:cs typeface="Arial"/>
            </a:endParaRPr>
          </a:p>
          <a:p>
            <a:pPr>
              <a:spcAft>
                <a:spcPts val="200"/>
              </a:spcAft>
            </a:pPr>
            <a:r>
              <a:rPr lang="en-US" sz="800" dirty="0">
                <a:solidFill>
                  <a:schemeClr val="bg1"/>
                </a:solidFill>
                <a:latin typeface="Arial"/>
                <a:cs typeface="Arial"/>
              </a:rPr>
              <a:t>How can we hold the chapter accountable to our goals?</a:t>
            </a:r>
            <a:endParaRPr lang="en-US" sz="800">
              <a:solidFill>
                <a:schemeClr val="bg1"/>
              </a:solidFill>
              <a:latin typeface="Arial"/>
              <a:cs typeface="Arial" panose="020B0604020202020204" pitchFamily="34" charset="0"/>
            </a:endParaRPr>
          </a:p>
        </p:txBody>
      </p:sp>
      <p:sp>
        <p:nvSpPr>
          <p:cNvPr id="3" name="TextBox 2">
            <a:extLst>
              <a:ext uri="{FF2B5EF4-FFF2-40B4-BE49-F238E27FC236}">
                <a16:creationId xmlns:a16="http://schemas.microsoft.com/office/drawing/2014/main" id="{B920A619-3888-0741-8FD1-21C0ABC86890}"/>
              </a:ext>
            </a:extLst>
          </p:cNvPr>
          <p:cNvSpPr txBox="1"/>
          <p:nvPr/>
        </p:nvSpPr>
        <p:spPr>
          <a:xfrm>
            <a:off x="2362200" y="725269"/>
            <a:ext cx="914400" cy="646331"/>
          </a:xfrm>
          <a:prstGeom prst="rect">
            <a:avLst/>
          </a:prstGeom>
          <a:noFill/>
        </p:spPr>
        <p:txBody>
          <a:bodyPr wrap="square" rtlCol="0">
            <a:spAutoFit/>
          </a:bodyPr>
          <a:lstStyle/>
          <a:p>
            <a:pPr algn="l"/>
            <a:r>
              <a:rPr lang="en-US" sz="1200" dirty="0">
                <a:solidFill>
                  <a:srgbClr val="002060"/>
                </a:solidFill>
                <a:latin typeface="Impact" panose="020B0806030902050204" pitchFamily="34" charset="0"/>
              </a:rPr>
              <a:t>Pull quote, fact, image goes here</a:t>
            </a:r>
          </a:p>
        </p:txBody>
      </p:sp>
      <p:pic>
        <p:nvPicPr>
          <p:cNvPr id="5" name="Picture 4" descr="Two women in white dresses&#10;&#10;Description automatically generated">
            <a:extLst>
              <a:ext uri="{FF2B5EF4-FFF2-40B4-BE49-F238E27FC236}">
                <a16:creationId xmlns:a16="http://schemas.microsoft.com/office/drawing/2014/main" id="{C00CFD72-5C9D-81A0-A405-B093161113D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10749" y="533400"/>
            <a:ext cx="1017302" cy="1326194"/>
          </a:xfrm>
          <a:prstGeom prst="rect">
            <a:avLst/>
          </a:prstGeom>
        </p:spPr>
      </p:pic>
    </p:spTree>
    <p:extLst>
      <p:ext uri="{BB962C8B-B14F-4D97-AF65-F5344CB8AC3E}">
        <p14:creationId xmlns:p14="http://schemas.microsoft.com/office/powerpoint/2010/main" val="10317668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08BE427-E089-3642-B45B-64BC11B42AF7}"/>
              </a:ext>
            </a:extLst>
          </p:cNvPr>
          <p:cNvSpPr/>
          <p:nvPr/>
        </p:nvSpPr>
        <p:spPr>
          <a:xfrm>
            <a:off x="304800" y="344269"/>
            <a:ext cx="2057400" cy="1738938"/>
          </a:xfrm>
          <a:prstGeom prst="rect">
            <a:avLst/>
          </a:prstGeom>
        </p:spPr>
        <p:txBody>
          <a:bodyPr wrap="square" lIns="91440" tIns="45720" rIns="91440" bIns="45720" anchor="t">
            <a:spAutoFit/>
          </a:bodyPr>
          <a:lstStyle/>
          <a:p>
            <a:pPr>
              <a:spcAft>
                <a:spcPts val="600"/>
              </a:spcAft>
            </a:pPr>
            <a:r>
              <a:rPr lang="en-US" sz="1400" b="1" dirty="0">
                <a:solidFill>
                  <a:srgbClr val="002060"/>
                </a:solidFill>
                <a:latin typeface="Georgia"/>
              </a:rPr>
              <a:t>Agenda</a:t>
            </a:r>
            <a:r>
              <a:rPr lang="en-US" sz="1200" b="1" dirty="0">
                <a:solidFill>
                  <a:srgbClr val="002060"/>
                </a:solidFill>
                <a:latin typeface="Georgia"/>
              </a:rPr>
              <a:t> </a:t>
            </a:r>
            <a:r>
              <a:rPr lang="en-US" sz="1200" b="1" i="0" dirty="0">
                <a:solidFill>
                  <a:srgbClr val="002060"/>
                </a:solidFill>
                <a:effectLst/>
                <a:latin typeface="Georgia"/>
              </a:rPr>
              <a:t> </a:t>
            </a:r>
          </a:p>
          <a:p>
            <a:pPr marL="171450" indent="-171450">
              <a:buFont typeface="Arial" pitchFamily="2" charset="2"/>
              <a:buChar char="•"/>
            </a:pPr>
            <a:r>
              <a:rPr lang="en-US" sz="800" dirty="0">
                <a:solidFill>
                  <a:schemeClr val="bg1"/>
                </a:solidFill>
                <a:latin typeface="Arial"/>
                <a:cs typeface="Arial"/>
              </a:rPr>
              <a:t>RPW Rewind </a:t>
            </a:r>
          </a:p>
          <a:p>
            <a:pPr marL="171450" indent="-171450">
              <a:buFont typeface="Arial" pitchFamily="2" charset="2"/>
              <a:buChar char="•"/>
            </a:pPr>
            <a:endParaRPr lang="en-US" sz="800" dirty="0">
              <a:solidFill>
                <a:schemeClr val="bg1"/>
              </a:solidFill>
              <a:latin typeface="Arial" panose="020B0604020202020204" pitchFamily="34" charset="0"/>
              <a:cs typeface="Arial" panose="020B0604020202020204" pitchFamily="34" charset="0"/>
            </a:endParaRPr>
          </a:p>
          <a:p>
            <a:pPr marL="171450" indent="-171450">
              <a:buFont typeface="Arial" pitchFamily="2" charset="2"/>
              <a:buChar char="•"/>
            </a:pPr>
            <a:r>
              <a:rPr lang="en-US" sz="800" dirty="0">
                <a:solidFill>
                  <a:schemeClr val="bg1"/>
                </a:solidFill>
                <a:latin typeface="Arial"/>
                <a:cs typeface="Arial"/>
              </a:rPr>
              <a:t>Why Recruitment?</a:t>
            </a:r>
          </a:p>
          <a:p>
            <a:pPr marL="171450" indent="-171450">
              <a:buFont typeface="Arial" pitchFamily="2" charset="2"/>
              <a:buChar char="•"/>
            </a:pPr>
            <a:endParaRPr lang="en-US" sz="800" dirty="0">
              <a:solidFill>
                <a:schemeClr val="bg1"/>
              </a:solidFill>
              <a:latin typeface="Arial" panose="020B0604020202020204" pitchFamily="34" charset="0"/>
              <a:cs typeface="Arial" panose="020B0604020202020204" pitchFamily="34" charset="0"/>
            </a:endParaRPr>
          </a:p>
          <a:p>
            <a:pPr marL="171450" indent="-171450">
              <a:buFont typeface="Arial" pitchFamily="2" charset="2"/>
              <a:buChar char="•"/>
            </a:pPr>
            <a:r>
              <a:rPr lang="en-US" sz="800" dirty="0">
                <a:solidFill>
                  <a:schemeClr val="bg1"/>
                </a:solidFill>
                <a:latin typeface="Arial"/>
                <a:cs typeface="Arial"/>
              </a:rPr>
              <a:t>The Delta Gamma Experience </a:t>
            </a:r>
            <a:endParaRPr lang="en-US" sz="800" dirty="0">
              <a:solidFill>
                <a:schemeClr val="bg1"/>
              </a:solidFill>
              <a:latin typeface="Arial" panose="020B0604020202020204" pitchFamily="34" charset="0"/>
              <a:cs typeface="Arial" panose="020B0604020202020204" pitchFamily="34" charset="0"/>
            </a:endParaRPr>
          </a:p>
          <a:p>
            <a:pPr marL="171450" indent="-171450">
              <a:buFont typeface="Arial" pitchFamily="2" charset="2"/>
              <a:buChar char="•"/>
            </a:pPr>
            <a:endParaRPr lang="en-US" sz="800" dirty="0">
              <a:solidFill>
                <a:schemeClr val="bg1"/>
              </a:solidFill>
              <a:latin typeface="Arial" panose="020B0604020202020204" pitchFamily="34" charset="0"/>
              <a:cs typeface="Arial" panose="020B0604020202020204" pitchFamily="34" charset="0"/>
            </a:endParaRPr>
          </a:p>
          <a:p>
            <a:pPr marL="171450" indent="-171450">
              <a:buFont typeface="Arial" pitchFamily="2" charset="2"/>
              <a:buChar char="•"/>
            </a:pPr>
            <a:r>
              <a:rPr lang="en-US" sz="800" dirty="0">
                <a:solidFill>
                  <a:schemeClr val="bg1"/>
                </a:solidFill>
                <a:latin typeface="Arial"/>
                <a:cs typeface="Arial"/>
              </a:rPr>
              <a:t>Values of Membership</a:t>
            </a:r>
          </a:p>
          <a:p>
            <a:pPr marL="171450" indent="-171450">
              <a:buFont typeface="Arial" pitchFamily="2" charset="2"/>
              <a:buChar char="•"/>
            </a:pPr>
            <a:endParaRPr lang="en-US" sz="800" dirty="0">
              <a:solidFill>
                <a:schemeClr val="bg1"/>
              </a:solidFill>
              <a:latin typeface="Arial" panose="020B0604020202020204" pitchFamily="34" charset="0"/>
              <a:cs typeface="Arial" panose="020B0604020202020204" pitchFamily="34" charset="0"/>
            </a:endParaRPr>
          </a:p>
          <a:p>
            <a:pPr marL="171450" indent="-171450">
              <a:buFont typeface="Arial" pitchFamily="2" charset="2"/>
              <a:buChar char="•"/>
            </a:pPr>
            <a:r>
              <a:rPr lang="en-US" sz="800" dirty="0">
                <a:solidFill>
                  <a:schemeClr val="bg1"/>
                </a:solidFill>
                <a:latin typeface="Arial"/>
                <a:cs typeface="Arial"/>
              </a:rPr>
              <a:t>Ideal PNM</a:t>
            </a:r>
          </a:p>
          <a:p>
            <a:pPr marL="171450" indent="-171450">
              <a:buFont typeface="Arial" pitchFamily="2" charset="2"/>
              <a:buChar char="•"/>
            </a:pPr>
            <a:endParaRPr lang="en-US" sz="800" dirty="0">
              <a:solidFill>
                <a:schemeClr val="bg1"/>
              </a:solidFill>
              <a:latin typeface="Arial" panose="020B0604020202020204" pitchFamily="34" charset="0"/>
              <a:cs typeface="Arial" panose="020B0604020202020204" pitchFamily="34" charset="0"/>
            </a:endParaRPr>
          </a:p>
          <a:p>
            <a:pPr marL="171450" indent="-171450">
              <a:buFont typeface="Arial" pitchFamily="2" charset="2"/>
              <a:buChar char="•"/>
            </a:pPr>
            <a:r>
              <a:rPr lang="en-US" sz="800" dirty="0">
                <a:solidFill>
                  <a:schemeClr val="bg1"/>
                </a:solidFill>
                <a:latin typeface="Arial"/>
                <a:cs typeface="Arial"/>
              </a:rPr>
              <a:t>Reflection </a:t>
            </a:r>
          </a:p>
        </p:txBody>
      </p:sp>
      <p:sp>
        <p:nvSpPr>
          <p:cNvPr id="3" name="TextBox 2">
            <a:extLst>
              <a:ext uri="{FF2B5EF4-FFF2-40B4-BE49-F238E27FC236}">
                <a16:creationId xmlns:a16="http://schemas.microsoft.com/office/drawing/2014/main" id="{B920A619-3888-0741-8FD1-21C0ABC86890}"/>
              </a:ext>
            </a:extLst>
          </p:cNvPr>
          <p:cNvSpPr txBox="1"/>
          <p:nvPr/>
        </p:nvSpPr>
        <p:spPr>
          <a:xfrm>
            <a:off x="2362200" y="725269"/>
            <a:ext cx="914400" cy="646331"/>
          </a:xfrm>
          <a:prstGeom prst="rect">
            <a:avLst/>
          </a:prstGeom>
          <a:noFill/>
        </p:spPr>
        <p:txBody>
          <a:bodyPr wrap="square" rtlCol="0">
            <a:spAutoFit/>
          </a:bodyPr>
          <a:lstStyle/>
          <a:p>
            <a:pPr algn="l"/>
            <a:r>
              <a:rPr lang="en-US" sz="1200" dirty="0">
                <a:solidFill>
                  <a:srgbClr val="002060"/>
                </a:solidFill>
                <a:latin typeface="Impact" panose="020B0806030902050204" pitchFamily="34" charset="0"/>
              </a:rPr>
              <a:t>Pull quote, fact, image goes here</a:t>
            </a:r>
          </a:p>
        </p:txBody>
      </p:sp>
      <p:pic>
        <p:nvPicPr>
          <p:cNvPr id="13" name="Picture 12" descr="A group of women lying on grass&#10;&#10;Description automatically generated">
            <a:extLst>
              <a:ext uri="{FF2B5EF4-FFF2-40B4-BE49-F238E27FC236}">
                <a16:creationId xmlns:a16="http://schemas.microsoft.com/office/drawing/2014/main" id="{D0767840-7FCE-C94F-5611-6FD3D7AFA34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85593" y="420756"/>
            <a:ext cx="1291007" cy="1555186"/>
          </a:xfrm>
          <a:prstGeom prst="rect">
            <a:avLst/>
          </a:prstGeom>
        </p:spPr>
      </p:pic>
    </p:spTree>
    <p:extLst>
      <p:ext uri="{BB962C8B-B14F-4D97-AF65-F5344CB8AC3E}">
        <p14:creationId xmlns:p14="http://schemas.microsoft.com/office/powerpoint/2010/main" val="5101949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08BE427-E089-3642-B45B-64BC11B42AF7}"/>
              </a:ext>
            </a:extLst>
          </p:cNvPr>
          <p:cNvSpPr/>
          <p:nvPr/>
        </p:nvSpPr>
        <p:spPr>
          <a:xfrm>
            <a:off x="304800" y="344269"/>
            <a:ext cx="2057400" cy="1415772"/>
          </a:xfrm>
          <a:prstGeom prst="rect">
            <a:avLst/>
          </a:prstGeom>
        </p:spPr>
        <p:txBody>
          <a:bodyPr wrap="square" lIns="91440" tIns="45720" rIns="91440" bIns="45720" anchor="t">
            <a:spAutoFit/>
          </a:bodyPr>
          <a:lstStyle/>
          <a:p>
            <a:pPr>
              <a:spcAft>
                <a:spcPts val="600"/>
              </a:spcAft>
            </a:pPr>
            <a:r>
              <a:rPr lang="en-US" sz="1400" b="1" dirty="0">
                <a:solidFill>
                  <a:srgbClr val="002060"/>
                </a:solidFill>
                <a:latin typeface="Georgia"/>
              </a:rPr>
              <a:t>Reflection over</a:t>
            </a:r>
            <a:br>
              <a:rPr lang="en-US" sz="1400" b="1" dirty="0">
                <a:solidFill>
                  <a:srgbClr val="002060"/>
                </a:solidFill>
                <a:latin typeface="Georgia"/>
              </a:rPr>
            </a:br>
            <a:r>
              <a:rPr lang="en-US" sz="1400" b="1" dirty="0">
                <a:solidFill>
                  <a:srgbClr val="002060"/>
                </a:solidFill>
                <a:latin typeface="Georgia"/>
              </a:rPr>
              <a:t>Last RPW </a:t>
            </a:r>
            <a:r>
              <a:rPr lang="en-US" sz="1200" b="1" i="0" dirty="0">
                <a:solidFill>
                  <a:srgbClr val="002060"/>
                </a:solidFill>
                <a:effectLst/>
                <a:latin typeface="Georgia"/>
              </a:rPr>
              <a:t> </a:t>
            </a:r>
          </a:p>
          <a:p>
            <a:pPr marL="171450" indent="-171450">
              <a:spcAft>
                <a:spcPts val="200"/>
              </a:spcAft>
              <a:buFont typeface="Arial"/>
              <a:buChar char="•"/>
            </a:pPr>
            <a:r>
              <a:rPr lang="en-US" sz="800" dirty="0">
                <a:solidFill>
                  <a:schemeClr val="bg1"/>
                </a:solidFill>
                <a:latin typeface="Arial"/>
                <a:cs typeface="Arial"/>
              </a:rPr>
              <a:t>What goals did we set with the Retention Committee? </a:t>
            </a:r>
            <a:endParaRPr lang="en-US" sz="800" i="0" dirty="0">
              <a:solidFill>
                <a:schemeClr val="bg1"/>
              </a:solidFill>
              <a:effectLst/>
              <a:latin typeface="Arial"/>
              <a:cs typeface="Arial"/>
            </a:endParaRPr>
          </a:p>
          <a:p>
            <a:pPr marL="171450" indent="-171450">
              <a:spcAft>
                <a:spcPts val="200"/>
              </a:spcAft>
              <a:buFont typeface="Arial"/>
              <a:buChar char="•"/>
            </a:pPr>
            <a:r>
              <a:rPr lang="en-US" sz="800" dirty="0">
                <a:solidFill>
                  <a:schemeClr val="bg1"/>
                </a:solidFill>
                <a:latin typeface="Arial"/>
                <a:cs typeface="Arial"/>
              </a:rPr>
              <a:t>In what ways do we participate in in continuous recruitment?</a:t>
            </a:r>
            <a:endParaRPr lang="en-US" sz="800">
              <a:solidFill>
                <a:schemeClr val="bg1"/>
              </a:solidFill>
              <a:latin typeface="Arial"/>
              <a:cs typeface="Arial" panose="020B0604020202020204" pitchFamily="34" charset="0"/>
            </a:endParaRPr>
          </a:p>
          <a:p>
            <a:pPr marL="171450" indent="-171450">
              <a:spcAft>
                <a:spcPts val="200"/>
              </a:spcAft>
              <a:buFont typeface="Arial"/>
              <a:buChar char="•"/>
            </a:pPr>
            <a:r>
              <a:rPr lang="en-US" sz="800" dirty="0">
                <a:solidFill>
                  <a:schemeClr val="bg1"/>
                </a:solidFill>
                <a:latin typeface="Arial"/>
                <a:cs typeface="Arial"/>
              </a:rPr>
              <a:t>What are our chapter values? </a:t>
            </a:r>
            <a:endParaRPr lang="en-US" sz="800">
              <a:solidFill>
                <a:schemeClr val="bg1"/>
              </a:solidFill>
              <a:latin typeface="Arial"/>
              <a:cs typeface="Arial" panose="020B0604020202020204" pitchFamily="34" charset="0"/>
            </a:endParaRPr>
          </a:p>
          <a:p>
            <a:endParaRPr lang="en-US" sz="800" dirty="0">
              <a:solidFill>
                <a:srgbClr val="FFFFFF"/>
              </a:solidFill>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B920A619-3888-0741-8FD1-21C0ABC86890}"/>
              </a:ext>
            </a:extLst>
          </p:cNvPr>
          <p:cNvSpPr txBox="1"/>
          <p:nvPr/>
        </p:nvSpPr>
        <p:spPr>
          <a:xfrm>
            <a:off x="2362200" y="725269"/>
            <a:ext cx="914400" cy="646331"/>
          </a:xfrm>
          <a:prstGeom prst="rect">
            <a:avLst/>
          </a:prstGeom>
          <a:noFill/>
        </p:spPr>
        <p:txBody>
          <a:bodyPr wrap="square" rtlCol="0">
            <a:spAutoFit/>
          </a:bodyPr>
          <a:lstStyle/>
          <a:p>
            <a:pPr algn="l"/>
            <a:r>
              <a:rPr lang="en-US" sz="1200" dirty="0">
                <a:solidFill>
                  <a:srgbClr val="002060"/>
                </a:solidFill>
                <a:latin typeface="Impact" panose="020B0806030902050204" pitchFamily="34" charset="0"/>
              </a:rPr>
              <a:t>Pull quote, fact, image goes here</a:t>
            </a:r>
          </a:p>
        </p:txBody>
      </p:sp>
      <p:pic>
        <p:nvPicPr>
          <p:cNvPr id="5" name="Picture 4" descr="A group of women posing for a photo&#10;&#10;Description automatically generated">
            <a:extLst>
              <a:ext uri="{FF2B5EF4-FFF2-40B4-BE49-F238E27FC236}">
                <a16:creationId xmlns:a16="http://schemas.microsoft.com/office/drawing/2014/main" id="{6F205000-BF6F-69D2-073F-4F7F8C4B2CE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28509" y="385017"/>
            <a:ext cx="1036467" cy="1195776"/>
          </a:xfrm>
          <a:prstGeom prst="rect">
            <a:avLst/>
          </a:prstGeom>
        </p:spPr>
      </p:pic>
    </p:spTree>
    <p:extLst>
      <p:ext uri="{BB962C8B-B14F-4D97-AF65-F5344CB8AC3E}">
        <p14:creationId xmlns:p14="http://schemas.microsoft.com/office/powerpoint/2010/main" val="25843953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5724FDC-51DC-4543-8D0B-44B8ABD80B7D}"/>
              </a:ext>
            </a:extLst>
          </p:cNvPr>
          <p:cNvSpPr/>
          <p:nvPr/>
        </p:nvSpPr>
        <p:spPr>
          <a:xfrm>
            <a:off x="1295400" y="1548825"/>
            <a:ext cx="1981200" cy="584775"/>
          </a:xfrm>
          <a:prstGeom prst="rect">
            <a:avLst/>
          </a:prstGeom>
        </p:spPr>
        <p:txBody>
          <a:bodyPr wrap="square" lIns="91440" tIns="45720" rIns="91440" bIns="45720" anchor="t">
            <a:spAutoFit/>
          </a:bodyPr>
          <a:lstStyle/>
          <a:p>
            <a:pPr algn="ctr">
              <a:spcAft>
                <a:spcPts val="600"/>
              </a:spcAft>
            </a:pPr>
            <a:r>
              <a:rPr lang="en-US" sz="1600" b="1" dirty="0">
                <a:solidFill>
                  <a:srgbClr val="002060"/>
                </a:solidFill>
                <a:latin typeface="Georgia"/>
              </a:rPr>
              <a:t>RPW #2:</a:t>
            </a:r>
            <a:br>
              <a:rPr lang="en-US" sz="1600" b="1" dirty="0">
                <a:solidFill>
                  <a:srgbClr val="002060"/>
                </a:solidFill>
                <a:latin typeface="Georgia"/>
              </a:rPr>
            </a:br>
            <a:r>
              <a:rPr lang="en-US" sz="1600" b="1" dirty="0">
                <a:solidFill>
                  <a:srgbClr val="002060"/>
                </a:solidFill>
                <a:latin typeface="Georgia"/>
              </a:rPr>
              <a:t>Purpose</a:t>
            </a:r>
            <a:endParaRPr lang="en-US" dirty="0"/>
          </a:p>
        </p:txBody>
      </p:sp>
      <p:pic>
        <p:nvPicPr>
          <p:cNvPr id="3" name="Picture 2" descr="A group of women sitting on a couch&#10;&#10;Description automatically generated">
            <a:extLst>
              <a:ext uri="{FF2B5EF4-FFF2-40B4-BE49-F238E27FC236}">
                <a16:creationId xmlns:a16="http://schemas.microsoft.com/office/drawing/2014/main" id="{F97B59E1-0E06-8574-111F-ABE9A97A039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600" y="1219200"/>
            <a:ext cx="1066800" cy="1332513"/>
          </a:xfrm>
          <a:prstGeom prst="rect">
            <a:avLst/>
          </a:prstGeom>
        </p:spPr>
      </p:pic>
      <p:pic>
        <p:nvPicPr>
          <p:cNvPr id="8" name="Picture 7" descr="A group of women holding flowers&#10;&#10;Description automatically generated">
            <a:extLst>
              <a:ext uri="{FF2B5EF4-FFF2-40B4-BE49-F238E27FC236}">
                <a16:creationId xmlns:a16="http://schemas.microsoft.com/office/drawing/2014/main" id="{862A1828-9704-53B5-4804-645C245FE97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32675" y="221192"/>
            <a:ext cx="1672525" cy="1254394"/>
          </a:xfrm>
          <a:prstGeom prst="rect">
            <a:avLst/>
          </a:prstGeom>
        </p:spPr>
      </p:pic>
    </p:spTree>
    <p:extLst>
      <p:ext uri="{BB962C8B-B14F-4D97-AF65-F5344CB8AC3E}">
        <p14:creationId xmlns:p14="http://schemas.microsoft.com/office/powerpoint/2010/main" val="38220401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nline Media 1" title="Internal Recruitment Video">
            <a:hlinkClick r:id="" action="ppaction://media"/>
            <a:extLst>
              <a:ext uri="{FF2B5EF4-FFF2-40B4-BE49-F238E27FC236}">
                <a16:creationId xmlns:a16="http://schemas.microsoft.com/office/drawing/2014/main" id="{0FD14AF2-0F8C-1E6E-1EB9-AD981683A1CD}"/>
              </a:ext>
            </a:extLst>
          </p:cNvPr>
          <p:cNvPicPr>
            <a:picLocks noRot="1" noChangeAspect="1"/>
          </p:cNvPicPr>
          <p:nvPr>
            <a:videoFile r:link="rId1"/>
          </p:nvPr>
        </p:nvPicPr>
        <p:blipFill>
          <a:blip r:embed="rId4"/>
          <a:stretch>
            <a:fillRect/>
          </a:stretch>
        </p:blipFill>
        <p:spPr>
          <a:xfrm>
            <a:off x="0" y="457200"/>
            <a:ext cx="3657600" cy="2060575"/>
          </a:xfrm>
          <a:prstGeom prst="rect">
            <a:avLst/>
          </a:prstGeom>
        </p:spPr>
      </p:pic>
    </p:spTree>
    <p:extLst>
      <p:ext uri="{BB962C8B-B14F-4D97-AF65-F5344CB8AC3E}">
        <p14:creationId xmlns:p14="http://schemas.microsoft.com/office/powerpoint/2010/main" val="42020767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08BE427-E089-3642-B45B-64BC11B42AF7}"/>
              </a:ext>
            </a:extLst>
          </p:cNvPr>
          <p:cNvSpPr/>
          <p:nvPr/>
        </p:nvSpPr>
        <p:spPr>
          <a:xfrm>
            <a:off x="304800" y="344269"/>
            <a:ext cx="2057400" cy="902811"/>
          </a:xfrm>
          <a:prstGeom prst="rect">
            <a:avLst/>
          </a:prstGeom>
        </p:spPr>
        <p:txBody>
          <a:bodyPr wrap="square" lIns="91440" tIns="45720" rIns="91440" bIns="45720" anchor="t">
            <a:spAutoFit/>
          </a:bodyPr>
          <a:lstStyle/>
          <a:p>
            <a:pPr>
              <a:spcAft>
                <a:spcPts val="600"/>
              </a:spcAft>
            </a:pPr>
            <a:r>
              <a:rPr lang="en-US" sz="1200" b="1" i="0" dirty="0">
                <a:solidFill>
                  <a:srgbClr val="002060"/>
                </a:solidFill>
                <a:effectLst/>
                <a:latin typeface="Georgia"/>
              </a:rPr>
              <a:t>Why </a:t>
            </a:r>
            <a:r>
              <a:rPr lang="en-US" sz="1400" b="1" i="0" dirty="0">
                <a:solidFill>
                  <a:srgbClr val="002060"/>
                </a:solidFill>
                <a:effectLst/>
                <a:latin typeface="Georgia"/>
              </a:rPr>
              <a:t>Recruitment</a:t>
            </a:r>
            <a:r>
              <a:rPr lang="en-US" sz="1200" b="1" i="0" dirty="0">
                <a:solidFill>
                  <a:srgbClr val="002060"/>
                </a:solidFill>
                <a:effectLst/>
                <a:latin typeface="Georgia"/>
              </a:rPr>
              <a:t>?</a:t>
            </a:r>
          </a:p>
          <a:p>
            <a:pPr>
              <a:spcAft>
                <a:spcPts val="200"/>
              </a:spcAft>
            </a:pPr>
            <a:endParaRPr lang="en-US" sz="1600" b="1" dirty="0">
              <a:solidFill>
                <a:schemeClr val="bg1"/>
              </a:solidFill>
              <a:latin typeface="Georgia"/>
            </a:endParaRPr>
          </a:p>
          <a:p>
            <a:pPr>
              <a:spcAft>
                <a:spcPts val="200"/>
              </a:spcAft>
            </a:pPr>
            <a:r>
              <a:rPr lang="en-US" sz="800" dirty="0">
                <a:solidFill>
                  <a:schemeClr val="bg1"/>
                </a:solidFill>
                <a:latin typeface="Arial"/>
                <a:cs typeface="Arial"/>
              </a:rPr>
              <a:t>What do you see as the purpose</a:t>
            </a:r>
            <a:br>
              <a:rPr lang="en-US" sz="800" dirty="0">
                <a:solidFill>
                  <a:schemeClr val="bg1"/>
                </a:solidFill>
                <a:latin typeface="Arial"/>
                <a:cs typeface="Arial"/>
              </a:rPr>
            </a:br>
            <a:r>
              <a:rPr lang="en-US" sz="800" dirty="0">
                <a:solidFill>
                  <a:schemeClr val="bg1"/>
                </a:solidFill>
                <a:latin typeface="Arial"/>
                <a:cs typeface="Arial"/>
              </a:rPr>
              <a:t>of recruitment? </a:t>
            </a:r>
            <a:endParaRPr lang="en-US" sz="800" dirty="0">
              <a:solidFill>
                <a:schemeClr val="bg1"/>
              </a:solidFill>
              <a:effectLst/>
              <a:latin typeface="Arial"/>
              <a:cs typeface="Arial"/>
            </a:endParaRPr>
          </a:p>
        </p:txBody>
      </p:sp>
      <p:sp>
        <p:nvSpPr>
          <p:cNvPr id="3" name="TextBox 2">
            <a:extLst>
              <a:ext uri="{FF2B5EF4-FFF2-40B4-BE49-F238E27FC236}">
                <a16:creationId xmlns:a16="http://schemas.microsoft.com/office/drawing/2014/main" id="{B920A619-3888-0741-8FD1-21C0ABC86890}"/>
              </a:ext>
            </a:extLst>
          </p:cNvPr>
          <p:cNvSpPr txBox="1"/>
          <p:nvPr/>
        </p:nvSpPr>
        <p:spPr>
          <a:xfrm>
            <a:off x="2362200" y="725269"/>
            <a:ext cx="914400" cy="646331"/>
          </a:xfrm>
          <a:prstGeom prst="rect">
            <a:avLst/>
          </a:prstGeom>
          <a:noFill/>
        </p:spPr>
        <p:txBody>
          <a:bodyPr wrap="square" rtlCol="0">
            <a:spAutoFit/>
          </a:bodyPr>
          <a:lstStyle/>
          <a:p>
            <a:pPr algn="l"/>
            <a:r>
              <a:rPr lang="en-US" sz="1200" dirty="0">
                <a:solidFill>
                  <a:srgbClr val="002060"/>
                </a:solidFill>
                <a:latin typeface="Impact" panose="020B0806030902050204" pitchFamily="34" charset="0"/>
              </a:rPr>
              <a:t>Pull quote, fact, image goes here</a:t>
            </a:r>
          </a:p>
        </p:txBody>
      </p:sp>
      <p:pic>
        <p:nvPicPr>
          <p:cNvPr id="5" name="Picture 4" descr="A group of women posing for a picture&#10;&#10;Description automatically generated">
            <a:extLst>
              <a:ext uri="{FF2B5EF4-FFF2-40B4-BE49-F238E27FC236}">
                <a16:creationId xmlns:a16="http://schemas.microsoft.com/office/drawing/2014/main" id="{0D84567C-1ADB-6B63-6B33-98F1494637B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81386" y="609600"/>
            <a:ext cx="1143000" cy="1143000"/>
          </a:xfrm>
          <a:prstGeom prst="rect">
            <a:avLst/>
          </a:prstGeom>
        </p:spPr>
      </p:pic>
    </p:spTree>
    <p:extLst>
      <p:ext uri="{BB962C8B-B14F-4D97-AF65-F5344CB8AC3E}">
        <p14:creationId xmlns:p14="http://schemas.microsoft.com/office/powerpoint/2010/main" val="34120952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08BE427-E089-3642-B45B-64BC11B42AF7}"/>
              </a:ext>
            </a:extLst>
          </p:cNvPr>
          <p:cNvSpPr/>
          <p:nvPr/>
        </p:nvSpPr>
        <p:spPr>
          <a:xfrm>
            <a:off x="304800" y="344269"/>
            <a:ext cx="2057400" cy="1267014"/>
          </a:xfrm>
          <a:prstGeom prst="rect">
            <a:avLst/>
          </a:prstGeom>
        </p:spPr>
        <p:txBody>
          <a:bodyPr wrap="square" lIns="91440" tIns="45720" rIns="91440" bIns="45720" anchor="t">
            <a:spAutoFit/>
          </a:bodyPr>
          <a:lstStyle/>
          <a:p>
            <a:pPr>
              <a:spcAft>
                <a:spcPts val="600"/>
              </a:spcAft>
            </a:pPr>
            <a:r>
              <a:rPr lang="en-US" sz="1400" b="1" dirty="0">
                <a:solidFill>
                  <a:srgbClr val="002060"/>
                </a:solidFill>
                <a:latin typeface="Georgia"/>
              </a:rPr>
              <a:t>The Delta Gamma Experience</a:t>
            </a:r>
            <a:r>
              <a:rPr lang="en-US" sz="1200" b="1" dirty="0">
                <a:solidFill>
                  <a:srgbClr val="002060"/>
                </a:solidFill>
                <a:latin typeface="Georgia"/>
              </a:rPr>
              <a:t> </a:t>
            </a:r>
            <a:r>
              <a:rPr lang="en-US" sz="1200" b="1" i="0" dirty="0">
                <a:solidFill>
                  <a:srgbClr val="002060"/>
                </a:solidFill>
                <a:effectLst/>
                <a:latin typeface="Georgia"/>
              </a:rPr>
              <a:t> </a:t>
            </a:r>
          </a:p>
          <a:p>
            <a:pPr>
              <a:spcAft>
                <a:spcPts val="200"/>
              </a:spcAft>
            </a:pPr>
            <a:r>
              <a:rPr lang="en-US" sz="800" dirty="0">
                <a:solidFill>
                  <a:schemeClr val="bg1"/>
                </a:solidFill>
                <a:latin typeface="Arial"/>
                <a:cs typeface="Arial"/>
              </a:rPr>
              <a:t>What about Delta Gamma has impacted you in a positive way? </a:t>
            </a:r>
          </a:p>
          <a:p>
            <a:pPr>
              <a:spcAft>
                <a:spcPts val="200"/>
              </a:spcAft>
            </a:pPr>
            <a:endParaRPr lang="en-US" sz="800" dirty="0">
              <a:solidFill>
                <a:schemeClr val="bg1"/>
              </a:solidFill>
              <a:latin typeface="Arial"/>
              <a:cs typeface="Arial"/>
            </a:endParaRPr>
          </a:p>
          <a:p>
            <a:pPr marL="171450" indent="-171450">
              <a:spcAft>
                <a:spcPts val="200"/>
              </a:spcAft>
              <a:buFont typeface="Arial" panose="020B0604020202020204" pitchFamily="34" charset="0"/>
              <a:buChar char="•"/>
            </a:pPr>
            <a:r>
              <a:rPr lang="en-US" sz="800" dirty="0">
                <a:solidFill>
                  <a:schemeClr val="bg1"/>
                </a:solidFill>
                <a:latin typeface="Arial"/>
                <a:cs typeface="Arial"/>
              </a:rPr>
              <a:t>Please write your response on the notecard/sticky note.</a:t>
            </a:r>
          </a:p>
        </p:txBody>
      </p:sp>
      <p:sp>
        <p:nvSpPr>
          <p:cNvPr id="3" name="TextBox 2">
            <a:extLst>
              <a:ext uri="{FF2B5EF4-FFF2-40B4-BE49-F238E27FC236}">
                <a16:creationId xmlns:a16="http://schemas.microsoft.com/office/drawing/2014/main" id="{B920A619-3888-0741-8FD1-21C0ABC86890}"/>
              </a:ext>
            </a:extLst>
          </p:cNvPr>
          <p:cNvSpPr txBox="1"/>
          <p:nvPr/>
        </p:nvSpPr>
        <p:spPr>
          <a:xfrm>
            <a:off x="2362200" y="725269"/>
            <a:ext cx="914400" cy="646331"/>
          </a:xfrm>
          <a:prstGeom prst="rect">
            <a:avLst/>
          </a:prstGeom>
          <a:noFill/>
        </p:spPr>
        <p:txBody>
          <a:bodyPr wrap="square" rtlCol="0">
            <a:spAutoFit/>
          </a:bodyPr>
          <a:lstStyle/>
          <a:p>
            <a:pPr algn="l"/>
            <a:r>
              <a:rPr lang="en-US" sz="1200" dirty="0">
                <a:solidFill>
                  <a:srgbClr val="002060"/>
                </a:solidFill>
                <a:latin typeface="Impact" panose="020B0806030902050204" pitchFamily="34" charset="0"/>
              </a:rPr>
              <a:t>Pull quote, fact, image goes here</a:t>
            </a:r>
          </a:p>
        </p:txBody>
      </p:sp>
      <p:pic>
        <p:nvPicPr>
          <p:cNvPr id="7" name="Picture 6" descr="A group of women sitting on a ledge&#10;&#10;Description automatically generated">
            <a:extLst>
              <a:ext uri="{FF2B5EF4-FFF2-40B4-BE49-F238E27FC236}">
                <a16:creationId xmlns:a16="http://schemas.microsoft.com/office/drawing/2014/main" id="{B6B36EEC-9CFE-6C38-185C-03741C3F0CA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47254" y="609600"/>
            <a:ext cx="1066800" cy="1066800"/>
          </a:xfrm>
          <a:prstGeom prst="rect">
            <a:avLst/>
          </a:prstGeom>
        </p:spPr>
      </p:pic>
    </p:spTree>
    <p:extLst>
      <p:ext uri="{BB962C8B-B14F-4D97-AF65-F5344CB8AC3E}">
        <p14:creationId xmlns:p14="http://schemas.microsoft.com/office/powerpoint/2010/main" val="38010597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08BE427-E089-3642-B45B-64BC11B42AF7}"/>
              </a:ext>
            </a:extLst>
          </p:cNvPr>
          <p:cNvSpPr/>
          <p:nvPr/>
        </p:nvSpPr>
        <p:spPr>
          <a:xfrm>
            <a:off x="304800" y="344269"/>
            <a:ext cx="2057400" cy="1523494"/>
          </a:xfrm>
          <a:prstGeom prst="rect">
            <a:avLst/>
          </a:prstGeom>
        </p:spPr>
        <p:txBody>
          <a:bodyPr wrap="square" lIns="91440" tIns="45720" rIns="91440" bIns="45720" anchor="t">
            <a:spAutoFit/>
          </a:bodyPr>
          <a:lstStyle/>
          <a:p>
            <a:pPr>
              <a:spcAft>
                <a:spcPts val="600"/>
              </a:spcAft>
            </a:pPr>
            <a:r>
              <a:rPr lang="en-US" sz="1400" b="1" dirty="0">
                <a:solidFill>
                  <a:srgbClr val="002060"/>
                </a:solidFill>
                <a:latin typeface="Georgia"/>
              </a:rPr>
              <a:t>Values of Membership</a:t>
            </a:r>
            <a:r>
              <a:rPr lang="en-US" sz="1200" b="1" i="0" dirty="0">
                <a:solidFill>
                  <a:srgbClr val="002060"/>
                </a:solidFill>
                <a:effectLst/>
                <a:latin typeface="Georgia"/>
              </a:rPr>
              <a:t> </a:t>
            </a:r>
          </a:p>
          <a:p>
            <a:pPr>
              <a:spcAft>
                <a:spcPts val="200"/>
              </a:spcAft>
            </a:pPr>
            <a:endParaRPr lang="en-US" sz="700" b="1" dirty="0">
              <a:solidFill>
                <a:schemeClr val="bg1"/>
              </a:solidFill>
              <a:effectLst/>
              <a:latin typeface="Georgia" panose="02040502050405020303" pitchFamily="18" charset="0"/>
              <a:cs typeface="Arial" panose="020B0604020202020204" pitchFamily="34" charset="0"/>
            </a:endParaRPr>
          </a:p>
          <a:p>
            <a:pPr marL="171450" indent="-171450">
              <a:spcAft>
                <a:spcPts val="200"/>
              </a:spcAft>
              <a:buFont typeface="Arial"/>
              <a:buChar char="•"/>
            </a:pPr>
            <a:r>
              <a:rPr lang="en-US" sz="800" dirty="0">
                <a:solidFill>
                  <a:schemeClr val="bg1"/>
                </a:solidFill>
                <a:latin typeface="Arial"/>
                <a:cs typeface="Arial"/>
              </a:rPr>
              <a:t>Why did you join Delta Gamma? What stuck out about Delta Gamma during the recruitment process? </a:t>
            </a:r>
          </a:p>
          <a:p>
            <a:pPr marL="171450" indent="-171450">
              <a:spcAft>
                <a:spcPts val="200"/>
              </a:spcAft>
              <a:buFont typeface="Arial"/>
              <a:buChar char="•"/>
            </a:pPr>
            <a:endParaRPr lang="en-US" sz="800" dirty="0">
              <a:solidFill>
                <a:schemeClr val="bg1"/>
              </a:solidFill>
              <a:latin typeface="Arial"/>
              <a:cs typeface="Arial" panose="020B0604020202020204" pitchFamily="34" charset="0"/>
            </a:endParaRPr>
          </a:p>
          <a:p>
            <a:pPr marL="171450" indent="-171450">
              <a:spcAft>
                <a:spcPts val="200"/>
              </a:spcAft>
              <a:buFont typeface="Arial"/>
              <a:buChar char="•"/>
            </a:pPr>
            <a:r>
              <a:rPr lang="en-US" sz="800" dirty="0">
                <a:solidFill>
                  <a:schemeClr val="bg1"/>
                </a:solidFill>
                <a:latin typeface="Arial"/>
                <a:cs typeface="Arial"/>
              </a:rPr>
              <a:t>What values do each of you see in sorority membership as a whole? </a:t>
            </a:r>
            <a:endParaRPr lang="en-US" sz="800" dirty="0">
              <a:solidFill>
                <a:schemeClr val="bg1"/>
              </a:solidFill>
              <a:latin typeface="Arial"/>
              <a:cs typeface="Arial" panose="020B0604020202020204" pitchFamily="34" charset="0"/>
            </a:endParaRPr>
          </a:p>
        </p:txBody>
      </p:sp>
      <p:sp>
        <p:nvSpPr>
          <p:cNvPr id="3" name="TextBox 2">
            <a:extLst>
              <a:ext uri="{FF2B5EF4-FFF2-40B4-BE49-F238E27FC236}">
                <a16:creationId xmlns:a16="http://schemas.microsoft.com/office/drawing/2014/main" id="{B920A619-3888-0741-8FD1-21C0ABC86890}"/>
              </a:ext>
            </a:extLst>
          </p:cNvPr>
          <p:cNvSpPr txBox="1"/>
          <p:nvPr/>
        </p:nvSpPr>
        <p:spPr>
          <a:xfrm>
            <a:off x="2362200" y="725269"/>
            <a:ext cx="914400" cy="646331"/>
          </a:xfrm>
          <a:prstGeom prst="rect">
            <a:avLst/>
          </a:prstGeom>
          <a:noFill/>
        </p:spPr>
        <p:txBody>
          <a:bodyPr wrap="square" rtlCol="0">
            <a:spAutoFit/>
          </a:bodyPr>
          <a:lstStyle/>
          <a:p>
            <a:pPr algn="l"/>
            <a:r>
              <a:rPr lang="en-US" sz="1200" dirty="0">
                <a:solidFill>
                  <a:srgbClr val="002060"/>
                </a:solidFill>
                <a:latin typeface="Impact" panose="020B0806030902050204" pitchFamily="34" charset="0"/>
              </a:rPr>
              <a:t>Pull quote, fact, image goes here</a:t>
            </a:r>
          </a:p>
        </p:txBody>
      </p:sp>
      <p:pic>
        <p:nvPicPr>
          <p:cNvPr id="7" name="Picture 6" descr="A group of women posing for a picture&#10;&#10;Description automatically generated">
            <a:extLst>
              <a:ext uri="{FF2B5EF4-FFF2-40B4-BE49-F238E27FC236}">
                <a16:creationId xmlns:a16="http://schemas.microsoft.com/office/drawing/2014/main" id="{88E79B20-82DE-6D75-A3CC-6AAB1200268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6000" y="462409"/>
            <a:ext cx="1066800" cy="1066800"/>
          </a:xfrm>
          <a:prstGeom prst="rect">
            <a:avLst/>
          </a:prstGeom>
        </p:spPr>
      </p:pic>
    </p:spTree>
    <p:extLst>
      <p:ext uri="{BB962C8B-B14F-4D97-AF65-F5344CB8AC3E}">
        <p14:creationId xmlns:p14="http://schemas.microsoft.com/office/powerpoint/2010/main" val="3109940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Flower Pattern">
  <a:themeElements>
    <a:clrScheme name="Delta Gamma Brand">
      <a:dk1>
        <a:srgbClr val="00205B"/>
      </a:dk1>
      <a:lt1>
        <a:sysClr val="window" lastClr="FFFFFF"/>
      </a:lt1>
      <a:dk2>
        <a:srgbClr val="E69B93"/>
      </a:dk2>
      <a:lt2>
        <a:srgbClr val="FDE4DF"/>
      </a:lt2>
      <a:accent1>
        <a:srgbClr val="B88F52"/>
      </a:accent1>
      <a:accent2>
        <a:srgbClr val="436E60"/>
      </a:accent2>
      <a:accent3>
        <a:srgbClr val="0A718D"/>
      </a:accent3>
      <a:accent4>
        <a:srgbClr val="954764"/>
      </a:accent4>
      <a:accent5>
        <a:srgbClr val="FABBCB"/>
      </a:accent5>
      <a:accent6>
        <a:srgbClr val="DCB073"/>
      </a:accent6>
      <a:hlink>
        <a:srgbClr val="0056A3"/>
      </a:hlink>
      <a:folHlink>
        <a:srgbClr val="954764"/>
      </a:folHlink>
    </a:clrScheme>
    <a:fontScheme name="Custom 2">
      <a:majorFont>
        <a:latin typeface="Georgia"/>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resentation1" id="{5FD6C42C-CB75-48E4-9E21-F6E2CA0A3646}" vid="{8450879E-8F56-4A46-BABE-B86BEEE467B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Flower Pattern</Template>
  <TotalTime>55</TotalTime>
  <Words>3409</Words>
  <Application>Microsoft Office PowerPoint</Application>
  <PresentationFormat>Custom</PresentationFormat>
  <Paragraphs>214</Paragraphs>
  <Slides>20</Slides>
  <Notes>15</Notes>
  <HiddenSlides>0</HiddenSlides>
  <MMClips>1</MMClip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Flower Pattern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Reagan Brown</dc:creator>
  <cp:lastModifiedBy>Hannah Haulsee</cp:lastModifiedBy>
  <cp:revision>341</cp:revision>
  <dcterms:created xsi:type="dcterms:W3CDTF">2023-06-15T15:09:47Z</dcterms:created>
  <dcterms:modified xsi:type="dcterms:W3CDTF">2023-08-07T14:06:26Z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2020-03-26T00:00:00Z</vt:filetime>
  </property>
  <property fmtid="{D5CDD505-2E9C-101B-9397-08002B2CF9AE}" pid="3" name="Creator">
    <vt:lpwstr>Adobe InDesign 15.0 (Macintosh)</vt:lpwstr>
  </property>
  <property fmtid="{D5CDD505-2E9C-101B-9397-08002B2CF9AE}" pid="4" name="LastSaved">
    <vt:filetime>2020-03-26T00:00:00Z</vt:filetime>
  </property>
</Properties>
</file>