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69" r:id="rId4"/>
    <p:sldId id="292" r:id="rId5"/>
    <p:sldId id="276" r:id="rId6"/>
    <p:sldId id="270" r:id="rId7"/>
    <p:sldId id="277" r:id="rId8"/>
    <p:sldId id="278" r:id="rId9"/>
    <p:sldId id="279" r:id="rId10"/>
    <p:sldId id="280" r:id="rId11"/>
    <p:sldId id="281" r:id="rId12"/>
    <p:sldId id="293" r:id="rId13"/>
    <p:sldId id="271" r:id="rId14"/>
    <p:sldId id="283" r:id="rId15"/>
    <p:sldId id="285" r:id="rId16"/>
    <p:sldId id="282" r:id="rId17"/>
    <p:sldId id="272" r:id="rId18"/>
    <p:sldId id="286" r:id="rId19"/>
    <p:sldId id="287" r:id="rId20"/>
    <p:sldId id="288" r:id="rId21"/>
    <p:sldId id="294" r:id="rId22"/>
    <p:sldId id="274" r:id="rId23"/>
    <p:sldId id="290" r:id="rId24"/>
    <p:sldId id="289" r:id="rId25"/>
    <p:sldId id="275" r:id="rId26"/>
  </p:sldIdLst>
  <p:sldSz cx="3657600" cy="2743200"/>
  <p:notesSz cx="3657600" cy="2743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7E7F24A-7936-EC8A-A9ED-B962DF2692A9}" name="Hannah Haulsee" initials="HH" userId="S::hannah@deltagamma.org::6e84942c-cda6-44b9-9c8a-6f5f1da1c1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94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F7536F-1E08-30DD-23A3-09D50849BA90}" v="300" dt="2023-07-31T15:28:00.933"/>
    <p1510:client id="{114F1B32-5BDA-4B9B-8F2D-2CCD734B871D}" v="81" dt="2023-07-21T17:00:08.190"/>
    <p1510:client id="{6579A340-1C37-B686-C545-47AA53F594B7}" v="229" dt="2023-07-21T16:55:01.421"/>
    <p1510:client id="{C7859C28-B7F1-4E45-A062-F881EFBF9D01}" v="35" dt="2023-07-21T15:25:54.703"/>
    <p1510:client id="{D108C351-6D21-5A44-7B3F-DB930F6843BF}" v="19" dt="2023-08-07T14:05:14.728"/>
    <p1510:client id="{E10BEFB3-6055-10E7-78FF-C611974C489B}" v="308" dt="2023-08-07T13:52:49.001"/>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880"/>
        <p:guide pos="216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1584325" cy="1381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2071688" y="0"/>
            <a:ext cx="1584325" cy="138113"/>
          </a:xfrm>
          <a:prstGeom prst="rect">
            <a:avLst/>
          </a:prstGeom>
        </p:spPr>
        <p:txBody>
          <a:bodyPr vert="horz" lIns="91440" tIns="45720" rIns="91440" bIns="45720" rtlCol="0"/>
          <a:lstStyle>
            <a:lvl1pPr algn="r">
              <a:defRPr sz="1200"/>
            </a:lvl1pPr>
          </a:lstStyle>
          <a:p>
            <a:fld id="{E742E2F0-780B-47AB-ABDA-B4481F106B18}" type="datetimeFigureOut">
              <a:t>8/7/2023</a:t>
            </a:fld>
            <a:endParaRPr lang="en-US"/>
          </a:p>
        </p:txBody>
      </p:sp>
      <p:sp>
        <p:nvSpPr>
          <p:cNvPr id="4" name="Slide Image Placeholder 3"/>
          <p:cNvSpPr>
            <a:spLocks noGrp="1" noRot="1" noChangeAspect="1"/>
          </p:cNvSpPr>
          <p:nvPr>
            <p:ph type="sldImg" idx="2"/>
          </p:nvPr>
        </p:nvSpPr>
        <p:spPr>
          <a:xfrm>
            <a:off x="1211263" y="342900"/>
            <a:ext cx="1235075" cy="9255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65125" y="1320800"/>
            <a:ext cx="2927350" cy="1079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2605088"/>
            <a:ext cx="1584325" cy="1381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2071688" y="2605088"/>
            <a:ext cx="1584325" cy="138112"/>
          </a:xfrm>
          <a:prstGeom prst="rect">
            <a:avLst/>
          </a:prstGeom>
        </p:spPr>
        <p:txBody>
          <a:bodyPr vert="horz" lIns="91440" tIns="45720" rIns="91440" bIns="45720" rtlCol="0" anchor="b"/>
          <a:lstStyle>
            <a:lvl1pPr algn="r">
              <a:defRPr sz="1200"/>
            </a:lvl1pPr>
          </a:lstStyle>
          <a:p>
            <a:fld id="{EFEE9004-FEE7-4A3A-A5EE-CCBC60F6F558}" type="slidenum">
              <a:t>‹#›</a:t>
            </a:fld>
            <a:endParaRPr lang="en-US"/>
          </a:p>
        </p:txBody>
      </p:sp>
    </p:spTree>
    <p:extLst>
      <p:ext uri="{BB962C8B-B14F-4D97-AF65-F5344CB8AC3E}">
        <p14:creationId xmlns:p14="http://schemas.microsoft.com/office/powerpoint/2010/main" val="10097235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ea typeface="Calibri"/>
                <a:cs typeface="Calibri"/>
              </a:rPr>
              <a:t>Welcome to the first RPW of the year! Today we will be focusing on Continuous Recruitment OR  Retention. Before we dive in, we are going to go over some expectations for all of us for this RPW. </a:t>
            </a:r>
          </a:p>
        </p:txBody>
      </p:sp>
      <p:sp>
        <p:nvSpPr>
          <p:cNvPr id="4" name="Slide Number Placeholder 3"/>
          <p:cNvSpPr>
            <a:spLocks noGrp="1"/>
          </p:cNvSpPr>
          <p:nvPr>
            <p:ph type="sldNum" sz="quarter" idx="5"/>
          </p:nvPr>
        </p:nvSpPr>
        <p:spPr/>
        <p:txBody>
          <a:bodyPr/>
          <a:lstStyle/>
          <a:p>
            <a:fld id="{EFEE9004-FEE7-4A3A-A5EE-CCBC60F6F558}" type="slidenum">
              <a:t>1</a:t>
            </a:fld>
            <a:endParaRPr lang="en-US"/>
          </a:p>
        </p:txBody>
      </p:sp>
    </p:spTree>
    <p:extLst>
      <p:ext uri="{BB962C8B-B14F-4D97-AF65-F5344CB8AC3E}">
        <p14:creationId xmlns:p14="http://schemas.microsoft.com/office/powerpoint/2010/main" val="3066236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Can someone please read the sentence out loud?</a:t>
            </a:r>
            <a:r>
              <a:rPr lang="en-US"/>
              <a:t> </a:t>
            </a:r>
          </a:p>
          <a:p>
            <a:endParaRPr lang="en-US"/>
          </a:p>
          <a:p>
            <a:pPr>
              <a:buFont typeface="Arial"/>
            </a:pPr>
            <a:r>
              <a:rPr lang="en-US"/>
              <a:t>Allow a member to read the sentence out loud. Allow time for members to move around the room, raise their hands as a thumbs up/thumbs down, or answer in Kahoot. After everyone has had time to make their choice, tell participates that it was </a:t>
            </a:r>
            <a:r>
              <a:rPr lang="en-US" b="1"/>
              <a:t>FICTION. </a:t>
            </a:r>
            <a:r>
              <a:rPr lang="en-US"/>
              <a:t>Explain the following:</a:t>
            </a:r>
            <a:r>
              <a:rPr lang="en-US" b="1"/>
              <a:t> </a:t>
            </a:r>
            <a:r>
              <a:rPr lang="en-US" i="1"/>
              <a:t>Many Delta Gamma chapters today are participating in informal recruitment or COB in some form due to the frequency of adjusting Total.  Delta Gamma Fraternity policy requires all chapters to achieve Quota and maintain Total to ensure a financially sound chapter, and to give women for whom primary recruitment is not a fit (e.g. athletes whose sports schedule conflicts with primary recruitment) an opportunity to join Delta  Gamma.  </a:t>
            </a:r>
            <a:endParaRPr lang="en-US">
              <a:ea typeface="Calibri" panose="020F0502020204030204"/>
              <a:cs typeface="Calibri" panose="020F0502020204030204"/>
            </a:endParaRPr>
          </a:p>
          <a:p>
            <a:endParaRPr lang="en-US">
              <a:cs typeface="Calibri"/>
            </a:endParaRPr>
          </a:p>
        </p:txBody>
      </p:sp>
      <p:sp>
        <p:nvSpPr>
          <p:cNvPr id="4" name="Slide Number Placeholder 3"/>
          <p:cNvSpPr>
            <a:spLocks noGrp="1"/>
          </p:cNvSpPr>
          <p:nvPr>
            <p:ph type="sldNum" sz="quarter" idx="5"/>
          </p:nvPr>
        </p:nvSpPr>
        <p:spPr/>
        <p:txBody>
          <a:bodyPr/>
          <a:lstStyle/>
          <a:p>
            <a:fld id="{EFEE9004-FEE7-4A3A-A5EE-CCBC60F6F558}" type="slidenum">
              <a:t>10</a:t>
            </a:fld>
            <a:endParaRPr lang="en-US"/>
          </a:p>
        </p:txBody>
      </p:sp>
    </p:spTree>
    <p:extLst>
      <p:ext uri="{BB962C8B-B14F-4D97-AF65-F5344CB8AC3E}">
        <p14:creationId xmlns:p14="http://schemas.microsoft.com/office/powerpoint/2010/main" val="32661607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Can someone please read the sentence out loud?</a:t>
            </a:r>
            <a:r>
              <a:rPr lang="en-US"/>
              <a:t> </a:t>
            </a:r>
          </a:p>
          <a:p>
            <a:endParaRPr lang="en-US"/>
          </a:p>
          <a:p>
            <a:r>
              <a:rPr lang="en-US"/>
              <a:t>Allow a member to read the sentence out loud. Allow time for members to move around the room, raise their hands as a thumbs up/thumbs down, or answer in Kahoot. After everyone has had time to make their choice, tell participates that it was a </a:t>
            </a:r>
            <a:r>
              <a:rPr lang="en-US" b="1" i="1"/>
              <a:t>FACT. </a:t>
            </a:r>
            <a:r>
              <a:rPr lang="en-US"/>
              <a:t>Give the following explanation: </a:t>
            </a:r>
            <a:r>
              <a:rPr lang="en-US" i="1"/>
              <a:t>Any Delta Gamma chapter not at Quota and/or Total after their primary recruitment period should focus efforts on continuous open bidding for </a:t>
            </a:r>
            <a:r>
              <a:rPr lang="en-US" b="1" i="1"/>
              <a:t>two weeks </a:t>
            </a:r>
            <a:r>
              <a:rPr lang="en-US" i="1"/>
              <a:t>after primary recruitment Bid Day. </a:t>
            </a:r>
            <a:endParaRPr lang="en-US">
              <a:ea typeface="Calibri"/>
              <a:cs typeface="Calibri" panose="020F0502020204030204"/>
            </a:endParaRPr>
          </a:p>
          <a:p>
            <a:endParaRPr lang="en-US" i="1">
              <a:cs typeface="Calibri"/>
            </a:endParaRPr>
          </a:p>
          <a:p>
            <a:r>
              <a:rPr lang="en-US" i="1"/>
              <a:t>As you see, there is a difference between Continuous Recruitment and COB, but there are many similarities. The main goal is to recruit students that share Delta Gamma values and allow others who may or may not have gone through Primary Recruitment the chance to join our sisterhood. I hope this activity gave you a better understanding of Continuous recruitment and what it means.</a:t>
            </a:r>
            <a:endParaRPr lang="en-US"/>
          </a:p>
        </p:txBody>
      </p:sp>
      <p:sp>
        <p:nvSpPr>
          <p:cNvPr id="4" name="Slide Number Placeholder 3"/>
          <p:cNvSpPr>
            <a:spLocks noGrp="1"/>
          </p:cNvSpPr>
          <p:nvPr>
            <p:ph type="sldNum" sz="quarter" idx="5"/>
          </p:nvPr>
        </p:nvSpPr>
        <p:spPr/>
        <p:txBody>
          <a:bodyPr/>
          <a:lstStyle/>
          <a:p>
            <a:fld id="{EFEE9004-FEE7-4A3A-A5EE-CCBC60F6F558}" type="slidenum">
              <a:t>11</a:t>
            </a:fld>
            <a:endParaRPr lang="en-US"/>
          </a:p>
        </p:txBody>
      </p:sp>
    </p:spTree>
    <p:extLst>
      <p:ext uri="{BB962C8B-B14F-4D97-AF65-F5344CB8AC3E}">
        <p14:creationId xmlns:p14="http://schemas.microsoft.com/office/powerpoint/2010/main" val="38165642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Choose Your Next Section–Either </a:t>
            </a:r>
            <a:r>
              <a:rPr lang="en-US" b="1"/>
              <a:t>Chapter Values </a:t>
            </a:r>
            <a:r>
              <a:rPr lang="en-US" u="sng"/>
              <a:t>OR </a:t>
            </a:r>
            <a:r>
              <a:rPr lang="en-US" b="1"/>
              <a:t>Living Delta Gamma Values</a:t>
            </a:r>
            <a:endParaRPr lang="en-US"/>
          </a:p>
          <a:p>
            <a:r>
              <a:rPr lang="en-US"/>
              <a:t>Depending on which section EVC wants to cover, you can “hide” the slides of the activities you do not want to cover. To hide slides, left click the slides you do not want to show and select “hide slide”. Those slides will not show on the presentation. We recommend hiding this slide in your presentation as well. </a:t>
            </a:r>
            <a:endParaRPr lang="en-US">
              <a:cs typeface="Calibri"/>
            </a:endParaRPr>
          </a:p>
          <a:p>
            <a:endParaRPr lang="en-US" i="1">
              <a:ea typeface="Calibri"/>
              <a:cs typeface="Calibri"/>
            </a:endParaRPr>
          </a:p>
        </p:txBody>
      </p:sp>
      <p:sp>
        <p:nvSpPr>
          <p:cNvPr id="4" name="Slide Number Placeholder 3"/>
          <p:cNvSpPr>
            <a:spLocks noGrp="1"/>
          </p:cNvSpPr>
          <p:nvPr>
            <p:ph type="sldNum" sz="quarter" idx="5"/>
          </p:nvPr>
        </p:nvSpPr>
        <p:spPr/>
        <p:txBody>
          <a:bodyPr/>
          <a:lstStyle/>
          <a:p>
            <a:fld id="{EFEE9004-FEE7-4A3A-A5EE-CCBC60F6F558}" type="slidenum">
              <a:t>12</a:t>
            </a:fld>
            <a:endParaRPr lang="en-US"/>
          </a:p>
        </p:txBody>
      </p:sp>
    </p:spTree>
    <p:extLst>
      <p:ext uri="{BB962C8B-B14F-4D97-AF65-F5344CB8AC3E}">
        <p14:creationId xmlns:p14="http://schemas.microsoft.com/office/powerpoint/2010/main" val="22958677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Our next activity focuses on our values. Can anyone name one of the four values in Article II? </a:t>
            </a:r>
            <a:r>
              <a:rPr lang="en-US"/>
              <a:t>Have 4 people say one value: friendship, educational and cultural interests, social responsibility, and character). </a:t>
            </a:r>
          </a:p>
          <a:p>
            <a:endParaRPr lang="en-US" i="1">
              <a:ea typeface="Calibri"/>
              <a:cs typeface="Calibri"/>
            </a:endParaRPr>
          </a:p>
          <a:p>
            <a:r>
              <a:rPr lang="en-US" i="1"/>
              <a:t>Now we are all going to recite Article II together. </a:t>
            </a:r>
            <a:r>
              <a:rPr lang="en-US"/>
              <a:t>Hit continue on the PowerPoint so that it displays Article II. Read this together as a chapter. Once completed, ask:</a:t>
            </a:r>
            <a:r>
              <a:rPr lang="en-US" i="1"/>
              <a:t> why is Article II so essential to us?</a:t>
            </a:r>
            <a:r>
              <a:rPr lang="en-US"/>
              <a:t> Have two to three people answer. If not mentioned, Article II is what unites us as a chapter and as an organization. We all have different interests and backgrounds but share the same values. </a:t>
            </a:r>
            <a:endParaRPr lang="en-US">
              <a:ea typeface="Calibri" panose="020F0502020204030204"/>
              <a:cs typeface="Calibri" panose="020F0502020204030204"/>
            </a:endParaRPr>
          </a:p>
          <a:p>
            <a:endParaRPr lang="en-US">
              <a:cs typeface="Calibri"/>
            </a:endParaRPr>
          </a:p>
        </p:txBody>
      </p:sp>
      <p:sp>
        <p:nvSpPr>
          <p:cNvPr id="4" name="Slide Number Placeholder 3"/>
          <p:cNvSpPr>
            <a:spLocks noGrp="1"/>
          </p:cNvSpPr>
          <p:nvPr>
            <p:ph type="sldNum" sz="quarter" idx="5"/>
          </p:nvPr>
        </p:nvSpPr>
        <p:spPr/>
        <p:txBody>
          <a:bodyPr/>
          <a:lstStyle/>
          <a:p>
            <a:fld id="{EFEE9004-FEE7-4A3A-A5EE-CCBC60F6F558}" type="slidenum">
              <a:rPr lang="en-US"/>
              <a:t>13</a:t>
            </a:fld>
            <a:endParaRPr lang="en-US"/>
          </a:p>
        </p:txBody>
      </p:sp>
    </p:spTree>
    <p:extLst>
      <p:ext uri="{BB962C8B-B14F-4D97-AF65-F5344CB8AC3E}">
        <p14:creationId xmlns:p14="http://schemas.microsoft.com/office/powerpoint/2010/main" val="34779770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We have identified the Delta Gamma values, but what about our chapter values? What values does our chapter focus on? </a:t>
            </a:r>
            <a:r>
              <a:rPr lang="en-US"/>
              <a:t>Take at least 5 answers and make sure the chapter watchword is mentioned. </a:t>
            </a:r>
          </a:p>
          <a:p>
            <a:r>
              <a:rPr lang="en-US" i="1"/>
              <a:t>As you all can see, our chapter holds Delta Gamma values highly, but we also hold our chapter values highly. This is what makes us unique in our Delta Gamma experience. We are now going to focus on how these values assist in recruitment. I want you to take time to think about potential questions that PNMs may ask about values. Please take 2-3 minutes to think and write these down.</a:t>
            </a:r>
            <a:r>
              <a:rPr lang="en-US"/>
              <a:t> This can be done individually or in their pre-assigned groups. After 2-3 minutes, ask each group to send someone to come write on the flip chart or PowerPoint slide the question they think a PNM would ask one of our members about values. After each group has written down a question, ask the chapter how they would answer some of these questions. Celebrate the best answers with candy or praise. </a:t>
            </a:r>
            <a:endParaRPr lang="en-US">
              <a:ea typeface="Calibri" panose="020F0502020204030204"/>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EFEE9004-FEE7-4A3A-A5EE-CCBC60F6F558}" type="slidenum">
              <a:rPr lang="en-US"/>
              <a:t>14</a:t>
            </a:fld>
            <a:endParaRPr lang="en-US"/>
          </a:p>
        </p:txBody>
      </p:sp>
    </p:spTree>
    <p:extLst>
      <p:ext uri="{BB962C8B-B14F-4D97-AF65-F5344CB8AC3E}">
        <p14:creationId xmlns:p14="http://schemas.microsoft.com/office/powerpoint/2010/main" val="630235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Great Job! Now we are going to switch it. What questions can we ask PNMs to see if their values align with Delta Gamma and our chapter? Take 5 minutes to do this. </a:t>
            </a:r>
            <a:r>
              <a:rPr lang="en-US"/>
              <a:t>After the 5 minutes, have each group again come up and write down at least one question or share one question with the group.</a:t>
            </a:r>
            <a:endParaRPr lang="en-US">
              <a:ea typeface="Calibri" panose="020F0502020204030204"/>
              <a:cs typeface="Calibri"/>
            </a:endParaRPr>
          </a:p>
          <a:p>
            <a:endParaRPr lang="en-US" i="1"/>
          </a:p>
          <a:p>
            <a:pPr>
              <a:buFont typeface="Arial"/>
            </a:pPr>
            <a:r>
              <a:rPr lang="en-US" i="1"/>
              <a:t>Our values are what guide us and unite us. It is important to have intentional and thoughtful questions for PNMs so we are easily able to identify women who would make exceptional members. </a:t>
            </a:r>
            <a:endParaRPr lang="en-US" i="1">
              <a:ea typeface="Calibri"/>
              <a:cs typeface="Calibri"/>
            </a:endParaRPr>
          </a:p>
          <a:p>
            <a:pPr marL="285750" indent="-285750">
              <a:buFont typeface="Arial"/>
              <a:buChar char="•"/>
            </a:pPr>
            <a:endParaRPr lang="en-US">
              <a:ea typeface="Calibri"/>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EFEE9004-FEE7-4A3A-A5EE-CCBC60F6F558}" type="slidenum">
              <a:rPr lang="en-US"/>
              <a:t>15</a:t>
            </a:fld>
            <a:endParaRPr lang="en-US"/>
          </a:p>
        </p:txBody>
      </p:sp>
    </p:spTree>
    <p:extLst>
      <p:ext uri="{BB962C8B-B14F-4D97-AF65-F5344CB8AC3E}">
        <p14:creationId xmlns:p14="http://schemas.microsoft.com/office/powerpoint/2010/main" val="3573720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Ensure each member has a copy of the Article II exercise worksheet. The Article II worksheet can be found at the end of the facilitator guide. </a:t>
            </a:r>
          </a:p>
          <a:p>
            <a:endParaRPr lang="en-US" i="1">
              <a:ea typeface="Calibri"/>
              <a:cs typeface="Calibri"/>
            </a:endParaRPr>
          </a:p>
          <a:p>
            <a:r>
              <a:rPr lang="en-US" i="1"/>
              <a:t>We are now going to spend some time  thinking of high quality, unaffiliated women on our campus that live out  Delta Gamma’s values in every interaction. To do this you will begin by  reflecting on how you as an individual live out Delta Gamma values. We  are going to take the next five minutes to complete the first column of the  worksheet.</a:t>
            </a:r>
          </a:p>
          <a:p>
            <a:endParaRPr lang="en-US" i="1">
              <a:cs typeface="Calibri"/>
            </a:endParaRPr>
          </a:p>
          <a:p>
            <a:r>
              <a:rPr lang="en-US"/>
              <a:t>After all members have completed the first column, ask a few folks to share out how they exhibit one or more of the values outlined in Article II. Thank the members for sharing! </a:t>
            </a:r>
          </a:p>
          <a:p>
            <a:endParaRPr lang="en-US">
              <a:cs typeface="Calibri"/>
            </a:endParaRPr>
          </a:p>
          <a:p>
            <a:r>
              <a:rPr lang="en-US"/>
              <a:t>Let members know that we are now going to move on to the second column and begin to think about a sister in our chapter that we believe truly embodies the various aspects of Article II. Give participants five minutes to complete the second column of the worksheet. </a:t>
            </a:r>
          </a:p>
          <a:p>
            <a:endParaRPr lang="en-US">
              <a:cs typeface="Calibri" panose="020F0502020204030204"/>
            </a:endParaRPr>
          </a:p>
          <a:p>
            <a:r>
              <a:rPr lang="en-US"/>
              <a:t>While members are completing the worksheet, pass out four post-it notes  to each person. </a:t>
            </a:r>
            <a:endParaRPr lang="en-US">
              <a:cs typeface="Calibri" panose="020F0502020204030204"/>
            </a:endParaRPr>
          </a:p>
          <a:p>
            <a:endParaRPr lang="en-US"/>
          </a:p>
          <a:p>
            <a:r>
              <a:rPr lang="en-US"/>
              <a:t>After all members have identified sisters that embody the aspects of Article II ask each person to write down the names of the sisters they referenced on four of the post-it notes they were just given, one for each value. Once each member has completed the task, turn their attention to the large flip chart paper hung around the room. Ask the members to go and place the post-it notes with the sister’s name on the corresponding large paper. EVC should participate and make every effort to ensure every member’s name is listed at least once. To avoid the possibility a member being left out, EVC can complete the activity by having every member write their own name on a post-it note  and leave it in a central location in the room. Members would then grab a  post-it note that doesn’t have their name listed on it and place it on the  sheet with the value they most see that member demonstrate.</a:t>
            </a:r>
            <a:endParaRPr lang="en-US">
              <a:cs typeface="Calibri" panose="020F0502020204030204"/>
            </a:endParaRPr>
          </a:p>
          <a:p>
            <a:endParaRPr lang="en-US"/>
          </a:p>
          <a:p>
            <a:r>
              <a:rPr lang="en-US"/>
              <a:t>When all participants return to their seats, go around and read off a few names from each of the large sheets.  </a:t>
            </a:r>
            <a:endParaRPr lang="en-US">
              <a:cs typeface="Calibri"/>
            </a:endParaRPr>
          </a:p>
          <a:p>
            <a:endParaRPr lang="en-US"/>
          </a:p>
          <a:p>
            <a:r>
              <a:rPr lang="en-US"/>
              <a:t>Share the following message: </a:t>
            </a:r>
            <a:r>
              <a:rPr lang="en-US" i="1"/>
              <a:t>It is clear our chapter is filled with so many  amazing women that exhibit Delta Gamma values in all aspects of life!  The last part of the worksheet will give us space to identify unaffiliated  women on campus who would be a great addition to our chapter.  Continuous recruitment allows us the opportunity to seek out potential  members that we would love to have in our chapter but couldn’t, or chose  not to, participate in primary recruitment. </a:t>
            </a:r>
            <a:endParaRPr lang="en-US"/>
          </a:p>
          <a:p>
            <a:endParaRPr lang="en-US" i="1">
              <a:cs typeface="Calibri"/>
            </a:endParaRPr>
          </a:p>
        </p:txBody>
      </p:sp>
      <p:sp>
        <p:nvSpPr>
          <p:cNvPr id="4" name="Slide Number Placeholder 3"/>
          <p:cNvSpPr>
            <a:spLocks noGrp="1"/>
          </p:cNvSpPr>
          <p:nvPr>
            <p:ph type="sldNum" sz="quarter" idx="5"/>
          </p:nvPr>
        </p:nvSpPr>
        <p:spPr/>
        <p:txBody>
          <a:bodyPr/>
          <a:lstStyle/>
          <a:p>
            <a:fld id="{EFEE9004-FEE7-4A3A-A5EE-CCBC60F6F558}" type="slidenum">
              <a:rPr lang="en-US"/>
              <a:t>16</a:t>
            </a:fld>
            <a:endParaRPr lang="en-US"/>
          </a:p>
        </p:txBody>
      </p:sp>
    </p:spTree>
    <p:extLst>
      <p:ext uri="{BB962C8B-B14F-4D97-AF65-F5344CB8AC3E}">
        <p14:creationId xmlns:p14="http://schemas.microsoft.com/office/powerpoint/2010/main" val="24305309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Prior to completing the last column of the Article II worksheet, share that as a chapter you will be brainstorming all the avenues potential members can be found. Let participants know that the larger your chapter’s names list becomes, the more successful your chapter will become! Because not everyone who we list will be interested in joining, but this list allows Delta Gamma an opportunity to connect with each of these PNMs. </a:t>
            </a:r>
          </a:p>
          <a:p>
            <a:endParaRPr lang="en-US"/>
          </a:p>
          <a:p>
            <a:r>
              <a:rPr lang="en-US"/>
              <a:t>Ask the following question: </a:t>
            </a:r>
            <a:r>
              <a:rPr lang="en-US" i="1"/>
              <a:t>Where can we find unaffiliated women on our campus? </a:t>
            </a:r>
            <a:endParaRPr lang="en-US">
              <a:cs typeface="Calibri" panose="020F0502020204030204"/>
            </a:endParaRPr>
          </a:p>
          <a:p>
            <a:endParaRPr lang="en-US" i="1">
              <a:cs typeface="Calibri"/>
            </a:endParaRPr>
          </a:p>
          <a:p>
            <a:r>
              <a:rPr lang="en-US"/>
              <a:t>Record all responses on a large flip chart sheet. </a:t>
            </a:r>
            <a:endParaRPr lang="en-US">
              <a:cs typeface="Calibri"/>
            </a:endParaRPr>
          </a:p>
          <a:p>
            <a:r>
              <a:rPr lang="en-US"/>
              <a:t>If not mentioned by the chapter, share the following groups of people to  be added to the list: </a:t>
            </a:r>
            <a:endParaRPr lang="en-US">
              <a:cs typeface="Calibri"/>
            </a:endParaRPr>
          </a:p>
          <a:p>
            <a:r>
              <a:rPr lang="en-US"/>
              <a:t>• </a:t>
            </a:r>
            <a:r>
              <a:rPr lang="en-US" i="1"/>
              <a:t>In classes (current or past terms) </a:t>
            </a:r>
            <a:endParaRPr lang="en-US"/>
          </a:p>
          <a:p>
            <a:r>
              <a:rPr lang="en-US"/>
              <a:t>• </a:t>
            </a:r>
            <a:r>
              <a:rPr lang="en-US" i="1"/>
              <a:t>Rosters of other clubs and organizations </a:t>
            </a:r>
            <a:endParaRPr lang="en-US"/>
          </a:p>
          <a:p>
            <a:r>
              <a:rPr lang="en-US"/>
              <a:t>• </a:t>
            </a:r>
            <a:r>
              <a:rPr lang="en-US" i="1"/>
              <a:t>Women you see in the library or computer lab </a:t>
            </a:r>
            <a:endParaRPr lang="en-US"/>
          </a:p>
          <a:p>
            <a:r>
              <a:rPr lang="en-US"/>
              <a:t>• </a:t>
            </a:r>
            <a:r>
              <a:rPr lang="en-US" i="1"/>
              <a:t>International students </a:t>
            </a:r>
            <a:endParaRPr lang="en-US"/>
          </a:p>
          <a:p>
            <a:r>
              <a:rPr lang="en-US"/>
              <a:t>• </a:t>
            </a:r>
            <a:r>
              <a:rPr lang="en-US" i="1"/>
              <a:t>ROTC cadets </a:t>
            </a:r>
            <a:endParaRPr lang="en-US"/>
          </a:p>
          <a:p>
            <a:r>
              <a:rPr lang="en-US"/>
              <a:t>• </a:t>
            </a:r>
            <a:r>
              <a:rPr lang="en-US" i="1"/>
              <a:t>Your friend’s friends </a:t>
            </a:r>
            <a:endParaRPr lang="en-US"/>
          </a:p>
          <a:p>
            <a:r>
              <a:rPr lang="en-US"/>
              <a:t>• </a:t>
            </a:r>
            <a:r>
              <a:rPr lang="en-US" i="1"/>
              <a:t>Unaffiliated upperclassmen </a:t>
            </a:r>
            <a:endParaRPr lang="en-US"/>
          </a:p>
          <a:p>
            <a:r>
              <a:rPr lang="en-US"/>
              <a:t>• </a:t>
            </a:r>
            <a:r>
              <a:rPr lang="en-US" i="1"/>
              <a:t>Rosters for sports teams </a:t>
            </a:r>
            <a:endParaRPr lang="en-US"/>
          </a:p>
          <a:p>
            <a:br>
              <a:rPr lang="en-US"/>
            </a:br>
            <a:br>
              <a:rPr lang="en-US"/>
            </a:br>
            <a:endParaRPr lang="en-US"/>
          </a:p>
        </p:txBody>
      </p:sp>
      <p:sp>
        <p:nvSpPr>
          <p:cNvPr id="4" name="Slide Number Placeholder 3"/>
          <p:cNvSpPr>
            <a:spLocks noGrp="1"/>
          </p:cNvSpPr>
          <p:nvPr>
            <p:ph type="sldNum" sz="quarter" idx="5"/>
          </p:nvPr>
        </p:nvSpPr>
        <p:spPr/>
        <p:txBody>
          <a:bodyPr/>
          <a:lstStyle/>
          <a:p>
            <a:fld id="{EFEE9004-FEE7-4A3A-A5EE-CCBC60F6F558}" type="slidenum">
              <a:rPr lang="en-US"/>
              <a:t>17</a:t>
            </a:fld>
            <a:endParaRPr lang="en-US"/>
          </a:p>
        </p:txBody>
      </p:sp>
    </p:spTree>
    <p:extLst>
      <p:ext uri="{BB962C8B-B14F-4D97-AF65-F5344CB8AC3E}">
        <p14:creationId xmlns:p14="http://schemas.microsoft.com/office/powerpoint/2010/main" val="13187505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After you feel the list above is comprehensive, allow members time to  complete the last column of the worksheet and identify unaffiliated  women who exhibit Delta Gamma’s values. </a:t>
            </a:r>
            <a:endParaRPr lang="en-US">
              <a:cs typeface="Calibri" panose="020F0502020204030204"/>
            </a:endParaRPr>
          </a:p>
          <a:p>
            <a:endParaRPr lang="en-US"/>
          </a:p>
          <a:p>
            <a:r>
              <a:rPr lang="en-US"/>
              <a:t>Once the members have completed the worksheet ask them to complete an online form where EVC can collect this information to enhance the Delta Gamma names list. This can be an optional opportunity to take attendance for the RPW as well. </a:t>
            </a:r>
            <a:br>
              <a:rPr lang="en-US">
                <a:cs typeface="+mn-lt"/>
              </a:rPr>
            </a:br>
            <a:br>
              <a:rPr lang="en-US">
                <a:cs typeface="+mn-lt"/>
              </a:rPr>
            </a:br>
            <a:endParaRPr lang="en-US">
              <a:cs typeface="Calibri"/>
            </a:endParaRPr>
          </a:p>
        </p:txBody>
      </p:sp>
      <p:sp>
        <p:nvSpPr>
          <p:cNvPr id="4" name="Slide Number Placeholder 3"/>
          <p:cNvSpPr>
            <a:spLocks noGrp="1"/>
          </p:cNvSpPr>
          <p:nvPr>
            <p:ph type="sldNum" sz="quarter" idx="5"/>
          </p:nvPr>
        </p:nvSpPr>
        <p:spPr/>
        <p:txBody>
          <a:bodyPr/>
          <a:lstStyle/>
          <a:p>
            <a:fld id="{EFEE9004-FEE7-4A3A-A5EE-CCBC60F6F558}" type="slidenum">
              <a:rPr lang="en-US"/>
              <a:t>18</a:t>
            </a:fld>
            <a:endParaRPr lang="en-US"/>
          </a:p>
        </p:txBody>
      </p:sp>
    </p:spTree>
    <p:extLst>
      <p:ext uri="{BB962C8B-B14F-4D97-AF65-F5344CB8AC3E}">
        <p14:creationId xmlns:p14="http://schemas.microsoft.com/office/powerpoint/2010/main" val="35849024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Briefly review the COB schedule and activities with the members. </a:t>
            </a:r>
          </a:p>
          <a:p>
            <a:r>
              <a:rPr lang="en-US"/>
              <a:t>• Provide time for the members to reach out to the unaffiliated women  they identified on their worksheet to invite them to the upcoming  events. (Have them reach out to a specific person on EVC if they are interested as well as have a form for EVC to see who was invited. </a:t>
            </a:r>
            <a:endParaRPr lang="en-US">
              <a:cs typeface="Calibri"/>
            </a:endParaRPr>
          </a:p>
          <a:p>
            <a:r>
              <a:rPr lang="en-US"/>
              <a:t>o If some members are hesitant or uncomfortable reaching out, ask a few members who are comfortable to share their tactic and how they approach showcasing this opportunity with unaffiliated women.  </a:t>
            </a:r>
            <a:endParaRPr lang="en-US">
              <a:cs typeface="Calibri"/>
            </a:endParaRPr>
          </a:p>
          <a:p>
            <a:r>
              <a:rPr lang="en-US"/>
              <a:t>• Hear a short testimonial from a member who joined through the COB  process </a:t>
            </a:r>
          </a:p>
        </p:txBody>
      </p:sp>
      <p:sp>
        <p:nvSpPr>
          <p:cNvPr id="4" name="Slide Number Placeholder 3"/>
          <p:cNvSpPr>
            <a:spLocks noGrp="1"/>
          </p:cNvSpPr>
          <p:nvPr>
            <p:ph type="sldNum" sz="quarter" idx="5"/>
          </p:nvPr>
        </p:nvSpPr>
        <p:spPr/>
        <p:txBody>
          <a:bodyPr/>
          <a:lstStyle/>
          <a:p>
            <a:fld id="{EFEE9004-FEE7-4A3A-A5EE-CCBC60F6F558}" type="slidenum">
              <a:rPr lang="en-US"/>
              <a:t>19</a:t>
            </a:fld>
            <a:endParaRPr lang="en-US"/>
          </a:p>
        </p:txBody>
      </p:sp>
    </p:spTree>
    <p:extLst>
      <p:ext uri="{BB962C8B-B14F-4D97-AF65-F5344CB8AC3E}">
        <p14:creationId xmlns:p14="http://schemas.microsoft.com/office/powerpoint/2010/main" val="1833902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ea typeface="Calibri"/>
                <a:cs typeface="Calibri"/>
              </a:rPr>
              <a:t>Here are some expectations for each member to make the RPW more efficient and effective. Can we have a volunteer read one of the expectations out loud ? </a:t>
            </a:r>
            <a:r>
              <a:rPr lang="en-US">
                <a:ea typeface="Calibri"/>
                <a:cs typeface="Calibri"/>
              </a:rPr>
              <a:t>After a volunteer reads one of the expectations, have a facilitator expand on that one section with the below information. Once a facilitator is done explaining that one bullet point, ask for another volunteer to read the next expectation and have a facilitator expand on that new bullet point. Repeat this until all expectations have been shared and explained. </a:t>
            </a:r>
            <a:endParaRPr lang="en-US" i="1">
              <a:ea typeface="Calibri"/>
              <a:cs typeface="Calibri"/>
            </a:endParaRPr>
          </a:p>
          <a:p>
            <a:pPr marL="171450" indent="-171450">
              <a:buFont typeface="Calibri"/>
              <a:buChar char="-"/>
            </a:pPr>
            <a:r>
              <a:rPr lang="en-US">
                <a:ea typeface="Calibri"/>
                <a:cs typeface="Calibri"/>
              </a:rPr>
              <a:t>Listen Respectfully and Intentionally </a:t>
            </a:r>
          </a:p>
          <a:p>
            <a:pPr marL="628650" lvl="1" indent="-171450">
              <a:buFont typeface="Calibri"/>
              <a:buChar char="-"/>
            </a:pPr>
            <a:r>
              <a:rPr lang="en-US" i="1">
                <a:ea typeface="Calibri"/>
                <a:cs typeface="Calibri"/>
              </a:rPr>
              <a:t>There will be a lot of discussions and group work as well as PowerPoint slides, so please listen respectfully and do not hold side conversations. </a:t>
            </a:r>
            <a:endParaRPr lang="en-US">
              <a:ea typeface="Calibri" panose="020F0502020204030204"/>
              <a:cs typeface="Calibri" panose="020F0502020204030204"/>
            </a:endParaRPr>
          </a:p>
          <a:p>
            <a:pPr marL="171450" indent="-171450">
              <a:buFont typeface="Calibri"/>
              <a:buChar char="-"/>
            </a:pPr>
            <a:r>
              <a:rPr lang="en-US">
                <a:ea typeface="Calibri" panose="020F0502020204030204"/>
                <a:cs typeface="Calibri" panose="020F0502020204030204"/>
              </a:rPr>
              <a:t>Ask questions</a:t>
            </a:r>
          </a:p>
          <a:p>
            <a:pPr marL="628650" lvl="1" indent="-171450">
              <a:buFont typeface="Calibri"/>
              <a:buChar char="-"/>
            </a:pPr>
            <a:r>
              <a:rPr lang="en-US" i="1">
                <a:ea typeface="Calibri"/>
                <a:cs typeface="Calibri"/>
              </a:rPr>
              <a:t>This is not an evaluation time, this is a learning and practice time. If you are confused or need clarification, ask questions! We want you to feel confident in the material!</a:t>
            </a:r>
            <a:endParaRPr lang="en-US">
              <a:ea typeface="Calibri" panose="020F0502020204030204"/>
              <a:cs typeface="Calibri" panose="020F0502020204030204"/>
            </a:endParaRPr>
          </a:p>
          <a:p>
            <a:pPr marL="171450" indent="-171450">
              <a:buFont typeface="Calibri"/>
              <a:buChar char="-"/>
            </a:pPr>
            <a:r>
              <a:rPr lang="en-US">
                <a:ea typeface="Calibri" panose="020F0502020204030204"/>
                <a:cs typeface="Calibri" panose="020F0502020204030204"/>
              </a:rPr>
              <a:t>Be respectful and participate </a:t>
            </a:r>
          </a:p>
          <a:p>
            <a:pPr marL="628650" lvl="1" indent="-171450">
              <a:buFont typeface="Calibri"/>
              <a:buChar char="-"/>
            </a:pPr>
            <a:r>
              <a:rPr lang="en-US" i="1">
                <a:ea typeface="Calibri"/>
                <a:cs typeface="Calibri"/>
              </a:rPr>
              <a:t>We will be asking questions and wanting member participation. Raise your hand and be quiet so the whole chapter can hear each chapter members' answers. </a:t>
            </a:r>
            <a:endParaRPr lang="en-US">
              <a:ea typeface="Calibri" panose="020F0502020204030204"/>
              <a:cs typeface="Calibri" panose="020F0502020204030204"/>
            </a:endParaRPr>
          </a:p>
          <a:p>
            <a:pPr marL="171450" indent="-171450">
              <a:buFont typeface="Calibri"/>
              <a:buChar char="-"/>
            </a:pPr>
            <a:r>
              <a:rPr lang="en-US">
                <a:ea typeface="Calibri" panose="020F0502020204030204"/>
                <a:cs typeface="Calibri" panose="020F0502020204030204"/>
              </a:rPr>
              <a:t>This is a space for you to add any chapter specific expectations. We suggest doing something along the lines of your watch word.</a:t>
            </a:r>
          </a:p>
          <a:p>
            <a:pPr marL="171450" indent="-171450">
              <a:buFont typeface="Calibri"/>
              <a:buChar char="-"/>
            </a:pPr>
            <a:endParaRPr lang="en-US" i="1">
              <a:ea typeface="Calibri"/>
              <a:cs typeface="Calibri"/>
            </a:endParaRPr>
          </a:p>
          <a:p>
            <a:r>
              <a:rPr lang="en-US">
                <a:ea typeface="Calibri"/>
                <a:cs typeface="Calibri"/>
              </a:rPr>
              <a:t>Facilitator Note: Please wait at least 45 seconds after you ask questions before you answer the question. Many people need time to digest and think about the question before answering it, so waiting will prompt more to discover their answer and want to answer. </a:t>
            </a:r>
          </a:p>
        </p:txBody>
      </p:sp>
      <p:sp>
        <p:nvSpPr>
          <p:cNvPr id="4" name="Slide Number Placeholder 3"/>
          <p:cNvSpPr>
            <a:spLocks noGrp="1"/>
          </p:cNvSpPr>
          <p:nvPr>
            <p:ph type="sldNum" sz="quarter" idx="5"/>
          </p:nvPr>
        </p:nvSpPr>
        <p:spPr/>
        <p:txBody>
          <a:bodyPr/>
          <a:lstStyle/>
          <a:p>
            <a:fld id="{EFEE9004-FEE7-4A3A-A5EE-CCBC60F6F558}" type="slidenum">
              <a:t>2</a:t>
            </a:fld>
            <a:endParaRPr lang="en-US"/>
          </a:p>
        </p:txBody>
      </p:sp>
    </p:spTree>
    <p:extLst>
      <p:ext uri="{BB962C8B-B14F-4D97-AF65-F5344CB8AC3E}">
        <p14:creationId xmlns:p14="http://schemas.microsoft.com/office/powerpoint/2010/main" val="25050291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Hear a short testimonial from a member who joined through the COB  process </a:t>
            </a:r>
          </a:p>
          <a:p>
            <a:r>
              <a:rPr lang="en-US"/>
              <a:t>• Brainstorm the following items with the chapter (could be done in  small groups): </a:t>
            </a:r>
            <a:endParaRPr lang="en-US">
              <a:cs typeface="Calibri"/>
            </a:endParaRPr>
          </a:p>
          <a:p>
            <a:r>
              <a:rPr lang="en-US"/>
              <a:t>o What opportunities do we have to share our chapter’s values  and the opportunities of membership in Delta Gamma with  the women on our Names List throughout the year? </a:t>
            </a:r>
          </a:p>
          <a:p>
            <a:r>
              <a:rPr lang="en-US"/>
              <a:t>Even though our chapter is not actively taking additional  members through COB, what opportunities do we have to  share the benefits of membership in a Greek Organization on our campus? How can we encourage the women on our names list to consider joining the Greek community?</a:t>
            </a:r>
            <a:endParaRPr lang="en-US">
              <a:cs typeface="Calibri"/>
            </a:endParaRPr>
          </a:p>
          <a:p>
            <a:br>
              <a:rPr lang="en-US"/>
            </a:br>
            <a:br>
              <a:rPr lang="en-US"/>
            </a:br>
            <a:endParaRPr lang="en-US"/>
          </a:p>
          <a:p>
            <a:pPr algn="ctr"/>
            <a:endParaRPr lang="en-US">
              <a:cs typeface="Calibri"/>
            </a:endParaRPr>
          </a:p>
          <a:p>
            <a:br>
              <a:rPr lang="en-US"/>
            </a:br>
            <a:br>
              <a:rPr lang="en-US"/>
            </a:br>
            <a:endParaRPr lang="en-US"/>
          </a:p>
        </p:txBody>
      </p:sp>
      <p:sp>
        <p:nvSpPr>
          <p:cNvPr id="4" name="Slide Number Placeholder 3"/>
          <p:cNvSpPr>
            <a:spLocks noGrp="1"/>
          </p:cNvSpPr>
          <p:nvPr>
            <p:ph type="sldNum" sz="quarter" idx="5"/>
          </p:nvPr>
        </p:nvSpPr>
        <p:spPr/>
        <p:txBody>
          <a:bodyPr/>
          <a:lstStyle/>
          <a:p>
            <a:fld id="{EFEE9004-FEE7-4A3A-A5EE-CCBC60F6F558}" type="slidenum">
              <a:rPr lang="en-US"/>
              <a:t>20</a:t>
            </a:fld>
            <a:endParaRPr lang="en-US"/>
          </a:p>
        </p:txBody>
      </p:sp>
    </p:spTree>
    <p:extLst>
      <p:ext uri="{BB962C8B-B14F-4D97-AF65-F5344CB8AC3E}">
        <p14:creationId xmlns:p14="http://schemas.microsoft.com/office/powerpoint/2010/main" val="5698385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Choose Your Next Section–Either </a:t>
            </a:r>
            <a:r>
              <a:rPr lang="en-US" b="1"/>
              <a:t>Retention Goal Setting </a:t>
            </a:r>
            <a:r>
              <a:rPr lang="en-US" u="sng"/>
              <a:t>OR </a:t>
            </a:r>
            <a:r>
              <a:rPr lang="en-US" b="1"/>
              <a:t>Why Retention Matters</a:t>
            </a:r>
            <a:endParaRPr lang="en-US"/>
          </a:p>
          <a:p>
            <a:r>
              <a:rPr lang="en-US"/>
              <a:t>Depending on which section EVC wants to cover, you can “hide” the slides of the activities you do not want to cover. To hide slides, left click the slides you do not want to show and select “hide slide”. Those slides will not show on the presentation. We recommend hiding this slide in your presentation as well. </a:t>
            </a:r>
            <a:endParaRPr lang="en-US">
              <a:cs typeface="Calibri"/>
            </a:endParaRPr>
          </a:p>
          <a:p>
            <a:endParaRPr lang="en-US" i="1">
              <a:ea typeface="Calibri"/>
              <a:cs typeface="Calibri"/>
            </a:endParaRPr>
          </a:p>
        </p:txBody>
      </p:sp>
      <p:sp>
        <p:nvSpPr>
          <p:cNvPr id="4" name="Slide Number Placeholder 3"/>
          <p:cNvSpPr>
            <a:spLocks noGrp="1"/>
          </p:cNvSpPr>
          <p:nvPr>
            <p:ph type="sldNum" sz="quarter" idx="5"/>
          </p:nvPr>
        </p:nvSpPr>
        <p:spPr/>
        <p:txBody>
          <a:bodyPr/>
          <a:lstStyle/>
          <a:p>
            <a:fld id="{EFEE9004-FEE7-4A3A-A5EE-CCBC60F6F558}" type="slidenum">
              <a:t>21</a:t>
            </a:fld>
            <a:endParaRPr lang="en-US"/>
          </a:p>
        </p:txBody>
      </p:sp>
    </p:spTree>
    <p:extLst>
      <p:ext uri="{BB962C8B-B14F-4D97-AF65-F5344CB8AC3E}">
        <p14:creationId xmlns:p14="http://schemas.microsoft.com/office/powerpoint/2010/main" val="12899873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a:t>We are going to have our Retention Committee lead us through some retention goal-building. </a:t>
            </a:r>
          </a:p>
          <a:p>
            <a:pPr marL="628650" lvl="1" indent="-171450">
              <a:buFont typeface="Arial"/>
              <a:buChar char="•"/>
            </a:pPr>
            <a:r>
              <a:rPr lang="en-US"/>
              <a:t>Retention Committee: today we are going to focus on what we can do as a chapter to ensure members are feeling valued and have a good experience in our chapter. Can anyone tell me what the Retention Committee does? (have 2-4 answers)</a:t>
            </a:r>
            <a:endParaRPr lang="en-US">
              <a:cs typeface="Calibri"/>
            </a:endParaRPr>
          </a:p>
          <a:p>
            <a:pPr marL="628650" lvl="1" indent="-171450">
              <a:buFont typeface="Arial"/>
              <a:buChar char="•"/>
            </a:pPr>
            <a:r>
              <a:rPr lang="en-US"/>
              <a:t>If not mentioned, please say: The Retention Committee was created to assess current chapter climates and lead the chapter to a successful realization of its retention goals. We determine which actions need to be taken to ensure members feel seen and valued by the chapter and its officers. The Retention committee is comprised of Honor Board Member-at-large, director of DG Dialogues, director of scholarship, director of new members, and a director of continuous recruitment. </a:t>
            </a:r>
            <a:endParaRPr lang="en-US">
              <a:cs typeface="Calibri"/>
            </a:endParaRPr>
          </a:p>
          <a:p>
            <a:pPr marL="628650" lvl="1" indent="-171450">
              <a:buFont typeface="Arial"/>
              <a:buChar char="•"/>
            </a:pPr>
            <a:endParaRPr lang="en-US">
              <a:cs typeface="Calibri"/>
            </a:endParaRPr>
          </a:p>
          <a:p>
            <a:pPr marL="628650" lvl="1" indent="-171450">
              <a:buFont typeface="Arial"/>
              <a:buChar char="•"/>
            </a:pPr>
            <a:endParaRPr lang="en-US">
              <a:cs typeface="Calibri"/>
            </a:endParaRPr>
          </a:p>
        </p:txBody>
      </p:sp>
      <p:sp>
        <p:nvSpPr>
          <p:cNvPr id="4" name="Slide Number Placeholder 3"/>
          <p:cNvSpPr>
            <a:spLocks noGrp="1"/>
          </p:cNvSpPr>
          <p:nvPr>
            <p:ph type="sldNum" sz="quarter" idx="5"/>
          </p:nvPr>
        </p:nvSpPr>
        <p:spPr/>
        <p:txBody>
          <a:bodyPr/>
          <a:lstStyle/>
          <a:p>
            <a:fld id="{EFEE9004-FEE7-4A3A-A5EE-CCBC60F6F558}" type="slidenum">
              <a:rPr lang="en-US"/>
              <a:t>22</a:t>
            </a:fld>
            <a:endParaRPr lang="en-US"/>
          </a:p>
        </p:txBody>
      </p:sp>
    </p:spTree>
    <p:extLst>
      <p:ext uri="{BB962C8B-B14F-4D97-AF65-F5344CB8AC3E}">
        <p14:creationId xmlns:p14="http://schemas.microsoft.com/office/powerpoint/2010/main" val="42848297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are going to build some SMART Goals together to keep all of us members accountable. Does anyone know what SMART stands for? (see if anyone knows and if they don’t let them know it stands for: Specific, Measurable, Achievable, Relevant, Time-based).</a:t>
            </a:r>
          </a:p>
          <a:p>
            <a:endParaRPr lang="en-US"/>
          </a:p>
          <a:p>
            <a:pPr>
              <a:buFont typeface="Arial"/>
              <a:buChar char="•"/>
            </a:pPr>
            <a:r>
              <a:rPr lang="en-US"/>
              <a:t>Lets focus on what the chapter does well, What do you think the chapter excels at? (get 4-5 answers and write it down)</a:t>
            </a:r>
            <a:endParaRPr lang="en-US">
              <a:cs typeface="Calibri"/>
            </a:endParaRPr>
          </a:p>
          <a:p>
            <a:pPr>
              <a:buFont typeface="Arial"/>
              <a:buChar char="•"/>
            </a:pPr>
            <a:r>
              <a:rPr lang="en-US"/>
              <a:t>Great! Now, what do you think we as a chapter could do better? (make it specific examples and we are looking for 3-4. It can’t be like, recruitment, or retention, it should be more like, we have the same people coming to Sisterhood Events or we are not scheduling time to meet new people).</a:t>
            </a:r>
            <a:endParaRPr lang="en-US">
              <a:cs typeface="Calibri"/>
            </a:endParaRPr>
          </a:p>
          <a:p>
            <a:pPr>
              <a:buFont typeface="Arial"/>
              <a:buChar char="•"/>
            </a:pPr>
            <a:r>
              <a:rPr lang="en-US"/>
              <a:t>Based off those suggestions and using the provided slide and/or flipchart/paper. Start filling out the columns of SMART to create a goal that the chapter agrees on. </a:t>
            </a:r>
          </a:p>
          <a:p>
            <a:pPr>
              <a:buFont typeface="Arial"/>
              <a:buChar char="•"/>
            </a:pPr>
            <a:endParaRPr lang="en-US"/>
          </a:p>
          <a:p>
            <a:pPr>
              <a:buFont typeface="Arial"/>
              <a:buChar char="•"/>
            </a:pPr>
            <a:r>
              <a:rPr lang="en-US"/>
              <a:t>Once this is complete, tell the chapter, “Thank you all so much for engaging and creating these incredible goals. We will place them on the chapter slides to ensure they are a priority and we are holding each other accountable. We look forward to working with you all this year! </a:t>
            </a:r>
            <a:endParaRPr lang="en-US">
              <a:cs typeface="Calibri"/>
            </a:endParaRPr>
          </a:p>
          <a:p>
            <a:pPr marL="628650" lvl="1" indent="-171450">
              <a:buFont typeface="Arial"/>
              <a:buChar char="•"/>
            </a:pPr>
            <a:endParaRPr lang="en-US">
              <a:cs typeface="Calibri"/>
            </a:endParaRPr>
          </a:p>
          <a:p>
            <a:endParaRPr lang="en-US" i="1">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EFEE9004-FEE7-4A3A-A5EE-CCBC60F6F558}" type="slidenum">
              <a:rPr lang="en-US"/>
              <a:t>23</a:t>
            </a:fld>
            <a:endParaRPr lang="en-US"/>
          </a:p>
        </p:txBody>
      </p:sp>
    </p:spTree>
    <p:extLst>
      <p:ext uri="{BB962C8B-B14F-4D97-AF65-F5344CB8AC3E}">
        <p14:creationId xmlns:p14="http://schemas.microsoft.com/office/powerpoint/2010/main" val="23821771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Share the following message: </a:t>
            </a:r>
            <a:r>
              <a:rPr lang="en-US" i="1"/>
              <a:t>It is often easy to get caught up in the  recruitment of new members and lose sight of intentionally retaining  members once they join our organization. In this workshop we are going  to be talking about the ways in which we as a chapter can ensure we are  doing our best to retain our sisters. </a:t>
            </a:r>
            <a:endParaRPr lang="en-US"/>
          </a:p>
          <a:p>
            <a:r>
              <a:rPr lang="en-US"/>
              <a:t>Ask members to turn to the person next to them and answer the  following questions: </a:t>
            </a:r>
            <a:r>
              <a:rPr lang="en-US" i="1"/>
              <a:t>Share a time you decided to walk away from  something you were once invested in. Why did you choose to make this  decision? </a:t>
            </a:r>
            <a:endParaRPr lang="en-US"/>
          </a:p>
          <a:p>
            <a:r>
              <a:rPr lang="en-US"/>
              <a:t>After a few minutes, ask a few pairs to share out what they discussed.  Summarize any themes that stood out or came up more than once. Let  members know that, as mentioned by the sisters in the room, there are  many reasons individuals may choose to resign their membership in Delta  Gamma. Today we are going to dive in to two main reasons: misaligned expectations and lack of connection.</a:t>
            </a:r>
            <a:endParaRPr lang="en-US">
              <a:cs typeface="Calibri"/>
            </a:endParaRPr>
          </a:p>
          <a:p>
            <a:endParaRPr lang="en-US">
              <a:cs typeface="Calibri"/>
            </a:endParaRPr>
          </a:p>
          <a:p>
            <a:r>
              <a:rPr lang="en-US"/>
              <a:t>Ask a few members to answer the follow question: </a:t>
            </a:r>
          </a:p>
          <a:p>
            <a:r>
              <a:rPr lang="en-US" i="1"/>
              <a:t>What do we as a chapter say we are all about during recruitment? </a:t>
            </a:r>
            <a:endParaRPr lang="en-US">
              <a:cs typeface="Calibri"/>
            </a:endParaRPr>
          </a:p>
          <a:p>
            <a:r>
              <a:rPr lang="en-US"/>
              <a:t>Answers may include philanthropy, service, scholarship, sisterhood, etc.  </a:t>
            </a:r>
            <a:endParaRPr lang="en-US">
              <a:cs typeface="Calibri"/>
            </a:endParaRPr>
          </a:p>
          <a:p>
            <a:r>
              <a:rPr lang="en-US"/>
              <a:t>Then ask the following question: </a:t>
            </a:r>
            <a:r>
              <a:rPr lang="en-US" i="1"/>
              <a:t>What are expectations of membership  that we ‘play down’ or not address as fully when talking to potential new members? </a:t>
            </a:r>
            <a:endParaRPr lang="en-US"/>
          </a:p>
          <a:p>
            <a:r>
              <a:rPr lang="en-US"/>
              <a:t>Answers may include attending chapter meetings, living in a chapter  facility, meeting grade expectations, attending other anchored events, etc. </a:t>
            </a:r>
            <a:endParaRPr lang="en-US">
              <a:cs typeface="Calibri"/>
            </a:endParaRPr>
          </a:p>
          <a:p>
            <a:endParaRPr lang="en-US">
              <a:cs typeface="Calibri"/>
            </a:endParaRPr>
          </a:p>
          <a:p>
            <a:r>
              <a:rPr lang="en-US"/>
              <a:t>Let participants know that for the next few minutes we are going to be  brainstorming the ways in which what we ‘sell’ does align with what  members end up receiving from our chapter AND how we can best make  clear all the expectations of membership during recruitment? Ask  participants to form small groups with the folks around them and  brainstorm those items. </a:t>
            </a:r>
            <a:endParaRPr lang="en-US">
              <a:cs typeface="Calibri" panose="020F0502020204030204"/>
            </a:endParaRPr>
          </a:p>
          <a:p>
            <a:r>
              <a:rPr lang="en-US"/>
              <a:t>After the small groups have finished brainstorming, ask for groups to  share out what they talked about. Once you feel like you have a  comprehensive list, move on to the next section</a:t>
            </a:r>
            <a:endParaRPr lang="en-US">
              <a:cs typeface="Calibri" panose="020F0502020204030204"/>
            </a:endParaRPr>
          </a:p>
          <a:p>
            <a:endParaRPr lang="en-US">
              <a:cs typeface="+mn-lt"/>
            </a:endParaRPr>
          </a:p>
          <a:p>
            <a:r>
              <a:rPr lang="en-US"/>
              <a:t>Share that now we are going to discuss another common reason people  choose to leave organizations, lack of connection. </a:t>
            </a:r>
            <a:endParaRPr lang="en-US">
              <a:cs typeface="Calibri" panose="020F0502020204030204"/>
            </a:endParaRPr>
          </a:p>
          <a:p>
            <a:r>
              <a:rPr lang="en-US"/>
              <a:t>Ask members to turn to the small group of folks around them and discuss  the following prompt: </a:t>
            </a:r>
            <a:r>
              <a:rPr lang="en-US" i="1"/>
              <a:t>When is a time you have felt true connection with a sister, or the chapter. Describe the situation. What specifically made you  feel a sense of connection and belonging? </a:t>
            </a:r>
            <a:endParaRPr lang="en-US"/>
          </a:p>
          <a:p>
            <a:endParaRPr lang="en-US" i="1"/>
          </a:p>
          <a:p>
            <a:r>
              <a:rPr lang="en-US"/>
              <a:t>After everyone has had a chance to share, ask groups to discuss the  following question: </a:t>
            </a:r>
          </a:p>
          <a:p>
            <a:r>
              <a:rPr lang="en-US" i="1"/>
              <a:t>Share a time you did not feel a sense of belonging or connection in the chapter. How did that make you feel? </a:t>
            </a:r>
            <a:endParaRPr lang="en-US">
              <a:cs typeface="Calibri"/>
            </a:endParaRPr>
          </a:p>
          <a:p>
            <a:r>
              <a:rPr lang="en-US"/>
              <a:t>Share the following message: </a:t>
            </a:r>
            <a:r>
              <a:rPr lang="en-US" i="1"/>
              <a:t>People join people. In order to ensure our  sisters are connecting with our chapter and feeling a true sense of  belonging, it is important we are intentional about creating and fostering those connection points with one another.</a:t>
            </a:r>
            <a:endParaRPr lang="en-US"/>
          </a:p>
          <a:p>
            <a:endParaRPr lang="en-US">
              <a:cs typeface="+mn-lt"/>
            </a:endParaRPr>
          </a:p>
          <a:p>
            <a:r>
              <a:rPr lang="en-US"/>
              <a:t>Conclude the workshop by debriefing with the following questions: </a:t>
            </a:r>
          </a:p>
          <a:p>
            <a:r>
              <a:rPr lang="en-US"/>
              <a:t>• What is one thing you, as an individual, can start doing today to increase member retention? </a:t>
            </a:r>
            <a:endParaRPr lang="en-US">
              <a:cs typeface="Calibri" panose="020F0502020204030204"/>
            </a:endParaRPr>
          </a:p>
          <a:p>
            <a:r>
              <a:rPr lang="en-US"/>
              <a:t>• What is one thing our chapter as whole can start doing to increase  member retention?</a:t>
            </a:r>
            <a:br>
              <a:rPr lang="en-US">
                <a:cs typeface="+mn-lt"/>
              </a:rPr>
            </a:br>
            <a:br>
              <a:rPr lang="en-US">
                <a:cs typeface="+mn-lt"/>
              </a:rPr>
            </a:b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EFEE9004-FEE7-4A3A-A5EE-CCBC60F6F558}" type="slidenum">
              <a:rPr lang="en-US"/>
              <a:t>24</a:t>
            </a:fld>
            <a:endParaRPr lang="en-US"/>
          </a:p>
        </p:txBody>
      </p:sp>
    </p:spTree>
    <p:extLst>
      <p:ext uri="{BB962C8B-B14F-4D97-AF65-F5344CB8AC3E}">
        <p14:creationId xmlns:p14="http://schemas.microsoft.com/office/powerpoint/2010/main" val="407312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a:t>We are going to do a quick exercise to ensure our understanding of recruitment etiquette and understanding our focuses. We are going to work on our focuses for this upcoming continuous recruitment and primary recruitment. New members, please contribute as well. We want to hear about your perspective as potential new members. </a:t>
            </a:r>
          </a:p>
          <a:p>
            <a:pPr marL="285750" indent="-285750">
              <a:buFont typeface="Arial"/>
              <a:buChar char="•"/>
            </a:pPr>
            <a:r>
              <a:rPr lang="en-US"/>
              <a:t>What do we think we did well during recruitment? What were you confident with in recruitment? Please break out into your small groups and fill out the first section in your worksheet. (Give them 5 minutes and then have each group share at least one strength and record them onto the slide or flipchart. </a:t>
            </a:r>
          </a:p>
          <a:p>
            <a:pPr marL="285750" indent="-285750">
              <a:buFont typeface="Arial"/>
              <a:buChar char="•"/>
            </a:pPr>
            <a:r>
              <a:rPr lang="en-US"/>
              <a:t>Next, please fill out the Opportunities section. What did we struggle with? What could have gone better in recruitment? (Give them 5 minutes and then have each group share at least one opportunity. </a:t>
            </a:r>
          </a:p>
          <a:p>
            <a:pPr marL="285750" indent="-285750">
              <a:buFont typeface="Arial"/>
              <a:buChar char="•"/>
            </a:pPr>
            <a:r>
              <a:rPr lang="en-US"/>
              <a:t>The next section is Practice. Based off the answers each group shared, what does your group think is the priority area to practice in? Take 2-3 minutes to discuss. (Have each group share)</a:t>
            </a:r>
          </a:p>
          <a:p>
            <a:pPr marL="285750" indent="-285750">
              <a:buFont typeface="Arial"/>
              <a:buChar char="•"/>
            </a:pPr>
            <a:r>
              <a:rPr lang="en-US"/>
              <a:t>Thank you all for the answers. Please fill out what our focus should be for the upcoming year in 5 words or shorter. (have them share with the group) Please put all of the present group members names on the worksheet and send them to the front. This is your attendance! </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EFEE9004-FEE7-4A3A-A5EE-CCBC60F6F558}" type="slidenum">
              <a:rPr lang="en-US"/>
              <a:t>25</a:t>
            </a:fld>
            <a:endParaRPr lang="en-US"/>
          </a:p>
        </p:txBody>
      </p:sp>
    </p:spTree>
    <p:extLst>
      <p:ext uri="{BB962C8B-B14F-4D97-AF65-F5344CB8AC3E}">
        <p14:creationId xmlns:p14="http://schemas.microsoft.com/office/powerpoint/2010/main" val="478676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ea typeface="Calibri"/>
                <a:cs typeface="Calibri"/>
              </a:rPr>
              <a:t>Let's discuss our agenda for our time together. First, we are going to talk about continuous recruitment. Then, we will talk about living Delta Gamma values which is important when we think about interacting with potential new members (PNMs). Then, we will do an activity to help build our names list. We will end our time with discussion about retention and then some reflection. </a:t>
            </a:r>
          </a:p>
        </p:txBody>
      </p:sp>
      <p:sp>
        <p:nvSpPr>
          <p:cNvPr id="4" name="Slide Number Placeholder 3"/>
          <p:cNvSpPr>
            <a:spLocks noGrp="1"/>
          </p:cNvSpPr>
          <p:nvPr>
            <p:ph type="sldNum" sz="quarter" idx="5"/>
          </p:nvPr>
        </p:nvSpPr>
        <p:spPr/>
        <p:txBody>
          <a:bodyPr/>
          <a:lstStyle/>
          <a:p>
            <a:fld id="{EFEE9004-FEE7-4A3A-A5EE-CCBC60F6F558}" type="slidenum">
              <a:rPr lang="en-US"/>
              <a:t>3</a:t>
            </a:fld>
            <a:endParaRPr lang="en-US"/>
          </a:p>
        </p:txBody>
      </p:sp>
    </p:spTree>
    <p:extLst>
      <p:ext uri="{BB962C8B-B14F-4D97-AF65-F5344CB8AC3E}">
        <p14:creationId xmlns:p14="http://schemas.microsoft.com/office/powerpoint/2010/main" val="41764733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Choose Your Next Section–Either </a:t>
            </a:r>
            <a:r>
              <a:rPr lang="en-US" b="1"/>
              <a:t>Continuous Recruitment </a:t>
            </a:r>
            <a:r>
              <a:rPr lang="en-US" u="sng"/>
              <a:t>OR </a:t>
            </a:r>
            <a:r>
              <a:rPr lang="en-US" b="1"/>
              <a:t>Fact or Fiction</a:t>
            </a:r>
            <a:endParaRPr lang="en-US"/>
          </a:p>
          <a:p>
            <a:r>
              <a:rPr lang="en-US"/>
              <a:t>Depending on which section EVC wants to cover, you can “hide” the slides of the activities you do not want to cover. To hide slides, left click the slides you do not want to show and select “hide slide”. Those slides will not show on the presentation. We recommend hiding this slide in your presentation as well. </a:t>
            </a:r>
            <a:endParaRPr lang="en-US">
              <a:cs typeface="Calibri"/>
            </a:endParaRPr>
          </a:p>
          <a:p>
            <a:endParaRPr lang="en-US" i="1">
              <a:ea typeface="Calibri"/>
              <a:cs typeface="Calibri"/>
            </a:endParaRPr>
          </a:p>
        </p:txBody>
      </p:sp>
      <p:sp>
        <p:nvSpPr>
          <p:cNvPr id="4" name="Slide Number Placeholder 3"/>
          <p:cNvSpPr>
            <a:spLocks noGrp="1"/>
          </p:cNvSpPr>
          <p:nvPr>
            <p:ph type="sldNum" sz="quarter" idx="5"/>
          </p:nvPr>
        </p:nvSpPr>
        <p:spPr/>
        <p:txBody>
          <a:bodyPr/>
          <a:lstStyle/>
          <a:p>
            <a:fld id="{EFEE9004-FEE7-4A3A-A5EE-CCBC60F6F558}" type="slidenum">
              <a:t>4</a:t>
            </a:fld>
            <a:endParaRPr lang="en-US"/>
          </a:p>
        </p:txBody>
      </p:sp>
    </p:spTree>
    <p:extLst>
      <p:ext uri="{BB962C8B-B14F-4D97-AF65-F5344CB8AC3E}">
        <p14:creationId xmlns:p14="http://schemas.microsoft.com/office/powerpoint/2010/main" val="262557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We are now going to spend some time talking about continuous recruitment. What do you think of when your hear the words "continuous recruitment"? H</a:t>
            </a:r>
            <a:r>
              <a:rPr lang="en-US"/>
              <a:t>ave 2-4 people answer this question and have a member of EVC write down their responses. Listen for answers like: year-round recruitment, non-primary recruitment time, efforts to make ourselves better, etc.</a:t>
            </a:r>
            <a:endParaRPr lang="en-US">
              <a:ea typeface="Calibri"/>
              <a:cs typeface="Calibri"/>
            </a:endParaRPr>
          </a:p>
          <a:p>
            <a:endParaRPr lang="en-US"/>
          </a:p>
          <a:p>
            <a:r>
              <a:rPr lang="en-US" i="1"/>
              <a:t>Now, who can tell me the difference between continuous recruitment and continuous open bidding (COB)? </a:t>
            </a:r>
            <a:r>
              <a:rPr lang="en-US"/>
              <a:t>Have 2-4 people answer this question and have a member of EVC write down their responses. Listen for answers like: continuous recruitment is about an overall strategy whereas COB is a specific moment in time, etc.</a:t>
            </a:r>
            <a:endParaRPr lang="en-US">
              <a:ea typeface="Calibri"/>
              <a:cs typeface="Calibri"/>
            </a:endParaRPr>
          </a:p>
          <a:p>
            <a:endParaRPr lang="en-US"/>
          </a:p>
          <a:p>
            <a:endParaRPr lang="en-US">
              <a:cs typeface="Calibri"/>
            </a:endParaRPr>
          </a:p>
        </p:txBody>
      </p:sp>
      <p:sp>
        <p:nvSpPr>
          <p:cNvPr id="4" name="Slide Number Placeholder 3"/>
          <p:cNvSpPr>
            <a:spLocks noGrp="1"/>
          </p:cNvSpPr>
          <p:nvPr>
            <p:ph type="sldNum" sz="quarter" idx="5"/>
          </p:nvPr>
        </p:nvSpPr>
        <p:spPr/>
        <p:txBody>
          <a:bodyPr/>
          <a:lstStyle/>
          <a:p>
            <a:fld id="{EFEE9004-FEE7-4A3A-A5EE-CCBC60F6F558}" type="slidenum">
              <a:rPr lang="en-US"/>
              <a:t>5</a:t>
            </a:fld>
            <a:endParaRPr lang="en-US"/>
          </a:p>
        </p:txBody>
      </p:sp>
    </p:spTree>
    <p:extLst>
      <p:ext uri="{BB962C8B-B14F-4D97-AF65-F5344CB8AC3E}">
        <p14:creationId xmlns:p14="http://schemas.microsoft.com/office/powerpoint/2010/main" val="2559784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Now we are going to go through an activity called Fact or Fiction. I will give you a sentence about continuous recruitment. Your job as members is to vote on whether you think the sentence is fact or fiction. </a:t>
            </a:r>
            <a:r>
              <a:rPr lang="en-US"/>
              <a:t>If you have enough room, assign one side to fact and the other to fiction and have members move to the side of the room they think the sentence is. If you do not have enough space, have members raise their hands using thumbs up/thumbs down or use the Kahoot created. </a:t>
            </a:r>
            <a:r>
              <a:rPr lang="en-US" i="1"/>
              <a:t>Can someone please read the sentence out loud?</a:t>
            </a:r>
            <a:r>
              <a:rPr lang="en-US"/>
              <a:t> </a:t>
            </a:r>
            <a:endParaRPr lang="en-US">
              <a:cs typeface="Calibri"/>
            </a:endParaRPr>
          </a:p>
          <a:p>
            <a:endParaRPr lang="en-US">
              <a:cs typeface="Calibri"/>
            </a:endParaRPr>
          </a:p>
          <a:p>
            <a:r>
              <a:rPr lang="en-US"/>
              <a:t>Allow a member to read the sentence out loud. Allow time for members to move around the room, raise their hands as a thumbs up/thumbs down, or answer in Kahoot. After everyone has had time to make their choice, tell participates that it was a </a:t>
            </a:r>
            <a:r>
              <a:rPr lang="en-US" b="1" i="1"/>
              <a:t>FACT. </a:t>
            </a:r>
          </a:p>
          <a:p>
            <a:endParaRPr lang="en-US" b="1" i="1">
              <a:cs typeface="Calibri"/>
            </a:endParaRPr>
          </a:p>
        </p:txBody>
      </p:sp>
      <p:sp>
        <p:nvSpPr>
          <p:cNvPr id="4" name="Slide Number Placeholder 3"/>
          <p:cNvSpPr>
            <a:spLocks noGrp="1"/>
          </p:cNvSpPr>
          <p:nvPr>
            <p:ph type="sldNum" sz="quarter" idx="5"/>
          </p:nvPr>
        </p:nvSpPr>
        <p:spPr/>
        <p:txBody>
          <a:bodyPr/>
          <a:lstStyle/>
          <a:p>
            <a:fld id="{EFEE9004-FEE7-4A3A-A5EE-CCBC60F6F558}" type="slidenum">
              <a:t>6</a:t>
            </a:fld>
            <a:endParaRPr lang="en-US"/>
          </a:p>
        </p:txBody>
      </p:sp>
    </p:spTree>
    <p:extLst>
      <p:ext uri="{BB962C8B-B14F-4D97-AF65-F5344CB8AC3E}">
        <p14:creationId xmlns:p14="http://schemas.microsoft.com/office/powerpoint/2010/main" val="2576863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Can someone please read the sentence out loud?</a:t>
            </a:r>
            <a:r>
              <a:rPr lang="en-US"/>
              <a:t> </a:t>
            </a:r>
          </a:p>
          <a:p>
            <a:endParaRPr lang="en-US"/>
          </a:p>
          <a:p>
            <a:r>
              <a:rPr lang="en-US"/>
              <a:t>Allow a member to read the sentence out loud. Allow time for members to move around the room, raise their hands as a thumbs up/thumbs down, or answer in Kahoot. After everyone has had time to make their choice, tell participates that it was a </a:t>
            </a:r>
            <a:r>
              <a:rPr lang="en-US" b="1"/>
              <a:t>FICTION. </a:t>
            </a:r>
            <a:r>
              <a:rPr lang="en-US"/>
              <a:t>Give the following explanation:  </a:t>
            </a:r>
            <a:r>
              <a:rPr lang="en-US" i="1"/>
              <a:t>Continuous recruitment is just that, continuous! It is not defined by specific periods or limited to when the chapter is holding recruitment events.  </a:t>
            </a:r>
            <a:endParaRPr lang="en-US">
              <a:ea typeface="Calibri" panose="020F0502020204030204"/>
              <a:cs typeface="Calibri" panose="020F0502020204030204"/>
            </a:endParaRPr>
          </a:p>
          <a:p>
            <a:endParaRPr lang="en-US">
              <a:cs typeface="Calibri"/>
            </a:endParaRPr>
          </a:p>
        </p:txBody>
      </p:sp>
      <p:sp>
        <p:nvSpPr>
          <p:cNvPr id="4" name="Slide Number Placeholder 3"/>
          <p:cNvSpPr>
            <a:spLocks noGrp="1"/>
          </p:cNvSpPr>
          <p:nvPr>
            <p:ph type="sldNum" sz="quarter" idx="5"/>
          </p:nvPr>
        </p:nvSpPr>
        <p:spPr/>
        <p:txBody>
          <a:bodyPr/>
          <a:lstStyle/>
          <a:p>
            <a:fld id="{EFEE9004-FEE7-4A3A-A5EE-CCBC60F6F558}" type="slidenum">
              <a:t>7</a:t>
            </a:fld>
            <a:endParaRPr lang="en-US"/>
          </a:p>
        </p:txBody>
      </p:sp>
    </p:spTree>
    <p:extLst>
      <p:ext uri="{BB962C8B-B14F-4D97-AF65-F5344CB8AC3E}">
        <p14:creationId xmlns:p14="http://schemas.microsoft.com/office/powerpoint/2010/main" val="4130599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Can someone please read the sentence out loud? </a:t>
            </a:r>
            <a:r>
              <a:rPr lang="en-US"/>
              <a:t>Allow a member to read the sentence out loud. Allow time for members to move around the room, raise their hands as a thumbs up/thumbs down, or answer in Kahoot. After everyone has had time to make their choice, tell participates that it was a </a:t>
            </a:r>
            <a:r>
              <a:rPr lang="en-US" b="1" i="1">
                <a:ea typeface="Calibri"/>
                <a:cs typeface="Calibri"/>
              </a:rPr>
              <a:t>FACT. </a:t>
            </a:r>
            <a:endParaRPr lang="en-US">
              <a:ea typeface="Calibri" panose="020F0502020204030204"/>
              <a:cs typeface="Calibri" panose="020F0502020204030204"/>
            </a:endParaRPr>
          </a:p>
          <a:p>
            <a:endParaRPr lang="en-US">
              <a:cs typeface="Calibri"/>
            </a:endParaRPr>
          </a:p>
        </p:txBody>
      </p:sp>
      <p:sp>
        <p:nvSpPr>
          <p:cNvPr id="4" name="Slide Number Placeholder 3"/>
          <p:cNvSpPr>
            <a:spLocks noGrp="1"/>
          </p:cNvSpPr>
          <p:nvPr>
            <p:ph type="sldNum" sz="quarter" idx="5"/>
          </p:nvPr>
        </p:nvSpPr>
        <p:spPr/>
        <p:txBody>
          <a:bodyPr/>
          <a:lstStyle/>
          <a:p>
            <a:fld id="{EFEE9004-FEE7-4A3A-A5EE-CCBC60F6F558}" type="slidenum">
              <a:t>8</a:t>
            </a:fld>
            <a:endParaRPr lang="en-US"/>
          </a:p>
        </p:txBody>
      </p:sp>
    </p:spTree>
    <p:extLst>
      <p:ext uri="{BB962C8B-B14F-4D97-AF65-F5344CB8AC3E}">
        <p14:creationId xmlns:p14="http://schemas.microsoft.com/office/powerpoint/2010/main" val="1279597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Can someone please read the sentence out loud?</a:t>
            </a:r>
            <a:r>
              <a:rPr lang="en-US"/>
              <a:t> </a:t>
            </a:r>
          </a:p>
          <a:p>
            <a:endParaRPr lang="en-US"/>
          </a:p>
          <a:p>
            <a:r>
              <a:rPr lang="en-US"/>
              <a:t>Allow a member to read the sentence out loud. Allow time for members to move around the room, raise their hands as a thumbs up/thumbs down, or answer in Kahoot. After everyone has had time to make their choice, tell participates that it was a </a:t>
            </a:r>
            <a:r>
              <a:rPr lang="en-US" b="1" i="1"/>
              <a:t>FACT. </a:t>
            </a:r>
            <a:br>
              <a:rPr lang="en-US">
                <a:cs typeface="+mn-lt"/>
              </a:rPr>
            </a:br>
            <a:br>
              <a:rPr lang="en-US">
                <a:cs typeface="+mn-lt"/>
              </a:rPr>
            </a:br>
            <a:endParaRPr lang="en-US">
              <a:ea typeface="Calibri"/>
              <a:cs typeface="Calibri"/>
            </a:endParaRPr>
          </a:p>
        </p:txBody>
      </p:sp>
      <p:sp>
        <p:nvSpPr>
          <p:cNvPr id="4" name="Slide Number Placeholder 3"/>
          <p:cNvSpPr>
            <a:spLocks noGrp="1"/>
          </p:cNvSpPr>
          <p:nvPr>
            <p:ph type="sldNum" sz="quarter" idx="5"/>
          </p:nvPr>
        </p:nvSpPr>
        <p:spPr/>
        <p:txBody>
          <a:bodyPr/>
          <a:lstStyle/>
          <a:p>
            <a:fld id="{EFEE9004-FEE7-4A3A-A5EE-CCBC60F6F558}" type="slidenum">
              <a:t>9</a:t>
            </a:fld>
            <a:endParaRPr lang="en-US"/>
          </a:p>
        </p:txBody>
      </p:sp>
    </p:spTree>
    <p:extLst>
      <p:ext uri="{BB962C8B-B14F-4D97-AF65-F5344CB8AC3E}">
        <p14:creationId xmlns:p14="http://schemas.microsoft.com/office/powerpoint/2010/main" val="3494284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od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4" r:id="rId2"/>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5724FDC-51DC-4543-8D0B-44B8ABD80B7D}"/>
              </a:ext>
            </a:extLst>
          </p:cNvPr>
          <p:cNvSpPr/>
          <p:nvPr/>
        </p:nvSpPr>
        <p:spPr>
          <a:xfrm>
            <a:off x="1295400" y="914400"/>
            <a:ext cx="2133600" cy="1231106"/>
          </a:xfrm>
          <a:prstGeom prst="rect">
            <a:avLst/>
          </a:prstGeom>
        </p:spPr>
        <p:txBody>
          <a:bodyPr wrap="square" lIns="91440" tIns="45720" rIns="91440" bIns="45720" anchor="t">
            <a:spAutoFit/>
          </a:bodyPr>
          <a:lstStyle/>
          <a:p>
            <a:pPr>
              <a:spcAft>
                <a:spcPts val="600"/>
              </a:spcAft>
            </a:pPr>
            <a:r>
              <a:rPr lang="en-US" sz="2000" b="1" dirty="0">
                <a:solidFill>
                  <a:srgbClr val="DC948A"/>
                </a:solidFill>
                <a:latin typeface="Georgia"/>
              </a:rPr>
              <a:t>Recruitment Preparation Workshop #1</a:t>
            </a:r>
            <a:endParaRPr lang="en-US" sz="2000" b="1" i="0" dirty="0">
              <a:solidFill>
                <a:srgbClr val="DC948A"/>
              </a:solidFill>
              <a:effectLst/>
              <a:latin typeface="Georgia"/>
            </a:endParaRPr>
          </a:p>
          <a:p>
            <a:pPr>
              <a:spcAft>
                <a:spcPts val="600"/>
              </a:spcAft>
            </a:pPr>
            <a:r>
              <a:rPr lang="en-US" sz="900" b="1" dirty="0">
                <a:solidFill>
                  <a:srgbClr val="002060"/>
                </a:solidFill>
                <a:highlight>
                  <a:srgbClr val="C0C0C0"/>
                </a:highlight>
                <a:latin typeface="Arial"/>
                <a:cs typeface="Arial"/>
              </a:rPr>
              <a:t>Chapter-School</a:t>
            </a:r>
            <a:endParaRPr lang="en-US" sz="1600" b="1" i="0" dirty="0">
              <a:solidFill>
                <a:srgbClr val="DC948A"/>
              </a:solidFill>
              <a:effectLst/>
              <a:highlight>
                <a:srgbClr val="C0C0C0"/>
              </a:highlight>
              <a:latin typeface="Tropiline Black" pitchFamily="2" charset="0"/>
            </a:endParaRPr>
          </a:p>
        </p:txBody>
      </p:sp>
      <p:pic>
        <p:nvPicPr>
          <p:cNvPr id="10" name="Picture 9" descr="A picture containing drawing, sign&#10;&#10;Description automatically generated">
            <a:extLst>
              <a:ext uri="{FF2B5EF4-FFF2-40B4-BE49-F238E27FC236}">
                <a16:creationId xmlns:a16="http://schemas.microsoft.com/office/drawing/2014/main" id="{B00C2417-6560-0B48-9D5E-3D19E26795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600" y="609600"/>
            <a:ext cx="1219200" cy="212578"/>
          </a:xfrm>
          <a:prstGeom prst="rect">
            <a:avLst/>
          </a:prstGeom>
        </p:spPr>
      </p:pic>
    </p:spTree>
    <p:extLst>
      <p:ext uri="{BB962C8B-B14F-4D97-AF65-F5344CB8AC3E}">
        <p14:creationId xmlns:p14="http://schemas.microsoft.com/office/powerpoint/2010/main" val="34382800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143000" y="304800"/>
            <a:ext cx="2362200" cy="1836400"/>
          </a:xfrm>
          <a:prstGeom prst="rect">
            <a:avLst/>
          </a:prstGeom>
        </p:spPr>
        <p:txBody>
          <a:bodyPr wrap="square" lIns="91440" tIns="45720" rIns="91440" bIns="45720" anchor="t">
            <a:spAutoFit/>
          </a:bodyPr>
          <a:lstStyle/>
          <a:p>
            <a:pPr>
              <a:spcAft>
                <a:spcPts val="600"/>
              </a:spcAft>
            </a:pPr>
            <a:r>
              <a:rPr lang="en-US" sz="1400" b="1" dirty="0">
                <a:solidFill>
                  <a:srgbClr val="DC948A"/>
                </a:solidFill>
                <a:latin typeface="Georgia"/>
              </a:rPr>
              <a:t>Continuous Recruitment </a:t>
            </a:r>
            <a:r>
              <a:rPr lang="en-US" sz="1400" b="1" i="0" dirty="0">
                <a:solidFill>
                  <a:srgbClr val="DC948A"/>
                </a:solidFill>
                <a:effectLst/>
                <a:latin typeface="Georgia"/>
              </a:rPr>
              <a:t> </a:t>
            </a:r>
          </a:p>
          <a:p>
            <a:pPr>
              <a:spcAft>
                <a:spcPts val="200"/>
              </a:spcAft>
            </a:pPr>
            <a:r>
              <a:rPr lang="en-US" sz="800" b="1" dirty="0">
                <a:solidFill>
                  <a:srgbClr val="002060"/>
                </a:solidFill>
                <a:latin typeface="Arial"/>
                <a:cs typeface="Arial"/>
              </a:rPr>
              <a:t>What is Continuous Recruitment? </a:t>
            </a:r>
            <a:br>
              <a:rPr lang="en-US" sz="800" b="1" dirty="0">
                <a:solidFill>
                  <a:srgbClr val="002060"/>
                </a:solidFill>
                <a:latin typeface="Arial"/>
                <a:cs typeface="Arial"/>
              </a:rPr>
            </a:br>
            <a:r>
              <a:rPr lang="en-US" sz="800" b="1" dirty="0">
                <a:solidFill>
                  <a:srgbClr val="002060"/>
                </a:solidFill>
                <a:latin typeface="Arial"/>
                <a:cs typeface="Arial"/>
              </a:rPr>
              <a:t>Fact or Fiction</a:t>
            </a:r>
            <a:endParaRPr lang="en-US" sz="800" dirty="0">
              <a:solidFill>
                <a:srgbClr val="00205B"/>
              </a:solidFill>
              <a:latin typeface="Arial"/>
              <a:cs typeface="Arial"/>
            </a:endParaRPr>
          </a:p>
          <a:p>
            <a:pPr>
              <a:spcAft>
                <a:spcPts val="200"/>
              </a:spcAft>
            </a:pPr>
            <a:endParaRPr lang="en-US" sz="800" dirty="0"/>
          </a:p>
          <a:p>
            <a:pPr>
              <a:spcAft>
                <a:spcPts val="200"/>
              </a:spcAft>
            </a:pPr>
            <a:r>
              <a:rPr lang="en-US" sz="800" b="1" dirty="0"/>
              <a:t>Statement #5: </a:t>
            </a:r>
            <a:r>
              <a:rPr lang="en-US" sz="800" i="1" dirty="0">
                <a:solidFill>
                  <a:srgbClr val="000000"/>
                </a:solidFill>
              </a:rPr>
              <a:t>A chapter is eligible for continuous open bidding if they achieve Quota or are at Panhellenic Total.</a:t>
            </a:r>
            <a:br>
              <a:rPr lang="en-US" sz="800" dirty="0"/>
            </a:br>
            <a:br>
              <a:rPr lang="en-US" dirty="0"/>
            </a:br>
            <a:endParaRPr lang="en-US" sz="1100" i="1">
              <a:solidFill>
                <a:srgbClr val="000000"/>
              </a:solidFill>
              <a:cs typeface="Arial"/>
            </a:endParaRPr>
          </a:p>
        </p:txBody>
      </p:sp>
      <p:pic>
        <p:nvPicPr>
          <p:cNvPr id="6" name="Picture 5" descr="A group of women posing for a picture&#10;&#10;Description automatically generated">
            <a:extLst>
              <a:ext uri="{FF2B5EF4-FFF2-40B4-BE49-F238E27FC236}">
                <a16:creationId xmlns:a16="http://schemas.microsoft.com/office/drawing/2014/main" id="{525D4360-C9FA-7436-AEC3-9EE32DB5BC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515" y="373624"/>
            <a:ext cx="1089485" cy="1170039"/>
          </a:xfrm>
          <a:prstGeom prst="rect">
            <a:avLst/>
          </a:prstGeom>
        </p:spPr>
      </p:pic>
    </p:spTree>
    <p:extLst>
      <p:ext uri="{BB962C8B-B14F-4D97-AF65-F5344CB8AC3E}">
        <p14:creationId xmlns:p14="http://schemas.microsoft.com/office/powerpoint/2010/main" val="35983359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143000" y="304800"/>
            <a:ext cx="2362200" cy="1682512"/>
          </a:xfrm>
          <a:prstGeom prst="rect">
            <a:avLst/>
          </a:prstGeom>
        </p:spPr>
        <p:txBody>
          <a:bodyPr wrap="square" lIns="91440" tIns="45720" rIns="91440" bIns="45720" anchor="t">
            <a:spAutoFit/>
          </a:bodyPr>
          <a:lstStyle/>
          <a:p>
            <a:pPr>
              <a:spcAft>
                <a:spcPts val="600"/>
              </a:spcAft>
            </a:pPr>
            <a:r>
              <a:rPr lang="en-US" sz="1400" b="1" dirty="0">
                <a:solidFill>
                  <a:srgbClr val="DC948A"/>
                </a:solidFill>
                <a:latin typeface="Georgia"/>
              </a:rPr>
              <a:t>Continuous Recruitment </a:t>
            </a:r>
            <a:r>
              <a:rPr lang="en-US" sz="1400" b="1" i="0" dirty="0">
                <a:solidFill>
                  <a:srgbClr val="DC948A"/>
                </a:solidFill>
                <a:effectLst/>
                <a:latin typeface="Georgia"/>
              </a:rPr>
              <a:t> </a:t>
            </a:r>
          </a:p>
          <a:p>
            <a:pPr>
              <a:spcAft>
                <a:spcPts val="200"/>
              </a:spcAft>
            </a:pPr>
            <a:r>
              <a:rPr lang="en-US" sz="800" b="1" dirty="0">
                <a:solidFill>
                  <a:srgbClr val="002060"/>
                </a:solidFill>
                <a:latin typeface="Arial"/>
                <a:cs typeface="Arial"/>
              </a:rPr>
              <a:t>What is Continuous Recruitment? </a:t>
            </a:r>
            <a:br>
              <a:rPr lang="en-US" sz="800" b="1" dirty="0">
                <a:solidFill>
                  <a:srgbClr val="002060"/>
                </a:solidFill>
                <a:latin typeface="Arial"/>
                <a:cs typeface="Arial"/>
              </a:rPr>
            </a:br>
            <a:r>
              <a:rPr lang="en-US" sz="800" b="1" dirty="0">
                <a:solidFill>
                  <a:srgbClr val="002060"/>
                </a:solidFill>
                <a:latin typeface="Arial"/>
                <a:cs typeface="Arial"/>
              </a:rPr>
              <a:t>Fact or Fiction</a:t>
            </a:r>
            <a:endParaRPr lang="en-US" sz="800" dirty="0">
              <a:solidFill>
                <a:srgbClr val="00205B"/>
              </a:solidFill>
              <a:latin typeface="Arial"/>
              <a:cs typeface="Arial"/>
            </a:endParaRPr>
          </a:p>
          <a:p>
            <a:pPr>
              <a:spcAft>
                <a:spcPts val="200"/>
              </a:spcAft>
            </a:pPr>
            <a:endParaRPr lang="en-US" sz="800" dirty="0"/>
          </a:p>
          <a:p>
            <a:pPr>
              <a:spcAft>
                <a:spcPts val="200"/>
              </a:spcAft>
            </a:pPr>
            <a:r>
              <a:rPr lang="en-US" sz="800" b="1" dirty="0"/>
              <a:t>Statement #6:</a:t>
            </a:r>
            <a:r>
              <a:rPr lang="en-US" sz="800" dirty="0"/>
              <a:t> </a:t>
            </a:r>
            <a:r>
              <a:rPr lang="en-US" sz="800" i="1" dirty="0">
                <a:solidFill>
                  <a:srgbClr val="000000"/>
                </a:solidFill>
              </a:rPr>
              <a:t>Unlike the continuous recruitment style, Continuous Open Bidding is limited to a specific time.  </a:t>
            </a:r>
            <a:br>
              <a:rPr lang="en-US" sz="800" dirty="0"/>
            </a:br>
            <a:br>
              <a:rPr lang="en-US" sz="800" dirty="0"/>
            </a:br>
            <a:endParaRPr lang="en-US" sz="1100" i="1">
              <a:solidFill>
                <a:srgbClr val="000000"/>
              </a:solidFill>
              <a:cs typeface="Arial"/>
            </a:endParaRPr>
          </a:p>
        </p:txBody>
      </p:sp>
      <p:pic>
        <p:nvPicPr>
          <p:cNvPr id="4" name="Picture 3" descr="Two women standing together smiling&#10;&#10;Description automatically generated">
            <a:extLst>
              <a:ext uri="{FF2B5EF4-FFF2-40B4-BE49-F238E27FC236}">
                <a16:creationId xmlns:a16="http://schemas.microsoft.com/office/drawing/2014/main" id="{57836796-D748-148E-CCF6-108A40798D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302" y="462114"/>
            <a:ext cx="1060697" cy="1059715"/>
          </a:xfrm>
          <a:prstGeom prst="rect">
            <a:avLst/>
          </a:prstGeom>
        </p:spPr>
      </p:pic>
    </p:spTree>
    <p:extLst>
      <p:ext uri="{BB962C8B-B14F-4D97-AF65-F5344CB8AC3E}">
        <p14:creationId xmlns:p14="http://schemas.microsoft.com/office/powerpoint/2010/main" val="40809491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5724FDC-51DC-4543-8D0B-44B8ABD80B7D}"/>
              </a:ext>
            </a:extLst>
          </p:cNvPr>
          <p:cNvSpPr/>
          <p:nvPr/>
        </p:nvSpPr>
        <p:spPr>
          <a:xfrm>
            <a:off x="1295400" y="914400"/>
            <a:ext cx="2133600" cy="1061829"/>
          </a:xfrm>
          <a:prstGeom prst="rect">
            <a:avLst/>
          </a:prstGeom>
        </p:spPr>
        <p:txBody>
          <a:bodyPr wrap="square" lIns="91440" tIns="45720" rIns="91440" bIns="45720" anchor="t">
            <a:spAutoFit/>
          </a:bodyPr>
          <a:lstStyle/>
          <a:p>
            <a:pPr>
              <a:spcAft>
                <a:spcPts val="600"/>
              </a:spcAft>
            </a:pPr>
            <a:r>
              <a:rPr lang="en-US" sz="2000" b="1" dirty="0">
                <a:solidFill>
                  <a:srgbClr val="DC948A"/>
                </a:solidFill>
                <a:latin typeface="Georgia"/>
              </a:rPr>
              <a:t>Choose Your Next Section</a:t>
            </a:r>
            <a:endParaRPr lang="en-US"/>
          </a:p>
          <a:p>
            <a:pPr>
              <a:spcAft>
                <a:spcPts val="600"/>
              </a:spcAft>
            </a:pPr>
            <a:r>
              <a:rPr lang="en-US" sz="900" b="1" dirty="0">
                <a:solidFill>
                  <a:srgbClr val="002060"/>
                </a:solidFill>
                <a:ea typeface="+mn-lt"/>
                <a:cs typeface="+mn-lt"/>
              </a:rPr>
              <a:t>Chapter Values</a:t>
            </a:r>
            <a:r>
              <a:rPr lang="en-US" sz="900" b="1" dirty="0">
                <a:solidFill>
                  <a:srgbClr val="002060"/>
                </a:solidFill>
                <a:latin typeface="Arial"/>
                <a:cs typeface="Arial"/>
              </a:rPr>
              <a:t> </a:t>
            </a:r>
            <a:r>
              <a:rPr lang="en-US" sz="900" u="sng" dirty="0">
                <a:solidFill>
                  <a:srgbClr val="002060"/>
                </a:solidFill>
                <a:latin typeface="Arial"/>
                <a:cs typeface="Arial"/>
              </a:rPr>
              <a:t>OR</a:t>
            </a:r>
            <a:r>
              <a:rPr lang="en-US" sz="900" b="1" dirty="0">
                <a:solidFill>
                  <a:srgbClr val="002060"/>
                </a:solidFill>
                <a:latin typeface="Arial"/>
                <a:cs typeface="Arial"/>
              </a:rPr>
              <a:t> Living Delta Gamma Values</a:t>
            </a:r>
            <a:endParaRPr lang="en-US" dirty="0">
              <a:solidFill>
                <a:srgbClr val="00205B"/>
              </a:solidFill>
              <a:cs typeface="Arial"/>
            </a:endParaRPr>
          </a:p>
        </p:txBody>
      </p:sp>
      <p:pic>
        <p:nvPicPr>
          <p:cNvPr id="10" name="Picture 9" descr="A picture containing drawing, sign&#10;&#10;Description automatically generated">
            <a:extLst>
              <a:ext uri="{FF2B5EF4-FFF2-40B4-BE49-F238E27FC236}">
                <a16:creationId xmlns:a16="http://schemas.microsoft.com/office/drawing/2014/main" id="{B00C2417-6560-0B48-9D5E-3D19E26795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600" y="609600"/>
            <a:ext cx="1219200" cy="212578"/>
          </a:xfrm>
          <a:prstGeom prst="rect">
            <a:avLst/>
          </a:prstGeom>
        </p:spPr>
      </p:pic>
    </p:spTree>
    <p:extLst>
      <p:ext uri="{BB962C8B-B14F-4D97-AF65-F5344CB8AC3E}">
        <p14:creationId xmlns:p14="http://schemas.microsoft.com/office/powerpoint/2010/main" val="37966646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143000" y="304800"/>
            <a:ext cx="2362200" cy="1790234"/>
          </a:xfrm>
          <a:prstGeom prst="rect">
            <a:avLst/>
          </a:prstGeom>
        </p:spPr>
        <p:txBody>
          <a:bodyPr wrap="square" lIns="91440" tIns="45720" rIns="91440" bIns="45720" anchor="t">
            <a:spAutoFit/>
          </a:bodyPr>
          <a:lstStyle/>
          <a:p>
            <a:pPr>
              <a:spcAft>
                <a:spcPts val="600"/>
              </a:spcAft>
            </a:pPr>
            <a:r>
              <a:rPr lang="en-US" sz="1400" b="1" dirty="0">
                <a:solidFill>
                  <a:srgbClr val="DC948A"/>
                </a:solidFill>
                <a:latin typeface="Georgia"/>
              </a:rPr>
              <a:t>Delta Gamma Values</a:t>
            </a:r>
            <a:endParaRPr lang="en-US" b="1" dirty="0"/>
          </a:p>
          <a:p>
            <a:pPr>
              <a:spcAft>
                <a:spcPts val="200"/>
              </a:spcAft>
            </a:pPr>
            <a:r>
              <a:rPr lang="en-US" sz="800" b="1" dirty="0">
                <a:latin typeface="Arial"/>
                <a:cs typeface="Arial"/>
              </a:rPr>
              <a:t>The objects of this Fraternity shall be to foster high ideals of friendships among women, to promote their educational and cultural interests, to create in them a true sense of responsibility, and to develop in them the best qualities of character. </a:t>
            </a:r>
            <a:endParaRPr lang="en-US" sz="800" b="1" dirty="0">
              <a:latin typeface="Arial" panose="020B0604020202020204" pitchFamily="34" charset="0"/>
              <a:cs typeface="Arial" panose="020B0604020202020204" pitchFamily="34" charset="0"/>
            </a:endParaRPr>
          </a:p>
          <a:p>
            <a:pPr>
              <a:spcAft>
                <a:spcPts val="200"/>
              </a:spcAft>
            </a:pPr>
            <a:endParaRPr lang="en-US" sz="800" b="1" dirty="0">
              <a:solidFill>
                <a:srgbClr val="002060"/>
              </a:solidFill>
              <a:latin typeface="Georgia"/>
            </a:endParaRPr>
          </a:p>
          <a:p>
            <a:pPr marL="171450" indent="-171450">
              <a:buFont typeface="Arial" pitchFamily="2" charset="2"/>
              <a:buChar char="•"/>
            </a:pPr>
            <a:r>
              <a:rPr lang="en-US" sz="800" dirty="0">
                <a:latin typeface="Arial"/>
                <a:cs typeface="Arial"/>
              </a:rPr>
              <a:t>What are the four values stated in Article II?</a:t>
            </a:r>
          </a:p>
          <a:p>
            <a:pPr marL="171450" indent="-171450">
              <a:buFont typeface="Arial" pitchFamily="2" charset="2"/>
              <a:buChar char="•"/>
            </a:pPr>
            <a:endParaRPr lang="en-US" sz="800" dirty="0">
              <a:latin typeface="Arial" panose="020B0604020202020204" pitchFamily="34" charset="0"/>
              <a:cs typeface="Arial" panose="020B0604020202020204" pitchFamily="34" charset="0"/>
            </a:endParaRPr>
          </a:p>
          <a:p>
            <a:pPr marL="171450" indent="-171450">
              <a:buFont typeface="Arial" pitchFamily="2" charset="2"/>
              <a:buChar char="•"/>
            </a:pPr>
            <a:r>
              <a:rPr lang="en-US" sz="800" dirty="0">
                <a:latin typeface="Arial"/>
                <a:cs typeface="Arial"/>
              </a:rPr>
              <a:t>Why is Article II so essential to us?</a:t>
            </a:r>
            <a:endParaRPr lang="en-US" sz="800" dirty="0">
              <a:latin typeface="Arial" panose="020B0604020202020204" pitchFamily="34" charset="0"/>
              <a:cs typeface="Arial" panose="020B0604020202020204" pitchFamily="34" charset="0"/>
            </a:endParaRPr>
          </a:p>
          <a:p>
            <a:pPr marL="171450" indent="-171450">
              <a:buFont typeface="Arial" pitchFamily="2" charset="2"/>
              <a:buChar char="•"/>
            </a:pPr>
            <a:endParaRPr lang="en-US" sz="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2699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143000" y="304800"/>
            <a:ext cx="2362200" cy="1754326"/>
          </a:xfrm>
          <a:prstGeom prst="rect">
            <a:avLst/>
          </a:prstGeom>
        </p:spPr>
        <p:txBody>
          <a:bodyPr wrap="square" lIns="91440" tIns="45720" rIns="91440" bIns="45720" anchor="t">
            <a:spAutoFit/>
          </a:bodyPr>
          <a:lstStyle/>
          <a:p>
            <a:pPr>
              <a:spcAft>
                <a:spcPts val="600"/>
              </a:spcAft>
            </a:pPr>
            <a:r>
              <a:rPr lang="en-US" sz="1400" b="1" dirty="0">
                <a:solidFill>
                  <a:srgbClr val="DC948A"/>
                </a:solidFill>
                <a:latin typeface="Georgia"/>
              </a:rPr>
              <a:t>Chapter Values </a:t>
            </a:r>
            <a:endParaRPr lang="en-US" sz="1400" b="1" i="0" dirty="0">
              <a:solidFill>
                <a:srgbClr val="DC948A"/>
              </a:solidFill>
              <a:effectLst/>
              <a:latin typeface="Georgia"/>
            </a:endParaRPr>
          </a:p>
          <a:p>
            <a:pPr>
              <a:spcAft>
                <a:spcPts val="200"/>
              </a:spcAft>
            </a:pPr>
            <a:endParaRPr lang="en-US" sz="700">
              <a:solidFill>
                <a:srgbClr val="002060"/>
              </a:solidFill>
              <a:effectLst/>
              <a:latin typeface="Georgia"/>
              <a:cs typeface="Arial" panose="020B0604020202020204" pitchFamily="34" charset="0"/>
            </a:endParaRPr>
          </a:p>
          <a:p>
            <a:pPr>
              <a:spcAft>
                <a:spcPts val="200"/>
              </a:spcAft>
            </a:pPr>
            <a:r>
              <a:rPr lang="en-US" sz="800" dirty="0">
                <a:solidFill>
                  <a:srgbClr val="002060"/>
                </a:solidFill>
                <a:latin typeface="Arial"/>
                <a:cs typeface="Arial"/>
              </a:rPr>
              <a:t>What are our chapter values?</a:t>
            </a:r>
            <a:endParaRPr lang="en-US" sz="800">
              <a:solidFill>
                <a:srgbClr val="002060"/>
              </a:solidFill>
              <a:latin typeface="Arial"/>
              <a:cs typeface="Arial" panose="020B0604020202020204" pitchFamily="34" charset="0"/>
            </a:endParaRPr>
          </a:p>
          <a:p>
            <a:pPr>
              <a:spcAft>
                <a:spcPts val="200"/>
              </a:spcAft>
            </a:pPr>
            <a:endParaRPr lang="en-US" sz="800" dirty="0">
              <a:solidFill>
                <a:srgbClr val="002060"/>
              </a:solidFill>
              <a:latin typeface="Arial"/>
              <a:cs typeface="Arial"/>
            </a:endParaRPr>
          </a:p>
          <a:p>
            <a:pPr>
              <a:spcAft>
                <a:spcPts val="200"/>
              </a:spcAft>
            </a:pPr>
            <a:r>
              <a:rPr lang="en-US" sz="800" dirty="0">
                <a:solidFill>
                  <a:srgbClr val="002060"/>
                </a:solidFill>
                <a:latin typeface="Arial"/>
                <a:cs typeface="Arial"/>
              </a:rPr>
              <a:t>What values do we focus on?</a:t>
            </a:r>
            <a:endParaRPr lang="en-US" sz="800">
              <a:solidFill>
                <a:srgbClr val="002060"/>
              </a:solidFill>
              <a:latin typeface="Arial"/>
              <a:cs typeface="Arial" panose="020B0604020202020204" pitchFamily="34" charset="0"/>
            </a:endParaRPr>
          </a:p>
          <a:p>
            <a:pPr marL="171450" indent="-171450">
              <a:spcAft>
                <a:spcPts val="200"/>
              </a:spcAft>
              <a:buFont typeface="Arial"/>
              <a:buChar char="•"/>
            </a:pPr>
            <a:endParaRPr lang="en-US" sz="800" dirty="0">
              <a:solidFill>
                <a:srgbClr val="002060"/>
              </a:solidFill>
              <a:latin typeface="Arial"/>
              <a:cs typeface="Arial" panose="020B0604020202020204" pitchFamily="34" charset="0"/>
            </a:endParaRPr>
          </a:p>
          <a:p>
            <a:pPr>
              <a:spcAft>
                <a:spcPts val="200"/>
              </a:spcAft>
            </a:pPr>
            <a:r>
              <a:rPr lang="en-US" sz="800" b="1" dirty="0">
                <a:solidFill>
                  <a:srgbClr val="002060"/>
                </a:solidFill>
                <a:latin typeface="Arial"/>
                <a:cs typeface="Arial"/>
              </a:rPr>
              <a:t>Individual/Group Activity: </a:t>
            </a:r>
            <a:r>
              <a:rPr lang="en-US" sz="800" dirty="0">
                <a:solidFill>
                  <a:srgbClr val="002060"/>
                </a:solidFill>
                <a:latin typeface="Arial"/>
                <a:cs typeface="Arial"/>
              </a:rPr>
              <a:t>Write down two to three questions that a PNM may ask members about our values. Please write these down. </a:t>
            </a:r>
            <a:endParaRPr lang="en-US" sz="800">
              <a:solidFill>
                <a:srgbClr val="002060"/>
              </a:solidFill>
              <a:latin typeface="Arial"/>
              <a:cs typeface="Arial" panose="020B0604020202020204" pitchFamily="34" charset="0"/>
            </a:endParaRPr>
          </a:p>
          <a:p>
            <a:endParaRPr lang="en-US" sz="800" dirty="0">
              <a:latin typeface="Arial" panose="020B0604020202020204" pitchFamily="34" charset="0"/>
              <a:cs typeface="Arial" panose="020B0604020202020204" pitchFamily="34" charset="0"/>
            </a:endParaRPr>
          </a:p>
          <a:p>
            <a:pPr marL="171450" indent="-171450">
              <a:buFont typeface="Arial"/>
              <a:buChar char="•"/>
            </a:pPr>
            <a:endParaRPr lang="en-US" sz="800" dirty="0">
              <a:latin typeface="Arial" panose="020B0604020202020204" pitchFamily="34" charset="0"/>
              <a:cs typeface="Arial" panose="020B0604020202020204" pitchFamily="34" charset="0"/>
            </a:endParaRPr>
          </a:p>
        </p:txBody>
      </p:sp>
      <p:pic>
        <p:nvPicPr>
          <p:cNvPr id="4" name="Picture 3" descr="A person saluting in front of a wall of post it notes&#10;&#10;Description automatically generated">
            <a:extLst>
              <a:ext uri="{FF2B5EF4-FFF2-40B4-BE49-F238E27FC236}">
                <a16:creationId xmlns:a16="http://schemas.microsoft.com/office/drawing/2014/main" id="{CE643E7A-1832-B664-766E-835F6FF219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004" y="436509"/>
            <a:ext cx="954712" cy="1193390"/>
          </a:xfrm>
          <a:prstGeom prst="rect">
            <a:avLst/>
          </a:prstGeom>
        </p:spPr>
      </p:pic>
    </p:spTree>
    <p:extLst>
      <p:ext uri="{BB962C8B-B14F-4D97-AF65-F5344CB8AC3E}">
        <p14:creationId xmlns:p14="http://schemas.microsoft.com/office/powerpoint/2010/main" val="1768277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205669" y="304800"/>
            <a:ext cx="2299531" cy="1261884"/>
          </a:xfrm>
          <a:prstGeom prst="rect">
            <a:avLst/>
          </a:prstGeom>
        </p:spPr>
        <p:txBody>
          <a:bodyPr wrap="square" lIns="91440" tIns="45720" rIns="91440" bIns="45720" anchor="t">
            <a:spAutoFit/>
          </a:bodyPr>
          <a:lstStyle/>
          <a:p>
            <a:pPr>
              <a:spcAft>
                <a:spcPts val="600"/>
              </a:spcAft>
            </a:pPr>
            <a:r>
              <a:rPr lang="en-US" sz="1400" b="1" dirty="0">
                <a:solidFill>
                  <a:srgbClr val="DC948A"/>
                </a:solidFill>
                <a:latin typeface="Georgia"/>
              </a:rPr>
              <a:t>Chapter Values </a:t>
            </a:r>
            <a:endParaRPr lang="en-US" sz="1400" b="1" i="0" dirty="0">
              <a:solidFill>
                <a:srgbClr val="DC948A"/>
              </a:solidFill>
              <a:effectLst/>
              <a:latin typeface="Georgia"/>
            </a:endParaRPr>
          </a:p>
          <a:p>
            <a:endParaRPr lang="en-US" sz="900" i="0">
              <a:solidFill>
                <a:srgbClr val="00205B"/>
              </a:solidFill>
              <a:effectLst/>
              <a:latin typeface="Arial"/>
              <a:cs typeface="Arial"/>
            </a:endParaRPr>
          </a:p>
          <a:p>
            <a:r>
              <a:rPr lang="en-US" sz="800" dirty="0">
                <a:ea typeface="+mn-lt"/>
                <a:cs typeface="+mn-lt"/>
              </a:rPr>
              <a:t>What questions can we ask PNMs to see if their values align with Delta Gamma and our chapter?</a:t>
            </a:r>
            <a:br>
              <a:rPr lang="en-US" sz="800" dirty="0">
                <a:ea typeface="+mn-lt"/>
                <a:cs typeface="+mn-lt"/>
              </a:rPr>
            </a:br>
            <a:br>
              <a:rPr lang="en-US" sz="800" dirty="0">
                <a:ea typeface="+mn-lt"/>
                <a:cs typeface="+mn-lt"/>
              </a:rPr>
            </a:br>
            <a:r>
              <a:rPr lang="en-US" sz="800" b="1" dirty="0">
                <a:ea typeface="+mn-lt"/>
                <a:cs typeface="+mn-lt"/>
              </a:rPr>
              <a:t>Please take five minutes to write down two to three questions.</a:t>
            </a:r>
            <a:endParaRPr lang="en-US" sz="800" dirty="0">
              <a:solidFill>
                <a:srgbClr val="00205B"/>
              </a:solidFill>
              <a:latin typeface="Arial" panose="020B0604020202020204" pitchFamily="34" charset="0"/>
              <a:cs typeface="Arial" panose="020B0604020202020204" pitchFamily="34" charset="0"/>
            </a:endParaRPr>
          </a:p>
        </p:txBody>
      </p:sp>
      <p:pic>
        <p:nvPicPr>
          <p:cNvPr id="4" name="Picture 3" descr="Two women smiling and holding each other&#10;&#10;Description automatically generated">
            <a:extLst>
              <a:ext uri="{FF2B5EF4-FFF2-40B4-BE49-F238E27FC236}">
                <a16:creationId xmlns:a16="http://schemas.microsoft.com/office/drawing/2014/main" id="{AAE0BF63-120D-5637-2680-47811122F3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446" y="412955"/>
            <a:ext cx="1022554" cy="1278193"/>
          </a:xfrm>
          <a:prstGeom prst="rect">
            <a:avLst/>
          </a:prstGeom>
        </p:spPr>
      </p:pic>
    </p:spTree>
    <p:extLst>
      <p:ext uri="{BB962C8B-B14F-4D97-AF65-F5344CB8AC3E}">
        <p14:creationId xmlns:p14="http://schemas.microsoft.com/office/powerpoint/2010/main" val="289672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143000" y="304800"/>
            <a:ext cx="2362200" cy="1810752"/>
          </a:xfrm>
          <a:prstGeom prst="rect">
            <a:avLst/>
          </a:prstGeom>
        </p:spPr>
        <p:txBody>
          <a:bodyPr wrap="square" lIns="91440" tIns="45720" rIns="91440" bIns="45720" anchor="t">
            <a:spAutoFit/>
          </a:bodyPr>
          <a:lstStyle/>
          <a:p>
            <a:pPr>
              <a:spcAft>
                <a:spcPts val="600"/>
              </a:spcAft>
            </a:pPr>
            <a:r>
              <a:rPr lang="en-US" sz="1400" b="1" dirty="0">
                <a:solidFill>
                  <a:srgbClr val="DC948A"/>
                </a:solidFill>
                <a:latin typeface="Georgia"/>
              </a:rPr>
              <a:t>Living Delta Gamma Values </a:t>
            </a:r>
            <a:r>
              <a:rPr lang="en-US" sz="1400" b="1" i="0" dirty="0">
                <a:solidFill>
                  <a:srgbClr val="DC948A"/>
                </a:solidFill>
                <a:effectLst/>
                <a:latin typeface="Georgia"/>
              </a:rPr>
              <a:t> </a:t>
            </a:r>
          </a:p>
          <a:p>
            <a:pPr>
              <a:spcAft>
                <a:spcPts val="200"/>
              </a:spcAft>
            </a:pPr>
            <a:r>
              <a:rPr lang="en-US" sz="800" b="1" dirty="0">
                <a:solidFill>
                  <a:srgbClr val="002060"/>
                </a:solidFill>
                <a:latin typeface="Arial"/>
                <a:cs typeface="Arial"/>
              </a:rPr>
              <a:t>Please look at your Article II Worksheet. We will be working on filling it out in this activity. </a:t>
            </a:r>
          </a:p>
          <a:p>
            <a:pPr>
              <a:spcAft>
                <a:spcPts val="200"/>
              </a:spcAft>
            </a:pPr>
            <a:endParaRPr lang="en-US" sz="800" dirty="0">
              <a:solidFill>
                <a:srgbClr val="002060"/>
              </a:solidFill>
              <a:latin typeface="Arial"/>
              <a:cs typeface="Arial" panose="020B0604020202020204" pitchFamily="34" charset="0"/>
            </a:endParaRPr>
          </a:p>
          <a:p>
            <a:pPr>
              <a:spcAft>
                <a:spcPts val="200"/>
              </a:spcAft>
            </a:pPr>
            <a:r>
              <a:rPr lang="en-US" sz="800" dirty="0">
                <a:solidFill>
                  <a:srgbClr val="002060"/>
                </a:solidFill>
                <a:latin typeface="Arial"/>
                <a:cs typeface="Arial"/>
              </a:rPr>
              <a:t>How do you live out Delta Gamma values? </a:t>
            </a:r>
          </a:p>
          <a:p>
            <a:pPr>
              <a:spcAft>
                <a:spcPts val="200"/>
              </a:spcAft>
            </a:pPr>
            <a:endParaRPr lang="en-US" sz="800" dirty="0">
              <a:solidFill>
                <a:srgbClr val="002060"/>
              </a:solidFill>
              <a:latin typeface="Arial"/>
              <a:cs typeface="Arial" panose="020B0604020202020204" pitchFamily="34" charset="0"/>
            </a:endParaRPr>
          </a:p>
          <a:p>
            <a:pPr>
              <a:spcAft>
                <a:spcPts val="200"/>
              </a:spcAft>
            </a:pPr>
            <a:r>
              <a:rPr lang="en-US" sz="800" dirty="0">
                <a:solidFill>
                  <a:srgbClr val="002060"/>
                </a:solidFill>
                <a:latin typeface="Arial"/>
                <a:cs typeface="Arial"/>
              </a:rPr>
              <a:t>When you think of a member who truly embodies the various aspects of Article II, who do you think of? </a:t>
            </a:r>
            <a:endParaRPr lang="en-US" sz="800">
              <a:solidFill>
                <a:srgbClr val="002060"/>
              </a:solidFill>
              <a:latin typeface="Arial"/>
              <a:cs typeface="Arial" panose="020B0604020202020204" pitchFamily="34" charset="0"/>
            </a:endParaRPr>
          </a:p>
        </p:txBody>
      </p:sp>
      <p:sp>
        <p:nvSpPr>
          <p:cNvPr id="3" name="TextBox 2">
            <a:extLst>
              <a:ext uri="{FF2B5EF4-FFF2-40B4-BE49-F238E27FC236}">
                <a16:creationId xmlns:a16="http://schemas.microsoft.com/office/drawing/2014/main" id="{B920A619-3888-0741-8FD1-21C0ABC86890}"/>
              </a:ext>
            </a:extLst>
          </p:cNvPr>
          <p:cNvSpPr txBox="1"/>
          <p:nvPr/>
        </p:nvSpPr>
        <p:spPr>
          <a:xfrm>
            <a:off x="152400" y="609600"/>
            <a:ext cx="914400" cy="646331"/>
          </a:xfrm>
          <a:prstGeom prst="rect">
            <a:avLst/>
          </a:prstGeom>
          <a:noFill/>
        </p:spPr>
        <p:txBody>
          <a:bodyPr wrap="square" rtlCol="0">
            <a:spAutoFit/>
          </a:bodyPr>
          <a:lstStyle/>
          <a:p>
            <a:pPr algn="l"/>
            <a:r>
              <a:rPr lang="en-US" sz="1200">
                <a:solidFill>
                  <a:srgbClr val="002060"/>
                </a:solidFill>
                <a:latin typeface="Impact" panose="020B0806030902050204" pitchFamily="34" charset="0"/>
              </a:rPr>
              <a:t>Pull quote, fact, image goes here</a:t>
            </a:r>
          </a:p>
        </p:txBody>
      </p:sp>
      <p:pic>
        <p:nvPicPr>
          <p:cNvPr id="7" name="Picture 6" descr="Two women posing with a dog&#10;&#10;Description automatically generated">
            <a:extLst>
              <a:ext uri="{FF2B5EF4-FFF2-40B4-BE49-F238E27FC236}">
                <a16:creationId xmlns:a16="http://schemas.microsoft.com/office/drawing/2014/main" id="{5084954C-721C-6C5F-D813-F2B4AFA20D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27" y="413772"/>
            <a:ext cx="993873" cy="1238863"/>
          </a:xfrm>
          <a:prstGeom prst="rect">
            <a:avLst/>
          </a:prstGeom>
        </p:spPr>
      </p:pic>
    </p:spTree>
    <p:extLst>
      <p:ext uri="{BB962C8B-B14F-4D97-AF65-F5344CB8AC3E}">
        <p14:creationId xmlns:p14="http://schemas.microsoft.com/office/powerpoint/2010/main" val="486931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143000" y="304800"/>
            <a:ext cx="2362200" cy="2416046"/>
          </a:xfrm>
          <a:prstGeom prst="rect">
            <a:avLst/>
          </a:prstGeom>
        </p:spPr>
        <p:txBody>
          <a:bodyPr wrap="square" lIns="91440" tIns="45720" rIns="91440" bIns="45720" anchor="t">
            <a:spAutoFit/>
          </a:bodyPr>
          <a:lstStyle/>
          <a:p>
            <a:pPr>
              <a:spcAft>
                <a:spcPts val="600"/>
              </a:spcAft>
            </a:pPr>
            <a:r>
              <a:rPr lang="en-US" sz="1400" b="1" dirty="0">
                <a:solidFill>
                  <a:srgbClr val="DC948A"/>
                </a:solidFill>
                <a:latin typeface="Georgia"/>
              </a:rPr>
              <a:t>The Names List  </a:t>
            </a:r>
            <a:r>
              <a:rPr lang="en-US" sz="1400" b="1" i="0" dirty="0">
                <a:solidFill>
                  <a:srgbClr val="DC948A"/>
                </a:solidFill>
                <a:effectLst/>
                <a:latin typeface="Georgia"/>
              </a:rPr>
              <a:t> </a:t>
            </a:r>
          </a:p>
          <a:p>
            <a:r>
              <a:rPr lang="en-US" sz="800" dirty="0">
                <a:latin typeface="Arial"/>
                <a:cs typeface="Arial"/>
              </a:rPr>
              <a:t>Where can we find unaffiliated women on our campus?</a:t>
            </a:r>
            <a:endParaRPr lang="en-US" sz="800" dirty="0">
              <a:ea typeface="+mn-lt"/>
              <a:cs typeface="+mn-lt"/>
            </a:endParaRPr>
          </a:p>
          <a:p>
            <a:endParaRPr lang="en-US" sz="800" dirty="0">
              <a:ea typeface="+mn-lt"/>
              <a:cs typeface="+mn-lt"/>
            </a:endParaRPr>
          </a:p>
          <a:p>
            <a:pPr marL="171450" indent="-171450">
              <a:buFont typeface="Arial"/>
              <a:buChar char="•"/>
            </a:pPr>
            <a:r>
              <a:rPr lang="en-US" sz="800" dirty="0">
                <a:ea typeface="+mn-lt"/>
                <a:cs typeface="+mn-lt"/>
              </a:rPr>
              <a:t>Rosters of other clubs and organizations</a:t>
            </a:r>
            <a:endParaRPr lang="en-US" sz="800" dirty="0">
              <a:cs typeface="Arial"/>
            </a:endParaRPr>
          </a:p>
          <a:p>
            <a:pPr marL="171450" indent="-171450">
              <a:buFont typeface="Arial"/>
              <a:buChar char="•"/>
            </a:pPr>
            <a:r>
              <a:rPr lang="en-US" sz="800" dirty="0">
                <a:ea typeface="+mn-lt"/>
                <a:cs typeface="+mn-lt"/>
              </a:rPr>
              <a:t>Women you see in the library or labs </a:t>
            </a:r>
          </a:p>
          <a:p>
            <a:pPr marL="171450" indent="-171450">
              <a:buFont typeface="Arial"/>
              <a:buChar char="•"/>
            </a:pPr>
            <a:r>
              <a:rPr lang="en-US" sz="800" dirty="0">
                <a:ea typeface="+mn-lt"/>
                <a:cs typeface="+mn-lt"/>
              </a:rPr>
              <a:t>International Students </a:t>
            </a:r>
          </a:p>
          <a:p>
            <a:pPr marL="171450" indent="-171450">
              <a:buFont typeface="Arial"/>
              <a:buChar char="•"/>
            </a:pPr>
            <a:r>
              <a:rPr lang="en-US" sz="800" dirty="0">
                <a:ea typeface="+mn-lt"/>
                <a:cs typeface="+mn-lt"/>
              </a:rPr>
              <a:t>ROTC cadets</a:t>
            </a:r>
          </a:p>
          <a:p>
            <a:pPr marL="171450" indent="-171450">
              <a:buFont typeface="Arial"/>
              <a:buChar char="•"/>
            </a:pPr>
            <a:r>
              <a:rPr lang="en-US" sz="800" dirty="0">
                <a:ea typeface="+mn-lt"/>
                <a:cs typeface="+mn-lt"/>
              </a:rPr>
              <a:t>Your friend's friends</a:t>
            </a:r>
          </a:p>
          <a:p>
            <a:pPr marL="171450" indent="-171450">
              <a:buFont typeface="Arial"/>
              <a:buChar char="•"/>
            </a:pPr>
            <a:r>
              <a:rPr lang="en-US" sz="800" dirty="0">
                <a:ea typeface="+mn-lt"/>
                <a:cs typeface="+mn-lt"/>
              </a:rPr>
              <a:t>Unaffiliated upperclassman</a:t>
            </a:r>
          </a:p>
          <a:p>
            <a:pPr marL="171450" indent="-171450">
              <a:buFont typeface="Arial"/>
              <a:buChar char="•"/>
            </a:pPr>
            <a:r>
              <a:rPr lang="en-US" sz="800" dirty="0">
                <a:ea typeface="+mn-lt"/>
                <a:cs typeface="+mn-lt"/>
              </a:rPr>
              <a:t>Rosters for sports teams </a:t>
            </a:r>
          </a:p>
          <a:p>
            <a:pPr marL="171450" indent="-171450">
              <a:buFont typeface="Arial"/>
              <a:buChar char="•"/>
            </a:pPr>
            <a:r>
              <a:rPr lang="en-US" sz="800" dirty="0">
                <a:ea typeface="+mn-lt"/>
                <a:cs typeface="+mn-lt"/>
              </a:rPr>
              <a:t>In classes (current or past terms) </a:t>
            </a:r>
          </a:p>
          <a:p>
            <a:pPr marL="171450" indent="-171450">
              <a:buFont typeface="Arial"/>
              <a:buChar char="•"/>
            </a:pPr>
            <a:r>
              <a:rPr lang="en-US" sz="800" dirty="0">
                <a:ea typeface="+mn-lt"/>
                <a:cs typeface="+mn-lt"/>
              </a:rPr>
              <a:t>Unaffiliated Transfer students </a:t>
            </a:r>
          </a:p>
          <a:p>
            <a:pPr>
              <a:lnSpc>
                <a:spcPct val="150000"/>
              </a:lnSpc>
            </a:pPr>
            <a:endParaRPr lang="en-US" sz="800" i="1" dirty="0">
              <a:latin typeface="Arial"/>
              <a:cs typeface="Arial"/>
            </a:endParaRPr>
          </a:p>
          <a:p>
            <a:pPr lvl="1"/>
            <a:endParaRPr lang="en-US" sz="800" dirty="0">
              <a:latin typeface="Arial" panose="020B0604020202020204" pitchFamily="34" charset="0"/>
              <a:cs typeface="Arial" panose="020B0604020202020204" pitchFamily="34" charset="0"/>
            </a:endParaRPr>
          </a:p>
          <a:p>
            <a:pPr marL="171450" indent="-171450">
              <a:buFont typeface="Arial"/>
              <a:buChar char="•"/>
            </a:pPr>
            <a:endParaRPr lang="en-US" sz="800">
              <a:latin typeface="Arial" panose="020B0604020202020204" pitchFamily="34" charset="0"/>
              <a:cs typeface="Arial" panose="020B0604020202020204" pitchFamily="34" charset="0"/>
            </a:endParaRPr>
          </a:p>
          <a:p>
            <a:pPr marL="171450" indent="-171450">
              <a:buFont typeface="Arial"/>
              <a:buChar char="•"/>
            </a:pPr>
            <a:endParaRPr lang="en-US" sz="800">
              <a:latin typeface="Arial" panose="020B0604020202020204" pitchFamily="34" charset="0"/>
              <a:cs typeface="Arial" panose="020B0604020202020204" pitchFamily="34" charset="0"/>
            </a:endParaRPr>
          </a:p>
        </p:txBody>
      </p:sp>
      <p:pic>
        <p:nvPicPr>
          <p:cNvPr id="4" name="Picture 3" descr="A group of women posing for a picture&#10;&#10;Description automatically generated">
            <a:extLst>
              <a:ext uri="{FF2B5EF4-FFF2-40B4-BE49-F238E27FC236}">
                <a16:creationId xmlns:a16="http://schemas.microsoft.com/office/drawing/2014/main" id="{A6619769-E409-E6E1-B318-623E4BD32D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285" y="383458"/>
            <a:ext cx="1031715" cy="1285822"/>
          </a:xfrm>
          <a:prstGeom prst="rect">
            <a:avLst/>
          </a:prstGeom>
        </p:spPr>
      </p:pic>
    </p:spTree>
    <p:extLst>
      <p:ext uri="{BB962C8B-B14F-4D97-AF65-F5344CB8AC3E}">
        <p14:creationId xmlns:p14="http://schemas.microsoft.com/office/powerpoint/2010/main" val="30386498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143000" y="304800"/>
            <a:ext cx="2362200" cy="1538883"/>
          </a:xfrm>
          <a:prstGeom prst="rect">
            <a:avLst/>
          </a:prstGeom>
        </p:spPr>
        <p:txBody>
          <a:bodyPr wrap="square" lIns="91440" tIns="45720" rIns="91440" bIns="45720" anchor="t">
            <a:spAutoFit/>
          </a:bodyPr>
          <a:lstStyle/>
          <a:p>
            <a:pPr>
              <a:spcAft>
                <a:spcPts val="600"/>
              </a:spcAft>
            </a:pPr>
            <a:r>
              <a:rPr lang="en-US" sz="1400" b="1" dirty="0">
                <a:solidFill>
                  <a:srgbClr val="DC948A"/>
                </a:solidFill>
                <a:latin typeface="Georgia"/>
              </a:rPr>
              <a:t>The Names List  </a:t>
            </a:r>
            <a:r>
              <a:rPr lang="en-US" sz="1400" b="1" i="0" dirty="0">
                <a:solidFill>
                  <a:srgbClr val="DC948A"/>
                </a:solidFill>
                <a:effectLst/>
                <a:latin typeface="Georgia"/>
              </a:rPr>
              <a:t> </a:t>
            </a:r>
          </a:p>
          <a:p>
            <a:pPr>
              <a:buFont typeface="Wingdings" pitchFamily="2" charset="2"/>
            </a:pPr>
            <a:endParaRPr lang="en-US" sz="700">
              <a:effectLst/>
              <a:latin typeface="Arial" panose="020B0604020202020204" pitchFamily="34" charset="0"/>
              <a:cs typeface="Arial" panose="020B0604020202020204" pitchFamily="34" charset="0"/>
            </a:endParaRPr>
          </a:p>
          <a:p>
            <a:r>
              <a:rPr lang="en-US" sz="800" b="1" dirty="0">
                <a:ea typeface="+mn-lt"/>
                <a:cs typeface="+mn-lt"/>
              </a:rPr>
              <a:t>Please complete the last section in the Article II worksheet. </a:t>
            </a:r>
          </a:p>
          <a:p>
            <a:pPr marL="171450" indent="-171450">
              <a:buFont typeface="Arial"/>
              <a:buChar char="•"/>
            </a:pPr>
            <a:endParaRPr lang="en-US" sz="800" b="1" dirty="0">
              <a:ea typeface="+mn-lt"/>
              <a:cs typeface="+mn-lt"/>
            </a:endParaRPr>
          </a:p>
          <a:p>
            <a:r>
              <a:rPr lang="en-US" sz="800" b="1" dirty="0">
                <a:ea typeface="+mn-lt"/>
                <a:cs typeface="+mn-lt"/>
              </a:rPr>
              <a:t>Please fill out the online form that EVC created to add names to the names list. </a:t>
            </a:r>
            <a:endParaRPr lang="en-US" sz="800">
              <a:cs typeface="Arial"/>
            </a:endParaRPr>
          </a:p>
          <a:p>
            <a:endParaRPr lang="en-US" sz="600" i="1">
              <a:latin typeface="Arial" panose="020B0604020202020204" pitchFamily="34" charset="0"/>
              <a:cs typeface="Arial" panose="020B0604020202020204" pitchFamily="34" charset="0"/>
            </a:endParaRPr>
          </a:p>
          <a:p>
            <a:pPr lvl="1"/>
            <a:endParaRPr lang="en-US" sz="600">
              <a:latin typeface="Arial" panose="020B0604020202020204" pitchFamily="34" charset="0"/>
              <a:cs typeface="Arial" panose="020B0604020202020204" pitchFamily="34" charset="0"/>
            </a:endParaRPr>
          </a:p>
          <a:p>
            <a:pPr marL="171450" indent="-171450">
              <a:buFont typeface="Arial"/>
              <a:buChar char="•"/>
            </a:pPr>
            <a:endParaRPr lang="en-US" sz="800">
              <a:latin typeface="Arial" panose="020B0604020202020204" pitchFamily="34" charset="0"/>
              <a:cs typeface="Arial" panose="020B0604020202020204" pitchFamily="34" charset="0"/>
            </a:endParaRPr>
          </a:p>
          <a:p>
            <a:pPr marL="171450" indent="-171450">
              <a:buFont typeface="Arial"/>
              <a:buChar char="•"/>
            </a:pPr>
            <a:endParaRPr lang="en-US" sz="800">
              <a:latin typeface="Arial" panose="020B0604020202020204" pitchFamily="34" charset="0"/>
              <a:cs typeface="Arial" panose="020B0604020202020204" pitchFamily="34" charset="0"/>
            </a:endParaRPr>
          </a:p>
        </p:txBody>
      </p:sp>
      <p:pic>
        <p:nvPicPr>
          <p:cNvPr id="4" name="Picture 3" descr="Two women holding balloons in front of a building&#10;&#10;Description automatically generated">
            <a:extLst>
              <a:ext uri="{FF2B5EF4-FFF2-40B4-BE49-F238E27FC236}">
                <a16:creationId xmlns:a16="http://schemas.microsoft.com/office/drawing/2014/main" id="{2038AE56-B352-5AAD-DA0C-F5170857A9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32" y="412953"/>
            <a:ext cx="1081168" cy="1145103"/>
          </a:xfrm>
          <a:prstGeom prst="rect">
            <a:avLst/>
          </a:prstGeom>
        </p:spPr>
      </p:pic>
    </p:spTree>
    <p:extLst>
      <p:ext uri="{BB962C8B-B14F-4D97-AF65-F5344CB8AC3E}">
        <p14:creationId xmlns:p14="http://schemas.microsoft.com/office/powerpoint/2010/main" val="34719838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143000" y="304800"/>
            <a:ext cx="2362200" cy="1764586"/>
          </a:xfrm>
          <a:prstGeom prst="rect">
            <a:avLst/>
          </a:prstGeom>
        </p:spPr>
        <p:txBody>
          <a:bodyPr wrap="square" lIns="91440" tIns="45720" rIns="91440" bIns="45720" anchor="t">
            <a:spAutoFit/>
          </a:bodyPr>
          <a:lstStyle/>
          <a:p>
            <a:pPr>
              <a:spcAft>
                <a:spcPts val="600"/>
              </a:spcAft>
            </a:pPr>
            <a:r>
              <a:rPr lang="en-US" sz="1400" b="1" dirty="0">
                <a:solidFill>
                  <a:srgbClr val="DC948A"/>
                </a:solidFill>
                <a:latin typeface="Georgia"/>
              </a:rPr>
              <a:t>Participation in COB</a:t>
            </a:r>
            <a:endParaRPr lang="en-US" sz="1400" b="1" i="0" dirty="0">
              <a:solidFill>
                <a:srgbClr val="DC948A"/>
              </a:solidFill>
              <a:effectLst/>
              <a:latin typeface="Georgia"/>
            </a:endParaRPr>
          </a:p>
          <a:p>
            <a:pPr>
              <a:spcAft>
                <a:spcPts val="200"/>
              </a:spcAft>
            </a:pPr>
            <a:r>
              <a:rPr lang="en-US" sz="800" b="1" dirty="0">
                <a:solidFill>
                  <a:srgbClr val="002060"/>
                </a:solidFill>
                <a:latin typeface="Arial"/>
                <a:cs typeface="Arial"/>
              </a:rPr>
              <a:t>Agenda for the rest of the RPW: </a:t>
            </a:r>
            <a:endParaRPr lang="en-US" sz="800" b="1" i="0" dirty="0">
              <a:solidFill>
                <a:srgbClr val="002060"/>
              </a:solidFill>
              <a:effectLst/>
              <a:latin typeface="Arial"/>
              <a:cs typeface="Arial"/>
            </a:endParaRPr>
          </a:p>
          <a:p>
            <a:pPr marL="171450" indent="-171450">
              <a:buFont typeface="Arial" pitchFamily="2" charset="2"/>
              <a:buChar char="•"/>
            </a:pPr>
            <a:endParaRPr lang="en-US" sz="800" dirty="0">
              <a:latin typeface="Arial"/>
              <a:cs typeface="Arial"/>
            </a:endParaRPr>
          </a:p>
          <a:p>
            <a:pPr marL="171450" indent="-171450">
              <a:buFont typeface="Arial" pitchFamily="2" charset="2"/>
              <a:buChar char="•"/>
            </a:pPr>
            <a:r>
              <a:rPr lang="en-US" sz="800" dirty="0">
                <a:latin typeface="Arial"/>
                <a:cs typeface="Arial"/>
              </a:rPr>
              <a:t>COB Schedule and Activities </a:t>
            </a:r>
            <a:endParaRPr lang="en-US" sz="800">
              <a:cs typeface="Arial"/>
            </a:endParaRPr>
          </a:p>
          <a:p>
            <a:pPr marL="171450" indent="-171450">
              <a:buFont typeface="Arial" pitchFamily="2" charset="2"/>
              <a:buChar char="•"/>
            </a:pPr>
            <a:endParaRPr lang="en-US" sz="800" dirty="0">
              <a:latin typeface="Arial" panose="020B0604020202020204" pitchFamily="34" charset="0"/>
              <a:cs typeface="Arial" panose="020B0604020202020204" pitchFamily="34" charset="0"/>
            </a:endParaRPr>
          </a:p>
          <a:p>
            <a:pPr marL="171450" indent="-171450">
              <a:buFont typeface="Arial" pitchFamily="2" charset="2"/>
              <a:buChar char="•"/>
            </a:pPr>
            <a:r>
              <a:rPr lang="en-US" sz="800" dirty="0">
                <a:latin typeface="Arial"/>
                <a:cs typeface="Arial"/>
              </a:rPr>
              <a:t>Please take 10 minutes to reach out to unaffiliated women to upcoming events. After, please fill out the EVC form for women you have invited. </a:t>
            </a:r>
            <a:endParaRPr lang="en-US" sz="800" dirty="0">
              <a:latin typeface="Arial" panose="020B0604020202020204" pitchFamily="34" charset="0"/>
              <a:cs typeface="Arial" panose="020B0604020202020204" pitchFamily="34" charset="0"/>
            </a:endParaRPr>
          </a:p>
          <a:p>
            <a:pPr marL="171450" indent="-171450">
              <a:buFont typeface="Arial" pitchFamily="2" charset="2"/>
              <a:buChar char="•"/>
            </a:pPr>
            <a:endParaRPr lang="en-US" sz="800" dirty="0">
              <a:latin typeface="Arial" panose="020B0604020202020204" pitchFamily="34" charset="0"/>
              <a:cs typeface="Arial" panose="020B0604020202020204" pitchFamily="34" charset="0"/>
            </a:endParaRPr>
          </a:p>
          <a:p>
            <a:pPr marL="171450" indent="-171450">
              <a:buFont typeface="Arial" pitchFamily="2" charset="2"/>
              <a:buChar char="•"/>
            </a:pPr>
            <a:r>
              <a:rPr lang="en-US" sz="800" dirty="0">
                <a:latin typeface="Arial"/>
                <a:cs typeface="Arial"/>
              </a:rPr>
              <a:t>Testimony from a member who joined through COB. </a:t>
            </a:r>
            <a:endParaRPr lang="en-US" sz="80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B920A619-3888-0741-8FD1-21C0ABC86890}"/>
              </a:ext>
            </a:extLst>
          </p:cNvPr>
          <p:cNvSpPr txBox="1"/>
          <p:nvPr/>
        </p:nvSpPr>
        <p:spPr>
          <a:xfrm>
            <a:off x="152400" y="609600"/>
            <a:ext cx="914400" cy="646331"/>
          </a:xfrm>
          <a:prstGeom prst="rect">
            <a:avLst/>
          </a:prstGeom>
          <a:noFill/>
        </p:spPr>
        <p:txBody>
          <a:bodyPr wrap="square" rtlCol="0">
            <a:spAutoFit/>
          </a:bodyPr>
          <a:lstStyle/>
          <a:p>
            <a:pPr algn="l"/>
            <a:r>
              <a:rPr lang="en-US" sz="1200">
                <a:solidFill>
                  <a:srgbClr val="002060"/>
                </a:solidFill>
                <a:latin typeface="Impact" panose="020B0806030902050204" pitchFamily="34" charset="0"/>
              </a:rPr>
              <a:t>Pull quote, fact, image goes here</a:t>
            </a:r>
          </a:p>
        </p:txBody>
      </p:sp>
      <p:pic>
        <p:nvPicPr>
          <p:cNvPr id="7" name="Picture 6" descr="A group of women in white dresses posing for a photo&#10;&#10;Description automatically generated">
            <a:extLst>
              <a:ext uri="{FF2B5EF4-FFF2-40B4-BE49-F238E27FC236}">
                <a16:creationId xmlns:a16="http://schemas.microsoft.com/office/drawing/2014/main" id="{D0F3502F-AB67-79FD-2584-A5C2E7AA43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041" y="457200"/>
            <a:ext cx="1011859" cy="1042219"/>
          </a:xfrm>
          <a:prstGeom prst="rect">
            <a:avLst/>
          </a:prstGeom>
        </p:spPr>
      </p:pic>
    </p:spTree>
    <p:extLst>
      <p:ext uri="{BB962C8B-B14F-4D97-AF65-F5344CB8AC3E}">
        <p14:creationId xmlns:p14="http://schemas.microsoft.com/office/powerpoint/2010/main" val="2070625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113903" y="407213"/>
            <a:ext cx="2259624" cy="1100558"/>
          </a:xfrm>
          <a:prstGeom prst="rect">
            <a:avLst/>
          </a:prstGeom>
        </p:spPr>
        <p:txBody>
          <a:bodyPr wrap="square" lIns="91440" tIns="45720" rIns="91440" bIns="45720" anchor="t">
            <a:spAutoFit/>
          </a:bodyPr>
          <a:lstStyle/>
          <a:p>
            <a:pPr>
              <a:spcAft>
                <a:spcPts val="600"/>
              </a:spcAft>
            </a:pPr>
            <a:r>
              <a:rPr lang="en-US" sz="1400" b="1" dirty="0">
                <a:solidFill>
                  <a:srgbClr val="DC948A"/>
                </a:solidFill>
                <a:latin typeface="Georgia"/>
              </a:rPr>
              <a:t>Expectations </a:t>
            </a:r>
            <a:r>
              <a:rPr lang="en-US" sz="1400" b="1" i="0" dirty="0">
                <a:solidFill>
                  <a:srgbClr val="DC948A"/>
                </a:solidFill>
                <a:effectLst/>
                <a:latin typeface="Georgia"/>
              </a:rPr>
              <a:t> </a:t>
            </a:r>
          </a:p>
          <a:p>
            <a:pPr marL="171450" indent="-171450">
              <a:lnSpc>
                <a:spcPct val="150000"/>
              </a:lnSpc>
              <a:buFont typeface="Arial"/>
              <a:buChar char="•"/>
            </a:pPr>
            <a:r>
              <a:rPr lang="en-US" sz="800" dirty="0">
                <a:latin typeface="Arial"/>
                <a:cs typeface="Arial"/>
              </a:rPr>
              <a:t>Listen respectfully and intentionally. </a:t>
            </a:r>
          </a:p>
          <a:p>
            <a:pPr marL="171450" indent="-171450">
              <a:lnSpc>
                <a:spcPct val="150000"/>
              </a:lnSpc>
              <a:buFont typeface="Arial"/>
              <a:buChar char="•"/>
            </a:pPr>
            <a:r>
              <a:rPr lang="en-US" sz="800" dirty="0">
                <a:latin typeface="Arial"/>
                <a:cs typeface="Arial"/>
              </a:rPr>
              <a:t>Ask questions.</a:t>
            </a:r>
          </a:p>
          <a:p>
            <a:pPr marL="171450" indent="-171450">
              <a:lnSpc>
                <a:spcPct val="150000"/>
              </a:lnSpc>
              <a:buFont typeface="Arial"/>
              <a:buChar char="•"/>
            </a:pPr>
            <a:r>
              <a:rPr lang="en-US" sz="800" dirty="0">
                <a:latin typeface="Arial"/>
                <a:cs typeface="Arial"/>
              </a:rPr>
              <a:t>Be respectful and participate.</a:t>
            </a:r>
          </a:p>
          <a:p>
            <a:pPr marL="171450" indent="-171450">
              <a:lnSpc>
                <a:spcPct val="150000"/>
              </a:lnSpc>
              <a:buFont typeface="Arial"/>
              <a:buChar char="•"/>
            </a:pPr>
            <a:r>
              <a:rPr lang="en-US" sz="800" dirty="0">
                <a:latin typeface="Arial"/>
                <a:cs typeface="Arial"/>
              </a:rPr>
              <a:t>Chapter specific.</a:t>
            </a:r>
            <a:endParaRPr lang="en-US" sz="800" dirty="0">
              <a:latin typeface="Arial" panose="020B0604020202020204" pitchFamily="34" charset="0"/>
              <a:cs typeface="Arial" panose="020B0604020202020204" pitchFamily="34" charset="0"/>
            </a:endParaRPr>
          </a:p>
        </p:txBody>
      </p:sp>
      <p:pic>
        <p:nvPicPr>
          <p:cNvPr id="4" name="Picture 3" descr="A group of girls posing for a picture&#10;&#10;Description automatically generated">
            <a:extLst>
              <a:ext uri="{FF2B5EF4-FFF2-40B4-BE49-F238E27FC236}">
                <a16:creationId xmlns:a16="http://schemas.microsoft.com/office/drawing/2014/main" id="{CC6493FF-CCD7-0063-FDF7-86557492F6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46" y="511277"/>
            <a:ext cx="956781" cy="956781"/>
          </a:xfrm>
          <a:prstGeom prst="rect">
            <a:avLst/>
          </a:prstGeom>
        </p:spPr>
      </p:pic>
    </p:spTree>
    <p:extLst>
      <p:ext uri="{BB962C8B-B14F-4D97-AF65-F5344CB8AC3E}">
        <p14:creationId xmlns:p14="http://schemas.microsoft.com/office/powerpoint/2010/main" val="1209319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143000" y="216310"/>
            <a:ext cx="2419171" cy="3036729"/>
          </a:xfrm>
          <a:prstGeom prst="rect">
            <a:avLst/>
          </a:prstGeom>
        </p:spPr>
        <p:txBody>
          <a:bodyPr wrap="square" lIns="91440" tIns="45720" rIns="91440" bIns="45720" anchor="t">
            <a:spAutoFit/>
          </a:bodyPr>
          <a:lstStyle/>
          <a:p>
            <a:pPr>
              <a:spcAft>
                <a:spcPts val="600"/>
              </a:spcAft>
            </a:pPr>
            <a:r>
              <a:rPr lang="en-US" sz="1400" b="1" dirty="0">
                <a:solidFill>
                  <a:srgbClr val="DC948A"/>
                </a:solidFill>
                <a:latin typeface="Georgia"/>
              </a:rPr>
              <a:t>COB Testimony </a:t>
            </a:r>
            <a:r>
              <a:rPr lang="en-US" sz="1400" b="1" i="0" dirty="0">
                <a:solidFill>
                  <a:srgbClr val="DC948A"/>
                </a:solidFill>
                <a:effectLst/>
                <a:latin typeface="Georgia"/>
              </a:rPr>
              <a:t> </a:t>
            </a:r>
          </a:p>
          <a:p>
            <a:pPr>
              <a:spcAft>
                <a:spcPts val="200"/>
              </a:spcAft>
            </a:pPr>
            <a:r>
              <a:rPr lang="en-US" sz="800" b="1" dirty="0">
                <a:solidFill>
                  <a:srgbClr val="002060"/>
                </a:solidFill>
                <a:latin typeface="Arial"/>
                <a:cs typeface="Arial"/>
              </a:rPr>
              <a:t>We are going to hear from a member who joined through the COB process, please welcome </a:t>
            </a:r>
            <a:r>
              <a:rPr lang="en-US" sz="800" b="1" dirty="0">
                <a:solidFill>
                  <a:srgbClr val="002060"/>
                </a:solidFill>
                <a:highlight>
                  <a:srgbClr val="C0C0C0"/>
                </a:highlight>
                <a:latin typeface="Arial"/>
                <a:cs typeface="Arial"/>
              </a:rPr>
              <a:t>(Members Name!)</a:t>
            </a:r>
            <a:endParaRPr lang="en-US" sz="800" b="1">
              <a:solidFill>
                <a:srgbClr val="002060"/>
              </a:solidFill>
              <a:highlight>
                <a:srgbClr val="C0C0C0"/>
              </a:highlight>
              <a:latin typeface="Arial"/>
              <a:cs typeface="Arial" panose="020B0604020202020204" pitchFamily="34" charset="0"/>
            </a:endParaRPr>
          </a:p>
          <a:p>
            <a:pPr>
              <a:spcAft>
                <a:spcPts val="200"/>
              </a:spcAft>
            </a:pPr>
            <a:endParaRPr lang="en-US" sz="800" b="1" dirty="0">
              <a:solidFill>
                <a:srgbClr val="002060"/>
              </a:solidFill>
              <a:effectLst/>
              <a:latin typeface="Arial"/>
              <a:cs typeface="Arial" panose="020B0604020202020204" pitchFamily="34" charset="0"/>
            </a:endParaRPr>
          </a:p>
          <a:p>
            <a:pPr>
              <a:spcAft>
                <a:spcPts val="200"/>
              </a:spcAft>
            </a:pPr>
            <a:r>
              <a:rPr lang="en-US" sz="800" dirty="0">
                <a:highlight>
                  <a:srgbClr val="C0C0C0"/>
                </a:highlight>
                <a:ea typeface="+mn-lt"/>
                <a:cs typeface="+mn-lt"/>
              </a:rPr>
              <a:t>IF COBING:</a:t>
            </a:r>
            <a:r>
              <a:rPr lang="en-US" sz="800" dirty="0">
                <a:ea typeface="+mn-lt"/>
                <a:cs typeface="+mn-lt"/>
              </a:rPr>
              <a:t> What opportunities do we have to share our chapter’s values and the opportunities of membership in Delta Gamma with the women on our Names List throughout the year?</a:t>
            </a:r>
            <a:endParaRPr lang="en-US" sz="800">
              <a:ea typeface="+mn-lt"/>
              <a:cs typeface="+mn-lt"/>
            </a:endParaRPr>
          </a:p>
          <a:p>
            <a:pPr>
              <a:spcAft>
                <a:spcPts val="200"/>
              </a:spcAft>
            </a:pPr>
            <a:endParaRPr lang="en-US" sz="800" dirty="0">
              <a:highlight>
                <a:srgbClr val="C0C0C0"/>
              </a:highlight>
              <a:cs typeface="Arial"/>
            </a:endParaRPr>
          </a:p>
          <a:p>
            <a:r>
              <a:rPr lang="en-US" sz="800" dirty="0">
                <a:highlight>
                  <a:srgbClr val="C0C0C0"/>
                </a:highlight>
                <a:ea typeface="+mn-lt"/>
                <a:cs typeface="+mn-lt"/>
              </a:rPr>
              <a:t>IF NOT COBING: </a:t>
            </a:r>
            <a:r>
              <a:rPr lang="en-US" sz="800" dirty="0">
                <a:ea typeface="+mn-lt"/>
                <a:cs typeface="+mn-lt"/>
              </a:rPr>
              <a:t>Even though our chapter is not actively taking additional members through COB, what opportunities do we have to  share the benefits of membership in sorority life on our campus? How can we encourage the women on our names list to consider joining the sorority community?</a:t>
            </a:r>
          </a:p>
          <a:p>
            <a:br>
              <a:rPr lang="en-US" sz="1200" dirty="0">
                <a:cs typeface="Arial"/>
              </a:rPr>
            </a:br>
            <a:endParaRPr lang="en-US" sz="800">
              <a:solidFill>
                <a:srgbClr val="444444"/>
              </a:solidFill>
              <a:cs typeface="Arial"/>
            </a:endParaRPr>
          </a:p>
          <a:p>
            <a:pPr>
              <a:spcAft>
                <a:spcPts val="200"/>
              </a:spcAft>
            </a:pPr>
            <a:endParaRPr lang="en-US" sz="800">
              <a:cs typeface="Arial"/>
            </a:endParaRPr>
          </a:p>
          <a:p>
            <a:pPr>
              <a:spcAft>
                <a:spcPts val="200"/>
              </a:spcAft>
            </a:pPr>
            <a:endParaRPr lang="en-US" sz="800">
              <a:cs typeface="Arial"/>
            </a:endParaRPr>
          </a:p>
        </p:txBody>
      </p:sp>
      <p:sp>
        <p:nvSpPr>
          <p:cNvPr id="3" name="TextBox 2">
            <a:extLst>
              <a:ext uri="{FF2B5EF4-FFF2-40B4-BE49-F238E27FC236}">
                <a16:creationId xmlns:a16="http://schemas.microsoft.com/office/drawing/2014/main" id="{B920A619-3888-0741-8FD1-21C0ABC86890}"/>
              </a:ext>
            </a:extLst>
          </p:cNvPr>
          <p:cNvSpPr txBox="1"/>
          <p:nvPr/>
        </p:nvSpPr>
        <p:spPr>
          <a:xfrm>
            <a:off x="152400" y="609600"/>
            <a:ext cx="914400" cy="646331"/>
          </a:xfrm>
          <a:prstGeom prst="rect">
            <a:avLst/>
          </a:prstGeom>
          <a:noFill/>
        </p:spPr>
        <p:txBody>
          <a:bodyPr wrap="square" rtlCol="0">
            <a:spAutoFit/>
          </a:bodyPr>
          <a:lstStyle/>
          <a:p>
            <a:pPr algn="l"/>
            <a:r>
              <a:rPr lang="en-US" sz="1200">
                <a:solidFill>
                  <a:srgbClr val="002060"/>
                </a:solidFill>
                <a:latin typeface="Impact" panose="020B0806030902050204" pitchFamily="34" charset="0"/>
              </a:rPr>
              <a:t>Pull quote, fact, image goes here</a:t>
            </a:r>
          </a:p>
        </p:txBody>
      </p:sp>
      <p:pic>
        <p:nvPicPr>
          <p:cNvPr id="7" name="Picture 6" descr="A group of women holding a flag&#10;&#10;Description automatically generated">
            <a:extLst>
              <a:ext uri="{FF2B5EF4-FFF2-40B4-BE49-F238E27FC236}">
                <a16:creationId xmlns:a16="http://schemas.microsoft.com/office/drawing/2014/main" id="{86BF19D1-2C3E-8267-F2B9-2E74E50A68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609600"/>
            <a:ext cx="969498" cy="646332"/>
          </a:xfrm>
          <a:prstGeom prst="rect">
            <a:avLst/>
          </a:prstGeom>
        </p:spPr>
      </p:pic>
    </p:spTree>
    <p:extLst>
      <p:ext uri="{BB962C8B-B14F-4D97-AF65-F5344CB8AC3E}">
        <p14:creationId xmlns:p14="http://schemas.microsoft.com/office/powerpoint/2010/main" val="33518274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5724FDC-51DC-4543-8D0B-44B8ABD80B7D}"/>
              </a:ext>
            </a:extLst>
          </p:cNvPr>
          <p:cNvSpPr/>
          <p:nvPr/>
        </p:nvSpPr>
        <p:spPr>
          <a:xfrm>
            <a:off x="1295400" y="914400"/>
            <a:ext cx="2133600" cy="1061829"/>
          </a:xfrm>
          <a:prstGeom prst="rect">
            <a:avLst/>
          </a:prstGeom>
        </p:spPr>
        <p:txBody>
          <a:bodyPr wrap="square" lIns="91440" tIns="45720" rIns="91440" bIns="45720" anchor="t">
            <a:spAutoFit/>
          </a:bodyPr>
          <a:lstStyle/>
          <a:p>
            <a:pPr>
              <a:spcAft>
                <a:spcPts val="600"/>
              </a:spcAft>
            </a:pPr>
            <a:r>
              <a:rPr lang="en-US" sz="2000" b="1" dirty="0">
                <a:solidFill>
                  <a:srgbClr val="DC948A"/>
                </a:solidFill>
                <a:latin typeface="Georgia"/>
              </a:rPr>
              <a:t>Choose Your Next Section</a:t>
            </a:r>
            <a:endParaRPr lang="en-US" dirty="0"/>
          </a:p>
          <a:p>
            <a:pPr>
              <a:spcAft>
                <a:spcPts val="600"/>
              </a:spcAft>
            </a:pPr>
            <a:r>
              <a:rPr lang="en-US" sz="900" b="1" dirty="0">
                <a:solidFill>
                  <a:srgbClr val="002060"/>
                </a:solidFill>
                <a:ea typeface="+mn-lt"/>
                <a:cs typeface="+mn-lt"/>
              </a:rPr>
              <a:t>Retention Goal Setting</a:t>
            </a:r>
            <a:r>
              <a:rPr lang="en-US" sz="900" b="1" dirty="0">
                <a:solidFill>
                  <a:srgbClr val="002060"/>
                </a:solidFill>
                <a:latin typeface="Arial"/>
                <a:cs typeface="Arial"/>
              </a:rPr>
              <a:t> </a:t>
            </a:r>
            <a:r>
              <a:rPr lang="en-US" sz="900" u="sng" dirty="0">
                <a:solidFill>
                  <a:srgbClr val="002060"/>
                </a:solidFill>
                <a:latin typeface="Arial"/>
                <a:cs typeface="Arial"/>
              </a:rPr>
              <a:t>OR</a:t>
            </a:r>
            <a:br>
              <a:rPr lang="en-US" sz="900" u="sng" dirty="0">
                <a:solidFill>
                  <a:srgbClr val="002060"/>
                </a:solidFill>
                <a:latin typeface="Arial"/>
                <a:cs typeface="Arial"/>
              </a:rPr>
            </a:br>
            <a:r>
              <a:rPr lang="en-US" sz="900" b="1" dirty="0">
                <a:solidFill>
                  <a:srgbClr val="002060"/>
                </a:solidFill>
                <a:latin typeface="Arial"/>
                <a:cs typeface="Arial"/>
              </a:rPr>
              <a:t>Why Retention Matters</a:t>
            </a:r>
            <a:endParaRPr lang="en-US" sz="900" dirty="0">
              <a:solidFill>
                <a:srgbClr val="002060"/>
              </a:solidFill>
              <a:cs typeface="Arial"/>
            </a:endParaRPr>
          </a:p>
        </p:txBody>
      </p:sp>
      <p:pic>
        <p:nvPicPr>
          <p:cNvPr id="10" name="Picture 9" descr="A picture containing drawing, sign&#10;&#10;Description automatically generated">
            <a:extLst>
              <a:ext uri="{FF2B5EF4-FFF2-40B4-BE49-F238E27FC236}">
                <a16:creationId xmlns:a16="http://schemas.microsoft.com/office/drawing/2014/main" id="{B00C2417-6560-0B48-9D5E-3D19E26795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600" y="609600"/>
            <a:ext cx="1219200" cy="212578"/>
          </a:xfrm>
          <a:prstGeom prst="rect">
            <a:avLst/>
          </a:prstGeom>
        </p:spPr>
      </p:pic>
    </p:spTree>
    <p:extLst>
      <p:ext uri="{BB962C8B-B14F-4D97-AF65-F5344CB8AC3E}">
        <p14:creationId xmlns:p14="http://schemas.microsoft.com/office/powerpoint/2010/main" val="18488551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143000" y="304800"/>
            <a:ext cx="2362200" cy="1364476"/>
          </a:xfrm>
          <a:prstGeom prst="rect">
            <a:avLst/>
          </a:prstGeom>
        </p:spPr>
        <p:txBody>
          <a:bodyPr wrap="square" lIns="91440" tIns="45720" rIns="91440" bIns="45720" anchor="t">
            <a:spAutoFit/>
          </a:bodyPr>
          <a:lstStyle/>
          <a:p>
            <a:pPr>
              <a:spcAft>
                <a:spcPts val="600"/>
              </a:spcAft>
            </a:pPr>
            <a:r>
              <a:rPr lang="en-US" sz="1400" b="1" dirty="0">
                <a:solidFill>
                  <a:srgbClr val="DC948A"/>
                </a:solidFill>
                <a:latin typeface="Georgia"/>
              </a:rPr>
              <a:t>Retention Goal Building</a:t>
            </a:r>
            <a:endParaRPr lang="en-US" sz="1400" b="1" i="0" dirty="0">
              <a:solidFill>
                <a:srgbClr val="DC948A"/>
              </a:solidFill>
              <a:effectLst/>
              <a:latin typeface="Georgia" panose="02040502050405020303" pitchFamily="18" charset="0"/>
            </a:endParaRPr>
          </a:p>
          <a:p>
            <a:pPr>
              <a:spcAft>
                <a:spcPts val="200"/>
              </a:spcAft>
            </a:pPr>
            <a:r>
              <a:rPr lang="en-US" sz="800" b="1" dirty="0">
                <a:solidFill>
                  <a:srgbClr val="002060"/>
                </a:solidFill>
                <a:latin typeface="Arial"/>
                <a:cs typeface="Arial"/>
              </a:rPr>
              <a:t>With the Retention Committee </a:t>
            </a:r>
            <a:endParaRPr lang="en-US" sz="800" b="1" i="0" dirty="0">
              <a:solidFill>
                <a:srgbClr val="002060"/>
              </a:solidFill>
              <a:effectLst/>
              <a:latin typeface="Arial"/>
              <a:cs typeface="Arial"/>
            </a:endParaRPr>
          </a:p>
          <a:p>
            <a:endParaRPr lang="en-US" sz="800" dirty="0">
              <a:latin typeface="Arial"/>
              <a:cs typeface="Arial"/>
            </a:endParaRPr>
          </a:p>
          <a:p>
            <a:r>
              <a:rPr lang="en-US" sz="800" dirty="0">
                <a:latin typeface="Arial"/>
                <a:cs typeface="Arial"/>
              </a:rPr>
              <a:t>Who is the Retention Committee and what do they do? </a:t>
            </a:r>
            <a:endParaRPr lang="en-US" sz="800" dirty="0">
              <a:latin typeface="Arial" panose="020B0604020202020204" pitchFamily="34" charset="0"/>
              <a:cs typeface="Arial" panose="020B0604020202020204" pitchFamily="34" charset="0"/>
            </a:endParaRPr>
          </a:p>
          <a:p>
            <a:endParaRPr lang="en-US" sz="800" dirty="0">
              <a:latin typeface="Arial" panose="020B0604020202020204" pitchFamily="34" charset="0"/>
              <a:cs typeface="Arial" panose="020B0604020202020204" pitchFamily="34" charset="0"/>
            </a:endParaRPr>
          </a:p>
          <a:p>
            <a:r>
              <a:rPr lang="en-US" sz="800" dirty="0">
                <a:latin typeface="Arial"/>
                <a:cs typeface="Arial"/>
              </a:rPr>
              <a:t>What is a SMART goal?</a:t>
            </a:r>
            <a:endParaRPr lang="en-US" sz="800" dirty="0">
              <a:latin typeface="Arial" panose="020B0604020202020204" pitchFamily="34" charset="0"/>
              <a:cs typeface="Arial" panose="020B0604020202020204" pitchFamily="34" charset="0"/>
            </a:endParaRPr>
          </a:p>
        </p:txBody>
      </p:sp>
      <p:pic>
        <p:nvPicPr>
          <p:cNvPr id="10" name="Picture 9" descr="A group of women posing for a photo&#10;&#10;Description automatically generated">
            <a:extLst>
              <a:ext uri="{FF2B5EF4-FFF2-40B4-BE49-F238E27FC236}">
                <a16:creationId xmlns:a16="http://schemas.microsoft.com/office/drawing/2014/main" id="{260B7E00-E233-242E-CE00-709C99E1F3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787" y="412620"/>
            <a:ext cx="1004677" cy="1249335"/>
          </a:xfrm>
          <a:prstGeom prst="rect">
            <a:avLst/>
          </a:prstGeom>
        </p:spPr>
      </p:pic>
    </p:spTree>
    <p:extLst>
      <p:ext uri="{BB962C8B-B14F-4D97-AF65-F5344CB8AC3E}">
        <p14:creationId xmlns:p14="http://schemas.microsoft.com/office/powerpoint/2010/main" val="4238195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143000" y="304800"/>
            <a:ext cx="2362200" cy="2056973"/>
          </a:xfrm>
          <a:prstGeom prst="rect">
            <a:avLst/>
          </a:prstGeom>
        </p:spPr>
        <p:txBody>
          <a:bodyPr wrap="square" lIns="91440" tIns="45720" rIns="91440" bIns="45720" anchor="t">
            <a:spAutoFit/>
          </a:bodyPr>
          <a:lstStyle/>
          <a:p>
            <a:pPr>
              <a:spcAft>
                <a:spcPts val="600"/>
              </a:spcAft>
            </a:pPr>
            <a:r>
              <a:rPr lang="en-US" sz="1400" b="1" dirty="0">
                <a:solidFill>
                  <a:srgbClr val="DC948A"/>
                </a:solidFill>
                <a:latin typeface="Georgia"/>
              </a:rPr>
              <a:t>SMART Goals</a:t>
            </a:r>
            <a:endParaRPr lang="en-US" sz="1400" b="1" i="0" dirty="0">
              <a:solidFill>
                <a:srgbClr val="DC948A"/>
              </a:solidFill>
              <a:effectLst/>
              <a:latin typeface="Georgia" panose="02040502050405020303" pitchFamily="18" charset="0"/>
            </a:endParaRPr>
          </a:p>
          <a:p>
            <a:pPr>
              <a:spcAft>
                <a:spcPts val="200"/>
              </a:spcAft>
            </a:pPr>
            <a:endParaRPr lang="en-US" sz="700" b="1" i="0">
              <a:solidFill>
                <a:srgbClr val="002060"/>
              </a:solidFill>
              <a:effectLst/>
              <a:latin typeface="Georgia"/>
            </a:endParaRPr>
          </a:p>
          <a:p>
            <a:r>
              <a:rPr lang="en-US" sz="800" dirty="0">
                <a:latin typeface="Arial"/>
                <a:cs typeface="Arial"/>
              </a:rPr>
              <a:t>Smart goal stands for:</a:t>
            </a:r>
            <a:endParaRPr lang="en-US" sz="800" dirty="0">
              <a:latin typeface="Arial" panose="020B0604020202020204" pitchFamily="34" charset="0"/>
              <a:cs typeface="Arial" panose="020B0604020202020204" pitchFamily="34" charset="0"/>
            </a:endParaRPr>
          </a:p>
          <a:p>
            <a:pPr marL="171450" indent="-171450">
              <a:lnSpc>
                <a:spcPct val="150000"/>
              </a:lnSpc>
              <a:buFont typeface="Arial"/>
              <a:buChar char="•"/>
            </a:pPr>
            <a:r>
              <a:rPr lang="en-US" sz="800" dirty="0">
                <a:latin typeface="Arial"/>
                <a:cs typeface="Arial"/>
              </a:rPr>
              <a:t>Specific</a:t>
            </a:r>
            <a:endParaRPr lang="en-US" sz="800" dirty="0">
              <a:latin typeface="Arial" panose="020B0604020202020204" pitchFamily="34" charset="0"/>
              <a:cs typeface="Arial" panose="020B0604020202020204" pitchFamily="34" charset="0"/>
            </a:endParaRPr>
          </a:p>
          <a:p>
            <a:pPr marL="171450" indent="-171450">
              <a:lnSpc>
                <a:spcPct val="150000"/>
              </a:lnSpc>
              <a:buFont typeface="Arial"/>
              <a:buChar char="•"/>
            </a:pPr>
            <a:r>
              <a:rPr lang="en-US" sz="800" dirty="0">
                <a:latin typeface="Arial"/>
                <a:cs typeface="Arial"/>
              </a:rPr>
              <a:t>Measurable </a:t>
            </a:r>
          </a:p>
          <a:p>
            <a:pPr marL="171450" indent="-171450">
              <a:lnSpc>
                <a:spcPct val="150000"/>
              </a:lnSpc>
              <a:buFont typeface="Arial"/>
              <a:buChar char="•"/>
            </a:pPr>
            <a:r>
              <a:rPr lang="en-US" sz="800" dirty="0">
                <a:latin typeface="Arial"/>
                <a:cs typeface="Arial"/>
              </a:rPr>
              <a:t>Achievable </a:t>
            </a:r>
          </a:p>
          <a:p>
            <a:pPr marL="171450" indent="-171450">
              <a:lnSpc>
                <a:spcPct val="150000"/>
              </a:lnSpc>
              <a:buFont typeface="Arial"/>
              <a:buChar char="•"/>
            </a:pPr>
            <a:r>
              <a:rPr lang="en-US" sz="800" dirty="0">
                <a:latin typeface="Arial"/>
                <a:cs typeface="Arial"/>
              </a:rPr>
              <a:t>Relevant </a:t>
            </a:r>
          </a:p>
          <a:p>
            <a:pPr marL="171450" indent="-171450">
              <a:lnSpc>
                <a:spcPct val="150000"/>
              </a:lnSpc>
              <a:buFont typeface="Arial"/>
              <a:buChar char="•"/>
            </a:pPr>
            <a:r>
              <a:rPr lang="en-US" sz="800" dirty="0">
                <a:latin typeface="Arial"/>
                <a:cs typeface="Arial"/>
              </a:rPr>
              <a:t>Time-based </a:t>
            </a:r>
          </a:p>
          <a:p>
            <a:pPr marL="171450" indent="-171450">
              <a:buFont typeface="Arial"/>
              <a:buChar char="•"/>
            </a:pPr>
            <a:endParaRPr lang="en-US" sz="800" dirty="0">
              <a:latin typeface="Arial"/>
              <a:cs typeface="Arial"/>
            </a:endParaRPr>
          </a:p>
          <a:p>
            <a:pPr marL="171450" indent="-171450">
              <a:buFont typeface="Arial"/>
              <a:buChar char="•"/>
            </a:pPr>
            <a:endParaRPr lang="en-US" sz="800" dirty="0">
              <a:latin typeface="Arial"/>
              <a:cs typeface="Arial"/>
            </a:endParaRPr>
          </a:p>
          <a:p>
            <a:r>
              <a:rPr lang="en-US" sz="800" dirty="0">
                <a:latin typeface="Arial"/>
                <a:cs typeface="Arial"/>
              </a:rPr>
              <a:t>What SMART goals can we create to keep our selves accountable with retention? </a:t>
            </a:r>
          </a:p>
        </p:txBody>
      </p:sp>
      <p:pic>
        <p:nvPicPr>
          <p:cNvPr id="4" name="Picture 3" descr="A group of girls posing for a picture&#10;&#10;Description automatically generated">
            <a:extLst>
              <a:ext uri="{FF2B5EF4-FFF2-40B4-BE49-F238E27FC236}">
                <a16:creationId xmlns:a16="http://schemas.microsoft.com/office/drawing/2014/main" id="{02ED2B81-5AA5-A7D2-E5B3-FD3AA2C0B4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781" y="491612"/>
            <a:ext cx="1042219" cy="1042219"/>
          </a:xfrm>
          <a:prstGeom prst="rect">
            <a:avLst/>
          </a:prstGeom>
        </p:spPr>
      </p:pic>
    </p:spTree>
    <p:extLst>
      <p:ext uri="{BB962C8B-B14F-4D97-AF65-F5344CB8AC3E}">
        <p14:creationId xmlns:p14="http://schemas.microsoft.com/office/powerpoint/2010/main" val="1213664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143000" y="304800"/>
            <a:ext cx="2362200" cy="2554545"/>
          </a:xfrm>
          <a:prstGeom prst="rect">
            <a:avLst/>
          </a:prstGeom>
        </p:spPr>
        <p:txBody>
          <a:bodyPr wrap="square" lIns="91440" tIns="45720" rIns="91440" bIns="45720" anchor="t">
            <a:spAutoFit/>
          </a:bodyPr>
          <a:lstStyle/>
          <a:p>
            <a:pPr>
              <a:spcAft>
                <a:spcPts val="600"/>
              </a:spcAft>
            </a:pPr>
            <a:r>
              <a:rPr lang="en-US" sz="1400" b="1" dirty="0">
                <a:solidFill>
                  <a:srgbClr val="DC948A"/>
                </a:solidFill>
                <a:latin typeface="Georgia"/>
              </a:rPr>
              <a:t>Why Retention Matters</a:t>
            </a:r>
            <a:endParaRPr lang="en-US" dirty="0"/>
          </a:p>
          <a:p>
            <a:r>
              <a:rPr lang="en-US" sz="800" b="1" dirty="0">
                <a:latin typeface="Arial"/>
                <a:cs typeface="Arial"/>
              </a:rPr>
              <a:t>Share a time that you decided to walk away from something you were once invested in. </a:t>
            </a:r>
            <a:r>
              <a:rPr lang="en-US" sz="800" dirty="0">
                <a:latin typeface="Arial"/>
                <a:cs typeface="Arial"/>
              </a:rPr>
              <a:t>Why did you choose to make this decision? </a:t>
            </a:r>
          </a:p>
          <a:p>
            <a:pPr marL="171450" indent="-171450">
              <a:buFont typeface="Arial"/>
              <a:buChar char="•"/>
            </a:pPr>
            <a:endParaRPr lang="en-US" sz="800" dirty="0">
              <a:latin typeface="Arial"/>
              <a:cs typeface="Arial"/>
            </a:endParaRPr>
          </a:p>
          <a:p>
            <a:r>
              <a:rPr lang="en-US" sz="800" dirty="0">
                <a:latin typeface="Arial"/>
                <a:cs typeface="Arial"/>
              </a:rPr>
              <a:t>Misaligned Expectations </a:t>
            </a:r>
          </a:p>
          <a:p>
            <a:pPr marL="400050" lvl="1" indent="-171450">
              <a:buFont typeface="Arial"/>
              <a:buChar char="•"/>
            </a:pPr>
            <a:r>
              <a:rPr lang="en-US" sz="800" dirty="0">
                <a:latin typeface="Arial"/>
                <a:cs typeface="Arial"/>
              </a:rPr>
              <a:t>What do we as a chapter say we are all about during recruitment?</a:t>
            </a:r>
          </a:p>
          <a:p>
            <a:pPr marL="400050" lvl="1" indent="-171450">
              <a:buFont typeface="Arial"/>
              <a:buChar char="•"/>
            </a:pPr>
            <a:r>
              <a:rPr lang="en-US" sz="800" dirty="0">
                <a:latin typeface="Arial"/>
                <a:cs typeface="Arial"/>
              </a:rPr>
              <a:t>What are the expectations of membership that we "play down" or not address fully when talking to PNMs?</a:t>
            </a:r>
          </a:p>
          <a:p>
            <a:r>
              <a:rPr lang="en-US" sz="800" dirty="0">
                <a:latin typeface="Arial"/>
                <a:cs typeface="Arial"/>
              </a:rPr>
              <a:t>Lack of Connection</a:t>
            </a:r>
          </a:p>
          <a:p>
            <a:pPr marL="400050" lvl="1" indent="-171450">
              <a:buFont typeface="Arial,Sans-Serif"/>
              <a:buChar char="•"/>
            </a:pPr>
            <a:r>
              <a:rPr lang="en-US" sz="800" dirty="0">
                <a:latin typeface="Arial"/>
                <a:cs typeface="Arial"/>
              </a:rPr>
              <a:t>When is a time you have felt true connection with a sister, or the chapter. What specifically made you feel a sense of connection?</a:t>
            </a:r>
          </a:p>
          <a:p>
            <a:pPr marL="742950" lvl="1" indent="-285750">
              <a:buFont typeface="Arial"/>
              <a:buChar char="•"/>
            </a:pPr>
            <a:endParaRPr lang="en-US" sz="700">
              <a:latin typeface="Arial"/>
              <a:cs typeface="Arial"/>
            </a:endParaRPr>
          </a:p>
          <a:p>
            <a:pPr marL="628650" lvl="1" indent="-171450">
              <a:buFont typeface="Arial"/>
              <a:buChar char="•"/>
            </a:pPr>
            <a:endParaRPr lang="en-US" sz="700">
              <a:latin typeface="Arial"/>
              <a:cs typeface="Arial"/>
            </a:endParaRPr>
          </a:p>
          <a:p>
            <a:pPr lvl="1"/>
            <a:endParaRPr lang="en-US" sz="700">
              <a:latin typeface="Arial"/>
              <a:cs typeface="Arial"/>
            </a:endParaRPr>
          </a:p>
        </p:txBody>
      </p:sp>
      <p:sp>
        <p:nvSpPr>
          <p:cNvPr id="3" name="TextBox 2">
            <a:extLst>
              <a:ext uri="{FF2B5EF4-FFF2-40B4-BE49-F238E27FC236}">
                <a16:creationId xmlns:a16="http://schemas.microsoft.com/office/drawing/2014/main" id="{B920A619-3888-0741-8FD1-21C0ABC86890}"/>
              </a:ext>
            </a:extLst>
          </p:cNvPr>
          <p:cNvSpPr txBox="1"/>
          <p:nvPr/>
        </p:nvSpPr>
        <p:spPr>
          <a:xfrm>
            <a:off x="152400" y="609600"/>
            <a:ext cx="914400" cy="646331"/>
          </a:xfrm>
          <a:prstGeom prst="rect">
            <a:avLst/>
          </a:prstGeom>
          <a:noFill/>
        </p:spPr>
        <p:txBody>
          <a:bodyPr wrap="square" rtlCol="0">
            <a:spAutoFit/>
          </a:bodyPr>
          <a:lstStyle/>
          <a:p>
            <a:pPr algn="l"/>
            <a:r>
              <a:rPr lang="en-US" sz="1200">
                <a:solidFill>
                  <a:srgbClr val="002060"/>
                </a:solidFill>
                <a:latin typeface="Impact" panose="020B0806030902050204" pitchFamily="34" charset="0"/>
              </a:rPr>
              <a:t>Pull quote, fact, image goes here</a:t>
            </a:r>
          </a:p>
        </p:txBody>
      </p:sp>
      <p:pic>
        <p:nvPicPr>
          <p:cNvPr id="9" name="Picture 8" descr="Two women posing for a picture&#10;&#10;Description automatically generated">
            <a:extLst>
              <a:ext uri="{FF2B5EF4-FFF2-40B4-BE49-F238E27FC236}">
                <a16:creationId xmlns:a16="http://schemas.microsoft.com/office/drawing/2014/main" id="{62B3CEB7-7C03-C2AC-7C43-8F02CFD4EC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385348"/>
            <a:ext cx="990600" cy="1238553"/>
          </a:xfrm>
          <a:prstGeom prst="rect">
            <a:avLst/>
          </a:prstGeom>
        </p:spPr>
      </p:pic>
    </p:spTree>
    <p:extLst>
      <p:ext uri="{BB962C8B-B14F-4D97-AF65-F5344CB8AC3E}">
        <p14:creationId xmlns:p14="http://schemas.microsoft.com/office/powerpoint/2010/main" val="15610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143000" y="304800"/>
            <a:ext cx="2362200" cy="2092881"/>
          </a:xfrm>
          <a:prstGeom prst="rect">
            <a:avLst/>
          </a:prstGeom>
        </p:spPr>
        <p:txBody>
          <a:bodyPr wrap="square" lIns="91440" tIns="45720" rIns="91440" bIns="45720" anchor="t">
            <a:spAutoFit/>
          </a:bodyPr>
          <a:lstStyle/>
          <a:p>
            <a:pPr>
              <a:spcAft>
                <a:spcPts val="600"/>
              </a:spcAft>
            </a:pPr>
            <a:r>
              <a:rPr lang="en-US" sz="1400" b="1" i="0" dirty="0">
                <a:solidFill>
                  <a:srgbClr val="DC948A"/>
                </a:solidFill>
                <a:effectLst/>
                <a:latin typeface="Georgia"/>
              </a:rPr>
              <a:t>Reflection </a:t>
            </a:r>
          </a:p>
          <a:p>
            <a:pPr>
              <a:spcAft>
                <a:spcPts val="200"/>
              </a:spcAft>
            </a:pPr>
            <a:r>
              <a:rPr lang="en-US" sz="800" b="1" dirty="0">
                <a:solidFill>
                  <a:srgbClr val="002060"/>
                </a:solidFill>
                <a:latin typeface="Arial"/>
                <a:cs typeface="Arial"/>
              </a:rPr>
              <a:t>Please fill out the Reflection Worksheet.</a:t>
            </a:r>
          </a:p>
          <a:p>
            <a:pPr>
              <a:spcAft>
                <a:spcPts val="200"/>
              </a:spcAft>
            </a:pPr>
            <a:endParaRPr lang="en-US" sz="800" i="0" dirty="0">
              <a:solidFill>
                <a:srgbClr val="002060"/>
              </a:solidFill>
              <a:effectLst/>
              <a:latin typeface="Arial"/>
              <a:cs typeface="Arial"/>
            </a:endParaRPr>
          </a:p>
          <a:p>
            <a:pPr marL="171450" indent="-171450">
              <a:spcAft>
                <a:spcPts val="200"/>
              </a:spcAft>
              <a:buFont typeface="Arial"/>
              <a:buChar char="•"/>
            </a:pPr>
            <a:r>
              <a:rPr lang="en-US" sz="800" dirty="0">
                <a:solidFill>
                  <a:srgbClr val="002060"/>
                </a:solidFill>
                <a:latin typeface="Arial"/>
                <a:cs typeface="Arial"/>
              </a:rPr>
              <a:t>What did we do well in primary recruitment?</a:t>
            </a:r>
            <a:endParaRPr lang="en-US" sz="800" dirty="0">
              <a:solidFill>
                <a:srgbClr val="002060"/>
              </a:solidFill>
              <a:latin typeface="Arial"/>
              <a:cs typeface="Arial" panose="020B0604020202020204" pitchFamily="34" charset="0"/>
            </a:endParaRPr>
          </a:p>
          <a:p>
            <a:pPr marL="171450" indent="-171450">
              <a:spcAft>
                <a:spcPts val="200"/>
              </a:spcAft>
              <a:buFont typeface="Arial"/>
              <a:buChar char="•"/>
            </a:pPr>
            <a:endParaRPr lang="en-US" sz="800" dirty="0">
              <a:solidFill>
                <a:srgbClr val="002060"/>
              </a:solidFill>
              <a:effectLst/>
              <a:latin typeface="Arial"/>
              <a:cs typeface="Arial" panose="020B0604020202020204" pitchFamily="34" charset="0"/>
            </a:endParaRPr>
          </a:p>
          <a:p>
            <a:pPr marL="171450" indent="-171450">
              <a:spcAft>
                <a:spcPts val="200"/>
              </a:spcAft>
              <a:buFont typeface="Arial"/>
              <a:buChar char="•"/>
            </a:pPr>
            <a:r>
              <a:rPr lang="en-US" sz="800" dirty="0">
                <a:solidFill>
                  <a:srgbClr val="002060"/>
                </a:solidFill>
                <a:latin typeface="Arial"/>
                <a:cs typeface="Arial"/>
              </a:rPr>
              <a:t>What could we have done better in recruitment?</a:t>
            </a:r>
          </a:p>
          <a:p>
            <a:pPr marL="171450" indent="-171450">
              <a:spcAft>
                <a:spcPts val="200"/>
              </a:spcAft>
              <a:buFont typeface="Arial"/>
              <a:buChar char="•"/>
            </a:pPr>
            <a:endParaRPr lang="en-US" sz="800" dirty="0">
              <a:solidFill>
                <a:srgbClr val="002060"/>
              </a:solidFill>
              <a:latin typeface="Arial"/>
              <a:cs typeface="Arial"/>
            </a:endParaRPr>
          </a:p>
          <a:p>
            <a:pPr marL="171450" indent="-171450">
              <a:spcAft>
                <a:spcPts val="200"/>
              </a:spcAft>
              <a:buFont typeface="Arial"/>
              <a:buChar char="•"/>
            </a:pPr>
            <a:r>
              <a:rPr lang="en-US" sz="800" dirty="0">
                <a:solidFill>
                  <a:srgbClr val="002060"/>
                </a:solidFill>
                <a:latin typeface="Arial"/>
                <a:cs typeface="Arial"/>
              </a:rPr>
              <a:t>What do you all need more practice in?</a:t>
            </a:r>
            <a:endParaRPr lang="en-US" sz="800" dirty="0">
              <a:solidFill>
                <a:srgbClr val="002060"/>
              </a:solidFill>
              <a:latin typeface="Arial"/>
              <a:cs typeface="Arial" panose="020B0604020202020204" pitchFamily="34" charset="0"/>
            </a:endParaRPr>
          </a:p>
          <a:p>
            <a:pPr marL="171450" indent="-171450">
              <a:spcAft>
                <a:spcPts val="200"/>
              </a:spcAft>
              <a:buFont typeface="Arial"/>
              <a:buChar char="•"/>
            </a:pPr>
            <a:endParaRPr lang="en-US" sz="800" dirty="0">
              <a:solidFill>
                <a:srgbClr val="002060"/>
              </a:solidFill>
              <a:latin typeface="Arial"/>
              <a:cs typeface="Arial" panose="020B0604020202020204" pitchFamily="34" charset="0"/>
            </a:endParaRPr>
          </a:p>
          <a:p>
            <a:pPr marL="171450" indent="-171450">
              <a:spcAft>
                <a:spcPts val="200"/>
              </a:spcAft>
              <a:buFont typeface="Arial"/>
              <a:buChar char="•"/>
            </a:pPr>
            <a:r>
              <a:rPr lang="en-US" sz="800" dirty="0">
                <a:solidFill>
                  <a:srgbClr val="002060"/>
                </a:solidFill>
                <a:latin typeface="Arial"/>
                <a:cs typeface="Arial"/>
              </a:rPr>
              <a:t>What should our focus be for this upcoming year?</a:t>
            </a:r>
            <a:endParaRPr lang="en-US" sz="800" dirty="0">
              <a:solidFill>
                <a:srgbClr val="002060"/>
              </a:solidFill>
              <a:latin typeface="Arial"/>
              <a:cs typeface="Arial" panose="020B0604020202020204" pitchFamily="34" charset="0"/>
            </a:endParaRPr>
          </a:p>
          <a:p>
            <a:endParaRPr lang="en-US" sz="80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B920A619-3888-0741-8FD1-21C0ABC86890}"/>
              </a:ext>
            </a:extLst>
          </p:cNvPr>
          <p:cNvSpPr txBox="1"/>
          <p:nvPr/>
        </p:nvSpPr>
        <p:spPr>
          <a:xfrm>
            <a:off x="152400" y="609600"/>
            <a:ext cx="914400" cy="646331"/>
          </a:xfrm>
          <a:prstGeom prst="rect">
            <a:avLst/>
          </a:prstGeom>
          <a:noFill/>
        </p:spPr>
        <p:txBody>
          <a:bodyPr wrap="square" rtlCol="0">
            <a:spAutoFit/>
          </a:bodyPr>
          <a:lstStyle/>
          <a:p>
            <a:pPr algn="l"/>
            <a:r>
              <a:rPr lang="en-US" sz="1200">
                <a:solidFill>
                  <a:srgbClr val="002060"/>
                </a:solidFill>
                <a:latin typeface="Impact" panose="020B0806030902050204" pitchFamily="34" charset="0"/>
              </a:rPr>
              <a:t>Pull quote, fact, image goes here</a:t>
            </a:r>
          </a:p>
        </p:txBody>
      </p:sp>
      <p:pic>
        <p:nvPicPr>
          <p:cNvPr id="5" name="Picture 4" descr="A group of women holding a pumpkin&#10;&#10;Description automatically generated">
            <a:extLst>
              <a:ext uri="{FF2B5EF4-FFF2-40B4-BE49-F238E27FC236}">
                <a16:creationId xmlns:a16="http://schemas.microsoft.com/office/drawing/2014/main" id="{6E2CA688-BC1B-2415-7014-24F7E437DA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322" y="506360"/>
            <a:ext cx="1022555" cy="1022555"/>
          </a:xfrm>
          <a:prstGeom prst="rect">
            <a:avLst/>
          </a:prstGeom>
        </p:spPr>
      </p:pic>
    </p:spTree>
    <p:extLst>
      <p:ext uri="{BB962C8B-B14F-4D97-AF65-F5344CB8AC3E}">
        <p14:creationId xmlns:p14="http://schemas.microsoft.com/office/powerpoint/2010/main" val="1385806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551214" y="491381"/>
            <a:ext cx="2362200" cy="1808444"/>
          </a:xfrm>
          <a:prstGeom prst="rect">
            <a:avLst/>
          </a:prstGeom>
        </p:spPr>
        <p:txBody>
          <a:bodyPr wrap="square" lIns="91440" tIns="45720" rIns="91440" bIns="45720" anchor="t">
            <a:spAutoFit/>
          </a:bodyPr>
          <a:lstStyle/>
          <a:p>
            <a:pPr>
              <a:spcAft>
                <a:spcPts val="600"/>
              </a:spcAft>
            </a:pPr>
            <a:r>
              <a:rPr lang="en-US" sz="1400" b="1" dirty="0">
                <a:solidFill>
                  <a:srgbClr val="DC948A"/>
                </a:solidFill>
                <a:latin typeface="Georgia"/>
              </a:rPr>
              <a:t>Agenda  </a:t>
            </a:r>
            <a:r>
              <a:rPr lang="en-US" sz="1400" b="1" i="0" dirty="0">
                <a:solidFill>
                  <a:srgbClr val="DC948A"/>
                </a:solidFill>
                <a:effectLst/>
                <a:latin typeface="Georgia"/>
              </a:rPr>
              <a:t> </a:t>
            </a:r>
          </a:p>
          <a:p>
            <a:pPr>
              <a:lnSpc>
                <a:spcPct val="150000"/>
              </a:lnSpc>
              <a:spcAft>
                <a:spcPts val="200"/>
              </a:spcAft>
            </a:pPr>
            <a:r>
              <a:rPr lang="en-US" sz="800" b="1" dirty="0">
                <a:solidFill>
                  <a:srgbClr val="002060"/>
                </a:solidFill>
                <a:latin typeface="Arial"/>
                <a:cs typeface="Arial"/>
              </a:rPr>
              <a:t>Materials Covered in this RPW:</a:t>
            </a:r>
          </a:p>
          <a:p>
            <a:pPr marL="171450" indent="-171450">
              <a:lnSpc>
                <a:spcPct val="150000"/>
              </a:lnSpc>
              <a:spcAft>
                <a:spcPts val="200"/>
              </a:spcAft>
              <a:buFont typeface="Arial"/>
              <a:buChar char="•"/>
            </a:pPr>
            <a:r>
              <a:rPr lang="en-US" sz="800" dirty="0">
                <a:solidFill>
                  <a:srgbClr val="002060"/>
                </a:solidFill>
                <a:latin typeface="Arial"/>
                <a:cs typeface="Arial"/>
              </a:rPr>
              <a:t>Continuous Recruitment </a:t>
            </a:r>
          </a:p>
          <a:p>
            <a:pPr marL="171450" indent="-171450">
              <a:lnSpc>
                <a:spcPct val="150000"/>
              </a:lnSpc>
              <a:spcAft>
                <a:spcPts val="200"/>
              </a:spcAft>
              <a:buFont typeface="Arial"/>
              <a:buChar char="•"/>
            </a:pPr>
            <a:r>
              <a:rPr lang="en-US" sz="800" dirty="0">
                <a:solidFill>
                  <a:srgbClr val="002060"/>
                </a:solidFill>
                <a:latin typeface="Arial"/>
                <a:cs typeface="Arial"/>
              </a:rPr>
              <a:t>Living Delta Gamma Values </a:t>
            </a:r>
            <a:endParaRPr lang="en-US" sz="800" i="0" dirty="0">
              <a:solidFill>
                <a:srgbClr val="002060"/>
              </a:solidFill>
              <a:effectLst/>
              <a:latin typeface="Arial"/>
              <a:cs typeface="Arial"/>
            </a:endParaRPr>
          </a:p>
          <a:p>
            <a:pPr marL="171450" indent="-171450">
              <a:lnSpc>
                <a:spcPct val="150000"/>
              </a:lnSpc>
              <a:spcAft>
                <a:spcPts val="200"/>
              </a:spcAft>
              <a:buFont typeface="Arial"/>
              <a:buChar char="•"/>
            </a:pPr>
            <a:r>
              <a:rPr lang="en-US" sz="800" dirty="0">
                <a:solidFill>
                  <a:srgbClr val="002060"/>
                </a:solidFill>
                <a:latin typeface="Arial"/>
                <a:cs typeface="Arial"/>
              </a:rPr>
              <a:t>Names List </a:t>
            </a:r>
            <a:endParaRPr lang="en-US" sz="800">
              <a:solidFill>
                <a:srgbClr val="002060"/>
              </a:solidFill>
              <a:effectLst/>
              <a:latin typeface="Arial"/>
              <a:cs typeface="Arial" panose="020B0604020202020204" pitchFamily="34" charset="0"/>
            </a:endParaRPr>
          </a:p>
          <a:p>
            <a:pPr marL="171450" indent="-171450">
              <a:lnSpc>
                <a:spcPct val="150000"/>
              </a:lnSpc>
              <a:spcAft>
                <a:spcPts val="200"/>
              </a:spcAft>
              <a:buFont typeface="Arial"/>
              <a:buChar char="•"/>
            </a:pPr>
            <a:r>
              <a:rPr lang="en-US" sz="800" dirty="0">
                <a:solidFill>
                  <a:srgbClr val="002060"/>
                </a:solidFill>
                <a:latin typeface="Arial"/>
                <a:cs typeface="Arial"/>
              </a:rPr>
              <a:t>Retention</a:t>
            </a:r>
            <a:endParaRPr lang="en-US" sz="800">
              <a:solidFill>
                <a:srgbClr val="002060"/>
              </a:solidFill>
              <a:latin typeface="Arial"/>
              <a:cs typeface="Arial" panose="020B0604020202020204" pitchFamily="34" charset="0"/>
            </a:endParaRPr>
          </a:p>
          <a:p>
            <a:pPr marL="171450" indent="-171450">
              <a:lnSpc>
                <a:spcPct val="150000"/>
              </a:lnSpc>
              <a:spcAft>
                <a:spcPts val="200"/>
              </a:spcAft>
              <a:buFont typeface="Arial"/>
              <a:buChar char="•"/>
            </a:pPr>
            <a:r>
              <a:rPr lang="en-US" sz="800" dirty="0">
                <a:solidFill>
                  <a:srgbClr val="002060"/>
                </a:solidFill>
                <a:latin typeface="Arial"/>
                <a:cs typeface="Arial"/>
              </a:rPr>
              <a:t>Reflection</a:t>
            </a:r>
            <a:endParaRPr lang="en-US" sz="800">
              <a:solidFill>
                <a:srgbClr val="002060"/>
              </a:solidFill>
              <a:latin typeface="Arial"/>
              <a:cs typeface="Arial" panose="020B0604020202020204" pitchFamily="34" charset="0"/>
            </a:endParaRPr>
          </a:p>
          <a:p>
            <a:pPr marL="171450" indent="-171450">
              <a:lnSpc>
                <a:spcPct val="150000"/>
              </a:lnSpc>
              <a:buFont typeface="Calibri" pitchFamily="2" charset="2"/>
              <a:buChar char="-"/>
            </a:pPr>
            <a:endParaRPr lang="en-US" sz="800" dirty="0">
              <a:latin typeface="Arial" panose="020B0604020202020204" pitchFamily="34" charset="0"/>
              <a:cs typeface="Arial" panose="020B0604020202020204" pitchFamily="34" charset="0"/>
            </a:endParaRPr>
          </a:p>
        </p:txBody>
      </p:sp>
      <p:pic>
        <p:nvPicPr>
          <p:cNvPr id="4" name="Picture 4" descr="A picture containing person, child, outdoor, bed&#10;&#10;Description automatically generated">
            <a:extLst>
              <a:ext uri="{FF2B5EF4-FFF2-40B4-BE49-F238E27FC236}">
                <a16:creationId xmlns:a16="http://schemas.microsoft.com/office/drawing/2014/main" id="{84969CFA-E5CD-7C51-9828-B29E8480AAF2}"/>
              </a:ext>
            </a:extLst>
          </p:cNvPr>
          <p:cNvPicPr>
            <a:picLocks noChangeAspect="1"/>
          </p:cNvPicPr>
          <p:nvPr/>
        </p:nvPicPr>
        <p:blipFill>
          <a:blip r:embed="rId3"/>
          <a:stretch>
            <a:fillRect/>
          </a:stretch>
        </p:blipFill>
        <p:spPr>
          <a:xfrm>
            <a:off x="125186" y="536497"/>
            <a:ext cx="1232807" cy="1166739"/>
          </a:xfrm>
          <a:prstGeom prst="rect">
            <a:avLst/>
          </a:prstGeom>
        </p:spPr>
      </p:pic>
    </p:spTree>
    <p:extLst>
      <p:ext uri="{BB962C8B-B14F-4D97-AF65-F5344CB8AC3E}">
        <p14:creationId xmlns:p14="http://schemas.microsoft.com/office/powerpoint/2010/main" val="2513884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5724FDC-51DC-4543-8D0B-44B8ABD80B7D}"/>
              </a:ext>
            </a:extLst>
          </p:cNvPr>
          <p:cNvSpPr/>
          <p:nvPr/>
        </p:nvSpPr>
        <p:spPr>
          <a:xfrm>
            <a:off x="1295400" y="914400"/>
            <a:ext cx="2133600" cy="1061829"/>
          </a:xfrm>
          <a:prstGeom prst="rect">
            <a:avLst/>
          </a:prstGeom>
        </p:spPr>
        <p:txBody>
          <a:bodyPr wrap="square" lIns="91440" tIns="45720" rIns="91440" bIns="45720" anchor="t">
            <a:spAutoFit/>
          </a:bodyPr>
          <a:lstStyle/>
          <a:p>
            <a:pPr>
              <a:spcAft>
                <a:spcPts val="600"/>
              </a:spcAft>
            </a:pPr>
            <a:r>
              <a:rPr lang="en-US" sz="2000" b="1" dirty="0">
                <a:solidFill>
                  <a:srgbClr val="DC948A"/>
                </a:solidFill>
                <a:latin typeface="Georgia"/>
              </a:rPr>
              <a:t>Choose Your Next Section</a:t>
            </a:r>
            <a:endParaRPr lang="en-US" dirty="0"/>
          </a:p>
          <a:p>
            <a:pPr>
              <a:spcAft>
                <a:spcPts val="600"/>
              </a:spcAft>
            </a:pPr>
            <a:r>
              <a:rPr lang="en-US" sz="900" b="1" dirty="0">
                <a:solidFill>
                  <a:srgbClr val="002060"/>
                </a:solidFill>
                <a:ea typeface="+mn-lt"/>
                <a:cs typeface="+mn-lt"/>
              </a:rPr>
              <a:t>Continuous Recruitment </a:t>
            </a:r>
            <a:r>
              <a:rPr lang="en-US" sz="900" u="sng" dirty="0">
                <a:solidFill>
                  <a:srgbClr val="002060"/>
                </a:solidFill>
                <a:latin typeface="Arial"/>
                <a:cs typeface="Arial"/>
              </a:rPr>
              <a:t>OR</a:t>
            </a:r>
            <a:br>
              <a:rPr lang="en-US" sz="900" u="sng" dirty="0">
                <a:solidFill>
                  <a:srgbClr val="002060"/>
                </a:solidFill>
                <a:latin typeface="Arial"/>
                <a:cs typeface="Arial"/>
              </a:rPr>
            </a:br>
            <a:r>
              <a:rPr lang="en-US" sz="900" b="1" dirty="0">
                <a:solidFill>
                  <a:srgbClr val="002060"/>
                </a:solidFill>
                <a:latin typeface="Arial"/>
                <a:cs typeface="Arial"/>
              </a:rPr>
              <a:t>Fact or Fiction</a:t>
            </a:r>
            <a:endParaRPr lang="en-US" dirty="0">
              <a:solidFill>
                <a:srgbClr val="00205B"/>
              </a:solidFill>
              <a:cs typeface="Arial"/>
            </a:endParaRPr>
          </a:p>
        </p:txBody>
      </p:sp>
      <p:pic>
        <p:nvPicPr>
          <p:cNvPr id="10" name="Picture 9" descr="A picture containing drawing, sign&#10;&#10;Description automatically generated">
            <a:extLst>
              <a:ext uri="{FF2B5EF4-FFF2-40B4-BE49-F238E27FC236}">
                <a16:creationId xmlns:a16="http://schemas.microsoft.com/office/drawing/2014/main" id="{B00C2417-6560-0B48-9D5E-3D19E26795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600" y="609600"/>
            <a:ext cx="1219200" cy="212578"/>
          </a:xfrm>
          <a:prstGeom prst="rect">
            <a:avLst/>
          </a:prstGeom>
        </p:spPr>
      </p:pic>
    </p:spTree>
    <p:extLst>
      <p:ext uri="{BB962C8B-B14F-4D97-AF65-F5344CB8AC3E}">
        <p14:creationId xmlns:p14="http://schemas.microsoft.com/office/powerpoint/2010/main" val="34544426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5724FDC-51DC-4543-8D0B-44B8ABD80B7D}"/>
              </a:ext>
            </a:extLst>
          </p:cNvPr>
          <p:cNvSpPr/>
          <p:nvPr/>
        </p:nvSpPr>
        <p:spPr>
          <a:xfrm>
            <a:off x="1295400" y="914400"/>
            <a:ext cx="2133600" cy="707886"/>
          </a:xfrm>
          <a:prstGeom prst="rect">
            <a:avLst/>
          </a:prstGeom>
        </p:spPr>
        <p:txBody>
          <a:bodyPr wrap="square" lIns="91440" tIns="45720" rIns="91440" bIns="45720" anchor="t">
            <a:spAutoFit/>
          </a:bodyPr>
          <a:lstStyle/>
          <a:p>
            <a:pPr>
              <a:spcAft>
                <a:spcPts val="600"/>
              </a:spcAft>
            </a:pPr>
            <a:r>
              <a:rPr lang="en-US" sz="2000" b="1">
                <a:solidFill>
                  <a:srgbClr val="DC948A"/>
                </a:solidFill>
                <a:latin typeface="Georgia"/>
              </a:rPr>
              <a:t>Continuous Recruitment</a:t>
            </a:r>
            <a:endParaRPr lang="en-US" sz="2000" b="1" i="0">
              <a:solidFill>
                <a:srgbClr val="DC948A"/>
              </a:solidFill>
              <a:effectLst/>
              <a:latin typeface="Georgia" panose="02040502050405020303" pitchFamily="18" charset="0"/>
            </a:endParaRPr>
          </a:p>
        </p:txBody>
      </p:sp>
      <p:pic>
        <p:nvPicPr>
          <p:cNvPr id="10" name="Picture 9" descr="A picture containing drawing, sign&#10;&#10;Description automatically generated">
            <a:extLst>
              <a:ext uri="{FF2B5EF4-FFF2-40B4-BE49-F238E27FC236}">
                <a16:creationId xmlns:a16="http://schemas.microsoft.com/office/drawing/2014/main" id="{B00C2417-6560-0B48-9D5E-3D19E26795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600" y="609600"/>
            <a:ext cx="1219200" cy="212578"/>
          </a:xfrm>
          <a:prstGeom prst="rect">
            <a:avLst/>
          </a:prstGeom>
        </p:spPr>
      </p:pic>
    </p:spTree>
    <p:extLst>
      <p:ext uri="{BB962C8B-B14F-4D97-AF65-F5344CB8AC3E}">
        <p14:creationId xmlns:p14="http://schemas.microsoft.com/office/powerpoint/2010/main" val="25262560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143000" y="304800"/>
            <a:ext cx="2362200" cy="1682512"/>
          </a:xfrm>
          <a:prstGeom prst="rect">
            <a:avLst/>
          </a:prstGeom>
        </p:spPr>
        <p:txBody>
          <a:bodyPr wrap="square" lIns="91440" tIns="45720" rIns="91440" bIns="45720" anchor="t">
            <a:spAutoFit/>
          </a:bodyPr>
          <a:lstStyle/>
          <a:p>
            <a:pPr>
              <a:spcAft>
                <a:spcPts val="600"/>
              </a:spcAft>
            </a:pPr>
            <a:r>
              <a:rPr lang="en-US" sz="1400" b="1" dirty="0">
                <a:solidFill>
                  <a:srgbClr val="DC948A"/>
                </a:solidFill>
                <a:latin typeface="Georgia"/>
              </a:rPr>
              <a:t>Continuous Recruitment </a:t>
            </a:r>
            <a:r>
              <a:rPr lang="en-US" sz="1400" b="1" i="0" dirty="0">
                <a:solidFill>
                  <a:srgbClr val="DC948A"/>
                </a:solidFill>
                <a:effectLst/>
                <a:latin typeface="Georgia"/>
              </a:rPr>
              <a:t> </a:t>
            </a:r>
          </a:p>
          <a:p>
            <a:pPr>
              <a:spcAft>
                <a:spcPts val="200"/>
              </a:spcAft>
            </a:pPr>
            <a:r>
              <a:rPr lang="en-US" sz="800" b="1" dirty="0">
                <a:solidFill>
                  <a:srgbClr val="002060"/>
                </a:solidFill>
                <a:latin typeface="Arial"/>
                <a:cs typeface="Arial"/>
              </a:rPr>
              <a:t>What is Continuous Recruitment? </a:t>
            </a:r>
            <a:br>
              <a:rPr lang="en-US" sz="800" b="1" dirty="0">
                <a:solidFill>
                  <a:srgbClr val="002060"/>
                </a:solidFill>
                <a:latin typeface="Arial"/>
                <a:cs typeface="Arial"/>
              </a:rPr>
            </a:br>
            <a:r>
              <a:rPr lang="en-US" sz="800" b="1" dirty="0">
                <a:solidFill>
                  <a:srgbClr val="002060"/>
                </a:solidFill>
                <a:latin typeface="Arial"/>
                <a:cs typeface="Arial"/>
              </a:rPr>
              <a:t>Fact or Fiction</a:t>
            </a:r>
            <a:endParaRPr lang="en-US" sz="800">
              <a:solidFill>
                <a:srgbClr val="00205B"/>
              </a:solidFill>
              <a:latin typeface="Arial"/>
              <a:cs typeface="Arial"/>
            </a:endParaRPr>
          </a:p>
          <a:p>
            <a:pPr>
              <a:spcAft>
                <a:spcPts val="200"/>
              </a:spcAft>
            </a:pPr>
            <a:endParaRPr lang="en-US" sz="800" dirty="0"/>
          </a:p>
          <a:p>
            <a:pPr>
              <a:spcAft>
                <a:spcPts val="200"/>
              </a:spcAft>
            </a:pPr>
            <a:r>
              <a:rPr lang="en-US" sz="800" b="1" dirty="0"/>
              <a:t>Statement #1:</a:t>
            </a:r>
            <a:r>
              <a:rPr lang="en-US" sz="800" dirty="0"/>
              <a:t> </a:t>
            </a:r>
            <a:r>
              <a:rPr lang="en-US" sz="800" i="1" dirty="0">
                <a:solidFill>
                  <a:srgbClr val="000000"/>
                </a:solidFill>
              </a:rPr>
              <a:t>Continuous recruitment is the concept of continually showcasing Delta Gamma’s brand on campus.</a:t>
            </a:r>
            <a:br>
              <a:rPr lang="en-US" sz="800" dirty="0"/>
            </a:br>
            <a:br>
              <a:rPr lang="en-US" sz="800" dirty="0"/>
            </a:br>
            <a:endParaRPr lang="en-US" sz="1100" i="1">
              <a:solidFill>
                <a:srgbClr val="000000"/>
              </a:solidFill>
              <a:cs typeface="Arial"/>
            </a:endParaRPr>
          </a:p>
        </p:txBody>
      </p:sp>
      <p:pic>
        <p:nvPicPr>
          <p:cNvPr id="4" name="Picture 3" descr="Two women standing in front of a sign&#10;&#10;Description automatically generated">
            <a:extLst>
              <a:ext uri="{FF2B5EF4-FFF2-40B4-BE49-F238E27FC236}">
                <a16:creationId xmlns:a16="http://schemas.microsoft.com/office/drawing/2014/main" id="{E049F456-C2B0-09CE-1384-A304298503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60" y="378541"/>
            <a:ext cx="1004488" cy="1243768"/>
          </a:xfrm>
          <a:prstGeom prst="rect">
            <a:avLst/>
          </a:prstGeom>
        </p:spPr>
      </p:pic>
    </p:spTree>
    <p:extLst>
      <p:ext uri="{BB962C8B-B14F-4D97-AF65-F5344CB8AC3E}">
        <p14:creationId xmlns:p14="http://schemas.microsoft.com/office/powerpoint/2010/main" val="22597167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143000" y="304800"/>
            <a:ext cx="2362200" cy="1559401"/>
          </a:xfrm>
          <a:prstGeom prst="rect">
            <a:avLst/>
          </a:prstGeom>
        </p:spPr>
        <p:txBody>
          <a:bodyPr wrap="square" lIns="91440" tIns="45720" rIns="91440" bIns="45720" anchor="t">
            <a:spAutoFit/>
          </a:bodyPr>
          <a:lstStyle/>
          <a:p>
            <a:pPr>
              <a:spcAft>
                <a:spcPts val="600"/>
              </a:spcAft>
            </a:pPr>
            <a:r>
              <a:rPr lang="en-US" sz="1400" b="1" dirty="0">
                <a:solidFill>
                  <a:srgbClr val="DC948A"/>
                </a:solidFill>
                <a:latin typeface="Georgia"/>
              </a:rPr>
              <a:t>Continuous Recruitment </a:t>
            </a:r>
            <a:r>
              <a:rPr lang="en-US" sz="1400" b="1" i="0" dirty="0">
                <a:solidFill>
                  <a:srgbClr val="DC948A"/>
                </a:solidFill>
                <a:effectLst/>
                <a:latin typeface="Georgia"/>
              </a:rPr>
              <a:t> </a:t>
            </a:r>
          </a:p>
          <a:p>
            <a:pPr>
              <a:spcAft>
                <a:spcPts val="200"/>
              </a:spcAft>
            </a:pPr>
            <a:r>
              <a:rPr lang="en-US" sz="800" b="1" dirty="0">
                <a:solidFill>
                  <a:srgbClr val="002060"/>
                </a:solidFill>
                <a:latin typeface="Arial"/>
                <a:cs typeface="Arial"/>
              </a:rPr>
              <a:t>What is Continuous Recruitment? </a:t>
            </a:r>
            <a:br>
              <a:rPr lang="en-US" sz="800" b="1" dirty="0">
                <a:solidFill>
                  <a:srgbClr val="002060"/>
                </a:solidFill>
                <a:latin typeface="Arial"/>
                <a:cs typeface="Arial"/>
              </a:rPr>
            </a:br>
            <a:r>
              <a:rPr lang="en-US" sz="800" b="1" dirty="0">
                <a:solidFill>
                  <a:srgbClr val="002060"/>
                </a:solidFill>
                <a:latin typeface="Arial"/>
                <a:cs typeface="Arial"/>
              </a:rPr>
              <a:t>Fact or Fiction</a:t>
            </a:r>
            <a:endParaRPr lang="en-US" sz="800" dirty="0">
              <a:solidFill>
                <a:srgbClr val="00205B"/>
              </a:solidFill>
              <a:latin typeface="Arial"/>
              <a:cs typeface="Arial"/>
            </a:endParaRPr>
          </a:p>
          <a:p>
            <a:pPr>
              <a:spcAft>
                <a:spcPts val="200"/>
              </a:spcAft>
            </a:pPr>
            <a:endParaRPr lang="en-US" sz="800" dirty="0"/>
          </a:p>
          <a:p>
            <a:pPr>
              <a:spcAft>
                <a:spcPts val="200"/>
              </a:spcAft>
            </a:pPr>
            <a:r>
              <a:rPr lang="en-US" sz="800" b="1" dirty="0"/>
              <a:t>Statement #2: </a:t>
            </a:r>
            <a:r>
              <a:rPr lang="en-US" sz="800" i="1" dirty="0">
                <a:solidFill>
                  <a:srgbClr val="000000"/>
                </a:solidFill>
              </a:rPr>
              <a:t>Continuous recruitment occurs two weeks after primary recruitment.</a:t>
            </a:r>
            <a:br>
              <a:rPr lang="en-US" sz="800" dirty="0"/>
            </a:br>
            <a:br>
              <a:rPr lang="en-US" sz="800" dirty="0"/>
            </a:br>
            <a:endParaRPr lang="en-US" sz="1100" i="1">
              <a:solidFill>
                <a:srgbClr val="000000"/>
              </a:solidFill>
              <a:cs typeface="Arial"/>
            </a:endParaRPr>
          </a:p>
        </p:txBody>
      </p:sp>
      <p:pic>
        <p:nvPicPr>
          <p:cNvPr id="10" name="Picture 9" descr="A group of women posing for a picture&#10;&#10;Description automatically generated">
            <a:extLst>
              <a:ext uri="{FF2B5EF4-FFF2-40B4-BE49-F238E27FC236}">
                <a16:creationId xmlns:a16="http://schemas.microsoft.com/office/drawing/2014/main" id="{04704D9E-D130-AB36-94D4-187B6794CD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35" y="422785"/>
            <a:ext cx="1086465" cy="1086465"/>
          </a:xfrm>
          <a:prstGeom prst="rect">
            <a:avLst/>
          </a:prstGeom>
        </p:spPr>
      </p:pic>
    </p:spTree>
    <p:extLst>
      <p:ext uri="{BB962C8B-B14F-4D97-AF65-F5344CB8AC3E}">
        <p14:creationId xmlns:p14="http://schemas.microsoft.com/office/powerpoint/2010/main" val="5267210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143000" y="304800"/>
            <a:ext cx="2362200" cy="1805623"/>
          </a:xfrm>
          <a:prstGeom prst="rect">
            <a:avLst/>
          </a:prstGeom>
        </p:spPr>
        <p:txBody>
          <a:bodyPr wrap="square" lIns="91440" tIns="45720" rIns="91440" bIns="45720" anchor="t">
            <a:spAutoFit/>
          </a:bodyPr>
          <a:lstStyle/>
          <a:p>
            <a:pPr>
              <a:spcAft>
                <a:spcPts val="600"/>
              </a:spcAft>
            </a:pPr>
            <a:r>
              <a:rPr lang="en-US" sz="1400" b="1" dirty="0">
                <a:solidFill>
                  <a:srgbClr val="DC948A"/>
                </a:solidFill>
                <a:latin typeface="Georgia"/>
              </a:rPr>
              <a:t>Continuous Recruitment </a:t>
            </a:r>
            <a:r>
              <a:rPr lang="en-US" sz="1400" b="1" i="0" dirty="0">
                <a:solidFill>
                  <a:srgbClr val="DC948A"/>
                </a:solidFill>
                <a:effectLst/>
                <a:latin typeface="Georgia"/>
              </a:rPr>
              <a:t> </a:t>
            </a:r>
          </a:p>
          <a:p>
            <a:pPr>
              <a:spcAft>
                <a:spcPts val="200"/>
              </a:spcAft>
            </a:pPr>
            <a:r>
              <a:rPr lang="en-US" sz="800" b="1" dirty="0">
                <a:solidFill>
                  <a:srgbClr val="002060"/>
                </a:solidFill>
                <a:latin typeface="Arial"/>
                <a:cs typeface="Arial"/>
              </a:rPr>
              <a:t>What is Continuous Recruitment? </a:t>
            </a:r>
            <a:br>
              <a:rPr lang="en-US" sz="800" b="1" dirty="0">
                <a:solidFill>
                  <a:srgbClr val="002060"/>
                </a:solidFill>
                <a:latin typeface="Arial"/>
                <a:cs typeface="Arial"/>
              </a:rPr>
            </a:br>
            <a:r>
              <a:rPr lang="en-US" sz="800" b="1" dirty="0">
                <a:solidFill>
                  <a:srgbClr val="002060"/>
                </a:solidFill>
                <a:latin typeface="Arial"/>
                <a:cs typeface="Arial"/>
              </a:rPr>
              <a:t>Fact or Fiction</a:t>
            </a:r>
            <a:endParaRPr lang="en-US" sz="800" dirty="0">
              <a:solidFill>
                <a:srgbClr val="00205B"/>
              </a:solidFill>
              <a:latin typeface="Arial"/>
              <a:cs typeface="Arial"/>
            </a:endParaRPr>
          </a:p>
          <a:p>
            <a:pPr>
              <a:spcAft>
                <a:spcPts val="200"/>
              </a:spcAft>
            </a:pPr>
            <a:endParaRPr lang="en-US" sz="800" dirty="0"/>
          </a:p>
          <a:p>
            <a:pPr>
              <a:spcAft>
                <a:spcPts val="200"/>
              </a:spcAft>
            </a:pPr>
            <a:r>
              <a:rPr lang="en-US" sz="800" b="1" dirty="0"/>
              <a:t>Statement #3:</a:t>
            </a:r>
            <a:r>
              <a:rPr lang="en-US" sz="800" dirty="0"/>
              <a:t> </a:t>
            </a:r>
            <a:r>
              <a:rPr lang="en-US" sz="800" i="1" dirty="0">
                <a:solidFill>
                  <a:srgbClr val="000000"/>
                </a:solidFill>
              </a:rPr>
              <a:t>Continuous recruitment ensures that members are always on the lookout for unaffiliated women on campus that share Delta Gamma’s values.</a:t>
            </a:r>
            <a:br>
              <a:rPr lang="en-US" sz="800" dirty="0"/>
            </a:br>
            <a:br>
              <a:rPr lang="en-US" sz="800" dirty="0"/>
            </a:br>
            <a:endParaRPr lang="en-US" sz="1100" i="1">
              <a:solidFill>
                <a:srgbClr val="000000"/>
              </a:solidFill>
              <a:cs typeface="Arial"/>
            </a:endParaRPr>
          </a:p>
        </p:txBody>
      </p:sp>
      <p:pic>
        <p:nvPicPr>
          <p:cNvPr id="4" name="Picture 3" descr="A group of women posing for a picture&#10;&#10;Description automatically generated">
            <a:extLst>
              <a:ext uri="{FF2B5EF4-FFF2-40B4-BE49-F238E27FC236}">
                <a16:creationId xmlns:a16="http://schemas.microsoft.com/office/drawing/2014/main" id="{C7F6D0B8-6654-2077-18F2-E7D1E15661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98" y="398205"/>
            <a:ext cx="995025" cy="1243781"/>
          </a:xfrm>
          <a:prstGeom prst="rect">
            <a:avLst/>
          </a:prstGeom>
        </p:spPr>
      </p:pic>
    </p:spTree>
    <p:extLst>
      <p:ext uri="{BB962C8B-B14F-4D97-AF65-F5344CB8AC3E}">
        <p14:creationId xmlns:p14="http://schemas.microsoft.com/office/powerpoint/2010/main" val="39034787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143000" y="304800"/>
            <a:ext cx="2362200" cy="1682512"/>
          </a:xfrm>
          <a:prstGeom prst="rect">
            <a:avLst/>
          </a:prstGeom>
        </p:spPr>
        <p:txBody>
          <a:bodyPr wrap="square" lIns="91440" tIns="45720" rIns="91440" bIns="45720" anchor="t">
            <a:spAutoFit/>
          </a:bodyPr>
          <a:lstStyle/>
          <a:p>
            <a:pPr>
              <a:spcAft>
                <a:spcPts val="600"/>
              </a:spcAft>
            </a:pPr>
            <a:r>
              <a:rPr lang="en-US" sz="1400" b="1" dirty="0">
                <a:solidFill>
                  <a:srgbClr val="DC948A"/>
                </a:solidFill>
                <a:latin typeface="Georgia"/>
              </a:rPr>
              <a:t>Continuous Recruitment </a:t>
            </a:r>
            <a:r>
              <a:rPr lang="en-US" sz="1400" b="1" i="0" dirty="0">
                <a:solidFill>
                  <a:srgbClr val="DC948A"/>
                </a:solidFill>
                <a:effectLst/>
                <a:latin typeface="Georgia"/>
              </a:rPr>
              <a:t> </a:t>
            </a:r>
          </a:p>
          <a:p>
            <a:pPr>
              <a:spcAft>
                <a:spcPts val="200"/>
              </a:spcAft>
            </a:pPr>
            <a:r>
              <a:rPr lang="en-US" sz="800" b="1" dirty="0">
                <a:solidFill>
                  <a:srgbClr val="002060"/>
                </a:solidFill>
                <a:latin typeface="Arial"/>
                <a:cs typeface="Arial"/>
              </a:rPr>
              <a:t>What is Continuous Recruitment? </a:t>
            </a:r>
            <a:br>
              <a:rPr lang="en-US" sz="800" b="1" dirty="0">
                <a:solidFill>
                  <a:srgbClr val="002060"/>
                </a:solidFill>
                <a:latin typeface="Arial"/>
                <a:cs typeface="Arial"/>
              </a:rPr>
            </a:br>
            <a:r>
              <a:rPr lang="en-US" sz="800" b="1" dirty="0">
                <a:solidFill>
                  <a:srgbClr val="002060"/>
                </a:solidFill>
                <a:latin typeface="Arial"/>
                <a:cs typeface="Arial"/>
              </a:rPr>
              <a:t>Fact or Fiction</a:t>
            </a:r>
            <a:endParaRPr lang="en-US" sz="800" dirty="0">
              <a:solidFill>
                <a:srgbClr val="00205B"/>
              </a:solidFill>
              <a:latin typeface="Arial"/>
              <a:cs typeface="Arial"/>
            </a:endParaRPr>
          </a:p>
          <a:p>
            <a:pPr>
              <a:spcAft>
                <a:spcPts val="200"/>
              </a:spcAft>
            </a:pPr>
            <a:endParaRPr lang="en-US" sz="800" dirty="0"/>
          </a:p>
          <a:p>
            <a:pPr>
              <a:spcAft>
                <a:spcPts val="200"/>
              </a:spcAft>
            </a:pPr>
            <a:r>
              <a:rPr lang="en-US" sz="800" b="1" dirty="0"/>
              <a:t>Statement #4</a:t>
            </a:r>
            <a:r>
              <a:rPr lang="en-US" sz="800" b="1" dirty="0">
                <a:solidFill>
                  <a:srgbClr val="00205B"/>
                </a:solidFill>
              </a:rPr>
              <a:t>: </a:t>
            </a:r>
            <a:r>
              <a:rPr lang="en-US" sz="800" i="1" dirty="0">
                <a:solidFill>
                  <a:srgbClr val="000000"/>
                </a:solidFill>
              </a:rPr>
              <a:t>Continuous Open Bidding (COB) is a process designed to help collegiate chapters reach Quota and/or Total.</a:t>
            </a:r>
            <a:br>
              <a:rPr lang="en-US" sz="800" dirty="0"/>
            </a:br>
            <a:br>
              <a:rPr lang="en-US" sz="800" dirty="0"/>
            </a:br>
            <a:endParaRPr lang="en-US" sz="1100" i="1">
              <a:solidFill>
                <a:srgbClr val="000000"/>
              </a:solidFill>
              <a:cs typeface="Arial"/>
            </a:endParaRPr>
          </a:p>
        </p:txBody>
      </p:sp>
      <p:pic>
        <p:nvPicPr>
          <p:cNvPr id="8" name="Picture 7" descr="A group of women posing for a picture&#10;&#10;Description automatically generated">
            <a:extLst>
              <a:ext uri="{FF2B5EF4-FFF2-40B4-BE49-F238E27FC236}">
                <a16:creationId xmlns:a16="http://schemas.microsoft.com/office/drawing/2014/main" id="{B23791E2-5F94-A462-5141-BC8A34117C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224" y="427702"/>
            <a:ext cx="1025217" cy="1174955"/>
          </a:xfrm>
          <a:prstGeom prst="rect">
            <a:avLst/>
          </a:prstGeom>
        </p:spPr>
      </p:pic>
    </p:spTree>
    <p:extLst>
      <p:ext uri="{BB962C8B-B14F-4D97-AF65-F5344CB8AC3E}">
        <p14:creationId xmlns:p14="http://schemas.microsoft.com/office/powerpoint/2010/main" val="3659466590"/>
      </p:ext>
    </p:extLst>
  </p:cSld>
  <p:clrMapOvr>
    <a:masterClrMapping/>
  </p:clrMapOvr>
</p:sld>
</file>

<file path=ppt/theme/theme1.xml><?xml version="1.0" encoding="utf-8"?>
<a:theme xmlns:a="http://schemas.openxmlformats.org/drawingml/2006/main" name="White Space">
  <a:themeElements>
    <a:clrScheme name="Delta Gamma Brand">
      <a:dk1>
        <a:srgbClr val="00205B"/>
      </a:dk1>
      <a:lt1>
        <a:sysClr val="window" lastClr="FFFFFF"/>
      </a:lt1>
      <a:dk2>
        <a:srgbClr val="E69B93"/>
      </a:dk2>
      <a:lt2>
        <a:srgbClr val="FDE4DF"/>
      </a:lt2>
      <a:accent1>
        <a:srgbClr val="B88F52"/>
      </a:accent1>
      <a:accent2>
        <a:srgbClr val="436E60"/>
      </a:accent2>
      <a:accent3>
        <a:srgbClr val="0A718D"/>
      </a:accent3>
      <a:accent4>
        <a:srgbClr val="954764"/>
      </a:accent4>
      <a:accent5>
        <a:srgbClr val="FABBCB"/>
      </a:accent5>
      <a:accent6>
        <a:srgbClr val="DCB073"/>
      </a:accent6>
      <a:hlink>
        <a:srgbClr val="0056A3"/>
      </a:hlink>
      <a:folHlink>
        <a:srgbClr val="954764"/>
      </a:folHlink>
    </a:clrScheme>
    <a:fontScheme name="Custom 2">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9066BBE1-0C61-4396-B44A-5E435365BD0C}" vid="{73523971-A7B3-4526-80D0-ACBAA88A106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White Space</Template>
  <Application>Microsoft Office PowerPoint</Application>
  <PresentationFormat>Custom</PresentationFormat>
  <Slides>25</Slides>
  <Notes>25</Notes>
  <HiddenSlides>0</HiddenSlide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White Space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Reagan Brown</dc:creator>
  <cp:revision>126</cp:revision>
  <dcterms:created xsi:type="dcterms:W3CDTF">2023-06-15T14:30:35Z</dcterms:created>
  <dcterms:modified xsi:type="dcterms:W3CDTF">2023-08-07T14:05:23Z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2020-03-26T00:00:00Z</vt:filetime>
  </property>
  <property fmtid="{D5CDD505-2E9C-101B-9397-08002B2CF9AE}" pid="3" name="Creator">
    <vt:lpwstr>Adobe InDesign 15.0 (Macintosh)</vt:lpwstr>
  </property>
  <property fmtid="{D5CDD505-2E9C-101B-9397-08002B2CF9AE}" pid="4" name="LastSaved">
    <vt:filetime>2020-03-26T00:00:00Z</vt:filetime>
  </property>
</Properties>
</file>